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sldIdLst>
    <p:sldId id="314" r:id="rId5"/>
    <p:sldId id="315" r:id="rId6"/>
    <p:sldId id="289" r:id="rId7"/>
    <p:sldId id="258" r:id="rId8"/>
    <p:sldId id="259" r:id="rId9"/>
    <p:sldId id="262" r:id="rId10"/>
    <p:sldId id="290" r:id="rId11"/>
    <p:sldId id="293" r:id="rId12"/>
    <p:sldId id="294" r:id="rId13"/>
    <p:sldId id="295" r:id="rId14"/>
    <p:sldId id="296" r:id="rId15"/>
    <p:sldId id="297" r:id="rId16"/>
    <p:sldId id="261" r:id="rId17"/>
    <p:sldId id="302" r:id="rId18"/>
    <p:sldId id="316" r:id="rId19"/>
    <p:sldId id="301" r:id="rId20"/>
    <p:sldId id="299" r:id="rId21"/>
    <p:sldId id="303" r:id="rId22"/>
    <p:sldId id="304" r:id="rId23"/>
    <p:sldId id="291" r:id="rId24"/>
    <p:sldId id="298" r:id="rId25"/>
    <p:sldId id="317" r:id="rId26"/>
    <p:sldId id="268" r:id="rId27"/>
    <p:sldId id="310" r:id="rId28"/>
    <p:sldId id="312" r:id="rId29"/>
    <p:sldId id="260" r:id="rId30"/>
    <p:sldId id="270" r:id="rId31"/>
    <p:sldId id="272" r:id="rId32"/>
    <p:sldId id="281" r:id="rId33"/>
    <p:sldId id="274" r:id="rId34"/>
    <p:sldId id="285" r:id="rId35"/>
    <p:sldId id="313" r:id="rId36"/>
    <p:sldId id="286" r:id="rId37"/>
    <p:sldId id="275" r:id="rId38"/>
    <p:sldId id="273" r:id="rId39"/>
    <p:sldId id="280" r:id="rId40"/>
    <p:sldId id="30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8" d="100"/>
          <a:sy n="118" d="100"/>
        </p:scale>
        <p:origin x="-1434" y="-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93BB7D-A930-4FD2-B9BD-3A7E1AA489C9}" type="datetimeFigureOut">
              <a:rPr lang="en-US" smtClean="0"/>
              <a:pPr/>
              <a:t>6/5/2013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9205BC-C980-4F1B-9AE2-9D4482BF2A60}" type="slidenum">
              <a:rPr lang="en-US" smtClean="0"/>
              <a:pPr/>
              <a:t>‹#›</a:t>
            </a:fld>
            <a:endParaRPr lang="en-US"/>
          </a:p>
        </p:txBody>
      </p:sp>
    </p:spTree>
    <p:extLst>
      <p:ext uri="{BB962C8B-B14F-4D97-AF65-F5344CB8AC3E}">
        <p14:creationId xmlns:p14="http://schemas.microsoft.com/office/powerpoint/2010/main" val="3471643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D8C879-237C-48E5-8018-F20B39045061}" type="slidenum">
              <a:rPr lang="en-US"/>
              <a:pPr/>
              <a:t>1</a:t>
            </a:fld>
            <a:endParaRPr lang="en-US"/>
          </a:p>
        </p:txBody>
      </p:sp>
      <p:sp>
        <p:nvSpPr>
          <p:cNvPr id="1433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3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730" tIns="44865" rIns="89730" bIns="44865"/>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AF9E98-21AB-41D6-9D13-A1DA63FDFC83}" type="datetime1">
              <a:rPr lang="en-US" smtClean="0"/>
              <a:pPr/>
              <a:t>6/5/2013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2F709-98CC-43F9-9D45-FBA8B01B0212}" type="slidenum">
              <a:rPr lang="en-US" smtClean="0"/>
              <a:pPr/>
              <a:t>‹#›</a:t>
            </a:fld>
            <a:endParaRPr lang="en-US"/>
          </a:p>
        </p:txBody>
      </p:sp>
    </p:spTree>
    <p:extLst>
      <p:ext uri="{BB962C8B-B14F-4D97-AF65-F5344CB8AC3E}">
        <p14:creationId xmlns:p14="http://schemas.microsoft.com/office/powerpoint/2010/main" val="2814027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FDE1A3-F3E5-4546-B8A6-4F53FEF7E0EA}" type="datetime1">
              <a:rPr lang="en-US" smtClean="0"/>
              <a:pPr/>
              <a:t>6/5/2013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2F709-98CC-43F9-9D45-FBA8B01B0212}" type="slidenum">
              <a:rPr lang="en-US" smtClean="0"/>
              <a:pPr/>
              <a:t>‹#›</a:t>
            </a:fld>
            <a:endParaRPr lang="en-US"/>
          </a:p>
        </p:txBody>
      </p:sp>
    </p:spTree>
    <p:extLst>
      <p:ext uri="{BB962C8B-B14F-4D97-AF65-F5344CB8AC3E}">
        <p14:creationId xmlns:p14="http://schemas.microsoft.com/office/powerpoint/2010/main" val="15164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E8ED6A-1A22-482F-A474-F43F6235730E}" type="datetime1">
              <a:rPr lang="en-US" smtClean="0"/>
              <a:pPr/>
              <a:t>6/5/2013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2F709-98CC-43F9-9D45-FBA8B01B0212}" type="slidenum">
              <a:rPr lang="en-US" smtClean="0"/>
              <a:pPr/>
              <a:t>‹#›</a:t>
            </a:fld>
            <a:endParaRPr lang="en-US"/>
          </a:p>
        </p:txBody>
      </p:sp>
    </p:spTree>
    <p:extLst>
      <p:ext uri="{BB962C8B-B14F-4D97-AF65-F5344CB8AC3E}">
        <p14:creationId xmlns:p14="http://schemas.microsoft.com/office/powerpoint/2010/main" val="668182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A78E59-7B73-4475-AD91-4538C04629A1}" type="datetime1">
              <a:rPr lang="en-US" smtClean="0"/>
              <a:pPr/>
              <a:t>6/5/2013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2F709-98CC-43F9-9D45-FBA8B01B0212}" type="slidenum">
              <a:rPr lang="en-US" smtClean="0"/>
              <a:pPr/>
              <a:t>‹#›</a:t>
            </a:fld>
            <a:endParaRPr lang="en-US"/>
          </a:p>
        </p:txBody>
      </p:sp>
    </p:spTree>
    <p:extLst>
      <p:ext uri="{BB962C8B-B14F-4D97-AF65-F5344CB8AC3E}">
        <p14:creationId xmlns:p14="http://schemas.microsoft.com/office/powerpoint/2010/main" val="4077322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329E65-4C32-4C90-A404-3A9F49B2C56A}" type="datetime1">
              <a:rPr lang="en-US" smtClean="0"/>
              <a:pPr/>
              <a:t>6/5/2013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2F709-98CC-43F9-9D45-FBA8B01B0212}" type="slidenum">
              <a:rPr lang="en-US" smtClean="0"/>
              <a:pPr/>
              <a:t>‹#›</a:t>
            </a:fld>
            <a:endParaRPr lang="en-US"/>
          </a:p>
        </p:txBody>
      </p:sp>
    </p:spTree>
    <p:extLst>
      <p:ext uri="{BB962C8B-B14F-4D97-AF65-F5344CB8AC3E}">
        <p14:creationId xmlns:p14="http://schemas.microsoft.com/office/powerpoint/2010/main" val="2146610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C431BD-37ED-43B6-BA72-BE485BE238F2}" type="datetime1">
              <a:rPr lang="en-US" smtClean="0"/>
              <a:pPr/>
              <a:t>6/5/2013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2F709-98CC-43F9-9D45-FBA8B01B0212}" type="slidenum">
              <a:rPr lang="en-US" smtClean="0"/>
              <a:pPr/>
              <a:t>‹#›</a:t>
            </a:fld>
            <a:endParaRPr lang="en-US"/>
          </a:p>
        </p:txBody>
      </p:sp>
    </p:spTree>
    <p:extLst>
      <p:ext uri="{BB962C8B-B14F-4D97-AF65-F5344CB8AC3E}">
        <p14:creationId xmlns:p14="http://schemas.microsoft.com/office/powerpoint/2010/main" val="3858182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FA4707-46BC-470C-86F9-C27D2DD5E8B1}" type="datetime1">
              <a:rPr lang="en-US" smtClean="0"/>
              <a:pPr/>
              <a:t>6/5/2013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72F709-98CC-43F9-9D45-FBA8B01B0212}" type="slidenum">
              <a:rPr lang="en-US" smtClean="0"/>
              <a:pPr/>
              <a:t>‹#›</a:t>
            </a:fld>
            <a:endParaRPr lang="en-US"/>
          </a:p>
        </p:txBody>
      </p:sp>
    </p:spTree>
    <p:extLst>
      <p:ext uri="{BB962C8B-B14F-4D97-AF65-F5344CB8AC3E}">
        <p14:creationId xmlns:p14="http://schemas.microsoft.com/office/powerpoint/2010/main" val="1278198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D7E879-B8A2-4F68-8BB4-C892969D4E93}" type="datetime1">
              <a:rPr lang="en-US" smtClean="0"/>
              <a:pPr/>
              <a:t>6/5/2013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72F709-98CC-43F9-9D45-FBA8B01B0212}" type="slidenum">
              <a:rPr lang="en-US" smtClean="0"/>
              <a:pPr/>
              <a:t>‹#›</a:t>
            </a:fld>
            <a:endParaRPr lang="en-US"/>
          </a:p>
        </p:txBody>
      </p:sp>
    </p:spTree>
    <p:extLst>
      <p:ext uri="{BB962C8B-B14F-4D97-AF65-F5344CB8AC3E}">
        <p14:creationId xmlns:p14="http://schemas.microsoft.com/office/powerpoint/2010/main" val="4059607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D8F788-57B1-4663-B3CF-BEEDE2CB8A3F}" type="datetime1">
              <a:rPr lang="en-US" smtClean="0"/>
              <a:pPr/>
              <a:t>6/5/2013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72F709-98CC-43F9-9D45-FBA8B01B0212}" type="slidenum">
              <a:rPr lang="en-US" smtClean="0"/>
              <a:pPr/>
              <a:t>‹#›</a:t>
            </a:fld>
            <a:endParaRPr lang="en-US"/>
          </a:p>
        </p:txBody>
      </p:sp>
    </p:spTree>
    <p:extLst>
      <p:ext uri="{BB962C8B-B14F-4D97-AF65-F5344CB8AC3E}">
        <p14:creationId xmlns:p14="http://schemas.microsoft.com/office/powerpoint/2010/main" val="3585423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0582E0-C314-495E-8F6E-854C47F774B2}" type="datetime1">
              <a:rPr lang="en-US" smtClean="0"/>
              <a:pPr/>
              <a:t>6/5/2013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2F709-98CC-43F9-9D45-FBA8B01B0212}" type="slidenum">
              <a:rPr lang="en-US" smtClean="0"/>
              <a:pPr/>
              <a:t>‹#›</a:t>
            </a:fld>
            <a:endParaRPr lang="en-US"/>
          </a:p>
        </p:txBody>
      </p:sp>
    </p:spTree>
    <p:extLst>
      <p:ext uri="{BB962C8B-B14F-4D97-AF65-F5344CB8AC3E}">
        <p14:creationId xmlns:p14="http://schemas.microsoft.com/office/powerpoint/2010/main" val="222122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898743-DF09-4E40-8DFA-9E8B970885B1}" type="datetime1">
              <a:rPr lang="en-US" smtClean="0"/>
              <a:pPr/>
              <a:t>6/5/2013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2F709-98CC-43F9-9D45-FBA8B01B0212}" type="slidenum">
              <a:rPr lang="en-US" smtClean="0"/>
              <a:pPr/>
              <a:t>‹#›</a:t>
            </a:fld>
            <a:endParaRPr lang="en-US"/>
          </a:p>
        </p:txBody>
      </p:sp>
    </p:spTree>
    <p:extLst>
      <p:ext uri="{BB962C8B-B14F-4D97-AF65-F5344CB8AC3E}">
        <p14:creationId xmlns:p14="http://schemas.microsoft.com/office/powerpoint/2010/main" val="722602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7B520C-D86A-400D-9323-7B6F49BCC2D7}" type="datetime1">
              <a:rPr lang="en-US" smtClean="0"/>
              <a:pPr/>
              <a:t>6/5/2013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2F709-98CC-43F9-9D45-FBA8B01B0212}" type="slidenum">
              <a:rPr lang="en-US" smtClean="0"/>
              <a:pPr/>
              <a:t>‹#›</a:t>
            </a:fld>
            <a:endParaRPr lang="en-US"/>
          </a:p>
        </p:txBody>
      </p:sp>
    </p:spTree>
    <p:extLst>
      <p:ext uri="{BB962C8B-B14F-4D97-AF65-F5344CB8AC3E}">
        <p14:creationId xmlns:p14="http://schemas.microsoft.com/office/powerpoint/2010/main" val="3390674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mathworks.com/products/simscape/?s_cid=0211_wrma_thermal_ss_202980"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026"/>
          <p:cNvSpPr txBox="1">
            <a:spLocks noChangeArrowheads="1"/>
          </p:cNvSpPr>
          <p:nvPr/>
        </p:nvSpPr>
        <p:spPr bwMode="auto">
          <a:xfrm>
            <a:off x="342899" y="4572000"/>
            <a:ext cx="8458201" cy="411615"/>
          </a:xfrm>
          <a:prstGeom prst="rect">
            <a:avLst/>
          </a:prstGeom>
          <a:noFill/>
          <a:ln w="9525">
            <a:noFill/>
            <a:miter lim="800000"/>
            <a:headEnd/>
            <a:tailEnd/>
          </a:ln>
          <a:effectLst/>
        </p:spPr>
        <p:txBody>
          <a:bodyPr wrap="square" lIns="102833" tIns="51417" rIns="102833" bIns="51417">
            <a:spAutoFit/>
          </a:bodyPr>
          <a:lstStyle/>
          <a:p>
            <a:pPr algn="ctr" defTabSz="1028700">
              <a:spcBef>
                <a:spcPct val="50000"/>
              </a:spcBef>
            </a:pPr>
            <a:r>
              <a:rPr lang="en-US" altLang="en-US" sz="2000" dirty="0">
                <a:latin typeface="Arial" pitchFamily="34" charset="0"/>
              </a:rPr>
              <a:t>Copyright </a:t>
            </a:r>
            <a:r>
              <a:rPr lang="en-US" altLang="en-US" sz="2000" dirty="0">
                <a:latin typeface="Arial" pitchFamily="34" charset="0"/>
                <a:cs typeface="Times New Roman" pitchFamily="18" charset="0"/>
              </a:rPr>
              <a:t>© </a:t>
            </a:r>
            <a:r>
              <a:rPr lang="en-US" altLang="en-US" sz="2000" dirty="0" smtClean="0">
                <a:latin typeface="Arial" pitchFamily="34" charset="0"/>
                <a:cs typeface="Times New Roman" pitchFamily="18" charset="0"/>
              </a:rPr>
              <a:t>2013. </a:t>
            </a:r>
            <a:r>
              <a:rPr lang="en-US" altLang="en-US" sz="2000" dirty="0">
                <a:latin typeface="Arial" pitchFamily="34" charset="0"/>
              </a:rPr>
              <a:t>The McGraw-Hill Companies, Inc</a:t>
            </a:r>
            <a:r>
              <a:rPr lang="en-US" altLang="en-US" sz="2000" dirty="0" smtClean="0">
                <a:latin typeface="Arial" pitchFamily="34" charset="0"/>
              </a:rPr>
              <a:t>.</a:t>
            </a:r>
            <a:endParaRPr lang="en-US" altLang="en-US" sz="2000" dirty="0">
              <a:latin typeface="Arial" pitchFamily="34" charset="0"/>
            </a:endParaRPr>
          </a:p>
        </p:txBody>
      </p:sp>
      <p:pic>
        <p:nvPicPr>
          <p:cNvPr id="12291" name="Picture 1027" descr="brandinglogo"/>
          <p:cNvPicPr>
            <a:picLocks noChangeAspect="1" noChangeArrowheads="1"/>
          </p:cNvPicPr>
          <p:nvPr/>
        </p:nvPicPr>
        <p:blipFill>
          <a:blip r:embed="rId3" cstate="print"/>
          <a:srcRect/>
          <a:stretch>
            <a:fillRect/>
          </a:stretch>
        </p:blipFill>
        <p:spPr bwMode="auto">
          <a:xfrm>
            <a:off x="0" y="0"/>
            <a:ext cx="9144000" cy="647700"/>
          </a:xfrm>
          <a:prstGeom prst="rect">
            <a:avLst/>
          </a:prstGeom>
          <a:noFill/>
        </p:spPr>
      </p:pic>
      <p:sp>
        <p:nvSpPr>
          <p:cNvPr id="12292" name="Text Box 1028"/>
          <p:cNvSpPr txBox="1">
            <a:spLocks noChangeArrowheads="1"/>
          </p:cNvSpPr>
          <p:nvPr/>
        </p:nvSpPr>
        <p:spPr bwMode="auto">
          <a:xfrm>
            <a:off x="0" y="1524000"/>
            <a:ext cx="9144000" cy="915635"/>
          </a:xfrm>
          <a:prstGeom prst="rect">
            <a:avLst/>
          </a:prstGeom>
          <a:noFill/>
          <a:ln w="9525">
            <a:noFill/>
            <a:miter lim="800000"/>
            <a:headEnd/>
            <a:tailEnd/>
          </a:ln>
          <a:effectLst/>
        </p:spPr>
        <p:txBody>
          <a:bodyPr>
            <a:spAutoFit/>
          </a:bodyPr>
          <a:lstStyle/>
          <a:p>
            <a:pPr algn="ctr" eaLnBrk="1" hangingPunct="1">
              <a:spcBef>
                <a:spcPct val="50000"/>
              </a:spcBef>
            </a:pPr>
            <a:r>
              <a:rPr lang="en-US" altLang="en-US" sz="2800" b="1" dirty="0" smtClean="0">
                <a:latin typeface="Times" pitchFamily="18" charset="0"/>
              </a:rPr>
              <a:t>System Dynamics, </a:t>
            </a:r>
            <a:r>
              <a:rPr lang="en-US" altLang="en-US" sz="2800" b="1" dirty="0" smtClean="0">
                <a:latin typeface="Times" pitchFamily="18" charset="0"/>
              </a:rPr>
              <a:t>Third</a:t>
            </a:r>
            <a:r>
              <a:rPr lang="en-US" altLang="en-US" sz="2800" b="1" dirty="0" smtClean="0">
                <a:latin typeface="Times" pitchFamily="18" charset="0"/>
              </a:rPr>
              <a:t> </a:t>
            </a:r>
            <a:r>
              <a:rPr lang="en-US" altLang="en-US" sz="2800" b="1" dirty="0" smtClean="0">
                <a:latin typeface="Times" pitchFamily="18" charset="0"/>
              </a:rPr>
              <a:t>Edition </a:t>
            </a:r>
            <a:endParaRPr lang="en-US" altLang="en-US" sz="1500" b="1" dirty="0">
              <a:latin typeface="Times New Roman" pitchFamily="18" charset="0"/>
            </a:endParaRPr>
          </a:p>
          <a:p>
            <a:pPr algn="ctr" eaLnBrk="1" hangingPunct="1">
              <a:spcBef>
                <a:spcPct val="50000"/>
              </a:spcBef>
            </a:pPr>
            <a:r>
              <a:rPr lang="en-US" altLang="en-US" sz="1700" b="1" dirty="0">
                <a:latin typeface="Times New Roman" pitchFamily="18" charset="0"/>
              </a:rPr>
              <a:t>William J. Palm III</a:t>
            </a:r>
            <a:endParaRPr lang="en-US" sz="1700" b="1" dirty="0">
              <a:latin typeface="Times New Roman" pitchFamily="18" charset="0"/>
            </a:endParaRPr>
          </a:p>
        </p:txBody>
      </p:sp>
      <p:sp>
        <p:nvSpPr>
          <p:cNvPr id="12293" name="Text Box 1029"/>
          <p:cNvSpPr txBox="1">
            <a:spLocks noChangeArrowheads="1"/>
          </p:cNvSpPr>
          <p:nvPr/>
        </p:nvSpPr>
        <p:spPr bwMode="auto">
          <a:xfrm>
            <a:off x="838200" y="2667000"/>
            <a:ext cx="7619999" cy="1015663"/>
          </a:xfrm>
          <a:prstGeom prst="rect">
            <a:avLst/>
          </a:prstGeom>
          <a:solidFill>
            <a:schemeClr val="tx2">
              <a:lumMod val="40000"/>
              <a:lumOff val="60000"/>
            </a:schemeClr>
          </a:solidFill>
          <a:ln w="9525">
            <a:noFill/>
            <a:miter lim="800000"/>
            <a:headEnd/>
            <a:tailEnd/>
          </a:ln>
          <a:effectLst/>
        </p:spPr>
        <p:txBody>
          <a:bodyPr wrap="square">
            <a:spAutoFit/>
          </a:bodyPr>
          <a:lstStyle/>
          <a:p>
            <a:pPr algn="ctr" eaLnBrk="1" hangingPunct="1">
              <a:spcBef>
                <a:spcPct val="50000"/>
              </a:spcBef>
            </a:pPr>
            <a:r>
              <a:rPr lang="en-US" sz="2400" b="1" dirty="0" smtClean="0">
                <a:latin typeface="Arial" charset="0"/>
              </a:rPr>
              <a:t>Using </a:t>
            </a:r>
            <a:r>
              <a:rPr lang="en-US" sz="2400" b="1" dirty="0" err="1" smtClean="0">
                <a:latin typeface="Arial" charset="0"/>
              </a:rPr>
              <a:t>Simscape</a:t>
            </a:r>
            <a:r>
              <a:rPr lang="en-US" sz="2400" b="1" baseline="30000" dirty="0" err="1" smtClean="0">
                <a:latin typeface="Arial" charset="0"/>
              </a:rPr>
              <a:t>TM</a:t>
            </a:r>
            <a:r>
              <a:rPr lang="en-US" sz="2400" b="1" dirty="0" smtClean="0">
                <a:latin typeface="Arial" charset="0"/>
              </a:rPr>
              <a:t> for Modeling Thermal Systems:</a:t>
            </a:r>
          </a:p>
          <a:p>
            <a:pPr algn="ctr" eaLnBrk="1" hangingPunct="1">
              <a:spcBef>
                <a:spcPct val="50000"/>
              </a:spcBef>
            </a:pPr>
            <a:r>
              <a:rPr lang="en-US" sz="2400" b="1" dirty="0" smtClean="0">
                <a:latin typeface="Arial" charset="0"/>
              </a:rPr>
              <a:t>Dynamics of a Quenching Process</a:t>
            </a:r>
            <a:endParaRPr lang="en-US" sz="2400" b="1" dirty="0">
              <a:latin typeface="Arial" charset="0"/>
            </a:endParaRPr>
          </a:p>
        </p:txBody>
      </p:sp>
      <p:sp>
        <p:nvSpPr>
          <p:cNvPr id="12295" name="Text Box 1031"/>
          <p:cNvSpPr txBox="1">
            <a:spLocks noChangeArrowheads="1"/>
          </p:cNvSpPr>
          <p:nvPr/>
        </p:nvSpPr>
        <p:spPr bwMode="auto">
          <a:xfrm>
            <a:off x="0" y="914400"/>
            <a:ext cx="9144000" cy="427038"/>
          </a:xfrm>
          <a:prstGeom prst="rect">
            <a:avLst/>
          </a:prstGeom>
          <a:noFill/>
          <a:ln w="9525">
            <a:noFill/>
            <a:miter lim="800000"/>
            <a:headEnd/>
            <a:tailEnd/>
          </a:ln>
          <a:effectLst/>
        </p:spPr>
        <p:txBody>
          <a:bodyPr>
            <a:spAutoFit/>
          </a:bodyPr>
          <a:lstStyle/>
          <a:p>
            <a:pPr algn="ctr" eaLnBrk="1" hangingPunct="1">
              <a:spcBef>
                <a:spcPct val="50000"/>
              </a:spcBef>
            </a:pPr>
            <a:r>
              <a:rPr lang="en-US" sz="2200" dirty="0">
                <a:latin typeface="Times New Roman" pitchFamily="18" charset="0"/>
              </a:rPr>
              <a:t>PowerPoint </a:t>
            </a:r>
            <a:r>
              <a:rPr lang="en-US" sz="2200" dirty="0" smtClean="0">
                <a:latin typeface="Times New Roman" pitchFamily="18" charset="0"/>
              </a:rPr>
              <a:t>slides to </a:t>
            </a:r>
            <a:r>
              <a:rPr lang="en-US" sz="2200" dirty="0">
                <a:latin typeface="Times New Roman" pitchFamily="18" charset="0"/>
              </a:rPr>
              <a:t>accompany</a:t>
            </a:r>
          </a:p>
        </p:txBody>
      </p:sp>
      <p:sp>
        <p:nvSpPr>
          <p:cNvPr id="3" name="Slide Number Placeholder 2"/>
          <p:cNvSpPr>
            <a:spLocks noGrp="1"/>
          </p:cNvSpPr>
          <p:nvPr>
            <p:ph type="sldNum" sz="quarter" idx="12"/>
          </p:nvPr>
        </p:nvSpPr>
        <p:spPr/>
        <p:txBody>
          <a:bodyPr/>
          <a:lstStyle/>
          <a:p>
            <a:fld id="{EFD17D36-DCB6-4023-A7B4-A063DE00AFB6}" type="slidenum">
              <a:rPr lang="en-US" smtClean="0"/>
              <a:pPr/>
              <a:t>1</a:t>
            </a:fld>
            <a:endParaRPr lang="en-US"/>
          </a:p>
        </p:txBody>
      </p:sp>
    </p:spTree>
    <p:extLst>
      <p:ext uri="{BB962C8B-B14F-4D97-AF65-F5344CB8AC3E}">
        <p14:creationId xmlns:p14="http://schemas.microsoft.com/office/powerpoint/2010/main" val="2120544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72F709-98CC-43F9-9D45-FBA8B01B0212}" type="slidenum">
              <a:rPr lang="en-US" smtClean="0"/>
              <a:pPr/>
              <a:t>10</a:t>
            </a:fld>
            <a:endParaRPr 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026" y="2101143"/>
            <a:ext cx="7916066"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880667" y="310497"/>
            <a:ext cx="7391400" cy="1754326"/>
          </a:xfrm>
          <a:prstGeom prst="rect">
            <a:avLst/>
          </a:prstGeom>
        </p:spPr>
        <p:txBody>
          <a:bodyPr wrap="square">
            <a:spAutoFit/>
          </a:bodyPr>
          <a:lstStyle/>
          <a:p>
            <a:r>
              <a:rPr lang="en-US" b="1" dirty="0" smtClean="0"/>
              <a:t>Convective Heat Transfer Block</a:t>
            </a:r>
            <a:r>
              <a:rPr lang="en-US" dirty="0"/>
              <a:t>: </a:t>
            </a:r>
            <a:r>
              <a:rPr lang="en-US" dirty="0" smtClean="0"/>
              <a:t>This models the convective resistance. Study its </a:t>
            </a:r>
            <a:r>
              <a:rPr lang="en-US" dirty="0"/>
              <a:t>Block Parameters </a:t>
            </a:r>
            <a:r>
              <a:rPr lang="en-US" dirty="0" smtClean="0"/>
              <a:t>dialog box, </a:t>
            </a:r>
            <a:r>
              <a:rPr lang="en-US" dirty="0"/>
              <a:t>which shows the definition of the block</a:t>
            </a:r>
            <a:r>
              <a:rPr lang="en-US" dirty="0" smtClean="0"/>
              <a:t>. It </a:t>
            </a:r>
            <a:r>
              <a:rPr lang="en-US" dirty="0"/>
              <a:t>requires </a:t>
            </a:r>
            <a:r>
              <a:rPr lang="en-US" dirty="0" smtClean="0"/>
              <a:t>two </a:t>
            </a:r>
            <a:r>
              <a:rPr lang="en-US" dirty="0"/>
              <a:t>parameters.  Type in their symbols as shown. These represent the cube </a:t>
            </a:r>
            <a:r>
              <a:rPr lang="en-US" dirty="0" smtClean="0"/>
              <a:t>surface area </a:t>
            </a:r>
            <a:r>
              <a:rPr lang="en-US" i="1" dirty="0" smtClean="0"/>
              <a:t>A</a:t>
            </a:r>
            <a:r>
              <a:rPr lang="en-US" dirty="0" smtClean="0"/>
              <a:t> and the heat transfer coefficient </a:t>
            </a:r>
            <a:r>
              <a:rPr lang="en-US" i="1" dirty="0" smtClean="0"/>
              <a:t>h</a:t>
            </a:r>
            <a:r>
              <a:rPr lang="en-US" dirty="0" smtClean="0"/>
              <a:t>. </a:t>
            </a:r>
            <a:r>
              <a:rPr lang="en-US" dirty="0"/>
              <a:t>Note the units, whose default values are the same as ours for this example</a:t>
            </a:r>
            <a:r>
              <a:rPr lang="en-US" dirty="0" smtClean="0"/>
              <a:t>.</a:t>
            </a:r>
            <a:r>
              <a:rPr lang="en-US" dirty="0">
                <a:solidFill>
                  <a:srgbClr val="FF0000"/>
                </a:solidFill>
              </a:rPr>
              <a:t> </a:t>
            </a:r>
            <a:r>
              <a:rPr lang="en-US" dirty="0" smtClean="0">
                <a:solidFill>
                  <a:srgbClr val="FF0000"/>
                </a:solidFill>
              </a:rPr>
              <a:t> </a:t>
            </a:r>
            <a:r>
              <a:rPr lang="en-US" dirty="0" smtClean="0"/>
              <a:t>Again</a:t>
            </a:r>
            <a:r>
              <a:rPr lang="en-US" dirty="0"/>
              <a:t>, we are making use of the fact that </a:t>
            </a:r>
            <a:r>
              <a:rPr lang="en-US" dirty="0">
                <a:latin typeface="Symbol" pitchFamily="18" charset="2"/>
              </a:rPr>
              <a:t>D</a:t>
            </a:r>
            <a:r>
              <a:rPr lang="en-US" dirty="0"/>
              <a:t>K = </a:t>
            </a:r>
            <a:r>
              <a:rPr lang="en-US" dirty="0">
                <a:latin typeface="Symbol" pitchFamily="18" charset="2"/>
              </a:rPr>
              <a:t>D</a:t>
            </a:r>
            <a:r>
              <a:rPr lang="en-US" dirty="0"/>
              <a:t>C. </a:t>
            </a:r>
          </a:p>
        </p:txBody>
      </p:sp>
    </p:spTree>
    <p:extLst>
      <p:ext uri="{BB962C8B-B14F-4D97-AF65-F5344CB8AC3E}">
        <p14:creationId xmlns:p14="http://schemas.microsoft.com/office/powerpoint/2010/main" val="3786554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72F709-98CC-43F9-9D45-FBA8B01B0212}" type="slidenum">
              <a:rPr lang="en-US" smtClean="0"/>
              <a:pPr/>
              <a:t>11</a:t>
            </a:fld>
            <a:endParaRPr lang="en-US"/>
          </a:p>
        </p:txBody>
      </p:sp>
      <p:sp>
        <p:nvSpPr>
          <p:cNvPr id="3" name="Rectangle 2"/>
          <p:cNvSpPr/>
          <p:nvPr/>
        </p:nvSpPr>
        <p:spPr>
          <a:xfrm>
            <a:off x="685800" y="609600"/>
            <a:ext cx="7696200" cy="646331"/>
          </a:xfrm>
          <a:prstGeom prst="rect">
            <a:avLst/>
          </a:prstGeom>
        </p:spPr>
        <p:txBody>
          <a:bodyPr wrap="square">
            <a:spAutoFit/>
          </a:bodyPr>
          <a:lstStyle/>
          <a:p>
            <a:r>
              <a:rPr lang="en-US" b="1" dirty="0" smtClean="0"/>
              <a:t>Ideal Temperature Source Block</a:t>
            </a:r>
            <a:r>
              <a:rPr lang="en-US" dirty="0" smtClean="0"/>
              <a:t>: </a:t>
            </a:r>
            <a:r>
              <a:rPr lang="en-US" dirty="0"/>
              <a:t>Its Block Parameters </a:t>
            </a:r>
            <a:r>
              <a:rPr lang="en-US" dirty="0" smtClean="0"/>
              <a:t>dialog box </a:t>
            </a:r>
            <a:r>
              <a:rPr lang="en-US" dirty="0"/>
              <a:t>shows the definition of the block. It requires no parameters.  </a:t>
            </a:r>
            <a:r>
              <a:rPr lang="en-US" dirty="0" smtClean="0"/>
              <a:t> </a:t>
            </a:r>
            <a:endParaRPr lang="en-US" dirty="0"/>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7099" y="1447800"/>
            <a:ext cx="7391400" cy="5011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35731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72F709-98CC-43F9-9D45-FBA8B01B0212}" type="slidenum">
              <a:rPr lang="en-US" smtClean="0"/>
              <a:pPr/>
              <a:t>12</a:t>
            </a:fld>
            <a:endParaRPr lang="en-US"/>
          </a:p>
        </p:txBody>
      </p:sp>
      <p:sp>
        <p:nvSpPr>
          <p:cNvPr id="3" name="Rectangle 2"/>
          <p:cNvSpPr/>
          <p:nvPr/>
        </p:nvSpPr>
        <p:spPr>
          <a:xfrm>
            <a:off x="533400" y="533400"/>
            <a:ext cx="8077200" cy="646331"/>
          </a:xfrm>
          <a:prstGeom prst="rect">
            <a:avLst/>
          </a:prstGeom>
        </p:spPr>
        <p:txBody>
          <a:bodyPr wrap="square">
            <a:spAutoFit/>
          </a:bodyPr>
          <a:lstStyle/>
          <a:p>
            <a:r>
              <a:rPr lang="en-US" b="1" dirty="0"/>
              <a:t>Ideal Temperature </a:t>
            </a:r>
            <a:r>
              <a:rPr lang="en-US" b="1" dirty="0" smtClean="0"/>
              <a:t>Sensor </a:t>
            </a:r>
            <a:r>
              <a:rPr lang="en-US" b="1" dirty="0"/>
              <a:t>Block</a:t>
            </a:r>
            <a:r>
              <a:rPr lang="en-US" dirty="0"/>
              <a:t>: Its Block Parameters </a:t>
            </a:r>
            <a:r>
              <a:rPr lang="en-US" dirty="0" smtClean="0"/>
              <a:t>dialog box </a:t>
            </a:r>
            <a:r>
              <a:rPr lang="en-US" dirty="0"/>
              <a:t>shows the definition of the block. It requires no parameters.   </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1447800"/>
            <a:ext cx="6934200" cy="4210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8683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72F709-98CC-43F9-9D45-FBA8B01B0212}" type="slidenum">
              <a:rPr lang="en-US" smtClean="0"/>
              <a:pPr/>
              <a:t>13</a:t>
            </a:fld>
            <a:endParaRPr lang="en-US"/>
          </a:p>
        </p:txBody>
      </p:sp>
      <p:sp>
        <p:nvSpPr>
          <p:cNvPr id="4" name="TextBox 3"/>
          <p:cNvSpPr txBox="1"/>
          <p:nvPr/>
        </p:nvSpPr>
        <p:spPr>
          <a:xfrm>
            <a:off x="533400" y="493793"/>
            <a:ext cx="8229600" cy="2862322"/>
          </a:xfrm>
          <a:prstGeom prst="rect">
            <a:avLst/>
          </a:prstGeom>
          <a:noFill/>
        </p:spPr>
        <p:txBody>
          <a:bodyPr wrap="square" rtlCol="0">
            <a:spAutoFit/>
          </a:bodyPr>
          <a:lstStyle/>
          <a:p>
            <a:r>
              <a:rPr lang="en-US" dirty="0" smtClean="0"/>
              <a:t>Now insert and connect the </a:t>
            </a:r>
            <a:r>
              <a:rPr lang="en-US" dirty="0" smtClean="0">
                <a:solidFill>
                  <a:srgbClr val="00B0F0"/>
                </a:solidFill>
              </a:rPr>
              <a:t>PS-Simulink Converter</a:t>
            </a:r>
            <a:r>
              <a:rPr lang="en-US" dirty="0"/>
              <a:t> </a:t>
            </a:r>
            <a:r>
              <a:rPr lang="en-US" dirty="0" smtClean="0"/>
              <a:t>block, which is in </a:t>
            </a:r>
            <a:r>
              <a:rPr lang="en-US" dirty="0"/>
              <a:t>the </a:t>
            </a:r>
            <a:r>
              <a:rPr lang="en-US" dirty="0" err="1"/>
              <a:t>Simscape</a:t>
            </a:r>
            <a:r>
              <a:rPr lang="en-US" dirty="0"/>
              <a:t>&gt;</a:t>
            </a:r>
            <a:r>
              <a:rPr lang="en-US" dirty="0">
                <a:solidFill>
                  <a:srgbClr val="FF0000"/>
                </a:solidFill>
              </a:rPr>
              <a:t>Utilities</a:t>
            </a:r>
            <a:r>
              <a:rPr lang="en-US" dirty="0"/>
              <a:t> library. </a:t>
            </a:r>
            <a:r>
              <a:rPr lang="en-US" dirty="0" smtClean="0"/>
              <a:t>Connect </a:t>
            </a:r>
            <a:r>
              <a:rPr lang="en-US" dirty="0"/>
              <a:t>its input to  the lower output port </a:t>
            </a:r>
            <a:r>
              <a:rPr lang="en-US" dirty="0" smtClean="0"/>
              <a:t>(T) </a:t>
            </a:r>
            <a:r>
              <a:rPr lang="en-US" dirty="0"/>
              <a:t>of the </a:t>
            </a:r>
            <a:r>
              <a:rPr lang="en-US" dirty="0" smtClean="0"/>
              <a:t>temperature sensor as shown below. </a:t>
            </a:r>
            <a:r>
              <a:rPr lang="en-US" dirty="0"/>
              <a:t>This port provides a measurement of the </a:t>
            </a:r>
            <a:r>
              <a:rPr lang="en-US" dirty="0" smtClean="0"/>
              <a:t>bath temperature </a:t>
            </a:r>
            <a:r>
              <a:rPr lang="en-US" i="1" dirty="0" smtClean="0"/>
              <a:t>T</a:t>
            </a:r>
            <a:r>
              <a:rPr lang="en-US" dirty="0" smtClean="0"/>
              <a:t>. </a:t>
            </a:r>
            <a:r>
              <a:rPr lang="en-US" dirty="0"/>
              <a:t>The </a:t>
            </a:r>
            <a:r>
              <a:rPr lang="en-US" dirty="0" smtClean="0"/>
              <a:t>B </a:t>
            </a:r>
            <a:r>
              <a:rPr lang="en-US" dirty="0"/>
              <a:t>port </a:t>
            </a:r>
            <a:r>
              <a:rPr lang="en-US" dirty="0" smtClean="0"/>
              <a:t>is connected the Thermal Reference block. </a:t>
            </a:r>
          </a:p>
          <a:p>
            <a:endParaRPr lang="en-US" dirty="0" smtClean="0"/>
          </a:p>
          <a:p>
            <a:r>
              <a:rPr lang="en-US" dirty="0"/>
              <a:t>Data from a </a:t>
            </a:r>
            <a:r>
              <a:rPr lang="en-US" dirty="0" err="1"/>
              <a:t>Simscape</a:t>
            </a:r>
            <a:r>
              <a:rPr lang="en-US" dirty="0"/>
              <a:t> model can be further manipulated in Simulink.  We will use Simulink to convert the temperature data to </a:t>
            </a:r>
            <a:r>
              <a:rPr lang="en-US" dirty="0" smtClean="0"/>
              <a:t>degrees C</a:t>
            </a:r>
            <a:r>
              <a:rPr lang="en-US" dirty="0"/>
              <a:t>. Insert a Sum block and the Scope. The “K to </a:t>
            </a:r>
            <a:r>
              <a:rPr lang="en-US" dirty="0" err="1"/>
              <a:t>degC</a:t>
            </a:r>
            <a:r>
              <a:rPr lang="en-US" dirty="0"/>
              <a:t>” block is simply a renamed Constant block from the Simulink&gt;Sources library. </a:t>
            </a:r>
          </a:p>
          <a:p>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3581400"/>
            <a:ext cx="5029200"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19210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72F709-98CC-43F9-9D45-FBA8B01B0212}" type="slidenum">
              <a:rPr lang="en-US" smtClean="0"/>
              <a:pPr/>
              <a:t>14</a:t>
            </a:fld>
            <a:endParaRPr lang="en-US"/>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0" y="2209800"/>
            <a:ext cx="3943350"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04800" y="457200"/>
            <a:ext cx="8458200" cy="923330"/>
          </a:xfrm>
          <a:prstGeom prst="rect">
            <a:avLst/>
          </a:prstGeom>
          <a:noFill/>
        </p:spPr>
        <p:txBody>
          <a:bodyPr wrap="square" rtlCol="0">
            <a:spAutoFit/>
          </a:bodyPr>
          <a:lstStyle/>
          <a:p>
            <a:r>
              <a:rPr lang="en-US" dirty="0" smtClean="0"/>
              <a:t>The Block Parameters dialog box of the “K to </a:t>
            </a:r>
            <a:r>
              <a:rPr lang="en-US" dirty="0" err="1" smtClean="0"/>
              <a:t>degC</a:t>
            </a:r>
            <a:r>
              <a:rPr lang="en-US" dirty="0" smtClean="0"/>
              <a:t>” block is shown below.  Enter 273.15 for the value.  This is the value of 0°C in degrees K. You create the name of the block as with any other block.  </a:t>
            </a:r>
            <a:endParaRPr lang="en-US" dirty="0"/>
          </a:p>
        </p:txBody>
      </p:sp>
    </p:spTree>
    <p:extLst>
      <p:ext uri="{BB962C8B-B14F-4D97-AF65-F5344CB8AC3E}">
        <p14:creationId xmlns:p14="http://schemas.microsoft.com/office/powerpoint/2010/main" val="37364700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72F709-98CC-43F9-9D45-FBA8B01B0212}" type="slidenum">
              <a:rPr lang="en-US" smtClean="0"/>
              <a:pPr/>
              <a:t>15</a:t>
            </a:fld>
            <a:endParaRPr lang="en-US"/>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458154"/>
            <a:ext cx="5105400" cy="4056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09600" y="533400"/>
            <a:ext cx="8001000" cy="923330"/>
          </a:xfrm>
          <a:prstGeom prst="rect">
            <a:avLst/>
          </a:prstGeom>
        </p:spPr>
        <p:txBody>
          <a:bodyPr wrap="square">
            <a:spAutoFit/>
          </a:bodyPr>
          <a:lstStyle/>
          <a:p>
            <a:r>
              <a:rPr lang="en-US" dirty="0" smtClean="0"/>
              <a:t>The </a:t>
            </a:r>
            <a:r>
              <a:rPr lang="en-US" dirty="0"/>
              <a:t>PS-Simulink Converter block</a:t>
            </a:r>
            <a:r>
              <a:rPr lang="en-US" dirty="0" smtClean="0"/>
              <a:t> converts </a:t>
            </a:r>
            <a:r>
              <a:rPr lang="en-US" dirty="0"/>
              <a:t>the </a:t>
            </a:r>
            <a:r>
              <a:rPr lang="en-US" i="1" dirty="0" smtClean="0"/>
              <a:t>physical </a:t>
            </a:r>
            <a:r>
              <a:rPr lang="en-US" i="1" dirty="0"/>
              <a:t>signal (PS) </a:t>
            </a:r>
            <a:r>
              <a:rPr lang="en-US" dirty="0"/>
              <a:t>to a unit-less Simulink output signal</a:t>
            </a:r>
            <a:r>
              <a:rPr lang="en-US" dirty="0" smtClean="0"/>
              <a:t>. Its </a:t>
            </a:r>
            <a:r>
              <a:rPr lang="en-US" dirty="0"/>
              <a:t>Block Parameters </a:t>
            </a:r>
            <a:r>
              <a:rPr lang="en-US" dirty="0" smtClean="0"/>
              <a:t>dialog box </a:t>
            </a:r>
            <a:r>
              <a:rPr lang="en-US" dirty="0"/>
              <a:t>is shown below. Here the units were selected to be degrees </a:t>
            </a:r>
            <a:r>
              <a:rPr lang="en-US" dirty="0" smtClean="0"/>
              <a:t>K. </a:t>
            </a:r>
            <a:endParaRPr lang="en-US" dirty="0"/>
          </a:p>
        </p:txBody>
      </p:sp>
      <p:sp>
        <p:nvSpPr>
          <p:cNvPr id="7" name="Oval 4"/>
          <p:cNvSpPr/>
          <p:nvPr/>
        </p:nvSpPr>
        <p:spPr>
          <a:xfrm>
            <a:off x="1219200" y="4299951"/>
            <a:ext cx="228600" cy="228600"/>
          </a:xfrm>
          <a:prstGeom prst="ellips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Line Callout 2 8"/>
          <p:cNvSpPr/>
          <p:nvPr/>
        </p:nvSpPr>
        <p:spPr>
          <a:xfrm>
            <a:off x="3352800" y="5513391"/>
            <a:ext cx="4648200" cy="1143000"/>
          </a:xfrm>
          <a:prstGeom prst="borderCallout2">
            <a:avLst>
              <a:gd name="adj1" fmla="val 49082"/>
              <a:gd name="adj2" fmla="val -4036"/>
              <a:gd name="adj3" fmla="val 49070"/>
              <a:gd name="adj4" fmla="val -14110"/>
              <a:gd name="adj5" fmla="val -89724"/>
              <a:gd name="adj6" fmla="val -38957"/>
            </a:avLst>
          </a:prstGeom>
          <a:noFill/>
          <a:ln>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tIns="182880" bIns="182880" rtlCol="0" anchor="ctr"/>
          <a:lstStyle/>
          <a:p>
            <a:r>
              <a:rPr lang="en-US" dirty="0" smtClean="0">
                <a:solidFill>
                  <a:schemeClr val="tx1"/>
                </a:solidFill>
              </a:rPr>
              <a:t>As an alternative to using Simulink to convert the temperature from Kelvin to Celsius, we could have also used this checkbox and then selected Celsius for units.</a:t>
            </a:r>
            <a:endParaRPr lang="en-US" dirty="0">
              <a:solidFill>
                <a:schemeClr val="tx1"/>
              </a:solidFill>
            </a:endParaRPr>
          </a:p>
        </p:txBody>
      </p:sp>
    </p:spTree>
    <p:extLst>
      <p:ext uri="{BB962C8B-B14F-4D97-AF65-F5344CB8AC3E}">
        <p14:creationId xmlns:p14="http://schemas.microsoft.com/office/powerpoint/2010/main" val="2421448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72F709-98CC-43F9-9D45-FBA8B01B0212}" type="slidenum">
              <a:rPr lang="en-US" smtClean="0"/>
              <a:pPr/>
              <a:t>16</a:t>
            </a:fld>
            <a:endParaRPr lang="en-US"/>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57325" y="2667000"/>
            <a:ext cx="6229350"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33400" y="609600"/>
            <a:ext cx="8077200" cy="923330"/>
          </a:xfrm>
          <a:prstGeom prst="rect">
            <a:avLst/>
          </a:prstGeom>
        </p:spPr>
        <p:txBody>
          <a:bodyPr wrap="square">
            <a:spAutoFit/>
          </a:bodyPr>
          <a:lstStyle/>
          <a:p>
            <a:r>
              <a:rPr lang="en-US" dirty="0" smtClean="0"/>
              <a:t>Next select </a:t>
            </a:r>
            <a:r>
              <a:rPr lang="en-US" dirty="0"/>
              <a:t>and place the </a:t>
            </a:r>
            <a:r>
              <a:rPr lang="en-US" dirty="0">
                <a:solidFill>
                  <a:srgbClr val="00B0F0"/>
                </a:solidFill>
              </a:rPr>
              <a:t>Simulink-PS Converter </a:t>
            </a:r>
            <a:r>
              <a:rPr lang="en-US" dirty="0"/>
              <a:t>block</a:t>
            </a:r>
            <a:r>
              <a:rPr lang="en-US" dirty="0">
                <a:solidFill>
                  <a:srgbClr val="00B0F0"/>
                </a:solidFill>
              </a:rPr>
              <a:t> </a:t>
            </a:r>
            <a:r>
              <a:rPr lang="en-US" dirty="0"/>
              <a:t>from the </a:t>
            </a:r>
            <a:r>
              <a:rPr lang="en-US" dirty="0" err="1" smtClean="0"/>
              <a:t>Simscape</a:t>
            </a:r>
            <a:r>
              <a:rPr lang="en-US" dirty="0" smtClean="0"/>
              <a:t>&gt;Utilities library</a:t>
            </a:r>
            <a:r>
              <a:rPr lang="en-US" dirty="0"/>
              <a:t> </a:t>
            </a:r>
            <a:r>
              <a:rPr lang="en-US" dirty="0" smtClean="0"/>
              <a:t>and the “</a:t>
            </a:r>
            <a:r>
              <a:rPr lang="en-US" dirty="0" err="1" smtClean="0"/>
              <a:t>DegC</a:t>
            </a:r>
            <a:r>
              <a:rPr lang="en-US" dirty="0" smtClean="0"/>
              <a:t> to K” block.  This is simply a renamed Constant block from the Simulink&gt;Sources library.</a:t>
            </a:r>
            <a:endParaRPr lang="en-US" dirty="0"/>
          </a:p>
        </p:txBody>
      </p:sp>
    </p:spTree>
    <p:extLst>
      <p:ext uri="{BB962C8B-B14F-4D97-AF65-F5344CB8AC3E}">
        <p14:creationId xmlns:p14="http://schemas.microsoft.com/office/powerpoint/2010/main" val="4430993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72F709-98CC-43F9-9D45-FBA8B01B0212}" type="slidenum">
              <a:rPr lang="en-US" smtClean="0"/>
              <a:pPr/>
              <a:t>17</a:t>
            </a:fld>
            <a:endParaRPr lang="en-US"/>
          </a:p>
        </p:txBody>
      </p:sp>
      <p:sp>
        <p:nvSpPr>
          <p:cNvPr id="3" name="Rectangle 2"/>
          <p:cNvSpPr/>
          <p:nvPr/>
        </p:nvSpPr>
        <p:spPr>
          <a:xfrm>
            <a:off x="685800" y="609600"/>
            <a:ext cx="7848600" cy="923330"/>
          </a:xfrm>
          <a:prstGeom prst="rect">
            <a:avLst/>
          </a:prstGeom>
        </p:spPr>
        <p:txBody>
          <a:bodyPr wrap="square">
            <a:spAutoFit/>
          </a:bodyPr>
          <a:lstStyle/>
          <a:p>
            <a:r>
              <a:rPr lang="en-US" dirty="0" smtClean="0"/>
              <a:t>The </a:t>
            </a:r>
            <a:r>
              <a:rPr lang="en-US" dirty="0"/>
              <a:t>Simulink-PS Converter </a:t>
            </a:r>
            <a:r>
              <a:rPr lang="en-US" dirty="0" smtClean="0"/>
              <a:t>block </a:t>
            </a:r>
            <a:r>
              <a:rPr lang="en-US" dirty="0"/>
              <a:t>converts a Simulink signal to a physical signal (PS</a:t>
            </a:r>
            <a:r>
              <a:rPr lang="en-US" dirty="0" smtClean="0"/>
              <a:t>). </a:t>
            </a:r>
            <a:r>
              <a:rPr lang="en-US" dirty="0"/>
              <a:t>Its Block Parameters </a:t>
            </a:r>
            <a:r>
              <a:rPr lang="en-US" dirty="0" smtClean="0"/>
              <a:t>dialog box </a:t>
            </a:r>
            <a:r>
              <a:rPr lang="en-US" dirty="0"/>
              <a:t>is shown below. Here the units were selected to be </a:t>
            </a:r>
            <a:r>
              <a:rPr lang="en-US" dirty="0" smtClean="0"/>
              <a:t>degrees K. Connect its output to port C of the temperature source.</a:t>
            </a:r>
            <a:endParaRPr 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5329" y="1797369"/>
            <a:ext cx="4697471" cy="3898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21488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72F709-98CC-43F9-9D45-FBA8B01B0212}" type="slidenum">
              <a:rPr lang="en-US" smtClean="0"/>
              <a:pPr/>
              <a:t>18</a:t>
            </a:fld>
            <a:endParaRPr lang="en-US"/>
          </a:p>
        </p:txBody>
      </p:sp>
      <p:sp>
        <p:nvSpPr>
          <p:cNvPr id="3" name="Rectangle 2"/>
          <p:cNvSpPr/>
          <p:nvPr/>
        </p:nvSpPr>
        <p:spPr>
          <a:xfrm>
            <a:off x="533400" y="838200"/>
            <a:ext cx="7924800" cy="923330"/>
          </a:xfrm>
          <a:prstGeom prst="rect">
            <a:avLst/>
          </a:prstGeom>
        </p:spPr>
        <p:txBody>
          <a:bodyPr wrap="square">
            <a:spAutoFit/>
          </a:bodyPr>
          <a:lstStyle/>
          <a:p>
            <a:r>
              <a:rPr lang="en-US" dirty="0"/>
              <a:t>The Block </a:t>
            </a:r>
            <a:r>
              <a:rPr lang="en-US" dirty="0" smtClean="0"/>
              <a:t>Parameters dialog box </a:t>
            </a:r>
            <a:r>
              <a:rPr lang="en-US" dirty="0"/>
              <a:t>of the </a:t>
            </a:r>
            <a:r>
              <a:rPr lang="en-US" dirty="0" smtClean="0"/>
              <a:t>“</a:t>
            </a:r>
            <a:r>
              <a:rPr lang="en-US" dirty="0" err="1" smtClean="0"/>
              <a:t>degC</a:t>
            </a:r>
            <a:r>
              <a:rPr lang="en-US" dirty="0" smtClean="0"/>
              <a:t> to K” </a:t>
            </a:r>
            <a:r>
              <a:rPr lang="en-US" dirty="0"/>
              <a:t>block is shown below.  Enter 273.15 for the value.  This is the value of 0°C in degrees K. You create the name of the block as with any other </a:t>
            </a:r>
            <a:r>
              <a:rPr lang="en-US" dirty="0" smtClean="0"/>
              <a:t>block</a:t>
            </a:r>
            <a:r>
              <a:rPr lang="en-US" dirty="0"/>
              <a:t>: by double-clicking and editing the block label</a:t>
            </a:r>
            <a:r>
              <a:rPr lang="en-US" dirty="0" smtClean="0"/>
              <a:t>.  </a:t>
            </a:r>
            <a:endParaRPr lang="en-US"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4124" y="2182697"/>
            <a:ext cx="4410075" cy="3856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87731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72F709-98CC-43F9-9D45-FBA8B01B0212}" type="slidenum">
              <a:rPr lang="en-US" smtClean="0"/>
              <a:pPr/>
              <a:t>19</a:t>
            </a:fld>
            <a:endParaRPr lang="en-US"/>
          </a:p>
        </p:txBody>
      </p:sp>
      <mc:AlternateContent xmlns:mc="http://schemas.openxmlformats.org/markup-compatibility/2006" xmlns:a14="http://schemas.microsoft.com/office/drawing/2010/main">
        <mc:Choice Requires="a14">
          <p:sp>
            <p:nvSpPr>
              <p:cNvPr id="4" name="TextBox 3"/>
              <p:cNvSpPr txBox="1"/>
              <p:nvPr/>
            </p:nvSpPr>
            <p:spPr>
              <a:xfrm>
                <a:off x="685800" y="609600"/>
                <a:ext cx="8001000" cy="1200329"/>
              </a:xfrm>
              <a:prstGeom prst="rect">
                <a:avLst/>
              </a:prstGeom>
              <a:noFill/>
            </p:spPr>
            <p:txBody>
              <a:bodyPr wrap="square" rtlCol="0">
                <a:spAutoFit/>
              </a:bodyPr>
              <a:lstStyle/>
              <a:p>
                <a:r>
                  <a:rPr lang="en-US" dirty="0" smtClean="0"/>
                  <a:t>Insert the Sum block and the Step block.  Edit the name of the Step block to read as shown.  Its Block Parameters dialog box is shown below. </a:t>
                </a:r>
                <a:r>
                  <a:rPr lang="en-US" dirty="0"/>
                  <a:t>Enter </a:t>
                </a:r>
                <a:r>
                  <a:rPr lang="en-US" dirty="0" smtClean="0"/>
                  <a:t>0 for the Step Time and Tb for the Final Value.  </a:t>
                </a:r>
                <a:r>
                  <a:rPr lang="en-US" dirty="0"/>
                  <a:t>This describes the bath temperature as step function of magnitude Tb, starting at time </a:t>
                </a:r>
                <a14:m>
                  <m:oMath xmlns:m="http://schemas.openxmlformats.org/officeDocument/2006/math">
                    <m:r>
                      <a:rPr lang="en-US" i="1">
                        <a:latin typeface="Cambria Math"/>
                      </a:rPr>
                      <m:t>𝑡</m:t>
                    </m:r>
                    <m:r>
                      <a:rPr lang="en-US" i="1">
                        <a:latin typeface="Cambria Math"/>
                      </a:rPr>
                      <m:t>=0.</m:t>
                    </m:r>
                  </m:oMath>
                </a14:m>
                <a:r>
                  <a:rPr lang="en-US" dirty="0"/>
                  <a:t> </a:t>
                </a:r>
              </a:p>
            </p:txBody>
          </p:sp>
        </mc:Choice>
        <mc:Fallback xmlns="">
          <p:sp>
            <p:nvSpPr>
              <p:cNvPr id="4" name="TextBox 3"/>
              <p:cNvSpPr txBox="1">
                <a:spLocks noRot="1" noChangeAspect="1" noMove="1" noResize="1" noEditPoints="1" noAdjustHandles="1" noChangeArrowheads="1" noChangeShapeType="1" noTextEdit="1"/>
              </p:cNvSpPr>
              <p:nvPr/>
            </p:nvSpPr>
            <p:spPr>
              <a:xfrm>
                <a:off x="685800" y="609600"/>
                <a:ext cx="8001000" cy="1200329"/>
              </a:xfrm>
              <a:prstGeom prst="rect">
                <a:avLst/>
              </a:prstGeom>
              <a:blipFill rotWithShape="1">
                <a:blip r:embed="rId2" cstate="print"/>
                <a:stretch>
                  <a:fillRect l="-686" t="-2538" r="-305" b="-7107"/>
                </a:stretch>
              </a:blipFill>
            </p:spPr>
            <p:txBody>
              <a:bodyPr/>
              <a:lstStyle/>
              <a:p>
                <a:r>
                  <a:rPr lang="en-US">
                    <a:noFill/>
                  </a:rPr>
                  <a:t> </a:t>
                </a:r>
              </a:p>
            </p:txBody>
          </p:sp>
        </mc:Fallback>
      </mc:AlternateContent>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3200" y="1981200"/>
            <a:ext cx="3781425" cy="4335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007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8077200" cy="3877985"/>
          </a:xfrm>
          <a:prstGeom prst="rect">
            <a:avLst/>
          </a:prstGeom>
          <a:noFill/>
        </p:spPr>
        <p:txBody>
          <a:bodyPr wrap="square" rtlCol="0">
            <a:spAutoFit/>
          </a:bodyPr>
          <a:lstStyle/>
          <a:p>
            <a:r>
              <a:rPr lang="en-US" dirty="0" smtClean="0"/>
              <a:t>These slides are intended to be used with the author’s text, </a:t>
            </a:r>
            <a:r>
              <a:rPr lang="en-US" altLang="en-US" i="1" dirty="0"/>
              <a:t>System Dynamics</a:t>
            </a:r>
            <a:r>
              <a:rPr lang="en-US" altLang="en-US" dirty="0"/>
              <a:t>, </a:t>
            </a:r>
            <a:r>
              <a:rPr lang="en-US" altLang="en-US" dirty="0"/>
              <a:t>3</a:t>
            </a:r>
            <a:r>
              <a:rPr lang="en-US" altLang="en-US" dirty="0" smtClean="0"/>
              <a:t>/e</a:t>
            </a:r>
            <a:r>
              <a:rPr lang="en-US" altLang="en-US" dirty="0" smtClean="0"/>
              <a:t>, published by </a:t>
            </a:r>
            <a:r>
              <a:rPr lang="en-US" altLang="en-US" dirty="0" smtClean="0"/>
              <a:t>McGraw-Hill©2014</a:t>
            </a:r>
            <a:r>
              <a:rPr lang="en-US" altLang="en-US" dirty="0" smtClean="0">
                <a:latin typeface="Times" pitchFamily="18" charset="0"/>
              </a:rPr>
              <a:t>.</a:t>
            </a:r>
            <a:endParaRPr lang="en-US" altLang="en-US" dirty="0" smtClean="0">
              <a:latin typeface="Times" pitchFamily="18" charset="0"/>
            </a:endParaRPr>
          </a:p>
          <a:p>
            <a:endParaRPr lang="en-US" altLang="en-US" b="1" dirty="0"/>
          </a:p>
          <a:p>
            <a:pPr algn="ctr"/>
            <a:r>
              <a:rPr lang="en-US" altLang="en-US" b="1" dirty="0" smtClean="0"/>
              <a:t>Acknowledgments </a:t>
            </a:r>
          </a:p>
          <a:p>
            <a:endParaRPr lang="en-US" altLang="en-US" b="1" dirty="0"/>
          </a:p>
          <a:p>
            <a:r>
              <a:rPr lang="en-US" altLang="en-US" dirty="0" smtClean="0"/>
              <a:t>The author wishes to acknowledge the support of McGraw-Hill for hosting these slides, and The MathWorks, Inc., who supplied the software. Naomi Fernandes, Dr. Gerald Brusher, and Steve Miller of MathWorks</a:t>
            </a:r>
            <a:r>
              <a:rPr lang="en-US" altLang="en-US" dirty="0" smtClean="0">
                <a:solidFill>
                  <a:srgbClr val="FF3399"/>
                </a:solidFill>
              </a:rPr>
              <a:t> </a:t>
            </a:r>
            <a:r>
              <a:rPr lang="en-US" altLang="en-US" dirty="0" smtClean="0"/>
              <a:t>provided much assistance.  Dr. Brusher’s contributions formed the basis for many of the </a:t>
            </a:r>
            <a:r>
              <a:rPr lang="en-US" altLang="en-US" dirty="0" err="1" smtClean="0"/>
              <a:t>Simscape</a:t>
            </a:r>
            <a:r>
              <a:rPr lang="en-US" altLang="en-US" dirty="0" smtClean="0"/>
              <a:t> models presented here.</a:t>
            </a:r>
          </a:p>
          <a:p>
            <a:endParaRPr lang="en-US" altLang="en-US" dirty="0"/>
          </a:p>
          <a:p>
            <a:r>
              <a:rPr lang="en-US" altLang="en-US" dirty="0" smtClean="0"/>
              <a:t>MATLAB®, Simulink®, and Simscape</a:t>
            </a:r>
            <a:r>
              <a:rPr lang="en-US" b="1" dirty="0" smtClean="0">
                <a:latin typeface="Arial" charset="0"/>
              </a:rPr>
              <a:t>™ </a:t>
            </a:r>
            <a:r>
              <a:rPr lang="en-US" altLang="en-US" dirty="0" smtClean="0"/>
              <a:t>are registered trademarks and trademarks of The MathWorks, Inc. and are used with permission. </a:t>
            </a:r>
            <a:endParaRPr lang="en-US" altLang="en-US" dirty="0"/>
          </a:p>
          <a:p>
            <a:r>
              <a:rPr lang="en-US" sz="1200" dirty="0" smtClean="0"/>
              <a:t> </a:t>
            </a:r>
            <a:endParaRPr lang="en-US" sz="1200" dirty="0"/>
          </a:p>
        </p:txBody>
      </p:sp>
      <p:sp>
        <p:nvSpPr>
          <p:cNvPr id="3" name="Slide Number Placeholder 2"/>
          <p:cNvSpPr>
            <a:spLocks noGrp="1"/>
          </p:cNvSpPr>
          <p:nvPr>
            <p:ph type="sldNum" sz="quarter" idx="12"/>
          </p:nvPr>
        </p:nvSpPr>
        <p:spPr/>
        <p:txBody>
          <a:bodyPr/>
          <a:lstStyle/>
          <a:p>
            <a:fld id="{FCEF4EBB-15D2-4AB8-A70A-9586F0795BD6}" type="slidenum">
              <a:rPr lang="en-US" smtClean="0"/>
              <a:pPr/>
              <a:t>2</a:t>
            </a:fld>
            <a:endParaRPr lang="en-US"/>
          </a:p>
        </p:txBody>
      </p:sp>
      <p:sp>
        <p:nvSpPr>
          <p:cNvPr id="4" name="TextBox 3"/>
          <p:cNvSpPr txBox="1"/>
          <p:nvPr/>
        </p:nvSpPr>
        <p:spPr>
          <a:xfrm>
            <a:off x="381000" y="4411385"/>
            <a:ext cx="8077200" cy="923330"/>
          </a:xfrm>
          <a:prstGeom prst="rect">
            <a:avLst/>
          </a:prstGeom>
          <a:noFill/>
        </p:spPr>
        <p:txBody>
          <a:bodyPr wrap="square" rtlCol="0">
            <a:spAutoFit/>
          </a:bodyPr>
          <a:lstStyle/>
          <a:p>
            <a:r>
              <a:rPr lang="en-US" dirty="0" smtClean="0"/>
              <a:t>The equations and math symbols in these slides were created with the new equation editor in PowerPoint 2010, and thus material containing these elements will appear as graphics when viewed in an earlier version.</a:t>
            </a:r>
            <a:endParaRPr lang="en-US" dirty="0"/>
          </a:p>
        </p:txBody>
      </p:sp>
    </p:spTree>
    <p:extLst>
      <p:ext uri="{BB962C8B-B14F-4D97-AF65-F5344CB8AC3E}">
        <p14:creationId xmlns:p14="http://schemas.microsoft.com/office/powerpoint/2010/main" val="3346798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72F709-98CC-43F9-9D45-FBA8B01B0212}" type="slidenum">
              <a:rPr lang="en-US" smtClean="0"/>
              <a:pPr/>
              <a:t>20</a:t>
            </a:fld>
            <a:endParaRPr lang="en-US"/>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9483" y="2438400"/>
            <a:ext cx="7088629"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69483" y="609600"/>
            <a:ext cx="7864917" cy="646331"/>
          </a:xfrm>
          <a:prstGeom prst="rect">
            <a:avLst/>
          </a:prstGeom>
          <a:noFill/>
        </p:spPr>
        <p:txBody>
          <a:bodyPr wrap="square" rtlCol="0">
            <a:spAutoFit/>
          </a:bodyPr>
          <a:lstStyle/>
          <a:p>
            <a:r>
              <a:rPr lang="en-US" dirty="0" smtClean="0"/>
              <a:t>Now complete the model by selecting and placing the </a:t>
            </a:r>
            <a:r>
              <a:rPr lang="en-US" dirty="0" smtClean="0">
                <a:solidFill>
                  <a:srgbClr val="00B0F0"/>
                </a:solidFill>
              </a:rPr>
              <a:t>Solver Configuration </a:t>
            </a:r>
            <a:r>
              <a:rPr lang="en-US" dirty="0" smtClean="0"/>
              <a:t>block </a:t>
            </a:r>
            <a:r>
              <a:rPr lang="en-US" dirty="0"/>
              <a:t>from the </a:t>
            </a:r>
            <a:r>
              <a:rPr lang="en-US" dirty="0" err="1" smtClean="0"/>
              <a:t>Simscape</a:t>
            </a:r>
            <a:r>
              <a:rPr lang="en-US" dirty="0" smtClean="0"/>
              <a:t>&gt;Utilities library. </a:t>
            </a:r>
            <a:r>
              <a:rPr lang="en-US" dirty="0"/>
              <a:t>Connect it as shown in the figure</a:t>
            </a:r>
            <a:r>
              <a:rPr lang="en-US" dirty="0" smtClean="0"/>
              <a:t>.</a:t>
            </a:r>
            <a:endParaRPr lang="en-US" dirty="0"/>
          </a:p>
        </p:txBody>
      </p:sp>
    </p:spTree>
    <p:extLst>
      <p:ext uri="{BB962C8B-B14F-4D97-AF65-F5344CB8AC3E}">
        <p14:creationId xmlns:p14="http://schemas.microsoft.com/office/powerpoint/2010/main" val="27585207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72F709-98CC-43F9-9D45-FBA8B01B0212}" type="slidenum">
              <a:rPr lang="en-US" smtClean="0"/>
              <a:pPr/>
              <a:t>21</a:t>
            </a:fld>
            <a:endParaRPr lang="en-US"/>
          </a:p>
        </p:txBody>
      </p:sp>
      <p:sp>
        <p:nvSpPr>
          <p:cNvPr id="4" name="Rectangle 3"/>
          <p:cNvSpPr/>
          <p:nvPr/>
        </p:nvSpPr>
        <p:spPr>
          <a:xfrm>
            <a:off x="381000" y="533400"/>
            <a:ext cx="8153400" cy="1200329"/>
          </a:xfrm>
          <a:prstGeom prst="rect">
            <a:avLst/>
          </a:prstGeom>
        </p:spPr>
        <p:txBody>
          <a:bodyPr wrap="square">
            <a:spAutoFit/>
          </a:bodyPr>
          <a:lstStyle/>
          <a:p>
            <a:r>
              <a:rPr lang="de-DE" dirty="0" smtClean="0"/>
              <a:t>The </a:t>
            </a:r>
            <a:r>
              <a:rPr lang="de-DE" dirty="0"/>
              <a:t>Solver Configuration block defines the solver settings for this Simscape physical network.  The Simulink solver for the entire model must be set separately.</a:t>
            </a:r>
            <a:r>
              <a:rPr lang="en-US" dirty="0"/>
              <a:t> Its Block Parameters </a:t>
            </a:r>
            <a:r>
              <a:rPr lang="en-US" dirty="0" smtClean="0"/>
              <a:t>dialog box </a:t>
            </a:r>
            <a:r>
              <a:rPr lang="en-US" dirty="0"/>
              <a:t>is shown below. For this example, do not change any of the parameters in this block (all three boxes should be unchecked).  </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52675" y="1752600"/>
            <a:ext cx="4210050"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6520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300" y="2514600"/>
            <a:ext cx="842010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3112" y="620851"/>
            <a:ext cx="2562225"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33400" y="457200"/>
            <a:ext cx="4953000" cy="2031325"/>
          </a:xfrm>
          <a:prstGeom prst="rect">
            <a:avLst/>
          </a:prstGeom>
          <a:noFill/>
        </p:spPr>
        <p:txBody>
          <a:bodyPr wrap="square" rtlCol="0">
            <a:spAutoFit/>
          </a:bodyPr>
          <a:lstStyle/>
          <a:p>
            <a:r>
              <a:rPr lang="en-US" b="1" dirty="0" smtClean="0"/>
              <a:t>A Note About Solvers: </a:t>
            </a:r>
            <a:r>
              <a:rPr lang="en-US" dirty="0" smtClean="0"/>
              <a:t>The default solver is ode 45. </a:t>
            </a:r>
            <a:r>
              <a:rPr lang="en-US" dirty="0" smtClean="0">
                <a:cs typeface="Arial" pitchFamily="34" charset="0"/>
              </a:rPr>
              <a:t>It is strongly recommended that you change the solver to a stiff solver (ode15s, ode23t, or ode14x). </a:t>
            </a:r>
            <a:r>
              <a:rPr lang="en-US" dirty="0" smtClean="0"/>
              <a:t>Do this by selecting “Configuration Parameters” from the Simulation menu, </a:t>
            </a:r>
            <a:r>
              <a:rPr lang="en-US" dirty="0" smtClean="0">
                <a:cs typeface="Arial" pitchFamily="34" charset="0"/>
              </a:rPr>
              <a:t>selecting the solver pane from the list on the left, and changing the “Solver” parameter to ode15s.</a:t>
            </a:r>
            <a:r>
              <a:rPr lang="en-US" dirty="0" smtClean="0"/>
              <a:t> Then click OK. </a:t>
            </a:r>
            <a:endParaRPr lang="en-US" dirty="0"/>
          </a:p>
        </p:txBody>
      </p:sp>
      <p:sp>
        <p:nvSpPr>
          <p:cNvPr id="3" name="Slide Number Placeholder 2"/>
          <p:cNvSpPr>
            <a:spLocks noGrp="1"/>
          </p:cNvSpPr>
          <p:nvPr>
            <p:ph type="sldNum" sz="quarter" idx="12"/>
          </p:nvPr>
        </p:nvSpPr>
        <p:spPr/>
        <p:txBody>
          <a:bodyPr/>
          <a:lstStyle/>
          <a:p>
            <a:fld id="{FCEF4EBB-15D2-4AB8-A70A-9586F0795BD6}" type="slidenum">
              <a:rPr lang="en-US" smtClean="0"/>
              <a:pPr/>
              <a:t>22</a:t>
            </a:fld>
            <a:endParaRPr lang="en-US"/>
          </a:p>
        </p:txBody>
      </p:sp>
      <p:sp>
        <p:nvSpPr>
          <p:cNvPr id="6" name="Oval 5"/>
          <p:cNvSpPr/>
          <p:nvPr/>
        </p:nvSpPr>
        <p:spPr>
          <a:xfrm>
            <a:off x="6019800" y="1219200"/>
            <a:ext cx="1600200" cy="304800"/>
          </a:xfrm>
          <a:prstGeom prst="ellipse">
            <a:avLst/>
          </a:prstGeom>
          <a:noFill/>
          <a:ln>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5257800" y="3581400"/>
            <a:ext cx="2438400" cy="381000"/>
          </a:xfrm>
          <a:prstGeom prst="ellipse">
            <a:avLst/>
          </a:prstGeom>
          <a:noFill/>
          <a:ln>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6"/>
          <p:cNvSpPr/>
          <p:nvPr/>
        </p:nvSpPr>
        <p:spPr>
          <a:xfrm>
            <a:off x="609600" y="2971800"/>
            <a:ext cx="762000" cy="228600"/>
          </a:xfrm>
          <a:prstGeom prst="ellipse">
            <a:avLst/>
          </a:prstGeom>
          <a:noFill/>
          <a:ln>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164078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72F709-98CC-43F9-9D45-FBA8B01B0212}" type="slidenum">
              <a:rPr lang="en-US" smtClean="0"/>
              <a:pPr/>
              <a:t>23</a:t>
            </a:fld>
            <a:endParaRPr lang="en-US"/>
          </a:p>
        </p:txBody>
      </p:sp>
      <mc:AlternateContent xmlns:mc="http://schemas.openxmlformats.org/markup-compatibility/2006" xmlns:a14="http://schemas.microsoft.com/office/drawing/2010/main">
        <mc:Choice Requires="a14">
          <p:sp>
            <p:nvSpPr>
              <p:cNvPr id="3" name="TextBox 2"/>
              <p:cNvSpPr txBox="1"/>
              <p:nvPr/>
            </p:nvSpPr>
            <p:spPr>
              <a:xfrm>
                <a:off x="609600" y="457200"/>
                <a:ext cx="7848600" cy="4822730"/>
              </a:xfrm>
              <a:prstGeom prst="rect">
                <a:avLst/>
              </a:prstGeom>
              <a:noFill/>
            </p:spPr>
            <p:txBody>
              <a:bodyPr wrap="square" rtlCol="0">
                <a:spAutoFit/>
              </a:bodyPr>
              <a:lstStyle/>
              <a:p>
                <a:r>
                  <a:rPr lang="en-US" b="1" dirty="0" smtClean="0"/>
                  <a:t>Setting the Parameter Values: </a:t>
                </a:r>
                <a:r>
                  <a:rPr lang="en-US" dirty="0" smtClean="0"/>
                  <a:t> In addition to specifying the Stop Time, to run the simulation we must specify the numerical values of the following parameters: the cube </a:t>
                </a:r>
                <a:r>
                  <a:rPr lang="en-US" dirty="0"/>
                  <a:t>mass </a:t>
                </a:r>
                <a:r>
                  <a:rPr lang="en-US" i="1" dirty="0"/>
                  <a:t>m</a:t>
                </a:r>
                <a:r>
                  <a:rPr lang="en-US" dirty="0"/>
                  <a:t>, the specific heat </a:t>
                </a:r>
                <a14:m>
                  <m:oMath xmlns:m="http://schemas.openxmlformats.org/officeDocument/2006/math">
                    <m:sSub>
                      <m:sSubPr>
                        <m:ctrlPr>
                          <a:rPr lang="en-US" i="1">
                            <a:latin typeface="Cambria Math"/>
                          </a:rPr>
                        </m:ctrlPr>
                      </m:sSubPr>
                      <m:e>
                        <m:r>
                          <a:rPr lang="en-US" i="1">
                            <a:latin typeface="Cambria Math"/>
                          </a:rPr>
                          <m:t>𝑐</m:t>
                        </m:r>
                      </m:e>
                      <m:sub>
                        <m:r>
                          <a:rPr lang="en-US" i="1">
                            <a:latin typeface="Cambria Math"/>
                          </a:rPr>
                          <m:t>𝑝</m:t>
                        </m:r>
                      </m:sub>
                    </m:sSub>
                  </m:oMath>
                </a14:m>
                <a:r>
                  <a:rPr lang="en-US" dirty="0"/>
                  <a:t>,</a:t>
                </a:r>
                <a:r>
                  <a:rPr lang="en-US" dirty="0" smtClean="0"/>
                  <a:t> </a:t>
                </a:r>
                <a:r>
                  <a:rPr lang="en-US" dirty="0"/>
                  <a:t>cube surface area </a:t>
                </a:r>
                <a:r>
                  <a:rPr lang="en-US" i="1" dirty="0" smtClean="0"/>
                  <a:t>A,</a:t>
                </a:r>
                <a:r>
                  <a:rPr lang="en-US" dirty="0" smtClean="0"/>
                  <a:t> </a:t>
                </a:r>
                <a:r>
                  <a:rPr lang="en-US" dirty="0"/>
                  <a:t>and the heat transfer coefficient </a:t>
                </a:r>
                <a:r>
                  <a:rPr lang="en-US" i="1" dirty="0" smtClean="0"/>
                  <a:t>h</a:t>
                </a:r>
                <a:r>
                  <a:rPr lang="en-US" dirty="0" smtClean="0"/>
                  <a:t>, as well as the values of the </a:t>
                </a:r>
                <a:r>
                  <a:rPr lang="en-US" dirty="0"/>
                  <a:t>initial cube temperature </a:t>
                </a:r>
                <a14:m>
                  <m:oMath xmlns:m="http://schemas.openxmlformats.org/officeDocument/2006/math">
                    <m:sSub>
                      <m:sSubPr>
                        <m:ctrlPr>
                          <a:rPr lang="en-US" i="1">
                            <a:latin typeface="Cambria Math"/>
                          </a:rPr>
                        </m:ctrlPr>
                      </m:sSubPr>
                      <m:e>
                        <m:r>
                          <a:rPr lang="en-US" i="1">
                            <a:latin typeface="Cambria Math"/>
                          </a:rPr>
                          <m:t>𝑇</m:t>
                        </m:r>
                      </m:e>
                      <m:sub>
                        <m:r>
                          <a:rPr lang="en-US" i="1">
                            <a:latin typeface="Cambria Math"/>
                          </a:rPr>
                          <m:t>0</m:t>
                        </m:r>
                      </m:sub>
                    </m:sSub>
                  </m:oMath>
                </a14:m>
                <a:r>
                  <a:rPr lang="en-US" dirty="0" smtClean="0"/>
                  <a:t> and the bath temperature </a:t>
                </a:r>
                <a14:m>
                  <m:oMath xmlns:m="http://schemas.openxmlformats.org/officeDocument/2006/math">
                    <m:sSub>
                      <m:sSubPr>
                        <m:ctrlPr>
                          <a:rPr lang="en-US" i="1" smtClean="0">
                            <a:latin typeface="Cambria Math"/>
                          </a:rPr>
                        </m:ctrlPr>
                      </m:sSubPr>
                      <m:e>
                        <m:r>
                          <a:rPr lang="en-US" b="0" i="1" smtClean="0">
                            <a:latin typeface="Cambria Math"/>
                          </a:rPr>
                          <m:t>𝑇</m:t>
                        </m:r>
                      </m:e>
                      <m:sub>
                        <m:r>
                          <a:rPr lang="en-US" b="0" i="1" smtClean="0">
                            <a:latin typeface="Cambria Math"/>
                          </a:rPr>
                          <m:t>𝑏</m:t>
                        </m:r>
                      </m:sub>
                    </m:sSub>
                  </m:oMath>
                </a14:m>
                <a:r>
                  <a:rPr lang="en-US" dirty="0" smtClean="0"/>
                  <a:t> (which must be in </a:t>
                </a:r>
                <a:r>
                  <a:rPr lang="en-US" dirty="0"/>
                  <a:t>d</a:t>
                </a:r>
                <a:r>
                  <a:rPr lang="en-US" dirty="0" smtClean="0"/>
                  <a:t>egrees C). One way to do this is to assign values to the variables </a:t>
                </a:r>
                <a:r>
                  <a:rPr lang="en-US" dirty="0" smtClean="0">
                    <a:latin typeface="Courier New" pitchFamily="49" charset="0"/>
                    <a:cs typeface="Courier New" pitchFamily="49" charset="0"/>
                  </a:rPr>
                  <a:t>m</a:t>
                </a:r>
                <a:r>
                  <a:rPr lang="en-US" dirty="0" smtClean="0"/>
                  <a:t>, </a:t>
                </a:r>
                <a:r>
                  <a:rPr lang="en-US" dirty="0" err="1" smtClean="0">
                    <a:latin typeface="Courier New" pitchFamily="49" charset="0"/>
                    <a:cs typeface="Courier New" pitchFamily="49" charset="0"/>
                  </a:rPr>
                  <a:t>cp</a:t>
                </a:r>
                <a:r>
                  <a:rPr lang="en-US" dirty="0" smtClean="0"/>
                  <a:t>,</a:t>
                </a:r>
                <a:r>
                  <a:rPr lang="en-US" dirty="0" smtClean="0">
                    <a:latin typeface="Courier New" pitchFamily="49" charset="0"/>
                    <a:cs typeface="Courier New" pitchFamily="49" charset="0"/>
                  </a:rPr>
                  <a:t> A</a:t>
                </a:r>
                <a:r>
                  <a:rPr lang="en-US" dirty="0" smtClean="0"/>
                  <a:t>, </a:t>
                </a:r>
                <a:r>
                  <a:rPr lang="en-US" dirty="0" smtClean="0">
                    <a:latin typeface="Courier New" pitchFamily="49" charset="0"/>
                    <a:cs typeface="Courier New" pitchFamily="49" charset="0"/>
                  </a:rPr>
                  <a:t>h</a:t>
                </a:r>
                <a:r>
                  <a:rPr lang="en-US" dirty="0" smtClean="0"/>
                  <a:t>, </a:t>
                </a:r>
                <a:r>
                  <a:rPr lang="en-US" dirty="0" smtClean="0">
                    <a:latin typeface="Courier New" pitchFamily="49" charset="0"/>
                    <a:cs typeface="Courier New" pitchFamily="49" charset="0"/>
                  </a:rPr>
                  <a:t>T0</a:t>
                </a:r>
                <a:r>
                  <a:rPr lang="en-US" dirty="0" smtClean="0"/>
                  <a:t>, and </a:t>
                </a:r>
                <a:r>
                  <a:rPr lang="en-US" dirty="0" smtClean="0">
                    <a:latin typeface="Courier New" pitchFamily="49" charset="0"/>
                    <a:cs typeface="Courier New" pitchFamily="49" charset="0"/>
                  </a:rPr>
                  <a:t>Tb</a:t>
                </a:r>
                <a:r>
                  <a:rPr lang="en-US" dirty="0" smtClean="0"/>
                  <a:t> in the MATLAB Command window.</a:t>
                </a:r>
              </a:p>
              <a:p>
                <a:endParaRPr lang="en-US" dirty="0"/>
              </a:p>
              <a:p>
                <a:r>
                  <a:rPr lang="en-US" dirty="0" smtClean="0"/>
                  <a:t>However, if you are going to send the model file to someone else, a more convenient way is to store the values in the model file itself. You could do this by typing the values in the Block Parameter dialog boxes, but then you would not have the variables </a:t>
                </a:r>
                <a:r>
                  <a:rPr lang="en-US" dirty="0">
                    <a:latin typeface="Courier New" pitchFamily="49" charset="0"/>
                    <a:cs typeface="Courier New" pitchFamily="49" charset="0"/>
                  </a:rPr>
                  <a:t>m</a:t>
                </a:r>
                <a:r>
                  <a:rPr lang="en-US" dirty="0"/>
                  <a:t>, </a:t>
                </a:r>
                <a:r>
                  <a:rPr lang="en-US" dirty="0" err="1">
                    <a:latin typeface="Courier New" pitchFamily="49" charset="0"/>
                    <a:cs typeface="Courier New" pitchFamily="49" charset="0"/>
                  </a:rPr>
                  <a:t>cp</a:t>
                </a:r>
                <a:r>
                  <a:rPr lang="en-US" dirty="0"/>
                  <a:t>,</a:t>
                </a:r>
                <a:r>
                  <a:rPr lang="en-US" dirty="0">
                    <a:latin typeface="Courier New" pitchFamily="49" charset="0"/>
                    <a:cs typeface="Courier New" pitchFamily="49" charset="0"/>
                  </a:rPr>
                  <a:t> A</a:t>
                </a:r>
                <a:r>
                  <a:rPr lang="en-US" dirty="0"/>
                  <a:t>, </a:t>
                </a:r>
                <a:r>
                  <a:rPr lang="en-US" dirty="0">
                    <a:latin typeface="Courier New" pitchFamily="49" charset="0"/>
                    <a:cs typeface="Courier New" pitchFamily="49" charset="0"/>
                  </a:rPr>
                  <a:t>h</a:t>
                </a:r>
                <a:r>
                  <a:rPr lang="en-US" dirty="0"/>
                  <a:t>, </a:t>
                </a:r>
                <a:r>
                  <a:rPr lang="en-US" dirty="0">
                    <a:latin typeface="Courier New" pitchFamily="49" charset="0"/>
                    <a:cs typeface="Courier New" pitchFamily="49" charset="0"/>
                  </a:rPr>
                  <a:t>T0</a:t>
                </a:r>
                <a:r>
                  <a:rPr lang="en-US" dirty="0"/>
                  <a:t>, and </a:t>
                </a:r>
                <a:r>
                  <a:rPr lang="en-US" dirty="0" smtClean="0">
                    <a:latin typeface="Courier New" pitchFamily="49" charset="0"/>
                    <a:cs typeface="Courier New" pitchFamily="49" charset="0"/>
                  </a:rPr>
                  <a:t>Tb </a:t>
                </a:r>
                <a:r>
                  <a:rPr lang="en-US" dirty="0" smtClean="0">
                    <a:cs typeface="Courier New" pitchFamily="49" charset="0"/>
                  </a:rPr>
                  <a:t>available for use in another program.</a:t>
                </a:r>
              </a:p>
              <a:p>
                <a:endParaRPr lang="en-US" dirty="0">
                  <a:cs typeface="Courier New" pitchFamily="49" charset="0"/>
                </a:endParaRPr>
              </a:p>
              <a:p>
                <a:r>
                  <a:rPr lang="en-US" dirty="0" smtClean="0">
                    <a:cs typeface="Courier New" pitchFamily="49" charset="0"/>
                  </a:rPr>
                  <a:t>To store the values in the model file, you can create a MATLAB script by selecting </a:t>
                </a:r>
                <a:r>
                  <a:rPr lang="en-US" b="1" dirty="0" smtClean="0">
                    <a:cs typeface="Courier New" pitchFamily="49" charset="0"/>
                  </a:rPr>
                  <a:t>Model Properties/Callbacks/</a:t>
                </a:r>
                <a:r>
                  <a:rPr lang="en-US" b="1" dirty="0" err="1" smtClean="0">
                    <a:cs typeface="Courier New" pitchFamily="49" charset="0"/>
                  </a:rPr>
                  <a:t>InitFcn</a:t>
                </a:r>
                <a:r>
                  <a:rPr lang="en-US" dirty="0" smtClean="0">
                    <a:cs typeface="Courier New" pitchFamily="49" charset="0"/>
                  </a:rPr>
                  <a:t> from the </a:t>
                </a:r>
                <a:r>
                  <a:rPr lang="en-US" b="1" dirty="0" smtClean="0">
                    <a:cs typeface="Courier New" pitchFamily="49" charset="0"/>
                  </a:rPr>
                  <a:t>File</a:t>
                </a:r>
                <a:r>
                  <a:rPr lang="en-US" dirty="0" smtClean="0">
                    <a:cs typeface="Courier New" pitchFamily="49" charset="0"/>
                  </a:rPr>
                  <a:t> menu of the model window. </a:t>
                </a:r>
                <a:r>
                  <a:rPr lang="en-US" dirty="0">
                    <a:cs typeface="Courier New" pitchFamily="49" charset="0"/>
                  </a:rPr>
                  <a:t>We will show how to do this on the following </a:t>
                </a:r>
                <a:r>
                  <a:rPr lang="en-US" dirty="0" smtClean="0">
                    <a:cs typeface="Courier New" pitchFamily="49" charset="0"/>
                  </a:rPr>
                  <a:t>slides. This script could also be created in the MATLAB editor and pasted into the </a:t>
                </a:r>
                <a:r>
                  <a:rPr lang="en-US" b="1" dirty="0" err="1" smtClean="0">
                    <a:cs typeface="Courier New" pitchFamily="49" charset="0"/>
                  </a:rPr>
                  <a:t>InitFcn</a:t>
                </a:r>
                <a:r>
                  <a:rPr lang="en-US" dirty="0" smtClean="0">
                    <a:cs typeface="Courier New" pitchFamily="49" charset="0"/>
                  </a:rPr>
                  <a:t> window. Note that you can use it to perform calculations, as is done to compute the area </a:t>
                </a:r>
                <a:r>
                  <a:rPr lang="en-US" i="1" dirty="0" smtClean="0">
                    <a:cs typeface="Courier New" pitchFamily="49" charset="0"/>
                  </a:rPr>
                  <a:t>A</a:t>
                </a:r>
                <a:r>
                  <a:rPr lang="en-US" dirty="0" smtClean="0">
                    <a:cs typeface="Courier New" pitchFamily="49" charset="0"/>
                  </a:rPr>
                  <a:t> and the mass </a:t>
                </a:r>
                <a:r>
                  <a:rPr lang="en-US" i="1" dirty="0" smtClean="0">
                    <a:cs typeface="Courier New" pitchFamily="49" charset="0"/>
                  </a:rPr>
                  <a:t>m</a:t>
                </a:r>
                <a:r>
                  <a:rPr lang="en-US" dirty="0" smtClean="0">
                    <a:cs typeface="Courier New" pitchFamily="49" charset="0"/>
                  </a:rPr>
                  <a:t>. </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609600" y="457200"/>
                <a:ext cx="7848600" cy="4822730"/>
              </a:xfrm>
              <a:prstGeom prst="rect">
                <a:avLst/>
              </a:prstGeom>
              <a:blipFill rotWithShape="1">
                <a:blip r:embed="rId2" cstate="print"/>
                <a:stretch>
                  <a:fillRect l="-621" t="-632" r="-854" b="-1138"/>
                </a:stretch>
              </a:blipFill>
            </p:spPr>
            <p:txBody>
              <a:bodyPr/>
              <a:lstStyle/>
              <a:p>
                <a:r>
                  <a:rPr lang="en-US">
                    <a:noFill/>
                  </a:rPr>
                  <a:t> </a:t>
                </a:r>
              </a:p>
            </p:txBody>
          </p:sp>
        </mc:Fallback>
      </mc:AlternateContent>
    </p:spTree>
    <p:extLst>
      <p:ext uri="{BB962C8B-B14F-4D97-AF65-F5344CB8AC3E}">
        <p14:creationId xmlns:p14="http://schemas.microsoft.com/office/powerpoint/2010/main" val="16851291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72F709-98CC-43F9-9D45-FBA8B01B0212}" type="slidenum">
              <a:rPr lang="en-US" smtClean="0"/>
              <a:pPr/>
              <a:t>24</a:t>
            </a:fld>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088" y="1039026"/>
            <a:ext cx="7448550"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85088" y="457200"/>
            <a:ext cx="7773112" cy="369332"/>
          </a:xfrm>
          <a:prstGeom prst="rect">
            <a:avLst/>
          </a:prstGeom>
        </p:spPr>
        <p:txBody>
          <a:bodyPr wrap="square">
            <a:spAutoFit/>
          </a:bodyPr>
          <a:lstStyle/>
          <a:p>
            <a:pPr algn="ctr"/>
            <a:r>
              <a:rPr lang="en-US" dirty="0"/>
              <a:t>In the Simulink model window, select </a:t>
            </a:r>
            <a:r>
              <a:rPr lang="en-US" b="1" dirty="0"/>
              <a:t>Model Properties</a:t>
            </a:r>
            <a:r>
              <a:rPr lang="en-US" dirty="0"/>
              <a:t> from the </a:t>
            </a:r>
            <a:r>
              <a:rPr lang="en-US" b="1" dirty="0"/>
              <a:t>File</a:t>
            </a:r>
            <a:r>
              <a:rPr lang="en-US" dirty="0"/>
              <a:t> menu:</a:t>
            </a:r>
          </a:p>
        </p:txBody>
      </p:sp>
      <p:sp>
        <p:nvSpPr>
          <p:cNvPr id="4" name="Oval 3"/>
          <p:cNvSpPr/>
          <p:nvPr/>
        </p:nvSpPr>
        <p:spPr>
          <a:xfrm>
            <a:off x="853155" y="2944026"/>
            <a:ext cx="1509045" cy="4087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73992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439753-404F-46A1-B30E-B90C188FA1EF}" type="slidenum">
              <a:rPr lang="en-US" smtClean="0"/>
              <a:pPr/>
              <a:t>25</a:t>
            </a:fld>
            <a:endParaRPr lang="en-US"/>
          </a:p>
        </p:txBody>
      </p:sp>
      <p:sp>
        <p:nvSpPr>
          <p:cNvPr id="5" name="Rectangle 4"/>
          <p:cNvSpPr/>
          <p:nvPr/>
        </p:nvSpPr>
        <p:spPr>
          <a:xfrm>
            <a:off x="571500" y="228600"/>
            <a:ext cx="8001000" cy="1477328"/>
          </a:xfrm>
          <a:prstGeom prst="rect">
            <a:avLst/>
          </a:prstGeom>
        </p:spPr>
        <p:txBody>
          <a:bodyPr wrap="square">
            <a:spAutoFit/>
          </a:bodyPr>
          <a:lstStyle/>
          <a:p>
            <a:r>
              <a:rPr lang="en-US" dirty="0" smtClean="0"/>
              <a:t>This will bring up the </a:t>
            </a:r>
            <a:r>
              <a:rPr lang="en-US" b="1" dirty="0" smtClean="0"/>
              <a:t>Model Properties</a:t>
            </a:r>
            <a:r>
              <a:rPr lang="en-US" dirty="0" smtClean="0"/>
              <a:t> dialog box. Select the </a:t>
            </a:r>
            <a:r>
              <a:rPr lang="en-US" b="1" dirty="0" smtClean="0"/>
              <a:t>Callbacks</a:t>
            </a:r>
            <a:r>
              <a:rPr lang="en-US" dirty="0" smtClean="0"/>
              <a:t> tab.</a:t>
            </a:r>
          </a:p>
          <a:p>
            <a:r>
              <a:rPr lang="en-US" dirty="0" smtClean="0"/>
              <a:t>Select </a:t>
            </a:r>
            <a:r>
              <a:rPr lang="en-US" b="1" dirty="0" err="1" smtClean="0"/>
              <a:t>InitFcn</a:t>
            </a:r>
            <a:r>
              <a:rPr lang="en-US" dirty="0" smtClean="0"/>
              <a:t> from the list of </a:t>
            </a:r>
            <a:r>
              <a:rPr lang="en-US" b="1" dirty="0" smtClean="0"/>
              <a:t>Model callbacks</a:t>
            </a:r>
            <a:r>
              <a:rPr lang="en-US" dirty="0" smtClean="0"/>
              <a:t>.  Then, type MATLAB® commands into the pane under </a:t>
            </a:r>
            <a:r>
              <a:rPr lang="en-US" b="1" dirty="0" smtClean="0"/>
              <a:t>Model initialization function</a:t>
            </a:r>
            <a:r>
              <a:rPr lang="en-US" dirty="0" smtClean="0"/>
              <a:t>.  These commands will execute at </a:t>
            </a:r>
            <a:r>
              <a:rPr lang="en-US" dirty="0"/>
              <a:t>the start of model </a:t>
            </a:r>
            <a:r>
              <a:rPr lang="en-US" dirty="0" smtClean="0"/>
              <a:t>simulation.  Note that an asterisk will appear next to a callback function that has commands written into it.</a:t>
            </a:r>
            <a:endParaRPr lang="en-US" dirty="0"/>
          </a:p>
        </p:txBody>
      </p:sp>
      <p:sp>
        <p:nvSpPr>
          <p:cNvPr id="7" name="Rectangle 6"/>
          <p:cNvSpPr/>
          <p:nvPr/>
        </p:nvSpPr>
        <p:spPr>
          <a:xfrm>
            <a:off x="647700" y="5943600"/>
            <a:ext cx="7848600" cy="646331"/>
          </a:xfrm>
          <a:prstGeom prst="rect">
            <a:avLst/>
          </a:prstGeom>
        </p:spPr>
        <p:txBody>
          <a:bodyPr wrap="square">
            <a:spAutoFit/>
          </a:bodyPr>
          <a:lstStyle/>
          <a:p>
            <a:r>
              <a:rPr lang="en-US" dirty="0" smtClean="0">
                <a:cs typeface="Courier New" pitchFamily="49" charset="0"/>
              </a:rPr>
              <a:t>You then type in the commands shown on the next slide. This script could also be created in the MATLAB editor and pasted into the </a:t>
            </a:r>
            <a:r>
              <a:rPr lang="en-US" b="1" dirty="0" err="1" smtClean="0">
                <a:cs typeface="Courier New" pitchFamily="49" charset="0"/>
              </a:rPr>
              <a:t>InitFcn</a:t>
            </a:r>
            <a:r>
              <a:rPr lang="en-US" dirty="0" smtClean="0">
                <a:cs typeface="Courier New" pitchFamily="49" charset="0"/>
              </a:rPr>
              <a:t> window. </a:t>
            </a: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0272" y="1828800"/>
            <a:ext cx="4783455" cy="4046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AutoShape 2"/>
          <p:cNvSpPr>
            <a:spLocks/>
          </p:cNvSpPr>
          <p:nvPr/>
        </p:nvSpPr>
        <p:spPr bwMode="auto">
          <a:xfrm>
            <a:off x="7215084" y="2057400"/>
            <a:ext cx="1365250" cy="457200"/>
          </a:xfrm>
          <a:prstGeom prst="borderCallout2">
            <a:avLst>
              <a:gd name="adj1" fmla="val 18750"/>
              <a:gd name="adj2" fmla="val -5588"/>
              <a:gd name="adj3" fmla="val 18750"/>
              <a:gd name="adj4" fmla="val -43810"/>
              <a:gd name="adj5" fmla="val 158489"/>
              <a:gd name="adj6" fmla="val -126408"/>
            </a:avLst>
          </a:prstGeom>
          <a:solidFill>
            <a:srgbClr val="FFFFFF"/>
          </a:solidFill>
          <a:ln w="12700">
            <a:solidFill>
              <a:srgbClr val="FF0000"/>
            </a:solidFill>
            <a:miter lim="800000"/>
            <a:headEnd/>
            <a:tailEnd type="arrow" w="med" len="me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Calibri" pitchFamily="34" charset="0"/>
                <a:cs typeface="Arial" pitchFamily="34" charset="0"/>
              </a:rPr>
              <a:t>Type MATLAB commands here</a:t>
            </a:r>
            <a:r>
              <a:rPr kumimoji="0" lang="en-US" sz="1100" b="0" i="0" u="none" strike="noStrike" cap="none" normalizeH="0" baseline="0" smtClean="0">
                <a:ln>
                  <a:noFill/>
                </a:ln>
                <a:solidFill>
                  <a:schemeClr val="tx1"/>
                </a:solidFill>
                <a:effectLst/>
                <a:latin typeface="Times New Roman" pitchFamily="18"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Oval 10"/>
          <p:cNvSpPr/>
          <p:nvPr/>
        </p:nvSpPr>
        <p:spPr>
          <a:xfrm>
            <a:off x="2286000" y="2667000"/>
            <a:ext cx="762000" cy="304800"/>
          </a:xfrm>
          <a:prstGeom prst="ellips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8" name="Oval 7"/>
          <p:cNvSpPr/>
          <p:nvPr/>
        </p:nvSpPr>
        <p:spPr>
          <a:xfrm>
            <a:off x="2590800" y="2057400"/>
            <a:ext cx="838200" cy="304800"/>
          </a:xfrm>
          <a:prstGeom prst="ellips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41632275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72F709-98CC-43F9-9D45-FBA8B01B0212}" type="slidenum">
              <a:rPr lang="en-US" smtClean="0"/>
              <a:pPr/>
              <a:t>26</a:t>
            </a:fld>
            <a:endParaRPr lang="en-US"/>
          </a:p>
        </p:txBody>
      </p:sp>
      <p:sp>
        <p:nvSpPr>
          <p:cNvPr id="3" name="Rectangle 2"/>
          <p:cNvSpPr/>
          <p:nvPr/>
        </p:nvSpPr>
        <p:spPr>
          <a:xfrm>
            <a:off x="1295400" y="762000"/>
            <a:ext cx="6324600" cy="4524315"/>
          </a:xfrm>
          <a:prstGeom prst="rect">
            <a:avLst/>
          </a:prstGeom>
        </p:spPr>
        <p:txBody>
          <a:bodyPr wrap="square">
            <a:spAutoFit/>
          </a:bodyPr>
          <a:lstStyle/>
          <a:p>
            <a:r>
              <a:rPr lang="en-US" dirty="0">
                <a:cs typeface="Courier New" pitchFamily="49" charset="0"/>
              </a:rPr>
              <a:t>Type the following commands in the </a:t>
            </a:r>
            <a:r>
              <a:rPr lang="en-US" b="1" dirty="0" err="1">
                <a:cs typeface="Courier New" pitchFamily="49" charset="0"/>
              </a:rPr>
              <a:t>InitFcn</a:t>
            </a:r>
            <a:r>
              <a:rPr lang="en-US" dirty="0">
                <a:cs typeface="Courier New" pitchFamily="49" charset="0"/>
              </a:rPr>
              <a:t> window: </a:t>
            </a:r>
          </a:p>
          <a:p>
            <a:endParaRPr lang="en-US" dirty="0">
              <a:effectLst/>
              <a:cs typeface="Courier New" pitchFamily="49" charset="0"/>
            </a:endParaRPr>
          </a:p>
          <a:p>
            <a:r>
              <a:rPr lang="en-US" dirty="0" smtClean="0">
                <a:effectLst/>
              </a:rPr>
              <a:t>% Example 7.8.1</a:t>
            </a:r>
          </a:p>
          <a:p>
            <a:r>
              <a:rPr lang="en-US" dirty="0" smtClean="0">
                <a:effectLst/>
              </a:rPr>
              <a:t>%</a:t>
            </a:r>
          </a:p>
          <a:p>
            <a:r>
              <a:rPr lang="en-US" dirty="0" smtClean="0">
                <a:effectLst/>
              </a:rPr>
              <a:t>% Lead cube:</a:t>
            </a:r>
          </a:p>
          <a:p>
            <a:r>
              <a:rPr lang="en-US" dirty="0" smtClean="0">
                <a:effectLst/>
              </a:rPr>
              <a:t>%</a:t>
            </a:r>
          </a:p>
          <a:p>
            <a:r>
              <a:rPr lang="en-US" dirty="0" smtClean="0">
                <a:effectLst/>
              </a:rPr>
              <a:t>d = 20e-03; % Side length [m]</a:t>
            </a:r>
          </a:p>
          <a:p>
            <a:r>
              <a:rPr lang="en-US" dirty="0" err="1" smtClean="0">
                <a:effectLst/>
              </a:rPr>
              <a:t>cp</a:t>
            </a:r>
            <a:r>
              <a:rPr lang="en-US" dirty="0" smtClean="0">
                <a:effectLst/>
              </a:rPr>
              <a:t> = 129; % Specific heat [J/kg/K]</a:t>
            </a:r>
          </a:p>
          <a:p>
            <a:r>
              <a:rPr lang="en-US" dirty="0" smtClean="0">
                <a:effectLst/>
              </a:rPr>
              <a:t>rho = 1.134e+04; % Density [kg/m^3]</a:t>
            </a:r>
          </a:p>
          <a:p>
            <a:r>
              <a:rPr lang="en-US" dirty="0" smtClean="0">
                <a:effectLst/>
              </a:rPr>
              <a:t>T0 = 100; % Initial temperature [C]</a:t>
            </a:r>
          </a:p>
          <a:p>
            <a:r>
              <a:rPr lang="en-US" dirty="0" smtClean="0">
                <a:effectLst/>
              </a:rPr>
              <a:t>m = rho*d^3; % Mass of cube [kg]</a:t>
            </a:r>
          </a:p>
          <a:p>
            <a:r>
              <a:rPr lang="en-US" dirty="0" smtClean="0">
                <a:effectLst/>
              </a:rPr>
              <a:t>A = 6*d^2; % Surface area of cube [m^2]</a:t>
            </a:r>
          </a:p>
          <a:p>
            <a:r>
              <a:rPr lang="en-US" dirty="0" smtClean="0">
                <a:effectLst/>
              </a:rPr>
              <a:t>%</a:t>
            </a:r>
          </a:p>
          <a:p>
            <a:r>
              <a:rPr lang="en-US" dirty="0" smtClean="0">
                <a:effectLst/>
              </a:rPr>
              <a:t>% Oil bath:</a:t>
            </a:r>
          </a:p>
          <a:p>
            <a:r>
              <a:rPr lang="en-US" dirty="0" smtClean="0">
                <a:effectLst/>
              </a:rPr>
              <a:t>h = 200; % Convection heat transfer coefficient [W/m^2/K]</a:t>
            </a:r>
          </a:p>
          <a:p>
            <a:r>
              <a:rPr lang="en-US" dirty="0" smtClean="0">
                <a:effectLst/>
              </a:rPr>
              <a:t>Tb = 50; % Constant temperature of bath [C]</a:t>
            </a:r>
          </a:p>
        </p:txBody>
      </p:sp>
    </p:spTree>
    <p:extLst>
      <p:ext uri="{BB962C8B-B14F-4D97-AF65-F5344CB8AC3E}">
        <p14:creationId xmlns:p14="http://schemas.microsoft.com/office/powerpoint/2010/main" val="11457088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72F709-98CC-43F9-9D45-FBA8B01B0212}" type="slidenum">
              <a:rPr lang="en-US" smtClean="0"/>
              <a:pPr/>
              <a:t>27</a:t>
            </a:fld>
            <a:endParaRPr lang="en-US"/>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9800" y="1981200"/>
            <a:ext cx="4715453" cy="4245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09600" y="685800"/>
            <a:ext cx="7696200" cy="923330"/>
          </a:xfrm>
          <a:prstGeom prst="rect">
            <a:avLst/>
          </a:prstGeom>
          <a:noFill/>
        </p:spPr>
        <p:txBody>
          <a:bodyPr wrap="square" rtlCol="0">
            <a:spAutoFit/>
          </a:bodyPr>
          <a:lstStyle/>
          <a:p>
            <a:r>
              <a:rPr lang="en-US" dirty="0" smtClean="0"/>
              <a:t>Now set the Stop Time to 100 and run the program.  You should see the following in the Scope display. The cube temperature decays to nearly the bath temperature in about the 98 s predicted by the differential equation model.</a:t>
            </a:r>
            <a:endParaRPr lang="en-US" dirty="0"/>
          </a:p>
        </p:txBody>
      </p:sp>
    </p:spTree>
    <p:extLst>
      <p:ext uri="{BB962C8B-B14F-4D97-AF65-F5344CB8AC3E}">
        <p14:creationId xmlns:p14="http://schemas.microsoft.com/office/powerpoint/2010/main" val="27240088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72F709-98CC-43F9-9D45-FBA8B01B0212}" type="slidenum">
              <a:rPr lang="en-US" smtClean="0"/>
              <a:pPr/>
              <a:t>28</a:t>
            </a:fld>
            <a:endParaRPr lang="en-US"/>
          </a:p>
        </p:txBody>
      </p:sp>
      <mc:AlternateContent xmlns:mc="http://schemas.openxmlformats.org/markup-compatibility/2006">
        <mc:Choice xmlns:a14="http://schemas.microsoft.com/office/drawing/2010/main" Requires="a14">
          <p:sp>
            <p:nvSpPr>
              <p:cNvPr id="4" name="Rectangle 3"/>
              <p:cNvSpPr/>
              <p:nvPr/>
            </p:nvSpPr>
            <p:spPr>
              <a:xfrm>
                <a:off x="609600" y="533400"/>
                <a:ext cx="7848600" cy="2862322"/>
              </a:xfrm>
              <a:prstGeom prst="rect">
                <a:avLst/>
              </a:prstGeom>
            </p:spPr>
            <p:txBody>
              <a:bodyPr wrap="square">
                <a:spAutoFit/>
              </a:bodyPr>
              <a:lstStyle/>
              <a:p>
                <a:r>
                  <a:rPr lang="en-US" b="1" dirty="0" smtClean="0">
                    <a:solidFill>
                      <a:schemeClr val="accent1"/>
                    </a:solidFill>
                  </a:rPr>
                  <a:t>Example 2: Quenching </a:t>
                </a:r>
                <a:r>
                  <a:rPr lang="en-US" b="1" dirty="0">
                    <a:solidFill>
                      <a:schemeClr val="accent1"/>
                    </a:solidFill>
                  </a:rPr>
                  <a:t>with Variable Bath </a:t>
                </a:r>
                <a:r>
                  <a:rPr lang="en-US" b="1" dirty="0" smtClean="0">
                    <a:solidFill>
                      <a:schemeClr val="accent1"/>
                    </a:solidFill>
                  </a:rPr>
                  <a:t>Temperature </a:t>
                </a:r>
                <a:r>
                  <a:rPr lang="en-US" dirty="0"/>
                  <a:t>(</a:t>
                </a:r>
                <a:r>
                  <a:rPr lang="en-US" dirty="0" smtClean="0"/>
                  <a:t>Examples 7.8.2 and 7.8.3 </a:t>
                </a:r>
                <a:r>
                  <a:rPr lang="en-US" dirty="0"/>
                  <a:t>in </a:t>
                </a:r>
                <a:r>
                  <a:rPr lang="en-US" i="1" dirty="0"/>
                  <a:t>System Dynamics</a:t>
                </a:r>
                <a:r>
                  <a:rPr lang="en-US" dirty="0"/>
                  <a:t>, </a:t>
                </a:r>
                <a:r>
                  <a:rPr lang="en-US" dirty="0" smtClean="0"/>
                  <a:t>3/e</a:t>
                </a:r>
                <a:r>
                  <a:rPr lang="en-US" dirty="0"/>
                  <a:t>) </a:t>
                </a:r>
                <a:r>
                  <a:rPr lang="en-US" dirty="0" smtClean="0"/>
                  <a:t>Consider the quenching process modeled in Example 1. If </a:t>
                </a:r>
                <a:r>
                  <a:rPr lang="en-US" dirty="0"/>
                  <a:t>the thermal capacitance of the </a:t>
                </a:r>
                <a:r>
                  <a:rPr lang="en-US" dirty="0" smtClean="0"/>
                  <a:t>liquid bath </a:t>
                </a:r>
                <a:r>
                  <a:rPr lang="en-US" dirty="0"/>
                  <a:t>is not large, the heat energy transferred from the cube will change the bath temperature, </a:t>
                </a:r>
                <a:r>
                  <a:rPr lang="en-US" dirty="0" smtClean="0"/>
                  <a:t>and we </a:t>
                </a:r>
                <a:r>
                  <a:rPr lang="en-US" dirty="0"/>
                  <a:t>will need a model to describe its dynamics. Consider the representation shown in </a:t>
                </a:r>
                <a:r>
                  <a:rPr lang="en-US" dirty="0" smtClean="0"/>
                  <a:t>the figure below. The </a:t>
                </a:r>
                <a:r>
                  <a:rPr lang="en-US" dirty="0"/>
                  <a:t>temperature outside the bath is </a:t>
                </a:r>
                <a14:m>
                  <m:oMath xmlns:m="http://schemas.openxmlformats.org/officeDocument/2006/math">
                    <m:sSub>
                      <m:sSubPr>
                        <m:ctrlPr>
                          <a:rPr lang="en-US" i="1" smtClean="0">
                            <a:latin typeface="Cambria Math"/>
                          </a:rPr>
                        </m:ctrlPr>
                      </m:sSubPr>
                      <m:e>
                        <m:r>
                          <a:rPr lang="en-US" b="0" i="1" smtClean="0">
                            <a:latin typeface="Cambria Math"/>
                          </a:rPr>
                          <m:t>𝑇</m:t>
                        </m:r>
                      </m:e>
                      <m:sub>
                        <m:r>
                          <a:rPr lang="en-US" b="0" i="1" smtClean="0">
                            <a:latin typeface="Cambria Math"/>
                          </a:rPr>
                          <m:t>𝑜</m:t>
                        </m:r>
                      </m:sub>
                    </m:sSub>
                  </m:oMath>
                </a14:m>
                <a:r>
                  <a:rPr lang="en-US" dirty="0" smtClean="0"/>
                  <a:t>, </a:t>
                </a:r>
                <a:r>
                  <a:rPr lang="en-US" dirty="0"/>
                  <a:t>which is assumed to be known. The convective </a:t>
                </a:r>
                <a:r>
                  <a:rPr lang="en-US" dirty="0" smtClean="0"/>
                  <a:t>resistance between </a:t>
                </a:r>
                <a:r>
                  <a:rPr lang="en-US" dirty="0"/>
                  <a:t>the cube and the bath is </a:t>
                </a:r>
                <a14:m>
                  <m:oMath xmlns:m="http://schemas.openxmlformats.org/officeDocument/2006/math">
                    <m:sSub>
                      <m:sSubPr>
                        <m:ctrlPr>
                          <a:rPr lang="en-US" i="1" smtClean="0">
                            <a:latin typeface="Cambria Math"/>
                          </a:rPr>
                        </m:ctrlPr>
                      </m:sSubPr>
                      <m:e>
                        <m:r>
                          <a:rPr lang="en-US" b="0" i="1" smtClean="0">
                            <a:latin typeface="Cambria Math"/>
                          </a:rPr>
                          <m:t>𝑅</m:t>
                        </m:r>
                      </m:e>
                      <m:sub>
                        <m:r>
                          <a:rPr lang="en-US" b="0" i="1" smtClean="0">
                            <a:latin typeface="Cambria Math"/>
                          </a:rPr>
                          <m:t>1</m:t>
                        </m:r>
                      </m:sub>
                    </m:sSub>
                  </m:oMath>
                </a14:m>
                <a:r>
                  <a:rPr lang="en-US" dirty="0" smtClean="0"/>
                  <a:t>, </a:t>
                </a:r>
                <a:r>
                  <a:rPr lang="en-US" dirty="0"/>
                  <a:t>and the combined </a:t>
                </a:r>
                <a:r>
                  <a:rPr lang="en-US" dirty="0" smtClean="0"/>
                  <a:t>convective/conductive </a:t>
                </a:r>
                <a:r>
                  <a:rPr lang="en-US" dirty="0"/>
                  <a:t>resistance of </a:t>
                </a:r>
                <a:r>
                  <a:rPr lang="en-US" dirty="0" smtClean="0"/>
                  <a:t>the container </a:t>
                </a:r>
                <a:r>
                  <a:rPr lang="en-US" dirty="0"/>
                  <a:t>wall and the liquid surface </a:t>
                </a:r>
                <a:r>
                  <a:rPr lang="en-US" dirty="0" smtClean="0"/>
                  <a:t>is </a:t>
                </a:r>
                <a14:m>
                  <m:oMath xmlns:m="http://schemas.openxmlformats.org/officeDocument/2006/math">
                    <m:sSub>
                      <m:sSubPr>
                        <m:ctrlPr>
                          <a:rPr lang="en-US" i="1" smtClean="0">
                            <a:latin typeface="Cambria Math"/>
                          </a:rPr>
                        </m:ctrlPr>
                      </m:sSubPr>
                      <m:e>
                        <m:r>
                          <a:rPr lang="en-US" b="0" i="1" smtClean="0">
                            <a:latin typeface="Cambria Math"/>
                          </a:rPr>
                          <m:t>𝑅</m:t>
                        </m:r>
                      </m:e>
                      <m:sub>
                        <m:r>
                          <a:rPr lang="en-US" b="0" i="1" smtClean="0">
                            <a:latin typeface="Cambria Math"/>
                          </a:rPr>
                          <m:t>2</m:t>
                        </m:r>
                      </m:sub>
                    </m:sSub>
                  </m:oMath>
                </a14:m>
                <a:r>
                  <a:rPr lang="en-US" dirty="0" smtClean="0"/>
                  <a:t>. </a:t>
                </a:r>
                <a:r>
                  <a:rPr lang="en-US" dirty="0"/>
                  <a:t>The </a:t>
                </a:r>
                <a:r>
                  <a:rPr lang="en-US" dirty="0" smtClean="0"/>
                  <a:t>thermal capacitances </a:t>
                </a:r>
                <a:r>
                  <a:rPr lang="en-US" dirty="0"/>
                  <a:t>of the cube and the liquid bath </a:t>
                </a:r>
                <a:r>
                  <a:rPr lang="en-US" dirty="0" smtClean="0"/>
                  <a:t>are </a:t>
                </a:r>
                <a14:m>
                  <m:oMath xmlns:m="http://schemas.openxmlformats.org/officeDocument/2006/math">
                    <m:r>
                      <a:rPr lang="en-US" b="0" i="1" smtClean="0">
                        <a:latin typeface="Cambria Math"/>
                      </a:rPr>
                      <m:t>𝐶</m:t>
                    </m:r>
                  </m:oMath>
                </a14:m>
                <a:r>
                  <a:rPr lang="en-US" dirty="0" smtClean="0"/>
                  <a:t> and </a:t>
                </a:r>
                <a14:m>
                  <m:oMath xmlns:m="http://schemas.openxmlformats.org/officeDocument/2006/math">
                    <m:sSub>
                      <m:sSubPr>
                        <m:ctrlPr>
                          <a:rPr lang="en-US" i="1" smtClean="0">
                            <a:latin typeface="Cambria Math"/>
                          </a:rPr>
                        </m:ctrlPr>
                      </m:sSubPr>
                      <m:e>
                        <m:r>
                          <a:rPr lang="en-US" b="0" i="1" smtClean="0">
                            <a:latin typeface="Cambria Math"/>
                          </a:rPr>
                          <m:t>𝐶</m:t>
                        </m:r>
                      </m:e>
                      <m:sub>
                        <m:r>
                          <a:rPr lang="en-US" b="0" i="1" smtClean="0">
                            <a:latin typeface="Cambria Math"/>
                          </a:rPr>
                          <m:t>𝑏</m:t>
                        </m:r>
                      </m:sub>
                    </m:sSub>
                  </m:oMath>
                </a14:m>
                <a:r>
                  <a:rPr lang="en-US" dirty="0" smtClean="0"/>
                  <a:t>, respectively. </a:t>
                </a:r>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609600" y="533400"/>
                <a:ext cx="7848600" cy="2862322"/>
              </a:xfrm>
              <a:prstGeom prst="rect">
                <a:avLst/>
              </a:prstGeom>
              <a:blipFill rotWithShape="1">
                <a:blip r:embed="rId2"/>
                <a:stretch>
                  <a:fillRect l="-621" t="-1066" r="-1165" b="-2345"/>
                </a:stretch>
              </a:blipFill>
            </p:spPr>
            <p:txBody>
              <a:bodyPr/>
              <a:lstStyle/>
              <a:p>
                <a:r>
                  <a:rPr lang="en-US">
                    <a:noFill/>
                  </a:rPr>
                  <a:t> </a:t>
                </a:r>
              </a:p>
            </p:txBody>
          </p:sp>
        </mc:Fallback>
      </mc:AlternateContent>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0" y="3505200"/>
            <a:ext cx="3276600" cy="2839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7602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72F709-98CC-43F9-9D45-FBA8B01B0212}" type="slidenum">
              <a:rPr lang="en-US" smtClean="0"/>
              <a:pPr/>
              <a:t>29</a:t>
            </a:fld>
            <a:endParaRPr lang="en-US"/>
          </a:p>
        </p:txBody>
      </p:sp>
      <mc:AlternateContent xmlns:mc="http://schemas.openxmlformats.org/markup-compatibility/2006" xmlns:a14="http://schemas.microsoft.com/office/drawing/2010/main">
        <mc:Choice Requires="a14">
          <p:sp>
            <p:nvSpPr>
              <p:cNvPr id="3" name="Rectangle 2"/>
              <p:cNvSpPr/>
              <p:nvPr/>
            </p:nvSpPr>
            <p:spPr>
              <a:xfrm>
                <a:off x="685800" y="685800"/>
                <a:ext cx="7772400" cy="5402376"/>
              </a:xfrm>
              <a:prstGeom prst="rect">
                <a:avLst/>
              </a:prstGeom>
            </p:spPr>
            <p:txBody>
              <a:bodyPr wrap="square">
                <a:spAutoFit/>
              </a:bodyPr>
              <a:lstStyle/>
              <a:p>
                <a:r>
                  <a:rPr lang="en-US" dirty="0" smtClean="0"/>
                  <a:t>Let us assume that the bath loses </a:t>
                </a:r>
                <a:r>
                  <a:rPr lang="en-US" dirty="0"/>
                  <a:t>no heat to the surroundings (that is, </a:t>
                </a:r>
                <a14:m>
                  <m:oMath xmlns:m="http://schemas.openxmlformats.org/officeDocument/2006/math">
                    <m:sSub>
                      <m:sSubPr>
                        <m:ctrlPr>
                          <a:rPr lang="en-US" i="1">
                            <a:latin typeface="Cambria Math"/>
                          </a:rPr>
                        </m:ctrlPr>
                      </m:sSubPr>
                      <m:e>
                        <m:r>
                          <a:rPr lang="en-US" i="1">
                            <a:latin typeface="Cambria Math"/>
                          </a:rPr>
                          <m:t>𝑅</m:t>
                        </m:r>
                      </m:e>
                      <m:sub>
                        <m:r>
                          <a:rPr lang="en-US" i="1">
                            <a:latin typeface="Cambria Math"/>
                          </a:rPr>
                          <m:t>2</m:t>
                        </m:r>
                      </m:sub>
                    </m:sSub>
                    <m:r>
                      <a:rPr lang="en-US" i="1">
                        <a:latin typeface="Cambria Math"/>
                      </a:rPr>
                      <m:t>= </m:t>
                    </m:r>
                    <m:r>
                      <a:rPr lang="en-US" i="1">
                        <a:latin typeface="Cambria Math"/>
                        <a:ea typeface="Cambria Math"/>
                      </a:rPr>
                      <m:t>∞</m:t>
                    </m:r>
                  </m:oMath>
                </a14:m>
                <a:r>
                  <a:rPr lang="en-US" dirty="0"/>
                  <a:t>). For this case </a:t>
                </a:r>
                <a:r>
                  <a:rPr lang="en-US" dirty="0" smtClean="0"/>
                  <a:t>Example </a:t>
                </a:r>
                <a:r>
                  <a:rPr lang="en-US" dirty="0"/>
                  <a:t>7.8.2  shows that the characteristic roots are</a:t>
                </a:r>
              </a:p>
              <a:p>
                <a:pPr/>
                <a14:m>
                  <m:oMathPara xmlns:m="http://schemas.openxmlformats.org/officeDocument/2006/math">
                    <m:oMathParaPr>
                      <m:jc m:val="centerGroup"/>
                    </m:oMathParaPr>
                    <m:oMath xmlns:m="http://schemas.openxmlformats.org/officeDocument/2006/math">
                      <m:r>
                        <a:rPr lang="en-US" i="1">
                          <a:latin typeface="Cambria Math"/>
                        </a:rPr>
                        <m:t>𝑠</m:t>
                      </m:r>
                      <m:r>
                        <a:rPr lang="en-US" i="1">
                          <a:latin typeface="Cambria Math"/>
                        </a:rPr>
                        <m:t>=0,   −</m:t>
                      </m:r>
                      <m:f>
                        <m:fPr>
                          <m:ctrlPr>
                            <a:rPr lang="en-US" i="1">
                              <a:latin typeface="Cambria Math"/>
                            </a:rPr>
                          </m:ctrlPr>
                        </m:fPr>
                        <m:num>
                          <m:r>
                            <a:rPr lang="en-US" i="1">
                              <a:latin typeface="Cambria Math"/>
                            </a:rPr>
                            <m:t>𝐶</m:t>
                          </m:r>
                          <m:r>
                            <a:rPr lang="en-US" i="1">
                              <a:latin typeface="Cambria Math"/>
                            </a:rPr>
                            <m:t>+ </m:t>
                          </m:r>
                          <m:sSub>
                            <m:sSubPr>
                              <m:ctrlPr>
                                <a:rPr lang="en-US" i="1">
                                  <a:latin typeface="Cambria Math"/>
                                </a:rPr>
                              </m:ctrlPr>
                            </m:sSubPr>
                            <m:e>
                              <m:r>
                                <a:rPr lang="en-US" i="1">
                                  <a:latin typeface="Cambria Math"/>
                                </a:rPr>
                                <m:t>𝐶</m:t>
                              </m:r>
                            </m:e>
                            <m:sub>
                              <m:r>
                                <a:rPr lang="en-US" i="1">
                                  <a:latin typeface="Cambria Math"/>
                                </a:rPr>
                                <m:t>𝑏</m:t>
                              </m:r>
                            </m:sub>
                          </m:sSub>
                        </m:num>
                        <m:den>
                          <m:sSub>
                            <m:sSubPr>
                              <m:ctrlPr>
                                <a:rPr lang="en-US" i="1">
                                  <a:latin typeface="Cambria Math"/>
                                </a:rPr>
                              </m:ctrlPr>
                            </m:sSubPr>
                            <m:e>
                              <m:r>
                                <a:rPr lang="en-US" i="1">
                                  <a:latin typeface="Cambria Math"/>
                                </a:rPr>
                                <m:t>𝑅</m:t>
                              </m:r>
                            </m:e>
                            <m:sub>
                              <m:r>
                                <a:rPr lang="en-US" i="1">
                                  <a:latin typeface="Cambria Math"/>
                                </a:rPr>
                                <m:t>1</m:t>
                              </m:r>
                            </m:sub>
                          </m:sSub>
                          <m:r>
                            <a:rPr lang="en-US" i="1">
                              <a:latin typeface="Cambria Math"/>
                            </a:rPr>
                            <m:t>𝐶</m:t>
                          </m:r>
                          <m:sSub>
                            <m:sSubPr>
                              <m:ctrlPr>
                                <a:rPr lang="en-US" i="1">
                                  <a:latin typeface="Cambria Math"/>
                                </a:rPr>
                              </m:ctrlPr>
                            </m:sSubPr>
                            <m:e>
                              <m:r>
                                <a:rPr lang="en-US" i="1">
                                  <a:latin typeface="Cambria Math"/>
                                </a:rPr>
                                <m:t>𝐶</m:t>
                              </m:r>
                            </m:e>
                            <m:sub>
                              <m:r>
                                <a:rPr lang="en-US" i="1">
                                  <a:latin typeface="Cambria Math"/>
                                </a:rPr>
                                <m:t>𝑏</m:t>
                              </m:r>
                            </m:sub>
                          </m:sSub>
                        </m:den>
                      </m:f>
                    </m:oMath>
                  </m:oMathPara>
                </a14:m>
                <a:endParaRPr lang="en-US" dirty="0"/>
              </a:p>
              <a:p>
                <a:endParaRPr lang="en-US" dirty="0"/>
              </a:p>
              <a:p>
                <a:r>
                  <a:rPr lang="en-US" dirty="0"/>
                  <a:t>and the form of the response is</a:t>
                </a:r>
              </a:p>
              <a:p>
                <a:pPr/>
                <a14:m>
                  <m:oMathPara xmlns:m="http://schemas.openxmlformats.org/officeDocument/2006/math">
                    <m:oMathParaPr>
                      <m:jc m:val="centerGroup"/>
                    </m:oMathParaPr>
                    <m:oMath xmlns:m="http://schemas.openxmlformats.org/officeDocument/2006/math">
                      <m:r>
                        <a:rPr lang="en-US" i="1">
                          <a:latin typeface="Cambria Math"/>
                        </a:rPr>
                        <m:t>𝑇</m:t>
                      </m:r>
                      <m:d>
                        <m:dPr>
                          <m:ctrlPr>
                            <a:rPr lang="en-US" i="1">
                              <a:latin typeface="Cambria Math"/>
                            </a:rPr>
                          </m:ctrlPr>
                        </m:dPr>
                        <m:e>
                          <m:r>
                            <a:rPr lang="en-US" i="1">
                              <a:latin typeface="Cambria Math"/>
                            </a:rPr>
                            <m:t>𝑡</m:t>
                          </m:r>
                        </m:e>
                      </m:d>
                      <m:r>
                        <a:rPr lang="en-US" i="1">
                          <a:latin typeface="Cambria Math"/>
                        </a:rPr>
                        <m:t>=</m:t>
                      </m:r>
                      <m:r>
                        <a:rPr lang="en-US" b="0" i="1" smtClean="0">
                          <a:latin typeface="Cambria Math"/>
                        </a:rPr>
                        <m:t>𝐴</m:t>
                      </m:r>
                      <m:r>
                        <a:rPr lang="en-US" i="1">
                          <a:latin typeface="Cambria Math"/>
                        </a:rPr>
                        <m:t>+ </m:t>
                      </m:r>
                      <m:sSub>
                        <m:sSubPr>
                          <m:ctrlPr>
                            <a:rPr lang="en-US" i="1">
                              <a:latin typeface="Cambria Math"/>
                            </a:rPr>
                          </m:ctrlPr>
                        </m:sSubPr>
                        <m:e>
                          <m:r>
                            <a:rPr lang="en-US" i="1">
                              <a:latin typeface="Cambria Math"/>
                            </a:rPr>
                            <m:t>𝐵</m:t>
                          </m:r>
                        </m:e>
                        <m:sub>
                          <m:r>
                            <a:rPr lang="en-US" i="1">
                              <a:latin typeface="Cambria Math"/>
                            </a:rPr>
                            <m:t>1</m:t>
                          </m:r>
                        </m:sub>
                      </m:sSub>
                      <m:sSup>
                        <m:sSupPr>
                          <m:ctrlPr>
                            <a:rPr lang="en-US" i="1">
                              <a:latin typeface="Cambria Math"/>
                            </a:rPr>
                          </m:ctrlPr>
                        </m:sSupPr>
                        <m:e>
                          <m:r>
                            <a:rPr lang="en-US" i="1">
                              <a:latin typeface="Cambria Math"/>
                            </a:rPr>
                            <m:t>𝑒</m:t>
                          </m:r>
                        </m:e>
                        <m:sup>
                          <m:r>
                            <a:rPr lang="en-US" i="1">
                              <a:latin typeface="Cambria Math"/>
                            </a:rPr>
                            <m:t>−</m:t>
                          </m:r>
                          <m:r>
                            <a:rPr lang="en-US" i="1">
                              <a:latin typeface="Cambria Math"/>
                            </a:rPr>
                            <m:t>𝑡</m:t>
                          </m:r>
                          <m:r>
                            <a:rPr lang="en-US" i="1">
                              <a:latin typeface="Cambria Math"/>
                            </a:rPr>
                            <m:t>/</m:t>
                          </m:r>
                          <m:r>
                            <a:rPr lang="en-US" i="1">
                              <a:latin typeface="Cambria Math"/>
                              <a:ea typeface="Cambria Math"/>
                            </a:rPr>
                            <m:t>𝜏</m:t>
                          </m:r>
                        </m:sup>
                      </m:sSup>
                    </m:oMath>
                  </m:oMathPara>
                </a14:m>
                <a:endParaRPr lang="en-US" dirty="0" smtClean="0"/>
              </a:p>
              <a:p>
                <a:endParaRPr lang="en-US" dirty="0" smtClean="0"/>
              </a:p>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𝑇</m:t>
                          </m:r>
                        </m:e>
                        <m:sub>
                          <m:r>
                            <a:rPr lang="en-US" b="0" i="1" smtClean="0">
                              <a:latin typeface="Cambria Math"/>
                            </a:rPr>
                            <m:t>𝑏</m:t>
                          </m:r>
                        </m:sub>
                      </m:sSub>
                      <m:d>
                        <m:dPr>
                          <m:ctrlPr>
                            <a:rPr lang="en-US" i="1">
                              <a:latin typeface="Cambria Math"/>
                            </a:rPr>
                          </m:ctrlPr>
                        </m:dPr>
                        <m:e>
                          <m:r>
                            <a:rPr lang="en-US" i="1">
                              <a:latin typeface="Cambria Math"/>
                            </a:rPr>
                            <m:t>𝑡</m:t>
                          </m:r>
                        </m:e>
                      </m:d>
                      <m:r>
                        <a:rPr lang="en-US" i="1">
                          <a:latin typeface="Cambria Math"/>
                        </a:rPr>
                        <m:t>=</m:t>
                      </m:r>
                      <m:r>
                        <a:rPr lang="en-US" b="0" i="1" smtClean="0">
                          <a:latin typeface="Cambria Math"/>
                        </a:rPr>
                        <m:t>𝐴</m:t>
                      </m:r>
                      <m:r>
                        <a:rPr lang="en-US" i="1">
                          <a:latin typeface="Cambria Math"/>
                        </a:rPr>
                        <m:t>+ </m:t>
                      </m:r>
                      <m:sSub>
                        <m:sSubPr>
                          <m:ctrlPr>
                            <a:rPr lang="en-US" i="1">
                              <a:latin typeface="Cambria Math"/>
                            </a:rPr>
                          </m:ctrlPr>
                        </m:sSubPr>
                        <m:e>
                          <m:r>
                            <a:rPr lang="en-US" i="1">
                              <a:latin typeface="Cambria Math"/>
                            </a:rPr>
                            <m:t>𝐵</m:t>
                          </m:r>
                        </m:e>
                        <m:sub>
                          <m:r>
                            <a:rPr lang="en-US" b="0" i="1" smtClean="0">
                              <a:latin typeface="Cambria Math"/>
                            </a:rPr>
                            <m:t>2</m:t>
                          </m:r>
                        </m:sub>
                      </m:sSub>
                      <m:sSup>
                        <m:sSupPr>
                          <m:ctrlPr>
                            <a:rPr lang="en-US" i="1">
                              <a:latin typeface="Cambria Math"/>
                            </a:rPr>
                          </m:ctrlPr>
                        </m:sSupPr>
                        <m:e>
                          <m:r>
                            <a:rPr lang="en-US" i="1">
                              <a:latin typeface="Cambria Math"/>
                            </a:rPr>
                            <m:t>𝑒</m:t>
                          </m:r>
                        </m:e>
                        <m:sup>
                          <m:r>
                            <a:rPr lang="en-US" i="1">
                              <a:latin typeface="Cambria Math"/>
                            </a:rPr>
                            <m:t>−</m:t>
                          </m:r>
                          <m:r>
                            <a:rPr lang="en-US" i="1">
                              <a:latin typeface="Cambria Math"/>
                            </a:rPr>
                            <m:t>𝑡</m:t>
                          </m:r>
                          <m:r>
                            <a:rPr lang="en-US" i="1">
                              <a:latin typeface="Cambria Math"/>
                            </a:rPr>
                            <m:t>/</m:t>
                          </m:r>
                          <m:r>
                            <a:rPr lang="en-US" i="1">
                              <a:latin typeface="Cambria Math"/>
                              <a:ea typeface="Cambria Math"/>
                            </a:rPr>
                            <m:t>𝜏</m:t>
                          </m:r>
                        </m:sup>
                      </m:sSup>
                    </m:oMath>
                  </m:oMathPara>
                </a14:m>
                <a:endParaRPr lang="en-US" dirty="0"/>
              </a:p>
              <a:p>
                <a:r>
                  <a:rPr lang="en-US" dirty="0"/>
                  <a:t>w</a:t>
                </a:r>
                <a:r>
                  <a:rPr lang="en-US" dirty="0" smtClean="0"/>
                  <a:t>here the time constant is</a:t>
                </a:r>
              </a:p>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𝜏</m:t>
                      </m:r>
                      <m:r>
                        <a:rPr lang="en-US" b="0" i="1" smtClean="0">
                          <a:latin typeface="Cambria Math"/>
                          <a:ea typeface="Cambria Math"/>
                        </a:rPr>
                        <m:t>=</m:t>
                      </m:r>
                      <m:f>
                        <m:fPr>
                          <m:ctrlPr>
                            <a:rPr lang="en-US" b="0" i="1" smtClean="0">
                              <a:latin typeface="Cambria Math"/>
                              <a:ea typeface="Cambria Math"/>
                            </a:rPr>
                          </m:ctrlPr>
                        </m:fPr>
                        <m:num>
                          <m:sSub>
                            <m:sSubPr>
                              <m:ctrlPr>
                                <a:rPr lang="en-US" b="0" i="1" smtClean="0">
                                  <a:latin typeface="Cambria Math"/>
                                  <a:ea typeface="Cambria Math"/>
                                </a:rPr>
                              </m:ctrlPr>
                            </m:sSubPr>
                            <m:e>
                              <m:r>
                                <a:rPr lang="en-US" b="0" i="1" smtClean="0">
                                  <a:latin typeface="Cambria Math"/>
                                  <a:ea typeface="Cambria Math"/>
                                </a:rPr>
                                <m:t>𝑅</m:t>
                              </m:r>
                            </m:e>
                            <m:sub>
                              <m:r>
                                <a:rPr lang="en-US" b="0" i="1" smtClean="0">
                                  <a:latin typeface="Cambria Math"/>
                                  <a:ea typeface="Cambria Math"/>
                                </a:rPr>
                                <m:t>1</m:t>
                              </m:r>
                            </m:sub>
                          </m:sSub>
                          <m:r>
                            <a:rPr lang="en-US" b="0" i="1" smtClean="0">
                              <a:latin typeface="Cambria Math"/>
                              <a:ea typeface="Cambria Math"/>
                            </a:rPr>
                            <m:t>𝐶</m:t>
                          </m:r>
                          <m:sSub>
                            <m:sSubPr>
                              <m:ctrlPr>
                                <a:rPr lang="en-US" b="0" i="1" smtClean="0">
                                  <a:latin typeface="Cambria Math"/>
                                  <a:ea typeface="Cambria Math"/>
                                </a:rPr>
                              </m:ctrlPr>
                            </m:sSubPr>
                            <m:e>
                              <m:r>
                                <a:rPr lang="en-US" b="0" i="1" smtClean="0">
                                  <a:latin typeface="Cambria Math"/>
                                  <a:ea typeface="Cambria Math"/>
                                </a:rPr>
                                <m:t>𝐶</m:t>
                              </m:r>
                            </m:e>
                            <m:sub>
                              <m:r>
                                <a:rPr lang="en-US" b="0" i="1" smtClean="0">
                                  <a:latin typeface="Cambria Math"/>
                                  <a:ea typeface="Cambria Math"/>
                                </a:rPr>
                                <m:t>𝑏</m:t>
                              </m:r>
                            </m:sub>
                          </m:sSub>
                        </m:num>
                        <m:den>
                          <m:r>
                            <a:rPr lang="en-US" b="0" i="1" smtClean="0">
                              <a:latin typeface="Cambria Math"/>
                              <a:ea typeface="Cambria Math"/>
                            </a:rPr>
                            <m:t>𝐶</m:t>
                          </m:r>
                          <m:r>
                            <a:rPr lang="en-US" b="0" i="1" smtClean="0">
                              <a:latin typeface="Cambria Math"/>
                              <a:ea typeface="Cambria Math"/>
                            </a:rPr>
                            <m:t>+</m:t>
                          </m:r>
                          <m:sSub>
                            <m:sSubPr>
                              <m:ctrlPr>
                                <a:rPr lang="en-US" b="0" i="1" smtClean="0">
                                  <a:latin typeface="Cambria Math"/>
                                  <a:ea typeface="Cambria Math"/>
                                </a:rPr>
                              </m:ctrlPr>
                            </m:sSubPr>
                            <m:e>
                              <m:r>
                                <a:rPr lang="en-US" b="0" i="1" smtClean="0">
                                  <a:latin typeface="Cambria Math"/>
                                  <a:ea typeface="Cambria Math"/>
                                </a:rPr>
                                <m:t>𝐶</m:t>
                              </m:r>
                            </m:e>
                            <m:sub>
                              <m:r>
                                <a:rPr lang="en-US" b="0" i="1" smtClean="0">
                                  <a:latin typeface="Cambria Math"/>
                                  <a:ea typeface="Cambria Math"/>
                                </a:rPr>
                                <m:t>𝑏</m:t>
                              </m:r>
                            </m:sub>
                          </m:sSub>
                        </m:den>
                      </m:f>
                    </m:oMath>
                  </m:oMathPara>
                </a14:m>
                <a:endParaRPr lang="en-US" dirty="0" smtClean="0"/>
              </a:p>
              <a:p>
                <a:r>
                  <a:rPr lang="en-US" dirty="0"/>
                  <a:t>a</a:t>
                </a:r>
                <a:r>
                  <a:rPr lang="en-US" dirty="0" smtClean="0"/>
                  <a:t>nd </a:t>
                </a:r>
                <a14:m>
                  <m:oMath xmlns:m="http://schemas.openxmlformats.org/officeDocument/2006/math">
                    <m:r>
                      <a:rPr lang="en-US" b="0" i="1" smtClean="0">
                        <a:latin typeface="Cambria Math"/>
                      </a:rPr>
                      <m:t>𝐴</m:t>
                    </m:r>
                  </m:oMath>
                </a14:m>
                <a:r>
                  <a:rPr lang="en-US" dirty="0" smtClean="0"/>
                  <a:t>, </a:t>
                </a:r>
                <a14:m>
                  <m:oMath xmlns:m="http://schemas.openxmlformats.org/officeDocument/2006/math">
                    <m:sSub>
                      <m:sSubPr>
                        <m:ctrlPr>
                          <a:rPr lang="en-US" i="1" smtClean="0">
                            <a:latin typeface="Cambria Math"/>
                          </a:rPr>
                        </m:ctrlPr>
                      </m:sSubPr>
                      <m:e>
                        <m:r>
                          <a:rPr lang="en-US" b="0" i="1" smtClean="0">
                            <a:latin typeface="Cambria Math"/>
                          </a:rPr>
                          <m:t>𝐵</m:t>
                        </m:r>
                      </m:e>
                      <m:sub>
                        <m:r>
                          <a:rPr lang="en-US" b="0" i="1" smtClean="0">
                            <a:latin typeface="Cambria Math"/>
                          </a:rPr>
                          <m:t>1</m:t>
                        </m:r>
                      </m:sub>
                    </m:sSub>
                  </m:oMath>
                </a14:m>
                <a:r>
                  <a:rPr lang="en-US" dirty="0" smtClean="0"/>
                  <a:t> and </a:t>
                </a:r>
                <a14:m>
                  <m:oMath xmlns:m="http://schemas.openxmlformats.org/officeDocument/2006/math">
                    <m:sSub>
                      <m:sSubPr>
                        <m:ctrlPr>
                          <a:rPr lang="en-US" i="1" smtClean="0">
                            <a:latin typeface="Cambria Math"/>
                          </a:rPr>
                        </m:ctrlPr>
                      </m:sSubPr>
                      <m:e>
                        <m:r>
                          <a:rPr lang="en-US" b="0" i="1" smtClean="0">
                            <a:latin typeface="Cambria Math"/>
                          </a:rPr>
                          <m:t>𝐵</m:t>
                        </m:r>
                      </m:e>
                      <m:sub>
                        <m:r>
                          <a:rPr lang="en-US" b="0" i="1" smtClean="0">
                            <a:latin typeface="Cambria Math"/>
                          </a:rPr>
                          <m:t>2</m:t>
                        </m:r>
                      </m:sub>
                    </m:sSub>
                  </m:oMath>
                </a14:m>
                <a:r>
                  <a:rPr lang="en-US" dirty="0" smtClean="0"/>
                  <a:t> depend on the initial conditions.  From this and from physical reasoning we can see that the two temperatures will be approximately equal for </a:t>
                </a:r>
                <a14:m>
                  <m:oMath xmlns:m="http://schemas.openxmlformats.org/officeDocument/2006/math">
                    <m:r>
                      <a:rPr lang="en-US" b="0" i="1" smtClean="0">
                        <a:latin typeface="Cambria Math"/>
                      </a:rPr>
                      <m:t>𝑡</m:t>
                    </m:r>
                    <m:r>
                      <a:rPr lang="en-US" b="0" i="1" smtClean="0">
                        <a:latin typeface="Cambria Math"/>
                      </a:rPr>
                      <m:t> &gt;4</m:t>
                    </m:r>
                    <m:r>
                      <a:rPr lang="en-US" b="0" i="1" smtClean="0">
                        <a:latin typeface="Cambria Math"/>
                        <a:ea typeface="Cambria Math"/>
                      </a:rPr>
                      <m:t>𝜏</m:t>
                    </m:r>
                  </m:oMath>
                </a14:m>
                <a:r>
                  <a:rPr lang="en-US" dirty="0" smtClean="0"/>
                  <a:t>.</a:t>
                </a:r>
              </a:p>
              <a:p>
                <a:endParaRPr lang="en-US" dirty="0"/>
              </a:p>
              <a:p>
                <a:r>
                  <a:rPr lang="en-US" dirty="0" smtClean="0"/>
                  <a:t>The </a:t>
                </a:r>
                <a:r>
                  <a:rPr lang="en-US" dirty="0" err="1" smtClean="0"/>
                  <a:t>Simscape</a:t>
                </a:r>
                <a:r>
                  <a:rPr lang="en-US" dirty="0" smtClean="0"/>
                  <a:t> model of this system requires two thermal masses, two thermal resistances, and two temperature sensors. We can easily create the model by modifying the model from Example 1, as shown on the next slide.</a:t>
                </a:r>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685800" y="685800"/>
                <a:ext cx="7772400" cy="5402376"/>
              </a:xfrm>
              <a:prstGeom prst="rect">
                <a:avLst/>
              </a:prstGeom>
              <a:blipFill rotWithShape="1">
                <a:blip r:embed="rId2" cstate="print"/>
                <a:stretch>
                  <a:fillRect l="-706" t="-564" b="-790"/>
                </a:stretch>
              </a:blipFill>
            </p:spPr>
            <p:txBody>
              <a:bodyPr/>
              <a:lstStyle/>
              <a:p>
                <a:r>
                  <a:rPr lang="en-US">
                    <a:noFill/>
                  </a:rPr>
                  <a:t> </a:t>
                </a:r>
              </a:p>
            </p:txBody>
          </p:sp>
        </mc:Fallback>
      </mc:AlternateContent>
    </p:spTree>
    <p:extLst>
      <p:ext uri="{BB962C8B-B14F-4D97-AF65-F5344CB8AC3E}">
        <p14:creationId xmlns:p14="http://schemas.microsoft.com/office/powerpoint/2010/main" val="59023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85800"/>
            <a:ext cx="8077200" cy="2862322"/>
          </a:xfrm>
          <a:prstGeom prst="rect">
            <a:avLst/>
          </a:prstGeom>
        </p:spPr>
        <p:txBody>
          <a:bodyPr wrap="square">
            <a:spAutoFit/>
          </a:bodyPr>
          <a:lstStyle/>
          <a:p>
            <a:r>
              <a:rPr lang="en-US" dirty="0" smtClean="0">
                <a:solidFill>
                  <a:srgbClr val="FF0000"/>
                </a:solidFill>
                <a:hlinkClick r:id="rId2"/>
              </a:rPr>
              <a:t>Simscape</a:t>
            </a:r>
            <a:r>
              <a:rPr lang="en-US" dirty="0"/>
              <a:t>™ extends the capabilities of Simulink® by providing tools for modeling and simulation of multi-domain physical systems, such as those with mechanical</a:t>
            </a:r>
            <a:r>
              <a:rPr lang="en-US" dirty="0" smtClean="0"/>
              <a:t>, thermal, hydraulic</a:t>
            </a:r>
            <a:r>
              <a:rPr lang="en-US" dirty="0"/>
              <a:t>, and electrical components. In this presentation, we will show you how to utilize </a:t>
            </a:r>
            <a:r>
              <a:rPr lang="en-US" dirty="0" err="1"/>
              <a:t>Simscape</a:t>
            </a:r>
            <a:r>
              <a:rPr lang="en-US" dirty="0"/>
              <a:t> to construct </a:t>
            </a:r>
            <a:r>
              <a:rPr lang="en-US" dirty="0" smtClean="0"/>
              <a:t>models of thermal processes. </a:t>
            </a:r>
          </a:p>
          <a:p>
            <a:endParaRPr lang="en-US" dirty="0"/>
          </a:p>
          <a:p>
            <a:r>
              <a:rPr lang="en-US" dirty="0" smtClean="0"/>
              <a:t>One such process is </a:t>
            </a:r>
            <a:r>
              <a:rPr lang="en-US" i="1" dirty="0" smtClean="0"/>
              <a:t>quenching</a:t>
            </a:r>
            <a:r>
              <a:rPr lang="en-US" dirty="0" smtClean="0"/>
              <a:t>, whose representation is shown below. We will start with a simple model, in which we assume that the bath temperature </a:t>
            </a:r>
            <a:r>
              <a:rPr lang="en-US" i="1" dirty="0" smtClean="0"/>
              <a:t>T</a:t>
            </a:r>
            <a:r>
              <a:rPr lang="en-US" i="1" baseline="-25000" dirty="0" smtClean="0"/>
              <a:t>b</a:t>
            </a:r>
            <a:r>
              <a:rPr lang="en-US" dirty="0"/>
              <a:t> </a:t>
            </a:r>
            <a:r>
              <a:rPr lang="en-US" dirty="0" smtClean="0"/>
              <a:t>remains constant. The differential equation model of this case is simple enough to be solved analytically, so we can use the solution to check our </a:t>
            </a:r>
            <a:r>
              <a:rPr lang="en-US" dirty="0" err="1" smtClean="0"/>
              <a:t>Simscape</a:t>
            </a:r>
            <a:r>
              <a:rPr lang="en-US" dirty="0" smtClean="0"/>
              <a:t> model.  Then we will consider the case where </a:t>
            </a:r>
            <a:r>
              <a:rPr lang="en-US" i="1" dirty="0"/>
              <a:t>T</a:t>
            </a:r>
            <a:r>
              <a:rPr lang="en-US" i="1" baseline="-25000" dirty="0"/>
              <a:t>b </a:t>
            </a:r>
            <a:r>
              <a:rPr lang="en-US" i="1" dirty="0"/>
              <a:t> </a:t>
            </a:r>
            <a:r>
              <a:rPr lang="en-US" dirty="0" smtClean="0"/>
              <a:t>can vary with time.</a:t>
            </a:r>
            <a:endParaRPr lang="en-US" dirty="0"/>
          </a:p>
        </p:txBody>
      </p:sp>
      <p:sp>
        <p:nvSpPr>
          <p:cNvPr id="3" name="Slide Number Placeholder 2"/>
          <p:cNvSpPr>
            <a:spLocks noGrp="1"/>
          </p:cNvSpPr>
          <p:nvPr>
            <p:ph type="sldNum" sz="quarter" idx="12"/>
          </p:nvPr>
        </p:nvSpPr>
        <p:spPr/>
        <p:txBody>
          <a:bodyPr/>
          <a:lstStyle/>
          <a:p>
            <a:fld id="{FCEF4EBB-15D2-4AB8-A70A-9586F0795BD6}" type="slidenum">
              <a:rPr lang="en-US" smtClean="0"/>
              <a:pPr/>
              <a:t>3</a:t>
            </a:fld>
            <a:endParaRPr lang="en-US"/>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800" y="3581400"/>
            <a:ext cx="3276600" cy="2839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46716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72F709-98CC-43F9-9D45-FBA8B01B0212}" type="slidenum">
              <a:rPr lang="en-US" smtClean="0"/>
              <a:pPr/>
              <a:t>30</a:t>
            </a:fld>
            <a:endParaRPr lang="en-US" dirty="0"/>
          </a:p>
        </p:txBody>
      </p:sp>
      <p:sp>
        <p:nvSpPr>
          <p:cNvPr id="3" name="TextBox 2"/>
          <p:cNvSpPr txBox="1"/>
          <p:nvPr/>
        </p:nvSpPr>
        <p:spPr>
          <a:xfrm>
            <a:off x="762000" y="5219700"/>
            <a:ext cx="7696200" cy="923330"/>
          </a:xfrm>
          <a:prstGeom prst="rect">
            <a:avLst/>
          </a:prstGeom>
          <a:noFill/>
        </p:spPr>
        <p:txBody>
          <a:bodyPr wrap="square" rtlCol="0">
            <a:spAutoFit/>
          </a:bodyPr>
          <a:lstStyle/>
          <a:p>
            <a:r>
              <a:rPr lang="en-US" dirty="0" smtClean="0"/>
              <a:t>The new blocks here are the</a:t>
            </a:r>
            <a:r>
              <a:rPr lang="en-US" dirty="0" smtClean="0">
                <a:solidFill>
                  <a:srgbClr val="00B0F0"/>
                </a:solidFill>
              </a:rPr>
              <a:t> </a:t>
            </a:r>
            <a:r>
              <a:rPr lang="en-US" dirty="0" err="1" smtClean="0">
                <a:solidFill>
                  <a:srgbClr val="00B0F0"/>
                </a:solidFill>
              </a:rPr>
              <a:t>Goto</a:t>
            </a:r>
            <a:r>
              <a:rPr lang="en-US" dirty="0" smtClean="0">
                <a:solidFill>
                  <a:srgbClr val="00B0F0"/>
                </a:solidFill>
              </a:rPr>
              <a:t> </a:t>
            </a:r>
            <a:r>
              <a:rPr lang="en-US" dirty="0" smtClean="0"/>
              <a:t>and</a:t>
            </a:r>
            <a:r>
              <a:rPr lang="en-US" dirty="0" smtClean="0">
                <a:solidFill>
                  <a:srgbClr val="00B0F0"/>
                </a:solidFill>
              </a:rPr>
              <a:t> From </a:t>
            </a:r>
            <a:r>
              <a:rPr lang="en-US" dirty="0" smtClean="0"/>
              <a:t>blocks, which are in the Simulink&gt;</a:t>
            </a:r>
            <a:r>
              <a:rPr lang="en-US" dirty="0" smtClean="0">
                <a:solidFill>
                  <a:srgbClr val="FF0000"/>
                </a:solidFill>
              </a:rPr>
              <a:t>Signal Routing</a:t>
            </a:r>
            <a:r>
              <a:rPr lang="en-US" dirty="0" smtClean="0"/>
              <a:t> library. They can be used to simplify the connections in a complex model diagram. They are discussed on the next two slides.</a:t>
            </a:r>
            <a:endParaRPr 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9597" y="457200"/>
            <a:ext cx="8001000"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32473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72F709-98CC-43F9-9D45-FBA8B01B0212}" type="slidenum">
              <a:rPr lang="en-US" smtClean="0"/>
              <a:pPr/>
              <a:t>31</a:t>
            </a:fld>
            <a:endParaRPr lang="en-US"/>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0787" y="1828800"/>
            <a:ext cx="4238625"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09600" y="533400"/>
            <a:ext cx="8001000" cy="1200329"/>
          </a:xfrm>
          <a:prstGeom prst="rect">
            <a:avLst/>
          </a:prstGeom>
          <a:noFill/>
        </p:spPr>
        <p:txBody>
          <a:bodyPr wrap="square" rtlCol="0">
            <a:spAutoFit/>
          </a:bodyPr>
          <a:lstStyle/>
          <a:p>
            <a:r>
              <a:rPr lang="en-US" dirty="0" smtClean="0"/>
              <a:t>The Block Parameters dialog box for the </a:t>
            </a:r>
            <a:r>
              <a:rPr lang="en-US" dirty="0" err="1" smtClean="0"/>
              <a:t>Goto</a:t>
            </a:r>
            <a:r>
              <a:rPr lang="en-US" dirty="0" smtClean="0"/>
              <a:t> block is shown below. After placing the block, </a:t>
            </a:r>
            <a:r>
              <a:rPr lang="en-US" dirty="0"/>
              <a:t>in the </a:t>
            </a:r>
            <a:r>
              <a:rPr lang="en-US" i="1" dirty="0" err="1"/>
              <a:t>Goto</a:t>
            </a:r>
            <a:r>
              <a:rPr lang="en-US" dirty="0"/>
              <a:t> Tag </a:t>
            </a:r>
            <a:r>
              <a:rPr lang="en-US" dirty="0" smtClean="0"/>
              <a:t>dialog box you type in a descriptive name, here </a:t>
            </a:r>
            <a:r>
              <a:rPr lang="en-US" dirty="0" err="1" smtClean="0"/>
              <a:t>T_Cube</a:t>
            </a:r>
            <a:r>
              <a:rPr lang="en-US" dirty="0" smtClean="0"/>
              <a:t> to indicate that the cube temperature is to be passed to a corresponding From block in another part of the diagram.   </a:t>
            </a:r>
            <a:endParaRPr lang="en-US" dirty="0"/>
          </a:p>
        </p:txBody>
      </p:sp>
    </p:spTree>
    <p:extLst>
      <p:ext uri="{BB962C8B-B14F-4D97-AF65-F5344CB8AC3E}">
        <p14:creationId xmlns:p14="http://schemas.microsoft.com/office/powerpoint/2010/main" val="35960106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72F709-98CC-43F9-9D45-FBA8B01B0212}" type="slidenum">
              <a:rPr lang="en-US" smtClean="0"/>
              <a:pPr/>
              <a:t>32</a:t>
            </a:fld>
            <a:endParaRPr lang="en-US"/>
          </a:p>
        </p:txBody>
      </p:sp>
      <p:sp>
        <p:nvSpPr>
          <p:cNvPr id="3" name="TextBox 2"/>
          <p:cNvSpPr txBox="1"/>
          <p:nvPr/>
        </p:nvSpPr>
        <p:spPr>
          <a:xfrm>
            <a:off x="533400" y="533400"/>
            <a:ext cx="8001000" cy="1754326"/>
          </a:xfrm>
          <a:prstGeom prst="rect">
            <a:avLst/>
          </a:prstGeom>
          <a:noFill/>
        </p:spPr>
        <p:txBody>
          <a:bodyPr wrap="square" rtlCol="0">
            <a:spAutoFit/>
          </a:bodyPr>
          <a:lstStyle/>
          <a:p>
            <a:r>
              <a:rPr lang="en-US" dirty="0"/>
              <a:t>The Block Parameters </a:t>
            </a:r>
            <a:r>
              <a:rPr lang="en-US" dirty="0" smtClean="0"/>
              <a:t>dialog box </a:t>
            </a:r>
            <a:r>
              <a:rPr lang="en-US" dirty="0"/>
              <a:t>for the </a:t>
            </a:r>
            <a:r>
              <a:rPr lang="en-US" dirty="0" smtClean="0"/>
              <a:t>From </a:t>
            </a:r>
            <a:r>
              <a:rPr lang="en-US" dirty="0"/>
              <a:t>block is shown below. After placing the </a:t>
            </a:r>
            <a:r>
              <a:rPr lang="en-US" dirty="0" smtClean="0"/>
              <a:t>block, in the </a:t>
            </a:r>
            <a:r>
              <a:rPr lang="en-US" i="1" dirty="0" err="1" smtClean="0"/>
              <a:t>Goto</a:t>
            </a:r>
            <a:r>
              <a:rPr lang="en-US" dirty="0" smtClean="0"/>
              <a:t> Tag dialog box </a:t>
            </a:r>
            <a:r>
              <a:rPr lang="en-US" dirty="0"/>
              <a:t>you type in </a:t>
            </a:r>
            <a:r>
              <a:rPr lang="en-US" dirty="0" smtClean="0"/>
              <a:t>the </a:t>
            </a:r>
            <a:r>
              <a:rPr lang="en-US" i="1" dirty="0" smtClean="0"/>
              <a:t>same</a:t>
            </a:r>
            <a:r>
              <a:rPr lang="en-US" dirty="0" smtClean="0"/>
              <a:t>  </a:t>
            </a:r>
            <a:r>
              <a:rPr lang="en-US" dirty="0"/>
              <a:t>descriptive </a:t>
            </a:r>
            <a:r>
              <a:rPr lang="en-US" dirty="0" smtClean="0"/>
              <a:t>name corresponding to a </a:t>
            </a:r>
            <a:r>
              <a:rPr lang="en-US" dirty="0" err="1" smtClean="0"/>
              <a:t>Goto</a:t>
            </a:r>
            <a:r>
              <a:rPr lang="en-US" dirty="0" smtClean="0"/>
              <a:t> block (or simply select the previously defined name from the </a:t>
            </a:r>
            <a:r>
              <a:rPr lang="en-US" dirty="0" err="1" smtClean="0"/>
              <a:t>Goto</a:t>
            </a:r>
            <a:r>
              <a:rPr lang="en-US" dirty="0" smtClean="0"/>
              <a:t> Tag drop-down menu), </a:t>
            </a:r>
            <a:r>
              <a:rPr lang="en-US" dirty="0"/>
              <a:t>here </a:t>
            </a:r>
            <a:r>
              <a:rPr lang="en-US" dirty="0" err="1" smtClean="0"/>
              <a:t>T_Cube</a:t>
            </a:r>
            <a:r>
              <a:rPr lang="en-US" dirty="0"/>
              <a:t>.</a:t>
            </a:r>
            <a:r>
              <a:rPr lang="en-US" dirty="0" smtClean="0"/>
              <a:t>  This indicates </a:t>
            </a:r>
            <a:r>
              <a:rPr lang="en-US" dirty="0"/>
              <a:t>that the cube temperature is </a:t>
            </a:r>
            <a:r>
              <a:rPr lang="en-US" dirty="0" smtClean="0"/>
              <a:t>obtained from the corresponding </a:t>
            </a:r>
            <a:r>
              <a:rPr lang="en-US" dirty="0" err="1" smtClean="0"/>
              <a:t>Goto</a:t>
            </a:r>
            <a:r>
              <a:rPr lang="en-US" dirty="0" smtClean="0"/>
              <a:t> </a:t>
            </a:r>
            <a:r>
              <a:rPr lang="en-US" dirty="0"/>
              <a:t>block in another part of the diagram.   </a:t>
            </a:r>
          </a:p>
        </p:txBody>
      </p:sp>
      <p:grpSp>
        <p:nvGrpSpPr>
          <p:cNvPr id="6" name="Group 5"/>
          <p:cNvGrpSpPr/>
          <p:nvPr/>
        </p:nvGrpSpPr>
        <p:grpSpPr>
          <a:xfrm>
            <a:off x="2438400" y="2268498"/>
            <a:ext cx="5937250" cy="3982508"/>
            <a:chOff x="2514600" y="1981200"/>
            <a:chExt cx="5937250" cy="3982508"/>
          </a:xfrm>
        </p:grpSpPr>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1981200"/>
              <a:ext cx="4038600" cy="3982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2"/>
            <p:cNvSpPr>
              <a:spLocks/>
            </p:cNvSpPr>
            <p:nvPr/>
          </p:nvSpPr>
          <p:spPr bwMode="auto">
            <a:xfrm>
              <a:off x="7086600" y="3200400"/>
              <a:ext cx="1365250" cy="457200"/>
            </a:xfrm>
            <a:prstGeom prst="borderCallout2">
              <a:avLst>
                <a:gd name="adj1" fmla="val 18750"/>
                <a:gd name="adj2" fmla="val -5588"/>
                <a:gd name="adj3" fmla="val 18750"/>
                <a:gd name="adj4" fmla="val -43810"/>
                <a:gd name="adj5" fmla="val 180364"/>
                <a:gd name="adj6" fmla="val -127454"/>
              </a:avLst>
            </a:prstGeom>
            <a:solidFill>
              <a:srgbClr val="FFFFFF"/>
            </a:solidFill>
            <a:ln w="12700">
              <a:solidFill>
                <a:srgbClr val="FF0000"/>
              </a:solidFill>
              <a:miter lim="800000"/>
              <a:headEnd/>
              <a:tailEnd type="arrow" w="med" len="me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err="1" smtClean="0">
                  <a:ln>
                    <a:noFill/>
                  </a:ln>
                  <a:solidFill>
                    <a:schemeClr val="tx1"/>
                  </a:solidFill>
                  <a:effectLst/>
                  <a:latin typeface="Calibri" pitchFamily="34" charset="0"/>
                  <a:cs typeface="Arial" pitchFamily="34" charset="0"/>
                </a:rPr>
                <a:t>Goto</a:t>
              </a:r>
              <a:r>
                <a:rPr kumimoji="0" lang="en-US" sz="1400" b="1" i="0" u="none" strike="noStrike" cap="none" normalizeH="0" baseline="0" dirty="0" smtClean="0">
                  <a:ln>
                    <a:noFill/>
                  </a:ln>
                  <a:solidFill>
                    <a:schemeClr val="tx1"/>
                  </a:solidFill>
                  <a:effectLst/>
                  <a:latin typeface="Calibri" pitchFamily="34" charset="0"/>
                  <a:cs typeface="Arial" pitchFamily="34" charset="0"/>
                </a:rPr>
                <a:t> Tag drop-down</a:t>
              </a:r>
              <a:r>
                <a:rPr kumimoji="0" lang="en-US" sz="1400" b="1" i="0" u="none" strike="noStrike" cap="none" normalizeH="0" dirty="0" smtClean="0">
                  <a:ln>
                    <a:noFill/>
                  </a:ln>
                  <a:solidFill>
                    <a:schemeClr val="tx1"/>
                  </a:solidFill>
                  <a:effectLst/>
                  <a:latin typeface="Calibri" pitchFamily="34" charset="0"/>
                  <a:cs typeface="Arial" pitchFamily="34" charset="0"/>
                </a:rPr>
                <a:t> menu.</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grpSp>
    </p:spTree>
    <p:extLst>
      <p:ext uri="{BB962C8B-B14F-4D97-AF65-F5344CB8AC3E}">
        <p14:creationId xmlns:p14="http://schemas.microsoft.com/office/powerpoint/2010/main" val="584060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72F709-98CC-43F9-9D45-FBA8B01B0212}" type="slidenum">
              <a:rPr lang="en-US" smtClean="0"/>
              <a:pPr/>
              <a:t>33</a:t>
            </a:fld>
            <a:endParaRPr lang="en-US"/>
          </a:p>
        </p:txBody>
      </p:sp>
      <mc:AlternateContent xmlns:mc="http://schemas.openxmlformats.org/markup-compatibility/2006" xmlns:a14="http://schemas.microsoft.com/office/drawing/2010/main">
        <mc:Choice Requires="a14">
          <p:sp>
            <p:nvSpPr>
              <p:cNvPr id="4" name="TextBox 3"/>
              <p:cNvSpPr txBox="1"/>
              <p:nvPr/>
            </p:nvSpPr>
            <p:spPr>
              <a:xfrm>
                <a:off x="838200" y="838200"/>
                <a:ext cx="7620000" cy="4247317"/>
              </a:xfrm>
              <a:prstGeom prst="rect">
                <a:avLst/>
              </a:prstGeom>
              <a:noFill/>
            </p:spPr>
            <p:txBody>
              <a:bodyPr wrap="square" rtlCol="0">
                <a:spAutoFit/>
              </a:bodyPr>
              <a:lstStyle/>
              <a:p>
                <a:r>
                  <a:rPr lang="en-US" dirty="0" smtClean="0"/>
                  <a:t>Repeat this process for the </a:t>
                </a:r>
                <a:r>
                  <a:rPr lang="en-US" dirty="0" err="1" smtClean="0"/>
                  <a:t>Goto</a:t>
                </a:r>
                <a:r>
                  <a:rPr lang="en-US" dirty="0" smtClean="0"/>
                  <a:t> and From blocks labeled </a:t>
                </a:r>
                <a:r>
                  <a:rPr lang="en-US" dirty="0" err="1" smtClean="0"/>
                  <a:t>T_Bath</a:t>
                </a:r>
                <a:r>
                  <a:rPr lang="en-US" dirty="0" smtClean="0"/>
                  <a:t>. Note that you can highlight the blocks with different colors by using the block Format menu and selecting a background color.</a:t>
                </a:r>
              </a:p>
              <a:p>
                <a:endParaRPr lang="en-US" dirty="0"/>
              </a:p>
              <a:p>
                <a:r>
                  <a:rPr lang="en-US" dirty="0" smtClean="0"/>
                  <a:t>Now we must set the values of the parameters and the initial cube and bath temperatures. The variable names for the parameters of the cube are identical to those used in Example 1. </a:t>
                </a:r>
                <a:r>
                  <a:rPr lang="en-US" dirty="0"/>
                  <a:t>The variable names for the parameters of the </a:t>
                </a:r>
                <a:r>
                  <a:rPr lang="en-US" dirty="0" smtClean="0"/>
                  <a:t>bath are its mass </a:t>
                </a:r>
                <a:r>
                  <a:rPr lang="en-US" dirty="0" err="1" smtClean="0">
                    <a:latin typeface="Courier New" pitchFamily="49" charset="0"/>
                    <a:cs typeface="Courier New" pitchFamily="49" charset="0"/>
                  </a:rPr>
                  <a:t>mb</a:t>
                </a:r>
                <a:r>
                  <a:rPr lang="en-US" dirty="0" smtClean="0"/>
                  <a:t>, its specific heat </a:t>
                </a:r>
                <a:r>
                  <a:rPr lang="en-US" dirty="0" err="1" smtClean="0">
                    <a:latin typeface="Courier New" pitchFamily="49" charset="0"/>
                    <a:cs typeface="Courier New" pitchFamily="49" charset="0"/>
                  </a:rPr>
                  <a:t>cpb</a:t>
                </a:r>
                <a:r>
                  <a:rPr lang="en-US" dirty="0" smtClean="0"/>
                  <a:t>, and its initial temperature </a:t>
                </a:r>
                <a:r>
                  <a:rPr lang="en-US" dirty="0" smtClean="0">
                    <a:latin typeface="Courier New" pitchFamily="49" charset="0"/>
                    <a:cs typeface="Courier New" pitchFamily="49" charset="0"/>
                  </a:rPr>
                  <a:t>T0b</a:t>
                </a:r>
                <a:r>
                  <a:rPr lang="en-US" dirty="0" smtClean="0"/>
                  <a:t>. </a:t>
                </a:r>
                <a:r>
                  <a:rPr lang="en-US" dirty="0"/>
                  <a:t>The variable names for the parameters of the </a:t>
                </a:r>
                <a:r>
                  <a:rPr lang="en-US" dirty="0" smtClean="0"/>
                  <a:t>thermal </a:t>
                </a:r>
                <a:r>
                  <a:rPr lang="en-US" dirty="0" err="1" smtClean="0"/>
                  <a:t>resistance</a:t>
                </a:r>
                <a:r>
                  <a:rPr lang="en-US" dirty="0" smtClean="0"/>
                  <a:t> </a:t>
                </a:r>
                <a14:m>
                  <m:oMath xmlns:m="http://schemas.openxmlformats.org/officeDocument/2006/math">
                    <m:sSub>
                      <m:sSubPr>
                        <m:ctrlPr>
                          <a:rPr lang="en-US" i="1" smtClean="0">
                            <a:latin typeface="Cambria Math"/>
                          </a:rPr>
                        </m:ctrlPr>
                      </m:sSubPr>
                      <m:e>
                        <m:r>
                          <a:rPr lang="en-US" b="0" i="1" smtClean="0">
                            <a:latin typeface="Cambria Math"/>
                          </a:rPr>
                          <m:t>𝑅</m:t>
                        </m:r>
                      </m:e>
                      <m:sub>
                        <m:r>
                          <a:rPr lang="en-US" b="0" i="1" smtClean="0">
                            <a:latin typeface="Cambria Math"/>
                          </a:rPr>
                          <m:t>2</m:t>
                        </m:r>
                      </m:sub>
                    </m:sSub>
                  </m:oMath>
                </a14:m>
                <a:r>
                  <a:rPr lang="en-US" dirty="0" smtClean="0"/>
                  <a:t> are </a:t>
                </a:r>
                <a:r>
                  <a:rPr lang="en-US" dirty="0"/>
                  <a:t>its </a:t>
                </a:r>
                <a:r>
                  <a:rPr lang="en-US" dirty="0" smtClean="0"/>
                  <a:t>surface area </a:t>
                </a:r>
                <a:r>
                  <a:rPr lang="en-US" dirty="0" err="1" smtClean="0">
                    <a:latin typeface="Courier New" pitchFamily="49" charset="0"/>
                    <a:cs typeface="Courier New" pitchFamily="49" charset="0"/>
                  </a:rPr>
                  <a:t>Ains</a:t>
                </a:r>
                <a:r>
                  <a:rPr lang="en-US" dirty="0"/>
                  <a:t> </a:t>
                </a:r>
                <a:r>
                  <a:rPr lang="en-US" dirty="0" smtClean="0"/>
                  <a:t>and its heat transfer coefficient </a:t>
                </a:r>
                <a:r>
                  <a:rPr lang="en-US" dirty="0" err="1" smtClean="0">
                    <a:latin typeface="Courier New" pitchFamily="49" charset="0"/>
                    <a:cs typeface="Courier New" pitchFamily="49" charset="0"/>
                  </a:rPr>
                  <a:t>hins</a:t>
                </a:r>
                <a:r>
                  <a:rPr lang="en-US" dirty="0" smtClean="0"/>
                  <a:t>.</a:t>
                </a:r>
              </a:p>
              <a:p>
                <a:endParaRPr lang="en-US" dirty="0"/>
              </a:p>
              <a:p>
                <a:r>
                  <a:rPr lang="en-US" dirty="0" smtClean="0"/>
                  <a:t>The next slide shows the </a:t>
                </a:r>
                <a:r>
                  <a:rPr lang="en-US" dirty="0" err="1" smtClean="0"/>
                  <a:t>InitFcn</a:t>
                </a:r>
                <a:r>
                  <a:rPr lang="en-US" dirty="0" smtClean="0"/>
                  <a:t> script containing the chosen values.  The cube values are the same as in Example 1. We have selected </a:t>
                </a:r>
                <a:r>
                  <a:rPr lang="en-US" dirty="0" err="1">
                    <a:latin typeface="Courier New" pitchFamily="49" charset="0"/>
                    <a:cs typeface="Courier New" pitchFamily="49" charset="0"/>
                  </a:rPr>
                  <a:t>Ains</a:t>
                </a:r>
                <a:r>
                  <a:rPr lang="en-US" dirty="0"/>
                  <a:t> </a:t>
                </a:r>
                <a:r>
                  <a:rPr lang="en-US" dirty="0" smtClean="0"/>
                  <a:t>and </a:t>
                </a:r>
                <a:r>
                  <a:rPr lang="en-US" dirty="0" err="1" smtClean="0">
                    <a:latin typeface="Courier New" pitchFamily="49" charset="0"/>
                    <a:cs typeface="Courier New" pitchFamily="49" charset="0"/>
                  </a:rPr>
                  <a:t>hins</a:t>
                </a:r>
                <a:r>
                  <a:rPr lang="en-US" dirty="0" smtClean="0">
                    <a:latin typeface="Courier New" pitchFamily="49" charset="0"/>
                    <a:cs typeface="Courier New" pitchFamily="49" charset="0"/>
                  </a:rPr>
                  <a:t> </a:t>
                </a:r>
                <a:r>
                  <a:rPr lang="en-US" dirty="0" smtClean="0">
                    <a:cs typeface="Courier New" pitchFamily="49" charset="0"/>
                  </a:rPr>
                  <a:t>to make </a:t>
                </a:r>
                <a14:m>
                  <m:oMath xmlns:m="http://schemas.openxmlformats.org/officeDocument/2006/math">
                    <m:sSub>
                      <m:sSubPr>
                        <m:ctrlPr>
                          <a:rPr lang="en-US" i="1">
                            <a:latin typeface="Cambria Math"/>
                          </a:rPr>
                        </m:ctrlPr>
                      </m:sSubPr>
                      <m:e>
                        <m:r>
                          <a:rPr lang="en-US" i="1">
                            <a:latin typeface="Cambria Math"/>
                          </a:rPr>
                          <m:t>𝑅</m:t>
                        </m:r>
                      </m:e>
                      <m:sub>
                        <m:r>
                          <a:rPr lang="en-US" i="1">
                            <a:latin typeface="Cambria Math"/>
                          </a:rPr>
                          <m:t>2</m:t>
                        </m:r>
                      </m:sub>
                    </m:sSub>
                  </m:oMath>
                </a14:m>
                <a:r>
                  <a:rPr lang="en-US" dirty="0" smtClean="0"/>
                  <a:t> </a:t>
                </a:r>
                <a14:m>
                  <m:oMath xmlns:m="http://schemas.openxmlformats.org/officeDocument/2006/math">
                    <m:sSup>
                      <m:sSupPr>
                        <m:ctrlPr>
                          <a:rPr lang="en-US" i="1" dirty="0" smtClean="0">
                            <a:latin typeface="Cambria Math"/>
                          </a:rPr>
                        </m:ctrlPr>
                      </m:sSupPr>
                      <m:e>
                        <m:r>
                          <a:rPr lang="en-US" b="0" i="1" dirty="0" smtClean="0">
                            <a:latin typeface="Cambria Math"/>
                          </a:rPr>
                          <m:t>= 10</m:t>
                        </m:r>
                      </m:e>
                      <m:sup>
                        <m:r>
                          <a:rPr lang="en-US" b="0" i="1" dirty="0" smtClean="0">
                            <a:latin typeface="Cambria Math"/>
                          </a:rPr>
                          <m:t>6</m:t>
                        </m:r>
                      </m:sup>
                    </m:sSup>
                    <m:sSub>
                      <m:sSubPr>
                        <m:ctrlPr>
                          <a:rPr lang="en-US" i="1" dirty="0" smtClean="0">
                            <a:latin typeface="Cambria Math"/>
                          </a:rPr>
                        </m:ctrlPr>
                      </m:sSubPr>
                      <m:e>
                        <m:r>
                          <a:rPr lang="en-US" b="0" i="1" dirty="0" smtClean="0">
                            <a:latin typeface="Cambria Math"/>
                          </a:rPr>
                          <m:t>𝑅</m:t>
                        </m:r>
                      </m:e>
                      <m:sub>
                        <m:r>
                          <a:rPr lang="en-US" b="0" i="1" dirty="0" smtClean="0">
                            <a:latin typeface="Cambria Math"/>
                          </a:rPr>
                          <m:t>1</m:t>
                        </m:r>
                      </m:sub>
                    </m:sSub>
                  </m:oMath>
                </a14:m>
                <a:r>
                  <a:rPr lang="en-US" dirty="0" smtClean="0"/>
                  <a:t> to simulate an insulated bath with no heat loss to the surroundings.</a:t>
                </a:r>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838200" y="838200"/>
                <a:ext cx="7620000" cy="4247317"/>
              </a:xfrm>
              <a:prstGeom prst="rect">
                <a:avLst/>
              </a:prstGeom>
              <a:blipFill rotWithShape="1">
                <a:blip r:embed="rId2" cstate="print"/>
                <a:stretch>
                  <a:fillRect l="-720" t="-718" r="-880" b="-1293"/>
                </a:stretch>
              </a:blipFill>
            </p:spPr>
            <p:txBody>
              <a:bodyPr/>
              <a:lstStyle/>
              <a:p>
                <a:r>
                  <a:rPr lang="en-US">
                    <a:noFill/>
                  </a:rPr>
                  <a:t> </a:t>
                </a:r>
              </a:p>
            </p:txBody>
          </p:sp>
        </mc:Fallback>
      </mc:AlternateContent>
    </p:spTree>
    <p:extLst>
      <p:ext uri="{BB962C8B-B14F-4D97-AF65-F5344CB8AC3E}">
        <p14:creationId xmlns:p14="http://schemas.microsoft.com/office/powerpoint/2010/main" val="36596147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72F709-98CC-43F9-9D45-FBA8B01B0212}" type="slidenum">
              <a:rPr lang="en-US" smtClean="0"/>
              <a:pPr/>
              <a:t>34</a:t>
            </a:fld>
            <a:endParaRPr lang="en-US"/>
          </a:p>
        </p:txBody>
      </p:sp>
      <p:sp>
        <p:nvSpPr>
          <p:cNvPr id="3" name="Rectangle 2"/>
          <p:cNvSpPr/>
          <p:nvPr/>
        </p:nvSpPr>
        <p:spPr>
          <a:xfrm>
            <a:off x="1066800" y="228600"/>
            <a:ext cx="7391400" cy="5632311"/>
          </a:xfrm>
          <a:prstGeom prst="rect">
            <a:avLst/>
          </a:prstGeom>
        </p:spPr>
        <p:txBody>
          <a:bodyPr wrap="square">
            <a:spAutoFit/>
          </a:bodyPr>
          <a:lstStyle/>
          <a:p>
            <a:r>
              <a:rPr lang="en-US" dirty="0"/>
              <a:t>% </a:t>
            </a:r>
            <a:r>
              <a:rPr lang="en-US" dirty="0" err="1" smtClean="0"/>
              <a:t>InitFcn</a:t>
            </a:r>
            <a:r>
              <a:rPr lang="en-US" dirty="0" smtClean="0"/>
              <a:t> script for Example 7.8.3</a:t>
            </a:r>
            <a:endParaRPr lang="en-US" dirty="0"/>
          </a:p>
          <a:p>
            <a:r>
              <a:rPr lang="en-US" dirty="0"/>
              <a:t>% Lead cube</a:t>
            </a:r>
            <a:r>
              <a:rPr lang="en-US" dirty="0" smtClean="0"/>
              <a:t>:</a:t>
            </a:r>
            <a:endParaRPr lang="en-US" dirty="0"/>
          </a:p>
          <a:p>
            <a:r>
              <a:rPr lang="en-US" dirty="0"/>
              <a:t>d = 20e-03; % Side length [m]</a:t>
            </a:r>
          </a:p>
          <a:p>
            <a:r>
              <a:rPr lang="en-US" dirty="0" err="1"/>
              <a:t>cp</a:t>
            </a:r>
            <a:r>
              <a:rPr lang="en-US" dirty="0"/>
              <a:t> = 129; % Specific heat [J/kg/K]</a:t>
            </a:r>
          </a:p>
          <a:p>
            <a:r>
              <a:rPr lang="en-US" dirty="0"/>
              <a:t>rho = 1.134e+04; % Density [kg/m^3]</a:t>
            </a:r>
          </a:p>
          <a:p>
            <a:r>
              <a:rPr lang="en-US" dirty="0"/>
              <a:t>T0 = 100; % Initial temperature [C]</a:t>
            </a:r>
          </a:p>
          <a:p>
            <a:r>
              <a:rPr lang="en-US" dirty="0"/>
              <a:t>m = rho*d^3; % Mass of cube [kg]</a:t>
            </a:r>
          </a:p>
          <a:p>
            <a:r>
              <a:rPr lang="en-US" dirty="0"/>
              <a:t>A = 6*d^2; % Surface area of cube [m^2</a:t>
            </a:r>
            <a:r>
              <a:rPr lang="en-US" dirty="0" smtClean="0"/>
              <a:t>]</a:t>
            </a:r>
            <a:endParaRPr lang="en-US" dirty="0"/>
          </a:p>
          <a:p>
            <a:r>
              <a:rPr lang="en-US" dirty="0"/>
              <a:t>% Oil bath:</a:t>
            </a:r>
          </a:p>
          <a:p>
            <a:r>
              <a:rPr lang="en-US" dirty="0"/>
              <a:t>h = 200; % Convection heat transfer coefficient [W/m^2/K]</a:t>
            </a:r>
          </a:p>
          <a:p>
            <a:r>
              <a:rPr lang="en-US" dirty="0"/>
              <a:t>T0b = 50; % Constant temperature of bath [C]</a:t>
            </a:r>
          </a:p>
          <a:p>
            <a:r>
              <a:rPr lang="en-US" dirty="0" err="1"/>
              <a:t>cpb</a:t>
            </a:r>
            <a:r>
              <a:rPr lang="en-US" dirty="0"/>
              <a:t> = 1800; % Specific heat of light oil (J/kg/K)</a:t>
            </a:r>
          </a:p>
          <a:p>
            <a:r>
              <a:rPr lang="en-US" dirty="0" err="1"/>
              <a:t>rho_b</a:t>
            </a:r>
            <a:r>
              <a:rPr lang="en-US" dirty="0"/>
              <a:t> = 0.9e+03; % Density [kg/m^3]</a:t>
            </a:r>
          </a:p>
          <a:p>
            <a:r>
              <a:rPr lang="en-US" dirty="0" err="1"/>
              <a:t>vol_ratio</a:t>
            </a:r>
            <a:r>
              <a:rPr lang="en-US" dirty="0"/>
              <a:t> = 10; % Bath volume to cube volume</a:t>
            </a:r>
          </a:p>
          <a:p>
            <a:r>
              <a:rPr lang="en-US" dirty="0" err="1"/>
              <a:t>Vb</a:t>
            </a:r>
            <a:r>
              <a:rPr lang="en-US" dirty="0"/>
              <a:t> = </a:t>
            </a:r>
            <a:r>
              <a:rPr lang="en-US" dirty="0" err="1"/>
              <a:t>vol_ratio</a:t>
            </a:r>
            <a:r>
              <a:rPr lang="en-US" dirty="0"/>
              <a:t> * d^3; % Volume of bath liquid [m^3]</a:t>
            </a:r>
          </a:p>
          <a:p>
            <a:r>
              <a:rPr lang="en-US" dirty="0" err="1"/>
              <a:t>mb</a:t>
            </a:r>
            <a:r>
              <a:rPr lang="en-US" dirty="0"/>
              <a:t> = </a:t>
            </a:r>
            <a:r>
              <a:rPr lang="en-US" dirty="0" err="1"/>
              <a:t>Vb</a:t>
            </a:r>
            <a:r>
              <a:rPr lang="en-US" dirty="0"/>
              <a:t> * </a:t>
            </a:r>
            <a:r>
              <a:rPr lang="en-US" dirty="0" err="1"/>
              <a:t>rho_b</a:t>
            </a:r>
            <a:r>
              <a:rPr lang="en-US" dirty="0"/>
              <a:t>; % Mass of bath liquid [kg</a:t>
            </a:r>
            <a:r>
              <a:rPr lang="en-US" dirty="0" smtClean="0"/>
              <a:t>]</a:t>
            </a:r>
            <a:endParaRPr lang="en-US" dirty="0"/>
          </a:p>
          <a:p>
            <a:r>
              <a:rPr lang="en-US" dirty="0"/>
              <a:t>% Insulation between bath and surroundings</a:t>
            </a:r>
          </a:p>
          <a:p>
            <a:r>
              <a:rPr lang="en-US" dirty="0" err="1"/>
              <a:t>Ains</a:t>
            </a:r>
            <a:r>
              <a:rPr lang="en-US" dirty="0"/>
              <a:t> = A*1e-03</a:t>
            </a:r>
            <a:r>
              <a:rPr lang="en-US" dirty="0" smtClean="0"/>
              <a:t>; </a:t>
            </a:r>
            <a:r>
              <a:rPr lang="en-US" dirty="0" err="1" smtClean="0"/>
              <a:t>hins</a:t>
            </a:r>
            <a:r>
              <a:rPr lang="en-US" dirty="0" smtClean="0"/>
              <a:t> </a:t>
            </a:r>
            <a:r>
              <a:rPr lang="en-US" dirty="0"/>
              <a:t>= h*1e-03;</a:t>
            </a:r>
          </a:p>
          <a:p>
            <a:r>
              <a:rPr lang="en-US" dirty="0"/>
              <a:t>% Note: </a:t>
            </a:r>
            <a:r>
              <a:rPr lang="en-US" dirty="0" err="1"/>
              <a:t>Rins</a:t>
            </a:r>
            <a:r>
              <a:rPr lang="en-US" dirty="0"/>
              <a:t> = 1</a:t>
            </a:r>
            <a:r>
              <a:rPr lang="en-US" dirty="0" smtClean="0"/>
              <a:t>/(</a:t>
            </a:r>
            <a:r>
              <a:rPr lang="en-US" dirty="0" err="1" smtClean="0"/>
              <a:t>Ains</a:t>
            </a:r>
            <a:r>
              <a:rPr lang="en-US" dirty="0" smtClean="0"/>
              <a:t>*</a:t>
            </a:r>
            <a:r>
              <a:rPr lang="en-US" dirty="0" err="1" smtClean="0"/>
              <a:t>hins</a:t>
            </a:r>
            <a:r>
              <a:rPr lang="en-US" dirty="0" smtClean="0"/>
              <a:t>)</a:t>
            </a:r>
            <a:endParaRPr lang="en-US" dirty="0"/>
          </a:p>
          <a:p>
            <a:r>
              <a:rPr lang="en-US" dirty="0"/>
              <a:t>% Note: </a:t>
            </a:r>
            <a:r>
              <a:rPr lang="en-US" dirty="0" smtClean="0"/>
              <a:t>these values simulate a </a:t>
            </a:r>
            <a:r>
              <a:rPr lang="en-US" dirty="0"/>
              <a:t>large R2(=R1*1e+6)</a:t>
            </a:r>
          </a:p>
        </p:txBody>
      </p:sp>
    </p:spTree>
    <p:extLst>
      <p:ext uri="{BB962C8B-B14F-4D97-AF65-F5344CB8AC3E}">
        <p14:creationId xmlns:p14="http://schemas.microsoft.com/office/powerpoint/2010/main" val="19542246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72F709-98CC-43F9-9D45-FBA8B01B0212}" type="slidenum">
              <a:rPr lang="en-US" smtClean="0"/>
              <a:pPr/>
              <a:t>35</a:t>
            </a:fld>
            <a:endParaRPr lang="en-US"/>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1323" y="2171700"/>
            <a:ext cx="4219575"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TextBox 2"/>
              <p:cNvSpPr txBox="1"/>
              <p:nvPr/>
            </p:nvSpPr>
            <p:spPr>
              <a:xfrm>
                <a:off x="609600" y="515815"/>
                <a:ext cx="7620000" cy="1477328"/>
              </a:xfrm>
              <a:prstGeom prst="rect">
                <a:avLst/>
              </a:prstGeom>
              <a:noFill/>
            </p:spPr>
            <p:txBody>
              <a:bodyPr wrap="square" rtlCol="0">
                <a:spAutoFit/>
              </a:bodyPr>
              <a:lstStyle/>
              <a:p>
                <a:r>
                  <a:rPr lang="en-US" dirty="0" smtClean="0"/>
                  <a:t>The chosen numerical values give</a:t>
                </a:r>
              </a:p>
              <a:p>
                <a:endParaRPr lang="en-US" dirty="0" smtClean="0"/>
              </a:p>
              <a:p>
                <a:pPr/>
                <a14:m>
                  <m:oMathPara xmlns:m="http://schemas.openxmlformats.org/officeDocument/2006/math">
                    <m:oMathParaPr>
                      <m:jc m:val="centerGroup"/>
                    </m:oMathParaPr>
                    <m:oMath xmlns:m="http://schemas.openxmlformats.org/officeDocument/2006/math">
                      <m:r>
                        <a:rPr lang="en-US" b="0" i="1" smtClean="0">
                          <a:latin typeface="Cambria Math"/>
                        </a:rPr>
                        <m:t>𝐶</m:t>
                      </m:r>
                      <m:r>
                        <a:rPr lang="en-US" b="0" i="1" smtClean="0">
                          <a:latin typeface="Cambria Math"/>
                        </a:rPr>
                        <m:t>=11.70   </m:t>
                      </m:r>
                      <m:sSub>
                        <m:sSubPr>
                          <m:ctrlPr>
                            <a:rPr lang="en-US" b="0" i="1" smtClean="0">
                              <a:latin typeface="Cambria Math"/>
                            </a:rPr>
                          </m:ctrlPr>
                        </m:sSubPr>
                        <m:e>
                          <m:r>
                            <a:rPr lang="en-US" b="0" i="1" smtClean="0">
                              <a:latin typeface="Cambria Math"/>
                            </a:rPr>
                            <m:t>𝐶</m:t>
                          </m:r>
                        </m:e>
                        <m:sub>
                          <m:r>
                            <a:rPr lang="en-US" b="0" i="1" smtClean="0">
                              <a:latin typeface="Cambria Math"/>
                            </a:rPr>
                            <m:t>𝑏</m:t>
                          </m:r>
                        </m:sub>
                      </m:sSub>
                      <m:r>
                        <a:rPr lang="en-US" b="0" i="1" smtClean="0">
                          <a:latin typeface="Cambria Math"/>
                        </a:rPr>
                        <m:t>=129.6   </m:t>
                      </m:r>
                      <m:sSub>
                        <m:sSubPr>
                          <m:ctrlPr>
                            <a:rPr lang="en-US" b="0" i="1" smtClean="0">
                              <a:latin typeface="Cambria Math"/>
                            </a:rPr>
                          </m:ctrlPr>
                        </m:sSubPr>
                        <m:e>
                          <m:r>
                            <a:rPr lang="en-US" b="0" i="1" smtClean="0">
                              <a:latin typeface="Cambria Math"/>
                            </a:rPr>
                            <m:t>𝑅</m:t>
                          </m:r>
                        </m:e>
                        <m:sub>
                          <m:r>
                            <a:rPr lang="en-US" b="0" i="1" smtClean="0">
                              <a:latin typeface="Cambria Math"/>
                            </a:rPr>
                            <m:t>1</m:t>
                          </m:r>
                        </m:sub>
                      </m:sSub>
                      <m:r>
                        <a:rPr lang="en-US" b="0" i="1" smtClean="0">
                          <a:latin typeface="Cambria Math"/>
                        </a:rPr>
                        <m:t>=2.08   </m:t>
                      </m:r>
                      <m:sSub>
                        <m:sSubPr>
                          <m:ctrlPr>
                            <a:rPr lang="en-US" b="0" i="1" smtClean="0">
                              <a:latin typeface="Cambria Math"/>
                            </a:rPr>
                          </m:ctrlPr>
                        </m:sSubPr>
                        <m:e>
                          <m:r>
                            <a:rPr lang="en-US" b="0" i="1" smtClean="0">
                              <a:latin typeface="Cambria Math"/>
                            </a:rPr>
                            <m:t>𝑅</m:t>
                          </m:r>
                        </m:e>
                        <m:sub>
                          <m:r>
                            <a:rPr lang="en-US" b="0" i="1" smtClean="0">
                              <a:latin typeface="Cambria Math"/>
                            </a:rPr>
                            <m:t>2</m:t>
                          </m:r>
                        </m:sub>
                      </m:sSub>
                      <m:r>
                        <a:rPr lang="en-US" b="0" i="1" smtClean="0">
                          <a:latin typeface="Cambria Math"/>
                        </a:rPr>
                        <m:t>=2.08</m:t>
                      </m:r>
                      <m:r>
                        <a:rPr lang="en-US" b="0" i="1" smtClean="0">
                          <a:latin typeface="Cambria Math"/>
                          <a:ea typeface="Cambria Math"/>
                        </a:rPr>
                        <m:t>×</m:t>
                      </m:r>
                      <m:sSup>
                        <m:sSupPr>
                          <m:ctrlPr>
                            <a:rPr lang="en-US" b="0" i="1" smtClean="0">
                              <a:latin typeface="Cambria Math"/>
                              <a:ea typeface="Cambria Math"/>
                            </a:rPr>
                          </m:ctrlPr>
                        </m:sSupPr>
                        <m:e>
                          <m:r>
                            <a:rPr lang="en-US" b="0" i="1" smtClean="0">
                              <a:latin typeface="Cambria Math"/>
                              <a:ea typeface="Cambria Math"/>
                            </a:rPr>
                            <m:t>10</m:t>
                          </m:r>
                        </m:e>
                        <m:sup>
                          <m:r>
                            <a:rPr lang="en-US" b="0" i="1" smtClean="0">
                              <a:latin typeface="Cambria Math"/>
                              <a:ea typeface="Cambria Math"/>
                            </a:rPr>
                            <m:t>6</m:t>
                          </m:r>
                        </m:sup>
                      </m:sSup>
                    </m:oMath>
                  </m:oMathPara>
                </a14:m>
                <a:endParaRPr lang="en-US" dirty="0" smtClean="0"/>
              </a:p>
              <a:p>
                <a:endParaRPr lang="en-US" dirty="0"/>
              </a:p>
              <a:p>
                <a:r>
                  <a:rPr lang="en-US" dirty="0" smtClean="0"/>
                  <a:t>and thus the time constant is </a:t>
                </a:r>
                <a14:m>
                  <m:oMath xmlns:m="http://schemas.openxmlformats.org/officeDocument/2006/math">
                    <m:r>
                      <a:rPr lang="en-US" i="1" smtClean="0">
                        <a:latin typeface="Cambria Math"/>
                        <a:ea typeface="Cambria Math"/>
                      </a:rPr>
                      <m:t>𝜏</m:t>
                    </m:r>
                    <m:r>
                      <a:rPr lang="en-US" b="0" i="1" smtClean="0">
                        <a:latin typeface="Cambria Math"/>
                        <a:ea typeface="Cambria Math"/>
                      </a:rPr>
                      <m:t>=22.35</m:t>
                    </m:r>
                  </m:oMath>
                </a14:m>
                <a:r>
                  <a:rPr lang="en-US" dirty="0" smtClean="0"/>
                  <a:t> s, that </a:t>
                </a:r>
                <a14:m>
                  <m:oMath xmlns:m="http://schemas.openxmlformats.org/officeDocument/2006/math">
                    <m:r>
                      <a:rPr lang="en-US" b="0" i="1" smtClean="0">
                        <a:latin typeface="Cambria Math"/>
                      </a:rPr>
                      <m:t>4</m:t>
                    </m:r>
                    <m:r>
                      <a:rPr lang="en-US" b="0" i="1" smtClean="0">
                        <a:latin typeface="Cambria Math"/>
                        <a:ea typeface="Cambria Math"/>
                      </a:rPr>
                      <m:t>𝜏</m:t>
                    </m:r>
                    <m:r>
                      <a:rPr lang="en-US" b="0" i="1" smtClean="0">
                        <a:latin typeface="Cambria Math"/>
                        <a:ea typeface="Cambria Math"/>
                      </a:rPr>
                      <m:t>=89.4</m:t>
                    </m:r>
                  </m:oMath>
                </a14:m>
                <a:r>
                  <a:rPr lang="en-US" dirty="0" smtClean="0"/>
                  <a:t> s. </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609600" y="515815"/>
                <a:ext cx="7620000" cy="1477328"/>
              </a:xfrm>
              <a:prstGeom prst="rect">
                <a:avLst/>
              </a:prstGeom>
              <a:blipFill rotWithShape="1">
                <a:blip r:embed="rId3" cstate="print"/>
                <a:stretch>
                  <a:fillRect l="-640" t="-2066" b="-57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685800" y="2133600"/>
                <a:ext cx="3581400" cy="2308324"/>
              </a:xfrm>
              <a:prstGeom prst="rect">
                <a:avLst/>
              </a:prstGeom>
              <a:noFill/>
            </p:spPr>
            <p:txBody>
              <a:bodyPr wrap="square" rtlCol="0">
                <a:spAutoFit/>
              </a:bodyPr>
              <a:lstStyle/>
              <a:p>
                <a:r>
                  <a:rPr lang="en-US" dirty="0"/>
                  <a:t>For an initial cube temperature of </a:t>
                </a:r>
                <a14:m>
                  <m:oMath xmlns:m="http://schemas.openxmlformats.org/officeDocument/2006/math">
                    <m:r>
                      <a:rPr lang="en-US" i="1">
                        <a:latin typeface="Cambria Math"/>
                      </a:rPr>
                      <m:t>100</m:t>
                    </m:r>
                    <m:r>
                      <a:rPr lang="en-US" i="1">
                        <a:latin typeface="Cambria Math"/>
                        <a:ea typeface="Cambria Math"/>
                      </a:rPr>
                      <m:t>℃</m:t>
                    </m:r>
                  </m:oMath>
                </a14:m>
                <a:r>
                  <a:rPr lang="en-US" dirty="0"/>
                  <a:t> and bath temperature of </a:t>
                </a:r>
                <a14:m>
                  <m:oMath xmlns:m="http://schemas.openxmlformats.org/officeDocument/2006/math">
                    <m:r>
                      <a:rPr lang="en-US" i="1">
                        <a:latin typeface="Cambria Math"/>
                      </a:rPr>
                      <m:t>50</m:t>
                    </m:r>
                    <m:r>
                      <a:rPr lang="en-US" i="1">
                        <a:latin typeface="Cambria Math"/>
                        <a:ea typeface="Cambria Math"/>
                      </a:rPr>
                      <m:t>℃</m:t>
                    </m:r>
                  </m:oMath>
                </a14:m>
                <a:r>
                  <a:rPr lang="en-US" dirty="0"/>
                  <a:t>, you should see </a:t>
                </a:r>
                <a:r>
                  <a:rPr lang="en-US" dirty="0" smtClean="0"/>
                  <a:t>the </a:t>
                </a:r>
                <a:r>
                  <a:rPr lang="en-US" dirty="0"/>
                  <a:t>Scope </a:t>
                </a:r>
                <a:r>
                  <a:rPr lang="en-US" dirty="0" smtClean="0"/>
                  <a:t>display shown here.  </a:t>
                </a:r>
                <a:r>
                  <a:rPr lang="en-US" dirty="0"/>
                  <a:t>As predicted, the two temperatures approach the same value in about </a:t>
                </a:r>
                <a14:m>
                  <m:oMath xmlns:m="http://schemas.openxmlformats.org/officeDocument/2006/math">
                    <m:r>
                      <a:rPr lang="en-US" i="1">
                        <a:latin typeface="Cambria Math"/>
                      </a:rPr>
                      <m:t>4</m:t>
                    </m:r>
                    <m:r>
                      <a:rPr lang="en-US" i="1">
                        <a:latin typeface="Cambria Math"/>
                        <a:ea typeface="Cambria Math"/>
                      </a:rPr>
                      <m:t>𝜏</m:t>
                    </m:r>
                  </m:oMath>
                </a14:m>
                <a:r>
                  <a:rPr lang="en-US" dirty="0"/>
                  <a:t>. </a:t>
                </a:r>
                <a:endParaRPr lang="en-US" dirty="0" smtClean="0"/>
              </a:p>
              <a:p>
                <a:endParaRPr lang="en-US" dirty="0"/>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685800" y="2133600"/>
                <a:ext cx="3581400" cy="2308324"/>
              </a:xfrm>
              <a:prstGeom prst="rect">
                <a:avLst/>
              </a:prstGeom>
              <a:blipFill rotWithShape="1">
                <a:blip r:embed="rId4" cstate="print"/>
                <a:stretch>
                  <a:fillRect l="-1533" t="-1319" r="-1022"/>
                </a:stretch>
              </a:blipFill>
            </p:spPr>
            <p:txBody>
              <a:bodyPr/>
              <a:lstStyle/>
              <a:p>
                <a:r>
                  <a:rPr lang="en-US">
                    <a:noFill/>
                  </a:rPr>
                  <a:t> </a:t>
                </a:r>
              </a:p>
            </p:txBody>
          </p:sp>
        </mc:Fallback>
      </mc:AlternateContent>
    </p:spTree>
    <p:extLst>
      <p:ext uri="{BB962C8B-B14F-4D97-AF65-F5344CB8AC3E}">
        <p14:creationId xmlns:p14="http://schemas.microsoft.com/office/powerpoint/2010/main" val="1111176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72F709-98CC-43F9-9D45-FBA8B01B0212}" type="slidenum">
              <a:rPr lang="en-US" smtClean="0"/>
              <a:pPr/>
              <a:t>36</a:t>
            </a:fld>
            <a:endParaRPr lang="en-US"/>
          </a:p>
        </p:txBody>
      </p:sp>
      <p:sp>
        <p:nvSpPr>
          <p:cNvPr id="3" name="TextBox 2"/>
          <p:cNvSpPr txBox="1"/>
          <p:nvPr/>
        </p:nvSpPr>
        <p:spPr>
          <a:xfrm>
            <a:off x="533400" y="685800"/>
            <a:ext cx="8077200" cy="3416320"/>
          </a:xfrm>
          <a:prstGeom prst="rect">
            <a:avLst/>
          </a:prstGeom>
          <a:noFill/>
        </p:spPr>
        <p:txBody>
          <a:bodyPr wrap="square" rtlCol="0">
            <a:spAutoFit/>
          </a:bodyPr>
          <a:lstStyle/>
          <a:p>
            <a:r>
              <a:rPr lang="en-US" dirty="0" smtClean="0"/>
              <a:t>This completes our introduction to thermal system modeling with </a:t>
            </a:r>
            <a:r>
              <a:rPr lang="en-US" dirty="0" err="1" smtClean="0"/>
              <a:t>Simscape</a:t>
            </a:r>
            <a:r>
              <a:rPr lang="en-US" dirty="0" smtClean="0"/>
              <a:t>. There are other elements in the Thermal library that we have not used. The Thermal Elements library contains the Conductive Heat Transfer block and the </a:t>
            </a:r>
            <a:r>
              <a:rPr lang="en-US" dirty="0" err="1" smtClean="0"/>
              <a:t>Radiative</a:t>
            </a:r>
            <a:r>
              <a:rPr lang="en-US" dirty="0" smtClean="0"/>
              <a:t> Heat Transfer block.  The Thermal Sensors library contains the Ideal Heat Flow Sensor block</a:t>
            </a:r>
            <a:r>
              <a:rPr lang="en-US" dirty="0"/>
              <a:t>. The Thermal </a:t>
            </a:r>
            <a:r>
              <a:rPr lang="en-US" dirty="0" smtClean="0"/>
              <a:t>Sources </a:t>
            </a:r>
            <a:r>
              <a:rPr lang="en-US" dirty="0"/>
              <a:t>library contains the Ideal Heat Flow </a:t>
            </a:r>
            <a:r>
              <a:rPr lang="en-US" dirty="0" smtClean="0"/>
              <a:t>Source </a:t>
            </a:r>
            <a:r>
              <a:rPr lang="en-US" dirty="0"/>
              <a:t>block. </a:t>
            </a:r>
            <a:endParaRPr lang="en-US" dirty="0" smtClean="0"/>
          </a:p>
          <a:p>
            <a:endParaRPr lang="en-US" dirty="0"/>
          </a:p>
          <a:p>
            <a:r>
              <a:rPr lang="en-US" dirty="0" smtClean="0"/>
              <a:t>Finally, we point out that you can add text to the Simulink model, as we have done on the next slide.  Double-click on the desired location and then enter the text. Use the Format menu to select the foreground and background colors. The title describes the simulation, and a text block alerts the user to the fact that the parameter values are stored in the </a:t>
            </a:r>
            <a:r>
              <a:rPr lang="en-US" dirty="0" err="1" smtClean="0"/>
              <a:t>InitFcn</a:t>
            </a:r>
            <a:r>
              <a:rPr lang="en-US" dirty="0" smtClean="0"/>
              <a:t> file.</a:t>
            </a:r>
            <a:endParaRPr lang="en-US" dirty="0"/>
          </a:p>
          <a:p>
            <a:endParaRPr lang="en-US" dirty="0"/>
          </a:p>
        </p:txBody>
      </p:sp>
    </p:spTree>
    <p:extLst>
      <p:ext uri="{BB962C8B-B14F-4D97-AF65-F5344CB8AC3E}">
        <p14:creationId xmlns:p14="http://schemas.microsoft.com/office/powerpoint/2010/main" val="13832750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72F709-98CC-43F9-9D45-FBA8B01B0212}" type="slidenum">
              <a:rPr lang="en-US" smtClean="0"/>
              <a:pPr/>
              <a:t>37</a:t>
            </a:fld>
            <a:endParaRPr lang="en-US"/>
          </a:p>
        </p:txBody>
      </p:sp>
      <p:pic>
        <p:nvPicPr>
          <p:cNvPr id="819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781050"/>
            <a:ext cx="8273902"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65480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25996" y="2319949"/>
            <a:ext cx="2310384" cy="1078992"/>
          </a:xfrm>
          <a:prstGeom prst="rect">
            <a:avLst/>
          </a:prstGeom>
        </p:spPr>
      </p:pic>
      <mc:AlternateContent xmlns:mc="http://schemas.openxmlformats.org/markup-compatibility/2006">
        <mc:Choice xmlns:a14="http://schemas.microsoft.com/office/drawing/2010/main" Requires="a14">
          <p:sp>
            <p:nvSpPr>
              <p:cNvPr id="3" name="Rectangle 2"/>
              <p:cNvSpPr/>
              <p:nvPr/>
            </p:nvSpPr>
            <p:spPr>
              <a:xfrm>
                <a:off x="533400" y="457200"/>
                <a:ext cx="8305800" cy="1754326"/>
              </a:xfrm>
              <a:prstGeom prst="rect">
                <a:avLst/>
              </a:prstGeom>
            </p:spPr>
            <p:txBody>
              <a:bodyPr wrap="square">
                <a:spAutoFit/>
              </a:bodyPr>
              <a:lstStyle/>
              <a:p>
                <a:r>
                  <a:rPr lang="en-US" b="1" dirty="0" smtClean="0">
                    <a:solidFill>
                      <a:schemeClr val="accent1"/>
                    </a:solidFill>
                  </a:rPr>
                  <a:t>Example 1: Quenching with Constant Bath Temperature: </a:t>
                </a:r>
                <a:r>
                  <a:rPr lang="en-US" dirty="0" smtClean="0"/>
                  <a:t>(Example 7.8.1 in </a:t>
                </a:r>
                <a:r>
                  <a:rPr lang="en-US" i="1" dirty="0" smtClean="0"/>
                  <a:t>System Dynamics</a:t>
                </a:r>
                <a:r>
                  <a:rPr lang="en-US" dirty="0" smtClean="0"/>
                  <a:t>, </a:t>
                </a:r>
                <a:r>
                  <a:rPr lang="en-US" dirty="0" smtClean="0"/>
                  <a:t>3/e</a:t>
                </a:r>
                <a:r>
                  <a:rPr lang="en-US" dirty="0" smtClean="0"/>
                  <a:t>)</a:t>
                </a:r>
                <a:endParaRPr lang="en-US" b="1" dirty="0"/>
              </a:p>
              <a:p>
                <a:r>
                  <a:rPr lang="en-US" dirty="0"/>
                  <a:t>Hardness and other properties of metal can be improved by the rapid cooling that occurs </a:t>
                </a:r>
                <a:r>
                  <a:rPr lang="en-US" dirty="0" smtClean="0"/>
                  <a:t>during </a:t>
                </a:r>
                <a:r>
                  <a:rPr lang="en-US" i="1" dirty="0" smtClean="0"/>
                  <a:t>quenching</a:t>
                </a:r>
                <a:r>
                  <a:rPr lang="en-US" i="1" dirty="0"/>
                  <a:t>, </a:t>
                </a:r>
                <a:r>
                  <a:rPr lang="en-US" dirty="0"/>
                  <a:t>a process in which a heated object is placed into a liquid bath (see </a:t>
                </a:r>
                <a:r>
                  <a:rPr lang="en-US" dirty="0" smtClean="0"/>
                  <a:t>the figure). Consider </a:t>
                </a:r>
                <a:r>
                  <a:rPr lang="en-US" dirty="0"/>
                  <a:t>a lead cube with a side length of </a:t>
                </a:r>
                <a:r>
                  <a:rPr lang="en-US" i="1" dirty="0"/>
                  <a:t>d </a:t>
                </a:r>
                <a:r>
                  <a:rPr lang="en-US" dirty="0"/>
                  <a:t>=20 mm. The cube is immersed in an oil bath </a:t>
                </a:r>
                <a:r>
                  <a:rPr lang="en-US" dirty="0" smtClean="0"/>
                  <a:t>for which </a:t>
                </a:r>
                <a:r>
                  <a:rPr lang="en-US" i="1" dirty="0"/>
                  <a:t>h </a:t>
                </a:r>
                <a:r>
                  <a:rPr lang="en-US" dirty="0"/>
                  <a:t>= 200 W/(</a:t>
                </a:r>
                <a14:m>
                  <m:oMath xmlns:m="http://schemas.openxmlformats.org/officeDocument/2006/math">
                    <m:sSup>
                      <m:sSupPr>
                        <m:ctrlPr>
                          <a:rPr lang="en-US" i="1" dirty="0" smtClean="0">
                            <a:latin typeface="Cambria Math"/>
                          </a:rPr>
                        </m:ctrlPr>
                      </m:sSupPr>
                      <m:e>
                        <m:r>
                          <m:rPr>
                            <m:sty m:val="p"/>
                          </m:rPr>
                          <a:rPr lang="en-US" b="0" i="0" dirty="0" smtClean="0">
                            <a:latin typeface="Cambria Math"/>
                          </a:rPr>
                          <m:t>m</m:t>
                        </m:r>
                      </m:e>
                      <m:sup>
                        <m:r>
                          <a:rPr lang="en-US" b="0" i="1" dirty="0" smtClean="0">
                            <a:latin typeface="Cambria Math"/>
                          </a:rPr>
                          <m:t>2</m:t>
                        </m:r>
                      </m:sup>
                    </m:sSup>
                  </m:oMath>
                </a14:m>
                <a:r>
                  <a:rPr lang="en-US" dirty="0"/>
                  <a:t> · </a:t>
                </a:r>
                <a:r>
                  <a:rPr lang="en-US" dirty="0" smtClean="0"/>
                  <a:t>°C</a:t>
                </a:r>
                <a:r>
                  <a:rPr lang="en-US" dirty="0"/>
                  <a:t>). The oil temperature is </a:t>
                </a:r>
                <a14:m>
                  <m:oMath xmlns:m="http://schemas.openxmlformats.org/officeDocument/2006/math">
                    <m:sSub>
                      <m:sSubPr>
                        <m:ctrlPr>
                          <a:rPr lang="en-US" i="1" dirty="0" smtClean="0">
                            <a:latin typeface="Cambria Math"/>
                          </a:rPr>
                        </m:ctrlPr>
                      </m:sSubPr>
                      <m:e>
                        <m:r>
                          <a:rPr lang="en-US" b="0" i="1" dirty="0" smtClean="0">
                            <a:latin typeface="Cambria Math"/>
                          </a:rPr>
                          <m:t>𝑇</m:t>
                        </m:r>
                      </m:e>
                      <m:sub>
                        <m:r>
                          <a:rPr lang="en-US" b="0" i="1" dirty="0" smtClean="0">
                            <a:latin typeface="Cambria Math"/>
                          </a:rPr>
                          <m:t>𝑏</m:t>
                        </m:r>
                      </m:sub>
                    </m:sSub>
                  </m:oMath>
                </a14:m>
                <a:r>
                  <a:rPr lang="en-US" dirty="0"/>
                  <a:t>.</a:t>
                </a:r>
                <a:endParaRPr lang="en-US" b="1" dirty="0"/>
              </a:p>
            </p:txBody>
          </p:sp>
        </mc:Choice>
        <mc:Fallback>
          <p:sp>
            <p:nvSpPr>
              <p:cNvPr id="3" name="Rectangle 2"/>
              <p:cNvSpPr>
                <a:spLocks noRot="1" noChangeAspect="1" noMove="1" noResize="1" noEditPoints="1" noAdjustHandles="1" noChangeArrowheads="1" noChangeShapeType="1" noTextEdit="1"/>
              </p:cNvSpPr>
              <p:nvPr/>
            </p:nvSpPr>
            <p:spPr>
              <a:xfrm>
                <a:off x="533400" y="457200"/>
                <a:ext cx="8305800" cy="1754326"/>
              </a:xfrm>
              <a:prstGeom prst="rect">
                <a:avLst/>
              </a:prstGeom>
              <a:blipFill rotWithShape="1">
                <a:blip r:embed="rId3"/>
                <a:stretch>
                  <a:fillRect l="-661" t="-1736" r="-587" b="-45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533400" y="2120781"/>
                <a:ext cx="5334000" cy="1477328"/>
              </a:xfrm>
              <a:prstGeom prst="rect">
                <a:avLst/>
              </a:prstGeom>
              <a:noFill/>
            </p:spPr>
            <p:txBody>
              <a:bodyPr wrap="square" rtlCol="0">
                <a:spAutoFit/>
              </a:bodyPr>
              <a:lstStyle/>
              <a:p>
                <a:r>
                  <a:rPr lang="en-US" dirty="0" smtClean="0"/>
                  <a:t>As shown in Example 7.8.1, according </a:t>
                </a:r>
                <a:r>
                  <a:rPr lang="en-US" dirty="0"/>
                  <a:t>to the </a:t>
                </a:r>
                <a:r>
                  <a:rPr lang="en-US" i="1" dirty="0" err="1"/>
                  <a:t>Biot</a:t>
                </a:r>
                <a:r>
                  <a:rPr lang="en-US" i="1" dirty="0"/>
                  <a:t> criterion</a:t>
                </a:r>
                <a:r>
                  <a:rPr lang="en-US" dirty="0"/>
                  <a:t>, we may treat the cube as </a:t>
                </a:r>
                <a:r>
                  <a:rPr lang="en-US" dirty="0" smtClean="0"/>
                  <a:t>a lumped parameter </a:t>
                </a:r>
                <a:r>
                  <a:rPr lang="en-US" dirty="0"/>
                  <a:t>system with a single uniform temperature, denoted </a:t>
                </a:r>
                <a:r>
                  <a:rPr lang="en-US" i="1" dirty="0"/>
                  <a:t>T </a:t>
                </a:r>
                <a:r>
                  <a:rPr lang="en-US" dirty="0" smtClean="0"/>
                  <a:t>. We will use </a:t>
                </a:r>
                <a14:m>
                  <m:oMath xmlns:m="http://schemas.openxmlformats.org/officeDocument/2006/math">
                    <m:r>
                      <a:rPr lang="en-US" b="0" i="1" smtClean="0">
                        <a:latin typeface="Cambria Math"/>
                      </a:rPr>
                      <m:t>1.134</m:t>
                    </m:r>
                    <m:r>
                      <a:rPr lang="en-US" b="0" i="1" smtClean="0">
                        <a:latin typeface="Cambria Math"/>
                        <a:ea typeface="Cambria Math"/>
                      </a:rPr>
                      <m:t>×</m:t>
                    </m:r>
                    <m:sSup>
                      <m:sSupPr>
                        <m:ctrlPr>
                          <a:rPr lang="en-US" b="0" i="1" smtClean="0">
                            <a:latin typeface="Cambria Math"/>
                            <a:ea typeface="Cambria Math"/>
                          </a:rPr>
                        </m:ctrlPr>
                      </m:sSupPr>
                      <m:e>
                        <m:r>
                          <a:rPr lang="en-US" b="0" i="1" smtClean="0">
                            <a:latin typeface="Cambria Math"/>
                            <a:ea typeface="Cambria Math"/>
                          </a:rPr>
                          <m:t>10</m:t>
                        </m:r>
                      </m:e>
                      <m:sup>
                        <m:r>
                          <a:rPr lang="en-US" b="0" i="1" smtClean="0">
                            <a:latin typeface="Cambria Math"/>
                            <a:ea typeface="Cambria Math"/>
                          </a:rPr>
                          <m:t>4</m:t>
                        </m:r>
                      </m:sup>
                    </m:sSup>
                  </m:oMath>
                </a14:m>
                <a:r>
                  <a:rPr lang="en-US" dirty="0"/>
                  <a:t> </a:t>
                </a:r>
                <a:r>
                  <a:rPr lang="en-US" dirty="0" smtClean="0"/>
                  <a:t>kg/</a:t>
                </a:r>
                <a14:m>
                  <m:oMath xmlns:m="http://schemas.openxmlformats.org/officeDocument/2006/math">
                    <m:sSup>
                      <m:sSupPr>
                        <m:ctrlPr>
                          <a:rPr lang="en-US" i="1" smtClean="0">
                            <a:latin typeface="Cambria Math"/>
                          </a:rPr>
                        </m:ctrlPr>
                      </m:sSupPr>
                      <m:e>
                        <m:r>
                          <a:rPr lang="en-US" b="0" i="1" smtClean="0">
                            <a:latin typeface="Cambria Math"/>
                          </a:rPr>
                          <m:t>𝑚</m:t>
                        </m:r>
                      </m:e>
                      <m:sup>
                        <m:r>
                          <a:rPr lang="en-US" b="0" i="1" smtClean="0">
                            <a:latin typeface="Cambria Math"/>
                          </a:rPr>
                          <m:t>3</m:t>
                        </m:r>
                      </m:sup>
                    </m:sSup>
                  </m:oMath>
                </a14:m>
                <a:r>
                  <a:rPr lang="en-US" dirty="0" smtClean="0"/>
                  <a:t> for the density of lead and 129 </a:t>
                </a:r>
                <a:r>
                  <a:rPr lang="en-US" dirty="0"/>
                  <a:t>J/kg · K</a:t>
                </a:r>
                <a:r>
                  <a:rPr lang="en-US" dirty="0" smtClean="0"/>
                  <a:t> for the specific heat. </a:t>
                </a:r>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533400" y="2120781"/>
                <a:ext cx="5334000" cy="1477328"/>
              </a:xfrm>
              <a:prstGeom prst="rect">
                <a:avLst/>
              </a:prstGeom>
              <a:blipFill rotWithShape="1">
                <a:blip r:embed="rId4" cstate="print"/>
                <a:stretch>
                  <a:fillRect l="-1029" t="-2066" b="-57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33400" y="3621555"/>
                <a:ext cx="7902980" cy="646331"/>
              </a:xfrm>
              <a:prstGeom prst="rect">
                <a:avLst/>
              </a:prstGeom>
              <a:noFill/>
            </p:spPr>
            <p:txBody>
              <a:bodyPr wrap="square" rtlCol="0">
                <a:spAutoFit/>
              </a:bodyPr>
              <a:lstStyle/>
              <a:p>
                <a:r>
                  <a:rPr lang="en-US" dirty="0" smtClean="0"/>
                  <a:t>We want to develop a simulation model to predict the temperature </a:t>
                </a:r>
                <a:r>
                  <a:rPr lang="en-US" i="1" dirty="0" smtClean="0"/>
                  <a:t>T</a:t>
                </a:r>
                <a:r>
                  <a:rPr lang="en-US" dirty="0" smtClean="0"/>
                  <a:t> as a function of time, for a given constant bath temperature  </a:t>
                </a:r>
                <a14:m>
                  <m:oMath xmlns:m="http://schemas.openxmlformats.org/officeDocument/2006/math">
                    <m:sSub>
                      <m:sSubPr>
                        <m:ctrlPr>
                          <a:rPr lang="en-US" i="1" dirty="0" smtClean="0">
                            <a:latin typeface="Cambria Math"/>
                          </a:rPr>
                        </m:ctrlPr>
                      </m:sSubPr>
                      <m:e>
                        <m:r>
                          <a:rPr lang="en-US" b="0" i="1" dirty="0" smtClean="0">
                            <a:latin typeface="Cambria Math"/>
                          </a:rPr>
                          <m:t>𝑇</m:t>
                        </m:r>
                      </m:e>
                      <m:sub>
                        <m:r>
                          <a:rPr lang="en-US" b="0" i="1" dirty="0" smtClean="0">
                            <a:latin typeface="Cambria Math"/>
                          </a:rPr>
                          <m:t>𝑏</m:t>
                        </m:r>
                      </m:sub>
                    </m:sSub>
                  </m:oMath>
                </a14:m>
                <a:r>
                  <a:rPr lang="en-US" dirty="0" smtClean="0"/>
                  <a:t>. </a:t>
                </a:r>
              </a:p>
            </p:txBody>
          </p:sp>
        </mc:Choice>
        <mc:Fallback xmlns="">
          <p:sp>
            <p:nvSpPr>
              <p:cNvPr id="5" name="TextBox 4"/>
              <p:cNvSpPr txBox="1">
                <a:spLocks noRot="1" noChangeAspect="1" noMove="1" noResize="1" noEditPoints="1" noAdjustHandles="1" noChangeArrowheads="1" noChangeShapeType="1" noTextEdit="1"/>
              </p:cNvSpPr>
              <p:nvPr/>
            </p:nvSpPr>
            <p:spPr>
              <a:xfrm>
                <a:off x="533400" y="3621555"/>
                <a:ext cx="7902980" cy="646331"/>
              </a:xfrm>
              <a:prstGeom prst="rect">
                <a:avLst/>
              </a:prstGeom>
              <a:blipFill rotWithShape="1">
                <a:blip r:embed="rId5" cstate="print"/>
                <a:stretch>
                  <a:fillRect l="-694" t="-4717" r="-463" b="-14151"/>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1A72F709-98CC-43F9-9D45-FBA8B01B0212}" type="slidenum">
              <a:rPr lang="en-US" smtClean="0"/>
              <a:pPr/>
              <a:t>4</a:t>
            </a:fld>
            <a:endParaRPr lang="en-US"/>
          </a:p>
        </p:txBody>
      </p:sp>
    </p:spTree>
    <p:extLst>
      <p:ext uri="{BB962C8B-B14F-4D97-AF65-F5344CB8AC3E}">
        <p14:creationId xmlns:p14="http://schemas.microsoft.com/office/powerpoint/2010/main" val="23458530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609600" y="566678"/>
                <a:ext cx="8001000" cy="5110373"/>
              </a:xfrm>
              <a:prstGeom prst="rect">
                <a:avLst/>
              </a:prstGeom>
            </p:spPr>
            <p:txBody>
              <a:bodyPr wrap="square">
                <a:spAutoFit/>
              </a:bodyPr>
              <a:lstStyle/>
              <a:p>
                <a:endParaRPr lang="en-US" dirty="0" smtClean="0"/>
              </a:p>
              <a:p>
                <a:r>
                  <a:rPr lang="en-US" dirty="0" smtClean="0"/>
                  <a:t>The thermal capacitance of the cube is computed as </a:t>
                </a:r>
                <a14:m>
                  <m:oMath xmlns:m="http://schemas.openxmlformats.org/officeDocument/2006/math">
                    <m:r>
                      <a:rPr lang="en-US" b="0" i="1" smtClean="0">
                        <a:latin typeface="Cambria Math"/>
                      </a:rPr>
                      <m:t>𝐶</m:t>
                    </m:r>
                    <m:r>
                      <a:rPr lang="en-US" b="0" i="1" smtClean="0">
                        <a:latin typeface="Cambria Math"/>
                      </a:rPr>
                      <m:t>=</m:t>
                    </m:r>
                    <m:r>
                      <a:rPr lang="en-US" b="0" i="1" smtClean="0">
                        <a:latin typeface="Cambria Math"/>
                      </a:rPr>
                      <m:t>𝑚</m:t>
                    </m:r>
                    <m:sSub>
                      <m:sSubPr>
                        <m:ctrlPr>
                          <a:rPr lang="en-US" b="0" i="1" smtClean="0">
                            <a:latin typeface="Cambria Math"/>
                          </a:rPr>
                        </m:ctrlPr>
                      </m:sSubPr>
                      <m:e>
                        <m:r>
                          <a:rPr lang="en-US" b="0" i="1" smtClean="0">
                            <a:latin typeface="Cambria Math"/>
                          </a:rPr>
                          <m:t>𝑐</m:t>
                        </m:r>
                      </m:e>
                      <m:sub>
                        <m:r>
                          <a:rPr lang="en-US" b="0" i="1" smtClean="0">
                            <a:latin typeface="Cambria Math"/>
                          </a:rPr>
                          <m:t>𝑝</m:t>
                        </m:r>
                      </m:sub>
                    </m:sSub>
                    <m:r>
                      <a:rPr lang="en-US" b="0" i="1" smtClean="0">
                        <a:latin typeface="Cambria Math"/>
                      </a:rPr>
                      <m:t>=</m:t>
                    </m:r>
                    <m:r>
                      <m:rPr>
                        <m:nor/>
                      </m:rPr>
                      <a:rPr lang="en-US" b="0" i="1" smtClean="0">
                        <a:latin typeface="Cambria Math"/>
                      </a:rPr>
                      <m:t> </m:t>
                    </m:r>
                    <m:r>
                      <a:rPr lang="en-US" b="0" i="1" smtClean="0">
                        <a:latin typeface="Cambria Math"/>
                        <a:ea typeface="Cambria Math"/>
                      </a:rPr>
                      <m:t>𝜌</m:t>
                    </m:r>
                    <m:r>
                      <a:rPr lang="en-US" b="0" i="1" smtClean="0">
                        <a:latin typeface="Cambria Math"/>
                        <a:ea typeface="Cambria Math"/>
                      </a:rPr>
                      <m:t>𝑉</m:t>
                    </m:r>
                    <m:sSub>
                      <m:sSubPr>
                        <m:ctrlPr>
                          <a:rPr lang="en-US" b="0" i="1" smtClean="0">
                            <a:latin typeface="Cambria Math"/>
                          </a:rPr>
                        </m:ctrlPr>
                      </m:sSubPr>
                      <m:e>
                        <m:r>
                          <a:rPr lang="en-US" b="0" i="1" smtClean="0">
                            <a:latin typeface="Cambria Math"/>
                          </a:rPr>
                          <m:t>𝑐</m:t>
                        </m:r>
                      </m:e>
                      <m:sub>
                        <m:r>
                          <a:rPr lang="en-US" b="0" i="1" smtClean="0">
                            <a:latin typeface="Cambria Math"/>
                          </a:rPr>
                          <m:t>𝑝</m:t>
                        </m:r>
                      </m:sub>
                    </m:sSub>
                    <m:r>
                      <a:rPr lang="en-US" b="0" i="1" smtClean="0">
                        <a:latin typeface="Cambria Math"/>
                      </a:rPr>
                      <m:t>=1.134</m:t>
                    </m:r>
                    <m:r>
                      <a:rPr lang="en-US" b="0" i="1" smtClean="0">
                        <a:latin typeface="Cambria Math"/>
                        <a:ea typeface="Cambria Math"/>
                      </a:rPr>
                      <m:t>×</m:t>
                    </m:r>
                    <m:sSup>
                      <m:sSupPr>
                        <m:ctrlPr>
                          <a:rPr lang="en-US" b="0" i="1" smtClean="0">
                            <a:latin typeface="Cambria Math"/>
                            <a:ea typeface="Cambria Math"/>
                          </a:rPr>
                        </m:ctrlPr>
                      </m:sSupPr>
                      <m:e>
                        <m:r>
                          <a:rPr lang="en-US" b="0" i="1" smtClean="0">
                            <a:latin typeface="Cambria Math"/>
                            <a:ea typeface="Cambria Math"/>
                          </a:rPr>
                          <m:t>10</m:t>
                        </m:r>
                      </m:e>
                      <m:sup>
                        <m:r>
                          <a:rPr lang="en-US" b="0" i="1" smtClean="0">
                            <a:latin typeface="Cambria Math"/>
                            <a:ea typeface="Cambria Math"/>
                          </a:rPr>
                          <m:t>4</m:t>
                        </m:r>
                      </m:sup>
                    </m:sSup>
                    <m:sSup>
                      <m:sSupPr>
                        <m:ctrlPr>
                          <a:rPr lang="en-US" b="0" i="1" smtClean="0">
                            <a:latin typeface="Cambria Math"/>
                            <a:ea typeface="Cambria Math"/>
                          </a:rPr>
                        </m:ctrlPr>
                      </m:sSupPr>
                      <m:e>
                        <m:d>
                          <m:dPr>
                            <m:ctrlPr>
                              <a:rPr lang="en-US" b="0" i="1" smtClean="0">
                                <a:latin typeface="Cambria Math"/>
                                <a:ea typeface="Cambria Math"/>
                              </a:rPr>
                            </m:ctrlPr>
                          </m:dPr>
                          <m:e>
                            <m:r>
                              <a:rPr lang="en-US" b="0" i="1" smtClean="0">
                                <a:latin typeface="Cambria Math"/>
                                <a:ea typeface="Cambria Math"/>
                              </a:rPr>
                              <m:t>0.02</m:t>
                            </m:r>
                          </m:e>
                        </m:d>
                      </m:e>
                      <m:sup>
                        <m:r>
                          <a:rPr lang="en-US" b="0" i="1" smtClean="0">
                            <a:latin typeface="Cambria Math"/>
                            <a:ea typeface="Cambria Math"/>
                          </a:rPr>
                          <m:t>3</m:t>
                        </m:r>
                      </m:sup>
                    </m:sSup>
                    <m:d>
                      <m:dPr>
                        <m:ctrlPr>
                          <a:rPr lang="en-US" b="0" i="1" smtClean="0">
                            <a:latin typeface="Cambria Math"/>
                            <a:ea typeface="Cambria Math"/>
                          </a:rPr>
                        </m:ctrlPr>
                      </m:dPr>
                      <m:e>
                        <m:r>
                          <a:rPr lang="en-US" b="0" i="1" smtClean="0">
                            <a:latin typeface="Cambria Math"/>
                            <a:ea typeface="Cambria Math"/>
                          </a:rPr>
                          <m:t>129</m:t>
                        </m:r>
                      </m:e>
                    </m:d>
                    <m:r>
                      <a:rPr lang="en-US" b="0" i="1" smtClean="0">
                        <a:latin typeface="Cambria Math"/>
                        <a:ea typeface="Cambria Math"/>
                      </a:rPr>
                      <m:t>=11.7 </m:t>
                    </m:r>
                    <m:r>
                      <m:rPr>
                        <m:sty m:val="p"/>
                      </m:rPr>
                      <a:rPr lang="en-US" b="0" i="0" smtClean="0">
                        <a:latin typeface="Cambria Math"/>
                        <a:ea typeface="Cambria Math"/>
                      </a:rPr>
                      <m:t>J</m:t>
                    </m:r>
                    <m:r>
                      <a:rPr lang="en-US" b="0" i="1" smtClean="0">
                        <a:latin typeface="Cambria Math"/>
                        <a:ea typeface="Cambria Math"/>
                      </a:rPr>
                      <m:t>/</m:t>
                    </m:r>
                    <m:r>
                      <m:rPr>
                        <m:sty m:val="p"/>
                      </m:rPr>
                      <a:rPr lang="en-US" b="0" i="0" smtClean="0">
                        <a:latin typeface="Cambria Math"/>
                        <a:ea typeface="Cambria Math"/>
                      </a:rPr>
                      <m:t>K</m:t>
                    </m:r>
                  </m:oMath>
                </a14:m>
                <a:r>
                  <a:rPr lang="en-US" dirty="0" smtClean="0"/>
                  <a:t>. The thermal resistance </a:t>
                </a:r>
                <a:r>
                  <a:rPr lang="en-US" i="1" dirty="0" smtClean="0"/>
                  <a:t>R </a:t>
                </a:r>
                <a:r>
                  <a:rPr lang="en-US" dirty="0" smtClean="0"/>
                  <a:t>is due to convection, and is </a:t>
                </a:r>
                <a14:m>
                  <m:oMath xmlns:m="http://schemas.openxmlformats.org/officeDocument/2006/math">
                    <m:r>
                      <a:rPr lang="en-US" b="0" i="1" smtClean="0">
                        <a:latin typeface="Cambria Math"/>
                      </a:rPr>
                      <m:t>𝑅</m:t>
                    </m:r>
                    <m:r>
                      <a:rPr lang="en-US" b="0" i="1" smtClean="0">
                        <a:latin typeface="Cambria Math"/>
                      </a:rPr>
                      <m:t>=</m:t>
                    </m:r>
                    <m:f>
                      <m:fPr>
                        <m:type m:val="lin"/>
                        <m:ctrlPr>
                          <a:rPr lang="en-US" b="0" i="1" smtClean="0">
                            <a:latin typeface="Cambria Math"/>
                          </a:rPr>
                        </m:ctrlPr>
                      </m:fPr>
                      <m:num>
                        <m:r>
                          <a:rPr lang="en-US" b="0" i="1" smtClean="0">
                            <a:latin typeface="Cambria Math"/>
                          </a:rPr>
                          <m:t>1</m:t>
                        </m:r>
                      </m:num>
                      <m:den>
                        <m:r>
                          <a:rPr lang="en-US" b="0" i="1" smtClean="0">
                            <a:latin typeface="Cambria Math"/>
                          </a:rPr>
                          <m:t>h𝐴</m:t>
                        </m:r>
                      </m:den>
                    </m:f>
                    <m:r>
                      <a:rPr lang="en-US" b="0" i="1" smtClean="0">
                        <a:latin typeface="Cambria Math"/>
                      </a:rPr>
                      <m:t>=</m:t>
                    </m:r>
                    <m:f>
                      <m:fPr>
                        <m:type m:val="lin"/>
                        <m:ctrlPr>
                          <a:rPr lang="en-US" b="0" i="1" smtClean="0">
                            <a:latin typeface="Cambria Math"/>
                          </a:rPr>
                        </m:ctrlPr>
                      </m:fPr>
                      <m:num>
                        <m:r>
                          <a:rPr lang="en-US" b="0" i="1" smtClean="0">
                            <a:latin typeface="Cambria Math"/>
                          </a:rPr>
                          <m:t>1</m:t>
                        </m:r>
                      </m:num>
                      <m:den>
                        <m:r>
                          <a:rPr lang="en-US" b="0" i="1" smtClean="0">
                            <a:latin typeface="Cambria Math"/>
                          </a:rPr>
                          <m:t>200</m:t>
                        </m:r>
                        <m:d>
                          <m:dPr>
                            <m:ctrlPr>
                              <a:rPr lang="en-US" b="0" i="1" smtClean="0">
                                <a:latin typeface="Cambria Math"/>
                              </a:rPr>
                            </m:ctrlPr>
                          </m:dPr>
                          <m:e>
                            <m:r>
                              <a:rPr lang="en-US" b="0" i="1" smtClean="0">
                                <a:latin typeface="Cambria Math"/>
                              </a:rPr>
                              <m:t>6</m:t>
                            </m:r>
                          </m:e>
                        </m:d>
                      </m:den>
                    </m:f>
                    <m:sSup>
                      <m:sSupPr>
                        <m:ctrlPr>
                          <a:rPr lang="en-US" b="0" i="1" smtClean="0">
                            <a:latin typeface="Cambria Math"/>
                          </a:rPr>
                        </m:ctrlPr>
                      </m:sSupPr>
                      <m:e>
                        <m:r>
                          <a:rPr lang="en-US" b="0" i="1" smtClean="0">
                            <a:latin typeface="Cambria Math"/>
                          </a:rPr>
                          <m:t>(0.02)</m:t>
                        </m:r>
                      </m:e>
                      <m:sup>
                        <m:r>
                          <a:rPr lang="en-US" b="0" i="1" smtClean="0">
                            <a:latin typeface="Cambria Math"/>
                          </a:rPr>
                          <m:t>2</m:t>
                        </m:r>
                      </m:sup>
                    </m:sSup>
                    <m:r>
                      <a:rPr lang="en-US" b="0" i="1" smtClean="0">
                        <a:latin typeface="Cambria Math"/>
                      </a:rPr>
                      <m:t>=2.08 </m:t>
                    </m:r>
                    <m:r>
                      <m:rPr>
                        <m:sty m:val="p"/>
                      </m:rPr>
                      <a:rPr lang="en-US" b="0" i="0" smtClean="0">
                        <a:latin typeface="Cambria Math"/>
                      </a:rPr>
                      <m:t>K</m:t>
                    </m:r>
                    <m:r>
                      <a:rPr lang="en-US" b="0" i="1" smtClean="0">
                        <a:latin typeface="Cambria Math"/>
                        <a:ea typeface="Cambria Math"/>
                      </a:rPr>
                      <m:t>∙</m:t>
                    </m:r>
                    <m:r>
                      <m:rPr>
                        <m:sty m:val="p"/>
                      </m:rPr>
                      <a:rPr lang="en-US" b="0" i="0" smtClean="0">
                        <a:latin typeface="Cambria Math"/>
                        <a:ea typeface="Cambria Math"/>
                      </a:rPr>
                      <m:t>s</m:t>
                    </m:r>
                    <m:r>
                      <a:rPr lang="en-US" b="0" i="0" smtClean="0">
                        <a:latin typeface="Cambria Math"/>
                        <a:ea typeface="Cambria Math"/>
                      </a:rPr>
                      <m:t>/</m:t>
                    </m:r>
                    <m:r>
                      <m:rPr>
                        <m:sty m:val="p"/>
                      </m:rPr>
                      <a:rPr lang="en-US" b="0" i="0" smtClean="0">
                        <a:latin typeface="Cambria Math"/>
                        <a:ea typeface="Cambria Math"/>
                      </a:rPr>
                      <m:t>J</m:t>
                    </m:r>
                  </m:oMath>
                </a14:m>
                <a:r>
                  <a:rPr lang="en-US" dirty="0" smtClean="0"/>
                  <a:t>. Applying conservation of thermal energy, we obtain the model</a:t>
                </a:r>
              </a:p>
              <a:p>
                <a:pPr/>
                <a14:m>
                  <m:oMathPara xmlns:m="http://schemas.openxmlformats.org/officeDocument/2006/math">
                    <m:oMathParaPr>
                      <m:jc m:val="centerGroup"/>
                    </m:oMathParaPr>
                    <m:oMath xmlns:m="http://schemas.openxmlformats.org/officeDocument/2006/math">
                      <m:r>
                        <a:rPr lang="en-US" b="0" i="1" smtClean="0">
                          <a:latin typeface="Cambria Math"/>
                        </a:rPr>
                        <m:t>𝐶</m:t>
                      </m:r>
                      <m:f>
                        <m:fPr>
                          <m:ctrlPr>
                            <a:rPr lang="en-US" b="0" i="1" smtClean="0">
                              <a:latin typeface="Cambria Math"/>
                            </a:rPr>
                          </m:ctrlPr>
                        </m:fPr>
                        <m:num>
                          <m:r>
                            <a:rPr lang="en-US" b="0" i="1" smtClean="0">
                              <a:latin typeface="Cambria Math"/>
                            </a:rPr>
                            <m:t>𝑑𝑇</m:t>
                          </m:r>
                        </m:num>
                        <m:den>
                          <m:r>
                            <a:rPr lang="en-US" b="0" i="1" smtClean="0">
                              <a:latin typeface="Cambria Math"/>
                            </a:rPr>
                            <m:t>𝑑𝑡</m:t>
                          </m:r>
                        </m:den>
                      </m:f>
                      <m:r>
                        <a:rPr lang="en-US" b="0" i="1" smtClean="0">
                          <a:latin typeface="Cambria Math"/>
                        </a:rPr>
                        <m:t>=</m:t>
                      </m:r>
                      <m:f>
                        <m:fPr>
                          <m:ctrlPr>
                            <a:rPr lang="en-US" b="0" i="1" smtClean="0">
                              <a:latin typeface="Cambria Math"/>
                            </a:rPr>
                          </m:ctrlPr>
                        </m:fPr>
                        <m:num>
                          <m:r>
                            <a:rPr lang="en-US" b="0" i="1" smtClean="0">
                              <a:latin typeface="Cambria Math"/>
                            </a:rPr>
                            <m:t>1</m:t>
                          </m:r>
                        </m:num>
                        <m:den>
                          <m:r>
                            <a:rPr lang="en-US" b="0" i="1" smtClean="0">
                              <a:latin typeface="Cambria Math"/>
                            </a:rPr>
                            <m:t>𝑅</m:t>
                          </m:r>
                        </m:den>
                      </m:f>
                      <m:d>
                        <m:dPr>
                          <m:ctrlPr>
                            <a:rPr lang="en-US" b="0" i="1" smtClean="0">
                              <a:latin typeface="Cambria Math"/>
                            </a:rPr>
                          </m:ctrlPr>
                        </m:dPr>
                        <m:e>
                          <m:sSub>
                            <m:sSubPr>
                              <m:ctrlPr>
                                <a:rPr lang="en-US" b="0" i="1" smtClean="0">
                                  <a:latin typeface="Cambria Math"/>
                                </a:rPr>
                              </m:ctrlPr>
                            </m:sSubPr>
                            <m:e>
                              <m:r>
                                <a:rPr lang="en-US" b="0" i="1" smtClean="0">
                                  <a:latin typeface="Cambria Math"/>
                                </a:rPr>
                                <m:t>𝑇</m:t>
                              </m:r>
                            </m:e>
                            <m:sub>
                              <m:r>
                                <a:rPr lang="en-US" b="0" i="1" smtClean="0">
                                  <a:latin typeface="Cambria Math"/>
                                </a:rPr>
                                <m:t>𝑏</m:t>
                              </m:r>
                            </m:sub>
                          </m:sSub>
                          <m:r>
                            <a:rPr lang="en-US" b="0" i="1" smtClean="0">
                              <a:latin typeface="Cambria Math"/>
                            </a:rPr>
                            <m:t>−</m:t>
                          </m:r>
                          <m:r>
                            <a:rPr lang="en-US" b="0" i="1" smtClean="0">
                              <a:latin typeface="Cambria Math"/>
                            </a:rPr>
                            <m:t>𝑇</m:t>
                          </m:r>
                        </m:e>
                      </m:d>
                    </m:oMath>
                  </m:oMathPara>
                </a14:m>
                <a:endParaRPr lang="en-US" dirty="0" smtClean="0"/>
              </a:p>
              <a:p>
                <a:endParaRPr lang="en-US" dirty="0" smtClean="0"/>
              </a:p>
              <a:p>
                <a:r>
                  <a:rPr lang="en-US" dirty="0" smtClean="0"/>
                  <a:t>Substituting the given values an rearranging gives</a:t>
                </a:r>
              </a:p>
              <a:p>
                <a:endParaRPr lang="en-US" dirty="0" smtClean="0"/>
              </a:p>
              <a:p>
                <a:pPr/>
                <a14:m>
                  <m:oMathPara xmlns:m="http://schemas.openxmlformats.org/officeDocument/2006/math">
                    <m:oMathParaPr>
                      <m:jc m:val="centerGroup"/>
                    </m:oMathParaPr>
                    <m:oMath xmlns:m="http://schemas.openxmlformats.org/officeDocument/2006/math">
                      <m:r>
                        <a:rPr lang="en-US" b="0" i="1" smtClean="0">
                          <a:latin typeface="Cambria Math"/>
                        </a:rPr>
                        <m:t>24.4</m:t>
                      </m:r>
                      <m:f>
                        <m:fPr>
                          <m:ctrlPr>
                            <a:rPr lang="en-US" b="0" i="1" smtClean="0">
                              <a:latin typeface="Cambria Math"/>
                            </a:rPr>
                          </m:ctrlPr>
                        </m:fPr>
                        <m:num>
                          <m:r>
                            <a:rPr lang="en-US" b="0" i="1" smtClean="0">
                              <a:latin typeface="Cambria Math"/>
                            </a:rPr>
                            <m:t>𝑑𝑇</m:t>
                          </m:r>
                        </m:num>
                        <m:den>
                          <m:r>
                            <a:rPr lang="en-US" b="0" i="1" smtClean="0">
                              <a:latin typeface="Cambria Math"/>
                            </a:rPr>
                            <m:t>𝑑𝑡</m:t>
                          </m:r>
                        </m:den>
                      </m:f>
                      <m:r>
                        <a:rPr lang="en-US" b="0" i="1" smtClean="0">
                          <a:latin typeface="Cambria Math"/>
                        </a:rPr>
                        <m:t>+</m:t>
                      </m:r>
                      <m:r>
                        <a:rPr lang="en-US" b="0" i="1" smtClean="0">
                          <a:latin typeface="Cambria Math"/>
                        </a:rPr>
                        <m:t>𝑇</m:t>
                      </m:r>
                      <m:r>
                        <a:rPr lang="en-US" b="0" i="1" smtClean="0">
                          <a:latin typeface="Cambria Math"/>
                        </a:rPr>
                        <m:t>=</m:t>
                      </m:r>
                      <m:sSub>
                        <m:sSubPr>
                          <m:ctrlPr>
                            <a:rPr lang="en-US" b="0" i="1" smtClean="0">
                              <a:latin typeface="Cambria Math"/>
                            </a:rPr>
                          </m:ctrlPr>
                        </m:sSubPr>
                        <m:e>
                          <m:r>
                            <a:rPr lang="en-US" b="0" i="1" smtClean="0">
                              <a:latin typeface="Cambria Math"/>
                            </a:rPr>
                            <m:t>𝑇</m:t>
                          </m:r>
                        </m:e>
                        <m:sub>
                          <m:r>
                            <a:rPr lang="en-US" b="0" i="1" smtClean="0">
                              <a:latin typeface="Cambria Math"/>
                            </a:rPr>
                            <m:t>𝑏</m:t>
                          </m:r>
                        </m:sub>
                      </m:sSub>
                    </m:oMath>
                  </m:oMathPara>
                </a14:m>
                <a:endParaRPr lang="en-US" dirty="0" smtClean="0"/>
              </a:p>
              <a:p>
                <a:endParaRPr lang="en-US" dirty="0" smtClean="0"/>
              </a:p>
              <a:p>
                <a:r>
                  <a:rPr lang="en-US" dirty="0" smtClean="0"/>
                  <a:t>If </a:t>
                </a:r>
                <a14:m>
                  <m:oMath xmlns:m="http://schemas.openxmlformats.org/officeDocument/2006/math">
                    <m:sSub>
                      <m:sSubPr>
                        <m:ctrlPr>
                          <a:rPr lang="en-US" b="0" i="1" smtClean="0">
                            <a:latin typeface="Cambria Math"/>
                          </a:rPr>
                        </m:ctrlPr>
                      </m:sSubPr>
                      <m:e>
                        <m:r>
                          <a:rPr lang="en-US" b="0" i="1" smtClean="0">
                            <a:latin typeface="Cambria Math"/>
                          </a:rPr>
                          <m:t>𝑇</m:t>
                        </m:r>
                      </m:e>
                      <m:sub>
                        <m:r>
                          <a:rPr lang="en-US" b="0" i="1" smtClean="0">
                            <a:latin typeface="Cambria Math"/>
                          </a:rPr>
                          <m:t>𝑏</m:t>
                        </m:r>
                      </m:sub>
                    </m:sSub>
                  </m:oMath>
                </a14:m>
                <a:r>
                  <a:rPr lang="en-US" dirty="0" smtClean="0"/>
                  <a:t> is constant, the model shows that the steady state cube temperature </a:t>
                </a:r>
                <a:r>
                  <a:rPr lang="en-US" i="1" dirty="0" smtClean="0"/>
                  <a:t>T</a:t>
                </a:r>
                <a:r>
                  <a:rPr lang="en-US" dirty="0" smtClean="0"/>
                  <a:t> will equal </a:t>
                </a:r>
                <a14:m>
                  <m:oMath xmlns:m="http://schemas.openxmlformats.org/officeDocument/2006/math">
                    <m:sSub>
                      <m:sSubPr>
                        <m:ctrlPr>
                          <a:rPr lang="en-US" b="0" i="1" smtClean="0">
                            <a:latin typeface="Cambria Math"/>
                          </a:rPr>
                        </m:ctrlPr>
                      </m:sSubPr>
                      <m:e>
                        <m:r>
                          <a:rPr lang="en-US" b="0" i="1" smtClean="0">
                            <a:latin typeface="Cambria Math"/>
                          </a:rPr>
                          <m:t>𝑇</m:t>
                        </m:r>
                      </m:e>
                      <m:sub>
                        <m:r>
                          <a:rPr lang="en-US" b="0" i="1" smtClean="0">
                            <a:latin typeface="Cambria Math"/>
                          </a:rPr>
                          <m:t>𝑏</m:t>
                        </m:r>
                      </m:sub>
                    </m:sSub>
                  </m:oMath>
                </a14:m>
                <a:r>
                  <a:rPr lang="en-US" dirty="0" smtClean="0"/>
                  <a:t> as expected. The time constant is 24.4 s. </a:t>
                </a:r>
                <a:r>
                  <a:rPr lang="en-US" dirty="0"/>
                  <a:t>If the bath is large enough so that the </a:t>
                </a:r>
                <a:r>
                  <a:rPr lang="en-US" dirty="0" smtClean="0"/>
                  <a:t>cube’s energy </a:t>
                </a:r>
                <a:r>
                  <a:rPr lang="en-US" dirty="0"/>
                  <a:t>does not appreciably affect the bath </a:t>
                </a:r>
                <a:r>
                  <a:rPr lang="en-US" dirty="0" smtClean="0"/>
                  <a:t>temperature</a:t>
                </a:r>
                <a:r>
                  <a:rPr lang="en-US" b="0" dirty="0" smtClean="0"/>
                  <a:t> </a:t>
                </a:r>
                <a14:m>
                  <m:oMath xmlns:m="http://schemas.openxmlformats.org/officeDocument/2006/math">
                    <m:sSub>
                      <m:sSubPr>
                        <m:ctrlPr>
                          <a:rPr lang="en-US" b="0" i="1" smtClean="0">
                            <a:latin typeface="Cambria Math"/>
                          </a:rPr>
                        </m:ctrlPr>
                      </m:sSubPr>
                      <m:e>
                        <m:r>
                          <a:rPr lang="en-US" b="0" i="1" smtClean="0">
                            <a:latin typeface="Cambria Math"/>
                          </a:rPr>
                          <m:t>𝑇</m:t>
                        </m:r>
                      </m:e>
                      <m:sub>
                        <m:r>
                          <a:rPr lang="en-US" b="0" i="1" smtClean="0">
                            <a:latin typeface="Cambria Math"/>
                          </a:rPr>
                          <m:t>𝑏</m:t>
                        </m:r>
                      </m:sub>
                    </m:sSub>
                  </m:oMath>
                </a14:m>
                <a:r>
                  <a:rPr lang="en-US" dirty="0"/>
                  <a:t>, then when the cube is </a:t>
                </a:r>
                <a:r>
                  <a:rPr lang="en-US" dirty="0" smtClean="0"/>
                  <a:t>dropped into </a:t>
                </a:r>
                <a:r>
                  <a:rPr lang="en-US" dirty="0"/>
                  <a:t>the bath, the temperature </a:t>
                </a:r>
                <a14:m>
                  <m:oMath xmlns:m="http://schemas.openxmlformats.org/officeDocument/2006/math">
                    <m:sSub>
                      <m:sSubPr>
                        <m:ctrlPr>
                          <a:rPr lang="en-US" b="0" i="1" smtClean="0">
                            <a:latin typeface="Cambria Math"/>
                          </a:rPr>
                        </m:ctrlPr>
                      </m:sSubPr>
                      <m:e>
                        <m:r>
                          <a:rPr lang="en-US" b="0" i="1" smtClean="0">
                            <a:latin typeface="Cambria Math"/>
                          </a:rPr>
                          <m:t>𝑇</m:t>
                        </m:r>
                      </m:e>
                      <m:sub>
                        <m:r>
                          <a:rPr lang="en-US" b="0" i="1" smtClean="0">
                            <a:latin typeface="Cambria Math"/>
                          </a:rPr>
                          <m:t>𝑏</m:t>
                        </m:r>
                      </m:sub>
                    </m:sSub>
                    <m:r>
                      <a:rPr lang="en-US" b="0" i="1" smtClean="0">
                        <a:latin typeface="Cambria Math"/>
                      </a:rPr>
                      <m:t> </m:t>
                    </m:r>
                  </m:oMath>
                </a14:m>
                <a:r>
                  <a:rPr lang="en-US" dirty="0" smtClean="0"/>
                  <a:t>acts </a:t>
                </a:r>
                <a:r>
                  <a:rPr lang="en-US" dirty="0"/>
                  <a:t>like a step input. The cube’s temperature will </a:t>
                </a:r>
                <a:r>
                  <a:rPr lang="en-US" dirty="0" smtClean="0"/>
                  <a:t>reach the </a:t>
                </a:r>
                <a:r>
                  <a:rPr lang="en-US" dirty="0"/>
                  <a:t>temperature </a:t>
                </a:r>
                <a14:m>
                  <m:oMath xmlns:m="http://schemas.openxmlformats.org/officeDocument/2006/math">
                    <m:sSub>
                      <m:sSubPr>
                        <m:ctrlPr>
                          <a:rPr lang="en-US" i="1">
                            <a:latin typeface="Cambria Math"/>
                          </a:rPr>
                        </m:ctrlPr>
                      </m:sSubPr>
                      <m:e>
                        <m:r>
                          <a:rPr lang="en-US" i="1">
                            <a:latin typeface="Cambria Math"/>
                          </a:rPr>
                          <m:t>𝑇</m:t>
                        </m:r>
                      </m:e>
                      <m:sub>
                        <m:r>
                          <a:rPr lang="en-US" i="1">
                            <a:latin typeface="Cambria Math"/>
                          </a:rPr>
                          <m:t>𝑏</m:t>
                        </m:r>
                      </m:sub>
                    </m:sSub>
                    <m:r>
                      <a:rPr lang="en-US" i="1">
                        <a:latin typeface="Cambria Math"/>
                      </a:rPr>
                      <m:t> </m:t>
                    </m:r>
                  </m:oMath>
                </a14:m>
                <a:r>
                  <a:rPr lang="en-US" dirty="0" smtClean="0"/>
                  <a:t>in </a:t>
                </a:r>
                <a:r>
                  <a:rPr lang="en-US" dirty="0"/>
                  <a:t>approximately 4</a:t>
                </a:r>
                <a:r>
                  <a:rPr lang="en-US" i="1" dirty="0"/>
                  <a:t>τ </a:t>
                </a:r>
                <a:r>
                  <a:rPr lang="en-US" dirty="0"/>
                  <a:t>= 98 s.</a:t>
                </a:r>
              </a:p>
            </p:txBody>
          </p:sp>
        </mc:Choice>
        <mc:Fallback xmlns="">
          <p:sp>
            <p:nvSpPr>
              <p:cNvPr id="2" name="Rectangle 1"/>
              <p:cNvSpPr>
                <a:spLocks noRot="1" noChangeAspect="1" noMove="1" noResize="1" noEditPoints="1" noAdjustHandles="1" noChangeArrowheads="1" noChangeShapeType="1" noTextEdit="1"/>
              </p:cNvSpPr>
              <p:nvPr/>
            </p:nvSpPr>
            <p:spPr>
              <a:xfrm>
                <a:off x="609600" y="566678"/>
                <a:ext cx="8001000" cy="5110373"/>
              </a:xfrm>
              <a:prstGeom prst="rect">
                <a:avLst/>
              </a:prstGeom>
              <a:blipFill rotWithShape="1">
                <a:blip r:embed="rId2" cstate="print"/>
                <a:stretch>
                  <a:fillRect l="-609" r="-533"/>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1A72F709-98CC-43F9-9D45-FBA8B01B0212}" type="slidenum">
              <a:rPr lang="en-US" smtClean="0"/>
              <a:pPr/>
              <a:t>5</a:t>
            </a:fld>
            <a:endParaRPr lang="en-US"/>
          </a:p>
        </p:txBody>
      </p:sp>
    </p:spTree>
    <p:extLst>
      <p:ext uri="{BB962C8B-B14F-4D97-AF65-F5344CB8AC3E}">
        <p14:creationId xmlns:p14="http://schemas.microsoft.com/office/powerpoint/2010/main" val="3577620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72F709-98CC-43F9-9D45-FBA8B01B0212}" type="slidenum">
              <a:rPr lang="en-US" smtClean="0"/>
              <a:pPr/>
              <a:t>6</a:t>
            </a:fld>
            <a:endParaRPr lang="en-US"/>
          </a:p>
        </p:txBody>
      </p:sp>
      <mc:AlternateContent xmlns:mc="http://schemas.openxmlformats.org/markup-compatibility/2006" xmlns:a14="http://schemas.microsoft.com/office/drawing/2010/main">
        <mc:Choice Requires="a14">
          <p:sp>
            <p:nvSpPr>
              <p:cNvPr id="3" name="TextBox 2"/>
              <p:cNvSpPr txBox="1"/>
              <p:nvPr/>
            </p:nvSpPr>
            <p:spPr>
              <a:xfrm>
                <a:off x="457200" y="609600"/>
                <a:ext cx="8305799" cy="5632311"/>
              </a:xfrm>
              <a:prstGeom prst="rect">
                <a:avLst/>
              </a:prstGeom>
              <a:noFill/>
            </p:spPr>
            <p:txBody>
              <a:bodyPr wrap="square" rtlCol="0">
                <a:spAutoFit/>
              </a:bodyPr>
              <a:lstStyle/>
              <a:p>
                <a:r>
                  <a:rPr lang="en-US" dirty="0" smtClean="0"/>
                  <a:t>Now let us build a </a:t>
                </a:r>
                <a:r>
                  <a:rPr lang="en-US" dirty="0" err="1" smtClean="0"/>
                  <a:t>Simscape</a:t>
                </a:r>
                <a:r>
                  <a:rPr lang="en-US" dirty="0" smtClean="0"/>
                  <a:t> model. We will need the following:</a:t>
                </a:r>
              </a:p>
              <a:p>
                <a:r>
                  <a:rPr lang="en-US" dirty="0" smtClean="0"/>
                  <a:t>	1. a model of the thermal mass,</a:t>
                </a:r>
              </a:p>
              <a:p>
                <a:r>
                  <a:rPr lang="en-US" dirty="0" smtClean="0"/>
                  <a:t>	2. a model of the convective resistance,</a:t>
                </a:r>
              </a:p>
              <a:p>
                <a:r>
                  <a:rPr lang="en-US" dirty="0"/>
                  <a:t>	</a:t>
                </a:r>
                <a:r>
                  <a:rPr lang="en-US" dirty="0" smtClean="0"/>
                  <a:t>3. a reference temperature,</a:t>
                </a:r>
              </a:p>
              <a:p>
                <a:r>
                  <a:rPr lang="en-US" dirty="0"/>
                  <a:t>	</a:t>
                </a:r>
                <a:r>
                  <a:rPr lang="en-US" dirty="0" smtClean="0"/>
                  <a:t>4. a source temperature to specify </a:t>
                </a:r>
                <a14:m>
                  <m:oMath xmlns:m="http://schemas.openxmlformats.org/officeDocument/2006/math">
                    <m:sSub>
                      <m:sSubPr>
                        <m:ctrlPr>
                          <a:rPr lang="en-US" i="1" smtClean="0">
                            <a:latin typeface="Cambria Math"/>
                          </a:rPr>
                        </m:ctrlPr>
                      </m:sSubPr>
                      <m:e>
                        <m:r>
                          <a:rPr lang="en-US" b="0" i="1" smtClean="0">
                            <a:latin typeface="Cambria Math"/>
                          </a:rPr>
                          <m:t>𝑇</m:t>
                        </m:r>
                      </m:e>
                      <m:sub>
                        <m:r>
                          <a:rPr lang="en-US" b="0" i="1" smtClean="0">
                            <a:latin typeface="Cambria Math"/>
                          </a:rPr>
                          <m:t>𝑏</m:t>
                        </m:r>
                      </m:sub>
                    </m:sSub>
                    <m:r>
                      <a:rPr lang="en-US" b="0" i="1" smtClean="0">
                        <a:latin typeface="Cambria Math"/>
                      </a:rPr>
                      <m:t>,</m:t>
                    </m:r>
                  </m:oMath>
                </a14:m>
                <a:r>
                  <a:rPr lang="en-US" b="0" dirty="0" smtClean="0"/>
                  <a:t> and</a:t>
                </a:r>
              </a:p>
              <a:p>
                <a:r>
                  <a:rPr lang="en-US" dirty="0" smtClean="0"/>
                  <a:t>	5. a way to measure the cube temperature </a:t>
                </a:r>
                <a:r>
                  <a:rPr lang="en-US" i="1" dirty="0" smtClean="0"/>
                  <a:t>T</a:t>
                </a:r>
                <a:r>
                  <a:rPr lang="en-US" dirty="0" smtClean="0"/>
                  <a:t>.</a:t>
                </a:r>
              </a:p>
              <a:p>
                <a:endParaRPr lang="en-US" dirty="0"/>
              </a:p>
              <a:p>
                <a:r>
                  <a:rPr lang="en-US" dirty="0" smtClean="0"/>
                  <a:t>The following three blocks are available in the </a:t>
                </a:r>
                <a:r>
                  <a:rPr lang="en-US" dirty="0" err="1">
                    <a:solidFill>
                      <a:srgbClr val="FF0000"/>
                    </a:solidFill>
                  </a:rPr>
                  <a:t>Simscape</a:t>
                </a:r>
                <a:r>
                  <a:rPr lang="en-US" dirty="0">
                    <a:solidFill>
                      <a:srgbClr val="FF0000"/>
                    </a:solidFill>
                  </a:rPr>
                  <a:t>&gt;Foundation Library&gt;Thermal&gt; Thermal Elements </a:t>
                </a:r>
                <a:r>
                  <a:rPr lang="en-US" dirty="0" smtClean="0"/>
                  <a:t>library.</a:t>
                </a:r>
              </a:p>
              <a:p>
                <a:r>
                  <a:rPr lang="en-US" dirty="0"/>
                  <a:t>	</a:t>
                </a:r>
                <a:r>
                  <a:rPr lang="en-US" dirty="0" smtClean="0"/>
                  <a:t>1. The </a:t>
                </a:r>
                <a:r>
                  <a:rPr lang="en-US" dirty="0" smtClean="0">
                    <a:solidFill>
                      <a:srgbClr val="00B0F0"/>
                    </a:solidFill>
                  </a:rPr>
                  <a:t>Thermal Mass </a:t>
                </a:r>
                <a:r>
                  <a:rPr lang="en-US" dirty="0" smtClean="0"/>
                  <a:t>block.</a:t>
                </a:r>
              </a:p>
              <a:p>
                <a:r>
                  <a:rPr lang="en-US" dirty="0" smtClean="0"/>
                  <a:t>	2. The </a:t>
                </a:r>
                <a:r>
                  <a:rPr lang="en-US" dirty="0" smtClean="0">
                    <a:solidFill>
                      <a:srgbClr val="00B0F0"/>
                    </a:solidFill>
                  </a:rPr>
                  <a:t>Convective Heat Transfer </a:t>
                </a:r>
                <a:r>
                  <a:rPr lang="en-US" dirty="0" smtClean="0"/>
                  <a:t>block.</a:t>
                </a:r>
              </a:p>
              <a:p>
                <a:r>
                  <a:rPr lang="en-US" dirty="0" smtClean="0"/>
                  <a:t>	3. The </a:t>
                </a:r>
                <a:r>
                  <a:rPr lang="en-US" dirty="0" smtClean="0">
                    <a:solidFill>
                      <a:srgbClr val="00B0F0"/>
                    </a:solidFill>
                  </a:rPr>
                  <a:t>Thermal Reference </a:t>
                </a:r>
                <a:r>
                  <a:rPr lang="en-US" dirty="0" smtClean="0"/>
                  <a:t>block.</a:t>
                </a:r>
              </a:p>
              <a:p>
                <a:endParaRPr lang="en-US" dirty="0" smtClean="0"/>
              </a:p>
              <a:p>
                <a:r>
                  <a:rPr lang="en-US" dirty="0" smtClean="0"/>
                  <a:t>The </a:t>
                </a:r>
                <a:r>
                  <a:rPr lang="en-US" dirty="0" smtClean="0">
                    <a:solidFill>
                      <a:srgbClr val="00B0F0"/>
                    </a:solidFill>
                  </a:rPr>
                  <a:t>Ideal Temperature Source </a:t>
                </a:r>
                <a:r>
                  <a:rPr lang="en-US" dirty="0" smtClean="0"/>
                  <a:t>block is in the </a:t>
                </a:r>
                <a:r>
                  <a:rPr lang="en-US" dirty="0" err="1"/>
                  <a:t>Simscape</a:t>
                </a:r>
                <a:r>
                  <a:rPr lang="en-US" dirty="0"/>
                  <a:t>&gt;Foundation Library&gt;Thermal&gt; </a:t>
                </a:r>
                <a:r>
                  <a:rPr lang="en-US" dirty="0">
                    <a:solidFill>
                      <a:srgbClr val="FF0000"/>
                    </a:solidFill>
                  </a:rPr>
                  <a:t>Thermal </a:t>
                </a:r>
                <a:r>
                  <a:rPr lang="en-US" dirty="0" smtClean="0">
                    <a:solidFill>
                      <a:srgbClr val="FF0000"/>
                    </a:solidFill>
                  </a:rPr>
                  <a:t>Sources </a:t>
                </a:r>
                <a:r>
                  <a:rPr lang="en-US" dirty="0" smtClean="0"/>
                  <a:t>library.</a:t>
                </a:r>
              </a:p>
              <a:p>
                <a:endParaRPr lang="en-US" dirty="0" smtClean="0"/>
              </a:p>
              <a:p>
                <a:r>
                  <a:rPr lang="en-US" dirty="0" smtClean="0"/>
                  <a:t>The </a:t>
                </a:r>
                <a:r>
                  <a:rPr lang="en-US" dirty="0" smtClean="0">
                    <a:solidFill>
                      <a:srgbClr val="00B0F0"/>
                    </a:solidFill>
                  </a:rPr>
                  <a:t>Ideal Temperature Sensor </a:t>
                </a:r>
                <a:r>
                  <a:rPr lang="en-US" dirty="0" smtClean="0"/>
                  <a:t>block is in the </a:t>
                </a:r>
                <a:r>
                  <a:rPr lang="en-US" dirty="0" err="1"/>
                  <a:t>Simscape</a:t>
                </a:r>
                <a:r>
                  <a:rPr lang="en-US" dirty="0"/>
                  <a:t>&gt;Foundation Library&gt;Thermal&gt; </a:t>
                </a:r>
                <a:r>
                  <a:rPr lang="en-US" dirty="0">
                    <a:solidFill>
                      <a:srgbClr val="FF0000"/>
                    </a:solidFill>
                  </a:rPr>
                  <a:t>Thermal </a:t>
                </a:r>
                <a:r>
                  <a:rPr lang="en-US" dirty="0" smtClean="0">
                    <a:solidFill>
                      <a:srgbClr val="FF0000"/>
                    </a:solidFill>
                  </a:rPr>
                  <a:t>Sensors </a:t>
                </a:r>
                <a:r>
                  <a:rPr lang="en-US" dirty="0" smtClean="0"/>
                  <a:t>library.</a:t>
                </a:r>
              </a:p>
              <a:p>
                <a:endParaRPr lang="en-US" dirty="0" smtClean="0"/>
              </a:p>
              <a:p>
                <a:r>
                  <a:rPr lang="en-US" dirty="0" smtClean="0"/>
                  <a:t>Select and place these blocks as shown on the next slide.</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57200" y="609600"/>
                <a:ext cx="8305799" cy="5632311"/>
              </a:xfrm>
              <a:prstGeom prst="rect">
                <a:avLst/>
              </a:prstGeom>
              <a:blipFill rotWithShape="1">
                <a:blip r:embed="rId2" cstate="print"/>
                <a:stretch>
                  <a:fillRect l="-587" t="-541" r="-220" b="-758"/>
                </a:stretch>
              </a:blipFill>
            </p:spPr>
            <p:txBody>
              <a:bodyPr/>
              <a:lstStyle/>
              <a:p>
                <a:r>
                  <a:rPr lang="en-US">
                    <a:noFill/>
                  </a:rPr>
                  <a:t> </a:t>
                </a:r>
              </a:p>
            </p:txBody>
          </p:sp>
        </mc:Fallback>
      </mc:AlternateContent>
    </p:spTree>
    <p:extLst>
      <p:ext uri="{BB962C8B-B14F-4D97-AF65-F5344CB8AC3E}">
        <p14:creationId xmlns:p14="http://schemas.microsoft.com/office/powerpoint/2010/main" val="2593946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72F709-98CC-43F9-9D45-FBA8B01B0212}" type="slidenum">
              <a:rPr lang="en-US" smtClean="0"/>
              <a:pPr/>
              <a:t>7</a:t>
            </a:fld>
            <a:endParaRPr lang="en-US"/>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1230" y="1371600"/>
            <a:ext cx="4953000"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99630" y="4038600"/>
            <a:ext cx="7696199" cy="369332"/>
          </a:xfrm>
          <a:prstGeom prst="rect">
            <a:avLst/>
          </a:prstGeom>
        </p:spPr>
        <p:txBody>
          <a:bodyPr wrap="square">
            <a:spAutoFit/>
          </a:bodyPr>
          <a:lstStyle/>
          <a:p>
            <a:r>
              <a:rPr lang="en-US" dirty="0"/>
              <a:t>We will discuss </a:t>
            </a:r>
            <a:r>
              <a:rPr lang="en-US" dirty="0" smtClean="0"/>
              <a:t>these </a:t>
            </a:r>
            <a:r>
              <a:rPr lang="en-US" dirty="0"/>
              <a:t>blocks in more detail in the next few slides.</a:t>
            </a:r>
          </a:p>
        </p:txBody>
      </p:sp>
    </p:spTree>
    <p:extLst>
      <p:ext uri="{BB962C8B-B14F-4D97-AF65-F5344CB8AC3E}">
        <p14:creationId xmlns:p14="http://schemas.microsoft.com/office/powerpoint/2010/main" val="4199626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72F709-98CC-43F9-9D45-FBA8B01B0212}" type="slidenum">
              <a:rPr lang="en-US" smtClean="0"/>
              <a:pPr/>
              <a:t>8</a:t>
            </a:fld>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3037" y="1905000"/>
            <a:ext cx="6212473" cy="3191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TextBox 2"/>
              <p:cNvSpPr txBox="1"/>
              <p:nvPr/>
            </p:nvSpPr>
            <p:spPr>
              <a:xfrm>
                <a:off x="638774" y="304800"/>
                <a:ext cx="8001000" cy="1498744"/>
              </a:xfrm>
              <a:prstGeom prst="rect">
                <a:avLst/>
              </a:prstGeom>
              <a:noFill/>
            </p:spPr>
            <p:txBody>
              <a:bodyPr wrap="square" rtlCol="0">
                <a:spAutoFit/>
              </a:bodyPr>
              <a:lstStyle/>
              <a:p>
                <a:r>
                  <a:rPr lang="en-US" b="1" dirty="0" smtClean="0"/>
                  <a:t>Thermal Mass Block</a:t>
                </a:r>
                <a:r>
                  <a:rPr lang="en-US" dirty="0" smtClean="0"/>
                  <a:t>: Study the Block Parameters dialog box, which shows the definition of the block. The block requires three parameters.  Type in their symbols as shown. These represent the cube mass </a:t>
                </a:r>
                <a:r>
                  <a:rPr lang="en-US" i="1" dirty="0" smtClean="0"/>
                  <a:t>m</a:t>
                </a:r>
                <a:r>
                  <a:rPr lang="en-US" dirty="0" smtClean="0"/>
                  <a:t>, the specific heat </a:t>
                </a:r>
                <a14:m>
                  <m:oMath xmlns:m="http://schemas.openxmlformats.org/officeDocument/2006/math">
                    <m:sSub>
                      <m:sSubPr>
                        <m:ctrlPr>
                          <a:rPr lang="en-US" i="1" smtClean="0">
                            <a:latin typeface="Cambria Math"/>
                          </a:rPr>
                        </m:ctrlPr>
                      </m:sSubPr>
                      <m:e>
                        <m:r>
                          <a:rPr lang="en-US" b="0" i="1" smtClean="0">
                            <a:latin typeface="Cambria Math"/>
                          </a:rPr>
                          <m:t>𝑐</m:t>
                        </m:r>
                      </m:e>
                      <m:sub>
                        <m:r>
                          <a:rPr lang="en-US" b="0" i="1" smtClean="0">
                            <a:latin typeface="Cambria Math"/>
                          </a:rPr>
                          <m:t>𝑝</m:t>
                        </m:r>
                      </m:sub>
                    </m:sSub>
                  </m:oMath>
                </a14:m>
                <a:r>
                  <a:rPr lang="en-US" dirty="0" smtClean="0"/>
                  <a:t>, and the initial cube temperature </a:t>
                </a:r>
                <a14:m>
                  <m:oMath xmlns:m="http://schemas.openxmlformats.org/officeDocument/2006/math">
                    <m:sSub>
                      <m:sSubPr>
                        <m:ctrlPr>
                          <a:rPr lang="en-US" i="1" smtClean="0">
                            <a:latin typeface="Cambria Math"/>
                          </a:rPr>
                        </m:ctrlPr>
                      </m:sSubPr>
                      <m:e>
                        <m:r>
                          <a:rPr lang="en-US" b="0" i="1" smtClean="0">
                            <a:latin typeface="Cambria Math"/>
                          </a:rPr>
                          <m:t>𝑇</m:t>
                        </m:r>
                      </m:e>
                      <m:sub>
                        <m:r>
                          <a:rPr lang="en-US" b="0" i="1" smtClean="0">
                            <a:latin typeface="Cambria Math"/>
                          </a:rPr>
                          <m:t>0</m:t>
                        </m:r>
                      </m:sub>
                    </m:sSub>
                  </m:oMath>
                </a14:m>
                <a:r>
                  <a:rPr lang="en-US" dirty="0" smtClean="0"/>
                  <a:t>. Note the units, whose default values are the same as ours for this example.</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638774" y="304800"/>
                <a:ext cx="8001000" cy="1498744"/>
              </a:xfrm>
              <a:prstGeom prst="rect">
                <a:avLst/>
              </a:prstGeom>
              <a:blipFill rotWithShape="1">
                <a:blip r:embed="rId3" cstate="print"/>
                <a:stretch>
                  <a:fillRect l="-686" t="-2033" r="-457" b="-5691"/>
                </a:stretch>
              </a:blipFill>
            </p:spPr>
            <p:txBody>
              <a:bodyPr/>
              <a:lstStyle/>
              <a:p>
                <a:r>
                  <a:rPr lang="en-US">
                    <a:noFill/>
                  </a:rPr>
                  <a:t> </a:t>
                </a:r>
              </a:p>
            </p:txBody>
          </p:sp>
        </mc:Fallback>
      </mc:AlternateContent>
      <p:sp>
        <p:nvSpPr>
          <p:cNvPr id="4" name="Rectangle 3"/>
          <p:cNvSpPr/>
          <p:nvPr/>
        </p:nvSpPr>
        <p:spPr>
          <a:xfrm>
            <a:off x="623107" y="5181600"/>
            <a:ext cx="7911293" cy="1200329"/>
          </a:xfrm>
          <a:prstGeom prst="rect">
            <a:avLst/>
          </a:prstGeom>
        </p:spPr>
        <p:txBody>
          <a:bodyPr wrap="square">
            <a:spAutoFit/>
          </a:bodyPr>
          <a:lstStyle/>
          <a:p>
            <a:r>
              <a:rPr lang="en-US" dirty="0"/>
              <a:t>Note that the units of the specific heat are selected as J/kg/K while the initial temperature has units of C.  This is reasonable because </a:t>
            </a:r>
            <a:r>
              <a:rPr lang="en-US" dirty="0">
                <a:latin typeface="Symbol" pitchFamily="18" charset="2"/>
              </a:rPr>
              <a:t>D</a:t>
            </a:r>
            <a:r>
              <a:rPr lang="en-US" dirty="0"/>
              <a:t>K = </a:t>
            </a:r>
            <a:r>
              <a:rPr lang="en-US" dirty="0">
                <a:latin typeface="Symbol" pitchFamily="18" charset="2"/>
              </a:rPr>
              <a:t>D</a:t>
            </a:r>
            <a:r>
              <a:rPr lang="en-US" dirty="0"/>
              <a:t>C.  Moreover, </a:t>
            </a:r>
            <a:r>
              <a:rPr lang="en-US" dirty="0" err="1"/>
              <a:t>Simscape</a:t>
            </a:r>
            <a:r>
              <a:rPr lang="en-US" dirty="0"/>
              <a:t> internally accounts for differences in units and makes the necessary conversions.</a:t>
            </a:r>
          </a:p>
        </p:txBody>
      </p:sp>
    </p:spTree>
    <p:extLst>
      <p:ext uri="{BB962C8B-B14F-4D97-AF65-F5344CB8AC3E}">
        <p14:creationId xmlns:p14="http://schemas.microsoft.com/office/powerpoint/2010/main" val="39501960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72F709-98CC-43F9-9D45-FBA8B01B0212}" type="slidenum">
              <a:rPr lang="en-US" smtClean="0"/>
              <a:pPr/>
              <a:t>9</a:t>
            </a:fld>
            <a:endParaRPr lang="en-US"/>
          </a:p>
        </p:txBody>
      </p:sp>
      <p:sp>
        <p:nvSpPr>
          <p:cNvPr id="3" name="Rectangle 2"/>
          <p:cNvSpPr/>
          <p:nvPr/>
        </p:nvSpPr>
        <p:spPr>
          <a:xfrm>
            <a:off x="609600" y="685800"/>
            <a:ext cx="7848600" cy="646331"/>
          </a:xfrm>
          <a:prstGeom prst="rect">
            <a:avLst/>
          </a:prstGeom>
        </p:spPr>
        <p:txBody>
          <a:bodyPr wrap="square">
            <a:spAutoFit/>
          </a:bodyPr>
          <a:lstStyle/>
          <a:p>
            <a:r>
              <a:rPr lang="en-US" b="1" dirty="0" smtClean="0"/>
              <a:t>Thermal Reference Block</a:t>
            </a:r>
            <a:r>
              <a:rPr lang="en-US" dirty="0" smtClean="0"/>
              <a:t>: Its </a:t>
            </a:r>
            <a:r>
              <a:rPr lang="en-US" dirty="0"/>
              <a:t>Block Parameters </a:t>
            </a:r>
            <a:r>
              <a:rPr lang="en-US" dirty="0" smtClean="0"/>
              <a:t>dialog box shows </a:t>
            </a:r>
            <a:r>
              <a:rPr lang="en-US" dirty="0"/>
              <a:t>the definition of the block. It </a:t>
            </a:r>
            <a:r>
              <a:rPr lang="en-US" dirty="0" smtClean="0"/>
              <a:t>requires no parameters</a:t>
            </a:r>
            <a:r>
              <a:rPr lang="en-US" dirty="0"/>
              <a:t>.  </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6932" y="1828800"/>
            <a:ext cx="7670466" cy="393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60795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omplete_x0020_Date xmlns="8dcb48d5-aea2-47e3-a8a5-8b1e90602420">Q3 '10</Complete_x0020_Date>
    <Project_x0020_Status xmlns="8dcb48d5-aea2-47e3-a8a5-8b1e90602420">In Progress</Project_x0020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D905EADA7F7504D9A4532AA8814E304" ma:contentTypeVersion="4" ma:contentTypeDescription="Create a new document." ma:contentTypeScope="" ma:versionID="1aa5e4c53e002dbcfe296eae85de6a59">
  <xsd:schema xmlns:xsd="http://www.w3.org/2001/XMLSchema" xmlns:p="http://schemas.microsoft.com/office/2006/metadata/properties" xmlns:ns2="8dcb48d5-aea2-47e3-a8a5-8b1e90602420" targetNamespace="http://schemas.microsoft.com/office/2006/metadata/properties" ma:root="true" ma:fieldsID="530cd20bdf093e469be06f9fd6c294fe" ns2:_="">
    <xsd:import namespace="8dcb48d5-aea2-47e3-a8a5-8b1e90602420"/>
    <xsd:element name="properties">
      <xsd:complexType>
        <xsd:sequence>
          <xsd:element name="documentManagement">
            <xsd:complexType>
              <xsd:all>
                <xsd:element ref="ns2:Project_x0020_Status"/>
                <xsd:element ref="ns2:Complete_x0020_Date" minOccurs="0"/>
              </xsd:all>
            </xsd:complexType>
          </xsd:element>
        </xsd:sequence>
      </xsd:complexType>
    </xsd:element>
  </xsd:schema>
  <xsd:schema xmlns:xsd="http://www.w3.org/2001/XMLSchema" xmlns:dms="http://schemas.microsoft.com/office/2006/documentManagement/types" targetNamespace="8dcb48d5-aea2-47e3-a8a5-8b1e90602420" elementFormDefault="qualified">
    <xsd:import namespace="http://schemas.microsoft.com/office/2006/documentManagement/types"/>
    <xsd:element name="Project_x0020_Status" ma:index="1" ma:displayName="Project Status" ma:default="In Progress" ma:format="Dropdown" ma:internalName="Project_x0020_Status">
      <xsd:simpleType>
        <xsd:union memberTypes="dms:Text">
          <xsd:simpleType>
            <xsd:restriction base="dms:Choice">
              <xsd:enumeration value="In Progress"/>
              <xsd:enumeration value="Complete"/>
              <xsd:enumeration value="Inactive"/>
            </xsd:restriction>
          </xsd:simpleType>
        </xsd:union>
      </xsd:simpleType>
    </xsd:element>
    <xsd:element name="Complete_x0020_Date" ma:index="9" nillable="true" ma:displayName="Complete Date" ma:default="Q3 '10" ma:format="Dropdown" ma:internalName="Complete_x0020_Date">
      <xsd:simpleType>
        <xsd:restriction base="dms:Choice">
          <xsd:enumeration value="Q3 '10"/>
          <xsd:enumeration value="Q4 '10"/>
          <xsd:enumeration value="Q1 '11"/>
          <xsd:enumeration value="Q2 '11"/>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ma:readOnly="tru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CDEF087C-1002-4C2C-8D3B-26CAB13B8C3B}">
  <ds:schemaRefs>
    <ds:schemaRef ds:uri="http://purl.org/dc/terms/"/>
    <ds:schemaRef ds:uri="http://purl.org/dc/elements/1.1/"/>
    <ds:schemaRef ds:uri="http://schemas.microsoft.com/office/2006/metadata/properties"/>
    <ds:schemaRef ds:uri="http://schemas.openxmlformats.org/package/2006/metadata/core-properties"/>
    <ds:schemaRef ds:uri="http://schemas.microsoft.com/office/2006/documentManagement/types"/>
    <ds:schemaRef ds:uri="8dcb48d5-aea2-47e3-a8a5-8b1e90602420"/>
    <ds:schemaRef ds:uri="http://www.w3.org/XML/1998/namespace"/>
    <ds:schemaRef ds:uri="http://purl.org/dc/dcmitype/"/>
  </ds:schemaRefs>
</ds:datastoreItem>
</file>

<file path=customXml/itemProps2.xml><?xml version="1.0" encoding="utf-8"?>
<ds:datastoreItem xmlns:ds="http://schemas.openxmlformats.org/officeDocument/2006/customXml" ds:itemID="{5422BD7D-4B4B-4334-9215-1F17D003590B}">
  <ds:schemaRefs>
    <ds:schemaRef ds:uri="http://schemas.microsoft.com/sharepoint/v3/contenttype/forms"/>
  </ds:schemaRefs>
</ds:datastoreItem>
</file>

<file path=customXml/itemProps3.xml><?xml version="1.0" encoding="utf-8"?>
<ds:datastoreItem xmlns:ds="http://schemas.openxmlformats.org/officeDocument/2006/customXml" ds:itemID="{FEFAA09F-D635-4BC5-AA45-BF0E0E0161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cb48d5-aea2-47e3-a8a5-8b1e90602420"/>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561</TotalTime>
  <Words>3273</Words>
  <Application>Microsoft Office PowerPoint</Application>
  <PresentationFormat>On-screen Show (4:3)</PresentationFormat>
  <Paragraphs>184</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Palm</dc:creator>
  <cp:lastModifiedBy>William Palm</cp:lastModifiedBy>
  <cp:revision>73</cp:revision>
  <dcterms:created xsi:type="dcterms:W3CDTF">2010-12-31T14:16:37Z</dcterms:created>
  <dcterms:modified xsi:type="dcterms:W3CDTF">2013-06-05T14:40:46Z</dcterms:modified>
</cp:coreProperties>
</file>