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65" r:id="rId5"/>
    <p:sldId id="303" r:id="rId6"/>
    <p:sldId id="267" r:id="rId7"/>
    <p:sldId id="269" r:id="rId8"/>
    <p:sldId id="293" r:id="rId9"/>
    <p:sldId id="271" r:id="rId10"/>
    <p:sldId id="258" r:id="rId11"/>
    <p:sldId id="259" r:id="rId12"/>
    <p:sldId id="274" r:id="rId13"/>
    <p:sldId id="277" r:id="rId14"/>
    <p:sldId id="278" r:id="rId15"/>
    <p:sldId id="276" r:id="rId16"/>
    <p:sldId id="284" r:id="rId17"/>
    <p:sldId id="285" r:id="rId18"/>
    <p:sldId id="286" r:id="rId19"/>
    <p:sldId id="290" r:id="rId20"/>
    <p:sldId id="289" r:id="rId21"/>
    <p:sldId id="287" r:id="rId22"/>
    <p:sldId id="304" r:id="rId23"/>
    <p:sldId id="291" r:id="rId24"/>
    <p:sldId id="292" r:id="rId25"/>
    <p:sldId id="295" r:id="rId26"/>
    <p:sldId id="296" r:id="rId27"/>
    <p:sldId id="294" r:id="rId28"/>
    <p:sldId id="283" r:id="rId29"/>
    <p:sldId id="297" r:id="rId30"/>
    <p:sldId id="298" r:id="rId31"/>
    <p:sldId id="261" r:id="rId32"/>
    <p:sldId id="262" r:id="rId33"/>
    <p:sldId id="299" r:id="rId34"/>
    <p:sldId id="300" r:id="rId35"/>
    <p:sldId id="3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BFE52-53D3-4CDD-BA31-5B587BD6D20B}"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A0EAB-98D5-454B-8B25-1D753D707BC9}" type="slidenum">
              <a:rPr lang="en-US" smtClean="0"/>
              <a:pPr/>
              <a:t>‹#›</a:t>
            </a:fld>
            <a:endParaRPr lang="en-US"/>
          </a:p>
        </p:txBody>
      </p:sp>
    </p:spTree>
    <p:extLst>
      <p:ext uri="{BB962C8B-B14F-4D97-AF65-F5344CB8AC3E}">
        <p14:creationId xmlns:p14="http://schemas.microsoft.com/office/powerpoint/2010/main" val="324789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8C879-237C-48E5-8018-F20B39045061}" type="slidenum">
              <a:rPr lang="en-US"/>
              <a:pPr/>
              <a:t>1</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49BC2D-AD2D-44D6-AA42-B66747F8E571}"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26966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F936-BBB5-424D-8B8C-F31109662D29}"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408086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D838F-14BE-47B6-822E-DB738D0FCC3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348281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FB778-38AC-4A07-B380-163D8BC6DBD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4093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AF4CEE-8574-4C58-BDE0-FE5A1319BAEC}"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2524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C7D91-7DC2-488A-B3AE-AB8F8F4A8E2F}"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35679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4C1E9F-05E6-4DC6-AEF6-469ACA32CC5E}"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60396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2DCC0E-7BAD-4CED-BBA3-60796BC5B5CC}"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69324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80BA1-4AD9-4C68-AE03-6DB220D9CAF8}"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17970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F90B1-A304-4FAB-B64F-DE5A93BC2490}"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5812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E25AF-973F-465B-A251-1B85AEE4089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F4EBB-15D2-4AB8-A70A-9586F0795BD6}" type="slidenum">
              <a:rPr lang="en-US" smtClean="0"/>
              <a:pPr/>
              <a:t>‹#›</a:t>
            </a:fld>
            <a:endParaRPr lang="en-US"/>
          </a:p>
        </p:txBody>
      </p:sp>
    </p:spTree>
    <p:extLst>
      <p:ext uri="{BB962C8B-B14F-4D97-AF65-F5344CB8AC3E}">
        <p14:creationId xmlns:p14="http://schemas.microsoft.com/office/powerpoint/2010/main" val="121396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CB955-2973-44BE-94CE-C2A913D81EA3}"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F4EBB-15D2-4AB8-A70A-9586F0795BD6}" type="slidenum">
              <a:rPr lang="en-US" smtClean="0"/>
              <a:pPr/>
              <a:t>‹#›</a:t>
            </a:fld>
            <a:endParaRPr lang="en-US"/>
          </a:p>
        </p:txBody>
      </p:sp>
    </p:spTree>
    <p:extLst>
      <p:ext uri="{BB962C8B-B14F-4D97-AF65-F5344CB8AC3E}">
        <p14:creationId xmlns:p14="http://schemas.microsoft.com/office/powerpoint/2010/main" val="4038929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works.com/products/simscape/?s_cid=0211_wrma_vibration_ss_20298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342899" y="4857400"/>
            <a:ext cx="8458201" cy="411615"/>
          </a:xfrm>
          <a:prstGeom prst="rect">
            <a:avLst/>
          </a:prstGeom>
          <a:noFill/>
          <a:ln w="9525">
            <a:noFill/>
            <a:miter lim="800000"/>
            <a:headEnd/>
            <a:tailEnd/>
          </a:ln>
          <a:effectLst/>
        </p:spPr>
        <p:txBody>
          <a:bodyPr wrap="square" lIns="102833" tIns="51417" rIns="102833" bIns="51417">
            <a:spAutoFit/>
          </a:bodyPr>
          <a:lstStyle/>
          <a:p>
            <a:pPr algn="ctr" defTabSz="1028700">
              <a:spcBef>
                <a:spcPct val="50000"/>
              </a:spcBef>
            </a:pPr>
            <a:r>
              <a:rPr lang="en-US" altLang="en-US" sz="2000" dirty="0" smtClean="0">
                <a:latin typeface="Arial" pitchFamily="34" charset="0"/>
              </a:rPr>
              <a:t>Copyright </a:t>
            </a:r>
            <a:r>
              <a:rPr lang="en-US" altLang="en-US" sz="2000" dirty="0" smtClean="0">
                <a:latin typeface="Arial" pitchFamily="34" charset="0"/>
                <a:cs typeface="Times New Roman" pitchFamily="18" charset="0"/>
              </a:rPr>
              <a:t>© </a:t>
            </a:r>
            <a:r>
              <a:rPr lang="en-US" altLang="en-US" sz="2000" dirty="0" smtClean="0">
                <a:latin typeface="Arial" pitchFamily="34" charset="0"/>
                <a:cs typeface="Times New Roman" pitchFamily="18" charset="0"/>
              </a:rPr>
              <a:t>2013. </a:t>
            </a:r>
            <a:r>
              <a:rPr lang="en-US" altLang="en-US" sz="2000" dirty="0" smtClean="0">
                <a:latin typeface="Arial" pitchFamily="34" charset="0"/>
              </a:rPr>
              <a:t>The McGraw-Hill Companies, Inc.</a:t>
            </a:r>
            <a:endParaRPr lang="en-US" altLang="en-US" sz="1000" dirty="0">
              <a:latin typeface="Arial" charset="0"/>
            </a:endParaRPr>
          </a:p>
        </p:txBody>
      </p:sp>
      <p:pic>
        <p:nvPicPr>
          <p:cNvPr id="12291" name="Picture 1027" descr="brandinglogo"/>
          <p:cNvPicPr>
            <a:picLocks noChangeAspect="1" noChangeArrowheads="1"/>
          </p:cNvPicPr>
          <p:nvPr/>
        </p:nvPicPr>
        <p:blipFill>
          <a:blip r:embed="rId3" cstate="print"/>
          <a:srcRect/>
          <a:stretch>
            <a:fillRect/>
          </a:stretch>
        </p:blipFill>
        <p:spPr bwMode="auto">
          <a:xfrm>
            <a:off x="0" y="0"/>
            <a:ext cx="9144000" cy="647700"/>
          </a:xfrm>
          <a:prstGeom prst="rect">
            <a:avLst/>
          </a:prstGeom>
          <a:noFill/>
        </p:spPr>
      </p:pic>
      <p:sp>
        <p:nvSpPr>
          <p:cNvPr id="12292" name="Text Box 1028"/>
          <p:cNvSpPr txBox="1">
            <a:spLocks noChangeArrowheads="1"/>
          </p:cNvSpPr>
          <p:nvPr/>
        </p:nvSpPr>
        <p:spPr bwMode="auto">
          <a:xfrm>
            <a:off x="0" y="1524000"/>
            <a:ext cx="9144000" cy="915635"/>
          </a:xfrm>
          <a:prstGeom prst="rect">
            <a:avLst/>
          </a:prstGeom>
          <a:noFill/>
          <a:ln w="9525">
            <a:noFill/>
            <a:miter lim="800000"/>
            <a:headEnd/>
            <a:tailEnd/>
          </a:ln>
          <a:effectLst/>
        </p:spPr>
        <p:txBody>
          <a:bodyPr>
            <a:spAutoFit/>
          </a:bodyPr>
          <a:lstStyle/>
          <a:p>
            <a:pPr algn="ctr" eaLnBrk="1" hangingPunct="1">
              <a:spcBef>
                <a:spcPct val="50000"/>
              </a:spcBef>
            </a:pPr>
            <a:r>
              <a:rPr lang="en-US" altLang="en-US" sz="2800" b="1" dirty="0" smtClean="0">
                <a:latin typeface="Times" pitchFamily="18" charset="0"/>
              </a:rPr>
              <a:t>System Dynamics, </a:t>
            </a:r>
            <a:r>
              <a:rPr lang="en-US" altLang="en-US" sz="2800" b="1" dirty="0" smtClean="0">
                <a:latin typeface="Times" pitchFamily="18" charset="0"/>
              </a:rPr>
              <a:t>Third</a:t>
            </a:r>
            <a:r>
              <a:rPr lang="en-US" altLang="en-US" sz="2800" b="1" dirty="0" smtClean="0">
                <a:latin typeface="Times" pitchFamily="18" charset="0"/>
              </a:rPr>
              <a:t> </a:t>
            </a:r>
            <a:r>
              <a:rPr lang="en-US" altLang="en-US" sz="2800" b="1" dirty="0" smtClean="0">
                <a:latin typeface="Times" pitchFamily="18" charset="0"/>
              </a:rPr>
              <a:t>Edition </a:t>
            </a:r>
            <a:endParaRPr lang="en-US" altLang="en-US" sz="1500" b="1" dirty="0">
              <a:latin typeface="Times New Roman" pitchFamily="18" charset="0"/>
            </a:endParaRPr>
          </a:p>
          <a:p>
            <a:pPr algn="ctr" eaLnBrk="1" hangingPunct="1">
              <a:spcBef>
                <a:spcPct val="50000"/>
              </a:spcBef>
            </a:pPr>
            <a:r>
              <a:rPr lang="en-US" altLang="en-US" sz="1700" b="1" dirty="0">
                <a:latin typeface="Times New Roman" pitchFamily="18" charset="0"/>
              </a:rPr>
              <a:t>William J. Palm III</a:t>
            </a:r>
            <a:endParaRPr lang="en-US" sz="1700" b="1" dirty="0">
              <a:latin typeface="Times New Roman" pitchFamily="18" charset="0"/>
            </a:endParaRPr>
          </a:p>
        </p:txBody>
      </p:sp>
      <p:sp>
        <p:nvSpPr>
          <p:cNvPr id="12293" name="Text Box 1029"/>
          <p:cNvSpPr txBox="1">
            <a:spLocks noChangeArrowheads="1"/>
          </p:cNvSpPr>
          <p:nvPr/>
        </p:nvSpPr>
        <p:spPr bwMode="auto">
          <a:xfrm>
            <a:off x="838200" y="2667000"/>
            <a:ext cx="7619999" cy="1708160"/>
          </a:xfrm>
          <a:prstGeom prst="rect">
            <a:avLst/>
          </a:prstGeom>
          <a:solidFill>
            <a:schemeClr val="tx2">
              <a:lumMod val="40000"/>
              <a:lumOff val="60000"/>
            </a:schemeClr>
          </a:solidFill>
          <a:ln w="9525">
            <a:noFill/>
            <a:miter lim="800000"/>
            <a:headEnd/>
            <a:tailEnd/>
          </a:ln>
          <a:effectLst/>
        </p:spPr>
        <p:txBody>
          <a:bodyPr wrap="square">
            <a:spAutoFit/>
          </a:bodyPr>
          <a:lstStyle/>
          <a:p>
            <a:pPr algn="ctr" eaLnBrk="1" hangingPunct="1">
              <a:spcBef>
                <a:spcPct val="50000"/>
              </a:spcBef>
            </a:pPr>
            <a:r>
              <a:rPr lang="en-US" sz="3000" b="1" dirty="0" smtClean="0">
                <a:latin typeface="Arial" charset="0"/>
              </a:rPr>
              <a:t>Using </a:t>
            </a:r>
            <a:r>
              <a:rPr lang="en-US" sz="3000" b="1" dirty="0" err="1" smtClean="0">
                <a:latin typeface="Arial" charset="0"/>
              </a:rPr>
              <a:t>Simscape</a:t>
            </a:r>
            <a:r>
              <a:rPr lang="en-US" sz="3000" b="1" dirty="0" smtClean="0">
                <a:latin typeface="Arial" charset="0"/>
              </a:rPr>
              <a:t>™ for Modeling</a:t>
            </a:r>
            <a:r>
              <a:rPr lang="en-US" sz="3000" b="1" dirty="0">
                <a:latin typeface="Arial" charset="0"/>
              </a:rPr>
              <a:t> </a:t>
            </a:r>
            <a:r>
              <a:rPr lang="en-US" sz="3000" b="1" dirty="0" smtClean="0">
                <a:latin typeface="Arial" charset="0"/>
              </a:rPr>
              <a:t>Vibration Problems:</a:t>
            </a:r>
          </a:p>
          <a:p>
            <a:pPr algn="ctr" eaLnBrk="1" hangingPunct="1">
              <a:spcBef>
                <a:spcPct val="50000"/>
              </a:spcBef>
            </a:pPr>
            <a:r>
              <a:rPr lang="en-US" sz="3000" b="1" dirty="0" smtClean="0">
                <a:latin typeface="Arial" charset="0"/>
              </a:rPr>
              <a:t>Dynamics of a Vehicle Suspension</a:t>
            </a:r>
            <a:endParaRPr lang="en-US" sz="3000" b="1" dirty="0">
              <a:latin typeface="Arial" charset="0"/>
            </a:endParaRPr>
          </a:p>
        </p:txBody>
      </p:sp>
      <p:sp>
        <p:nvSpPr>
          <p:cNvPr id="12295" name="Text Box 1031"/>
          <p:cNvSpPr txBox="1">
            <a:spLocks noChangeArrowheads="1"/>
          </p:cNvSpPr>
          <p:nvPr/>
        </p:nvSpPr>
        <p:spPr bwMode="auto">
          <a:xfrm>
            <a:off x="0" y="914400"/>
            <a:ext cx="9144000" cy="427038"/>
          </a:xfrm>
          <a:prstGeom prst="rect">
            <a:avLst/>
          </a:prstGeom>
          <a:noFill/>
          <a:ln w="9525">
            <a:noFill/>
            <a:miter lim="800000"/>
            <a:headEnd/>
            <a:tailEnd/>
          </a:ln>
          <a:effectLst/>
        </p:spPr>
        <p:txBody>
          <a:bodyPr>
            <a:spAutoFit/>
          </a:bodyPr>
          <a:lstStyle/>
          <a:p>
            <a:pPr algn="ctr" eaLnBrk="1" hangingPunct="1">
              <a:spcBef>
                <a:spcPct val="50000"/>
              </a:spcBef>
            </a:pPr>
            <a:r>
              <a:rPr lang="en-US" sz="2200" dirty="0">
                <a:latin typeface="Times New Roman" pitchFamily="18" charset="0"/>
              </a:rPr>
              <a:t>PowerPoint </a:t>
            </a:r>
            <a:r>
              <a:rPr lang="en-US" sz="2200" dirty="0" smtClean="0">
                <a:latin typeface="Times New Roman" pitchFamily="18" charset="0"/>
              </a:rPr>
              <a:t>slides to </a:t>
            </a:r>
            <a:r>
              <a:rPr lang="en-US" sz="2200" dirty="0">
                <a:latin typeface="Times New Roman" pitchFamily="18" charset="0"/>
              </a:rPr>
              <a:t>accompany</a:t>
            </a:r>
          </a:p>
        </p:txBody>
      </p:sp>
      <p:sp>
        <p:nvSpPr>
          <p:cNvPr id="3" name="Slide Number Placeholder 2"/>
          <p:cNvSpPr>
            <a:spLocks noGrp="1"/>
          </p:cNvSpPr>
          <p:nvPr>
            <p:ph type="sldNum" sz="quarter" idx="12"/>
          </p:nvPr>
        </p:nvSpPr>
        <p:spPr/>
        <p:txBody>
          <a:bodyPr/>
          <a:lstStyle/>
          <a:p>
            <a:fld id="{EFD17D36-DCB6-4023-A7B4-A063DE00AFB6}" type="slidenum">
              <a:rPr lang="en-US" smtClean="0"/>
              <a:pPr/>
              <a:t>1</a:t>
            </a:fld>
            <a:endParaRPr lang="en-US"/>
          </a:p>
        </p:txBody>
      </p:sp>
    </p:spTree>
    <p:extLst>
      <p:ext uri="{BB962C8B-B14F-4D97-AF65-F5344CB8AC3E}">
        <p14:creationId xmlns:p14="http://schemas.microsoft.com/office/powerpoint/2010/main" val="2502268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F4EBB-15D2-4AB8-A70A-9586F0795BD6}" type="slidenum">
              <a:rPr lang="en-US" smtClean="0"/>
              <a:pPr/>
              <a:t>10</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0" y="2033588"/>
            <a:ext cx="62865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609600"/>
            <a:ext cx="7315200" cy="923330"/>
          </a:xfrm>
          <a:prstGeom prst="rect">
            <a:avLst/>
          </a:prstGeom>
          <a:noFill/>
        </p:spPr>
        <p:txBody>
          <a:bodyPr wrap="square" rtlCol="0">
            <a:spAutoFit/>
          </a:bodyPr>
          <a:lstStyle/>
          <a:p>
            <a:r>
              <a:rPr lang="en-US" dirty="0" smtClean="0"/>
              <a:t>The definition of the Mass block is shown in the </a:t>
            </a:r>
            <a:r>
              <a:rPr lang="en-US" dirty="0"/>
              <a:t>Block Parameters dialog box. </a:t>
            </a:r>
            <a:r>
              <a:rPr lang="en-US" dirty="0" smtClean="0"/>
              <a:t>It has two parameters: its mass value, whose units may be selected, and its initial velocity, also specified in selectable units.   </a:t>
            </a:r>
            <a:endParaRPr lang="en-US" dirty="0"/>
          </a:p>
        </p:txBody>
      </p:sp>
    </p:spTree>
    <p:extLst>
      <p:ext uri="{BB962C8B-B14F-4D97-AF65-F5344CB8AC3E}">
        <p14:creationId xmlns:p14="http://schemas.microsoft.com/office/powerpoint/2010/main" val="398189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F4EBB-15D2-4AB8-A70A-9586F0795BD6}" type="slidenum">
              <a:rPr lang="en-US" smtClean="0"/>
              <a:pPr/>
              <a:t>11</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6658" y="3505200"/>
            <a:ext cx="62579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457200"/>
            <a:ext cx="8153400" cy="3139321"/>
          </a:xfrm>
          <a:prstGeom prst="rect">
            <a:avLst/>
          </a:prstGeom>
        </p:spPr>
        <p:txBody>
          <a:bodyPr wrap="square">
            <a:spAutoFit/>
          </a:bodyPr>
          <a:lstStyle/>
          <a:p>
            <a:r>
              <a:rPr lang="en-US" dirty="0"/>
              <a:t>The definition of the </a:t>
            </a:r>
            <a:r>
              <a:rPr lang="en-US" dirty="0" smtClean="0"/>
              <a:t>Translational Spring </a:t>
            </a:r>
            <a:r>
              <a:rPr lang="en-US" dirty="0"/>
              <a:t>block is shown in the Block Parameters dialog box</a:t>
            </a:r>
            <a:r>
              <a:rPr lang="en-US" dirty="0" smtClean="0"/>
              <a:t>. </a:t>
            </a:r>
            <a:r>
              <a:rPr lang="en-US" dirty="0"/>
              <a:t>It has two parameters: its </a:t>
            </a:r>
            <a:r>
              <a:rPr lang="en-US" dirty="0" smtClean="0"/>
              <a:t>spring rate (also called its spring constant), and </a:t>
            </a:r>
            <a:r>
              <a:rPr lang="en-US" dirty="0"/>
              <a:t>its initial </a:t>
            </a:r>
            <a:r>
              <a:rPr lang="en-US" dirty="0" smtClean="0"/>
              <a:t>deformation (which is positive if the spring is </a:t>
            </a:r>
            <a:r>
              <a:rPr lang="en-US" i="1" dirty="0" smtClean="0"/>
              <a:t>compressed</a:t>
            </a:r>
            <a:r>
              <a:rPr lang="en-US" dirty="0" smtClean="0"/>
              <a:t>).  Because we are measuring </a:t>
            </a:r>
            <a:r>
              <a:rPr lang="en-US" sz="1600" i="1" dirty="0" smtClean="0"/>
              <a:t>x </a:t>
            </a:r>
            <a:r>
              <a:rPr lang="en-US" dirty="0" smtClean="0"/>
              <a:t>from the equilibrium position, and since the weight cancels the static spring force, we can take the initial deformation to be zero. The units for both parameters are selectable.   </a:t>
            </a:r>
          </a:p>
          <a:p>
            <a:endParaRPr lang="en-US" dirty="0" smtClean="0"/>
          </a:p>
          <a:p>
            <a:r>
              <a:rPr lang="en-US" dirty="0" smtClean="0"/>
              <a:t>It is important to understand that </a:t>
            </a:r>
            <a:r>
              <a:rPr lang="en-US" dirty="0" err="1" smtClean="0"/>
              <a:t>Simscape</a:t>
            </a:r>
            <a:r>
              <a:rPr lang="en-US" dirty="0" smtClean="0"/>
              <a:t> is based on </a:t>
            </a:r>
            <a:r>
              <a:rPr lang="en-US" i="1" dirty="0" smtClean="0"/>
              <a:t>power flows</a:t>
            </a:r>
            <a:r>
              <a:rPr lang="en-US" dirty="0" smtClean="0"/>
              <a:t>. For a mechanical element, power is the product of force and velocity.  Thus </a:t>
            </a:r>
            <a:r>
              <a:rPr lang="en-US" dirty="0"/>
              <a:t>the </a:t>
            </a:r>
            <a:r>
              <a:rPr lang="en-US" dirty="0" smtClean="0"/>
              <a:t>ports </a:t>
            </a:r>
            <a:r>
              <a:rPr lang="en-US" dirty="0"/>
              <a:t>of the </a:t>
            </a:r>
            <a:r>
              <a:rPr lang="en-US" dirty="0" smtClean="0"/>
              <a:t>translational spring </a:t>
            </a:r>
            <a:r>
              <a:rPr lang="en-US" dirty="0"/>
              <a:t>element must be connected only to elements that store, dissipate, or transmit mechanical power. </a:t>
            </a:r>
          </a:p>
        </p:txBody>
      </p:sp>
    </p:spTree>
    <p:extLst>
      <p:ext uri="{BB962C8B-B14F-4D97-AF65-F5344CB8AC3E}">
        <p14:creationId xmlns:p14="http://schemas.microsoft.com/office/powerpoint/2010/main" val="140626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8647" y="2438400"/>
            <a:ext cx="62769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609600"/>
            <a:ext cx="8077200" cy="1754326"/>
          </a:xfrm>
          <a:prstGeom prst="rect">
            <a:avLst/>
          </a:prstGeom>
        </p:spPr>
        <p:txBody>
          <a:bodyPr wrap="square">
            <a:spAutoFit/>
          </a:bodyPr>
          <a:lstStyle/>
          <a:p>
            <a:r>
              <a:rPr lang="en-US" dirty="0"/>
              <a:t>The definition of the Translational </a:t>
            </a:r>
            <a:r>
              <a:rPr lang="en-US" dirty="0" smtClean="0"/>
              <a:t>Damper </a:t>
            </a:r>
            <a:r>
              <a:rPr lang="en-US" dirty="0"/>
              <a:t>block is shown in the Block Parameters dialog box. </a:t>
            </a:r>
            <a:r>
              <a:rPr lang="en-US" dirty="0" smtClean="0"/>
              <a:t>It </a:t>
            </a:r>
            <a:r>
              <a:rPr lang="en-US" dirty="0"/>
              <a:t>has </a:t>
            </a:r>
            <a:r>
              <a:rPr lang="en-US" dirty="0" smtClean="0"/>
              <a:t>one parameter: </a:t>
            </a:r>
            <a:r>
              <a:rPr lang="en-US" dirty="0"/>
              <a:t>its </a:t>
            </a:r>
            <a:r>
              <a:rPr lang="en-US" dirty="0" smtClean="0"/>
              <a:t>damping coefficient. The units </a:t>
            </a:r>
            <a:r>
              <a:rPr lang="en-US" dirty="0"/>
              <a:t>are selectable.   </a:t>
            </a:r>
          </a:p>
          <a:p>
            <a:endParaRPr lang="en-US" dirty="0"/>
          </a:p>
          <a:p>
            <a:r>
              <a:rPr lang="en-US" dirty="0" smtClean="0"/>
              <a:t>As with the translational spring element, the R and C ports of the damper element must be connected </a:t>
            </a:r>
            <a:r>
              <a:rPr lang="en-US" dirty="0"/>
              <a:t>only to elements that store, dissipate, or transmit mechanical </a:t>
            </a:r>
            <a:r>
              <a:rPr lang="en-US" dirty="0" smtClean="0"/>
              <a:t>power. </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12</a:t>
            </a:fld>
            <a:endParaRPr lang="en-US"/>
          </a:p>
        </p:txBody>
      </p:sp>
    </p:spTree>
    <p:extLst>
      <p:ext uri="{BB962C8B-B14F-4D97-AF65-F5344CB8AC3E}">
        <p14:creationId xmlns:p14="http://schemas.microsoft.com/office/powerpoint/2010/main" val="251965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343" y="457200"/>
            <a:ext cx="8054057" cy="2308324"/>
          </a:xfrm>
          <a:prstGeom prst="rect">
            <a:avLst/>
          </a:prstGeom>
          <a:noFill/>
        </p:spPr>
        <p:txBody>
          <a:bodyPr wrap="square" rtlCol="0">
            <a:spAutoFit/>
          </a:bodyPr>
          <a:lstStyle/>
          <a:p>
            <a:r>
              <a:rPr lang="en-US" dirty="0" smtClean="0"/>
              <a:t>Thus we must apply a </a:t>
            </a:r>
            <a:r>
              <a:rPr lang="en-US" i="1" dirty="0" smtClean="0"/>
              <a:t>velocity</a:t>
            </a:r>
            <a:r>
              <a:rPr lang="en-US" dirty="0" smtClean="0"/>
              <a:t> input to the C ports of the spring and damper elements, even though our model has a </a:t>
            </a:r>
            <a:r>
              <a:rPr lang="en-US" i="1" dirty="0" smtClean="0"/>
              <a:t>displacement</a:t>
            </a:r>
            <a:r>
              <a:rPr lang="en-US" dirty="0" smtClean="0"/>
              <a:t> input, the road profile </a:t>
            </a:r>
            <a:r>
              <a:rPr lang="en-US" i="1" dirty="0" smtClean="0"/>
              <a:t>y</a:t>
            </a:r>
            <a:r>
              <a:rPr lang="en-US" dirty="0" smtClean="0"/>
              <a:t>(</a:t>
            </a:r>
            <a:r>
              <a:rPr lang="en-US" i="1" dirty="0" smtClean="0"/>
              <a:t>t</a:t>
            </a:r>
            <a:r>
              <a:rPr lang="en-US" dirty="0" smtClean="0"/>
              <a:t>). Thus we must differentiate </a:t>
            </a:r>
            <a:r>
              <a:rPr lang="en-US" i="1" dirty="0" smtClean="0"/>
              <a:t>y</a:t>
            </a:r>
            <a:r>
              <a:rPr lang="en-US" dirty="0" smtClean="0"/>
              <a:t>(</a:t>
            </a:r>
            <a:r>
              <a:rPr lang="en-US" i="1" dirty="0" smtClean="0"/>
              <a:t>t</a:t>
            </a:r>
            <a:r>
              <a:rPr lang="en-US" dirty="0" smtClean="0"/>
              <a:t>) before using it as an input. The derivative was given earlier and is </a:t>
            </a:r>
            <a:r>
              <a:rPr lang="en-US" dirty="0"/>
              <a:t>programmed </a:t>
            </a:r>
            <a:r>
              <a:rPr lang="en-US" dirty="0" smtClean="0"/>
              <a:t>as</a:t>
            </a:r>
          </a:p>
          <a:p>
            <a:endParaRPr lang="en-US" dirty="0"/>
          </a:p>
          <a:p>
            <a:r>
              <a:rPr lang="en-US" dirty="0" smtClean="0"/>
              <a:t> </a:t>
            </a:r>
            <a:r>
              <a:rPr lang="en-US" dirty="0">
                <a:latin typeface="Courier New" pitchFamily="49" charset="0"/>
                <a:cs typeface="Courier New" pitchFamily="49" charset="0"/>
              </a:rPr>
              <a:t>-72*97.858*u*</a:t>
            </a:r>
            <a:r>
              <a:rPr lang="en-US" dirty="0" err="1">
                <a:latin typeface="Courier New" pitchFamily="49" charset="0"/>
                <a:cs typeface="Courier New" pitchFamily="49" charset="0"/>
              </a:rPr>
              <a:t>exp</a:t>
            </a:r>
            <a:r>
              <a:rPr lang="en-US" dirty="0">
                <a:latin typeface="Courier New" pitchFamily="49" charset="0"/>
                <a:cs typeface="Courier New" pitchFamily="49" charset="0"/>
              </a:rPr>
              <a:t>(-72*u)+97.858*</a:t>
            </a:r>
            <a:r>
              <a:rPr lang="en-US" dirty="0" err="1">
                <a:latin typeface="Courier New" pitchFamily="49" charset="0"/>
                <a:cs typeface="Courier New" pitchFamily="49" charset="0"/>
              </a:rPr>
              <a:t>exp</a:t>
            </a:r>
            <a:r>
              <a:rPr lang="en-US" dirty="0">
                <a:latin typeface="Courier New" pitchFamily="49" charset="0"/>
                <a:cs typeface="Courier New" pitchFamily="49" charset="0"/>
              </a:rPr>
              <a:t>(-</a:t>
            </a:r>
            <a:r>
              <a:rPr lang="en-US" dirty="0" smtClean="0">
                <a:latin typeface="Courier New" pitchFamily="49" charset="0"/>
                <a:cs typeface="Courier New" pitchFamily="49" charset="0"/>
              </a:rPr>
              <a:t>72*u)</a:t>
            </a:r>
          </a:p>
          <a:p>
            <a:endParaRPr lang="en-US" dirty="0">
              <a:latin typeface="Courier New" pitchFamily="49" charset="0"/>
              <a:cs typeface="Courier New" pitchFamily="49" charset="0"/>
            </a:endParaRPr>
          </a:p>
          <a:p>
            <a:r>
              <a:rPr lang="en-US" dirty="0" smtClean="0"/>
              <a:t>in the </a:t>
            </a:r>
            <a:r>
              <a:rPr lang="en-US" dirty="0" err="1" smtClean="0">
                <a:solidFill>
                  <a:srgbClr val="00B0F0"/>
                </a:solidFill>
              </a:rPr>
              <a:t>Fcn</a:t>
            </a:r>
            <a:r>
              <a:rPr lang="en-US" dirty="0" smtClean="0">
                <a:solidFill>
                  <a:srgbClr val="00B0F0"/>
                </a:solidFill>
              </a:rPr>
              <a:t> </a:t>
            </a:r>
            <a:r>
              <a:rPr lang="en-US" dirty="0" err="1" smtClean="0">
                <a:solidFill>
                  <a:srgbClr val="00B0F0"/>
                </a:solidFill>
              </a:rPr>
              <a:t>ydot</a:t>
            </a:r>
            <a:r>
              <a:rPr lang="en-US" dirty="0" smtClean="0">
                <a:solidFill>
                  <a:srgbClr val="00B0F0"/>
                </a:solidFill>
              </a:rPr>
              <a:t> </a:t>
            </a:r>
            <a:r>
              <a:rPr lang="en-US" dirty="0" smtClean="0"/>
              <a:t>block </a:t>
            </a:r>
            <a:r>
              <a:rPr lang="en-US" dirty="0"/>
              <a:t>shown </a:t>
            </a:r>
            <a:r>
              <a:rPr lang="en-US" dirty="0" smtClean="0"/>
              <a:t>to the right.</a:t>
            </a:r>
            <a:endParaRPr lang="en-US" dirty="0"/>
          </a:p>
        </p:txBody>
      </p:sp>
      <p:sp>
        <p:nvSpPr>
          <p:cNvPr id="3" name="Rectangle 2"/>
          <p:cNvSpPr/>
          <p:nvPr/>
        </p:nvSpPr>
        <p:spPr>
          <a:xfrm>
            <a:off x="480343" y="2895600"/>
            <a:ext cx="3482057" cy="1200329"/>
          </a:xfrm>
          <a:prstGeom prst="rect">
            <a:avLst/>
          </a:prstGeom>
        </p:spPr>
        <p:txBody>
          <a:bodyPr wrap="square">
            <a:spAutoFit/>
          </a:bodyPr>
          <a:lstStyle/>
          <a:p>
            <a:r>
              <a:rPr lang="en-US" dirty="0" smtClean="0"/>
              <a:t>The </a:t>
            </a:r>
            <a:r>
              <a:rPr lang="en-US" dirty="0" err="1"/>
              <a:t>Fcn</a:t>
            </a:r>
            <a:r>
              <a:rPr lang="en-US" dirty="0"/>
              <a:t> </a:t>
            </a:r>
            <a:r>
              <a:rPr lang="en-US" dirty="0" err="1"/>
              <a:t>ydot</a:t>
            </a:r>
            <a:r>
              <a:rPr lang="en-US" dirty="0"/>
              <a:t> </a:t>
            </a:r>
            <a:r>
              <a:rPr lang="en-US" dirty="0" smtClean="0"/>
              <a:t>block </a:t>
            </a:r>
            <a:r>
              <a:rPr lang="en-US" dirty="0"/>
              <a:t>is in the </a:t>
            </a:r>
            <a:r>
              <a:rPr lang="en-US" dirty="0">
                <a:solidFill>
                  <a:srgbClr val="FF0000"/>
                </a:solidFill>
              </a:rPr>
              <a:t>Simulink&gt;User Defined Functions</a:t>
            </a:r>
            <a:r>
              <a:rPr lang="en-US" dirty="0"/>
              <a:t> library. The remaining blocks are discussed on the next </a:t>
            </a:r>
            <a:r>
              <a:rPr lang="en-US" dirty="0" smtClean="0"/>
              <a:t>two slides.</a:t>
            </a:r>
            <a:endParaRPr lang="en-US" dirty="0"/>
          </a:p>
        </p:txBody>
      </p:sp>
      <p:sp>
        <p:nvSpPr>
          <p:cNvPr id="4" name="Slide Number Placeholder 3"/>
          <p:cNvSpPr>
            <a:spLocks noGrp="1"/>
          </p:cNvSpPr>
          <p:nvPr>
            <p:ph type="sldNum" sz="quarter" idx="12"/>
          </p:nvPr>
        </p:nvSpPr>
        <p:spPr/>
        <p:txBody>
          <a:bodyPr/>
          <a:lstStyle/>
          <a:p>
            <a:fld id="{FCEF4EBB-15D2-4AB8-A70A-9586F0795BD6}" type="slidenum">
              <a:rPr lang="en-US" smtClean="0"/>
              <a:pPr/>
              <a:t>13</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2717182"/>
            <a:ext cx="4257675" cy="378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229600" cy="1754326"/>
          </a:xfrm>
          <a:prstGeom prst="rect">
            <a:avLst/>
          </a:prstGeom>
        </p:spPr>
        <p:txBody>
          <a:bodyPr wrap="square">
            <a:spAutoFit/>
          </a:bodyPr>
          <a:lstStyle/>
          <a:p>
            <a:r>
              <a:rPr lang="en-US" dirty="0" smtClean="0"/>
              <a:t>The </a:t>
            </a:r>
            <a:r>
              <a:rPr lang="en-US" dirty="0" smtClean="0">
                <a:solidFill>
                  <a:srgbClr val="00B0F0"/>
                </a:solidFill>
              </a:rPr>
              <a:t>Scope</a:t>
            </a:r>
            <a:r>
              <a:rPr lang="en-US" dirty="0" smtClean="0"/>
              <a:t> and </a:t>
            </a:r>
            <a:r>
              <a:rPr lang="en-US" dirty="0" smtClean="0">
                <a:solidFill>
                  <a:srgbClr val="00B0F0"/>
                </a:solidFill>
              </a:rPr>
              <a:t>Clock</a:t>
            </a:r>
            <a:r>
              <a:rPr lang="en-US" dirty="0" smtClean="0"/>
              <a:t> blocks are basic Simulink blocks in the </a:t>
            </a:r>
            <a:r>
              <a:rPr lang="en-US" dirty="0" smtClean="0">
                <a:solidFill>
                  <a:srgbClr val="FF0000"/>
                </a:solidFill>
              </a:rPr>
              <a:t>Sinks</a:t>
            </a:r>
            <a:r>
              <a:rPr lang="en-US" dirty="0" smtClean="0"/>
              <a:t> and </a:t>
            </a:r>
            <a:r>
              <a:rPr lang="en-US" dirty="0" smtClean="0">
                <a:solidFill>
                  <a:srgbClr val="FF0000"/>
                </a:solidFill>
              </a:rPr>
              <a:t>Sources</a:t>
            </a:r>
            <a:r>
              <a:rPr lang="en-US" dirty="0" smtClean="0"/>
              <a:t> libraries, respectively. </a:t>
            </a:r>
            <a:r>
              <a:rPr lang="en-US" dirty="0"/>
              <a:t>Select and place </a:t>
            </a:r>
            <a:r>
              <a:rPr lang="en-US" dirty="0" smtClean="0"/>
              <a:t>them as shown.</a:t>
            </a:r>
          </a:p>
          <a:p>
            <a:endParaRPr lang="en-US" dirty="0"/>
          </a:p>
          <a:p>
            <a:r>
              <a:rPr lang="en-US" dirty="0" smtClean="0"/>
              <a:t>Select </a:t>
            </a:r>
            <a:r>
              <a:rPr lang="en-US" dirty="0"/>
              <a:t>and place the </a:t>
            </a:r>
            <a:r>
              <a:rPr lang="en-US" dirty="0">
                <a:solidFill>
                  <a:srgbClr val="00B0F0"/>
                </a:solidFill>
              </a:rPr>
              <a:t>Simulink-PS Converter block </a:t>
            </a:r>
            <a:r>
              <a:rPr lang="en-US" dirty="0"/>
              <a:t>from the </a:t>
            </a:r>
            <a:r>
              <a:rPr lang="en-US" dirty="0" err="1" smtClean="0"/>
              <a:t>Simscape</a:t>
            </a:r>
            <a:r>
              <a:rPr lang="en-US" dirty="0" smtClean="0"/>
              <a:t>&gt;</a:t>
            </a:r>
            <a:r>
              <a:rPr lang="en-US" dirty="0" smtClean="0">
                <a:solidFill>
                  <a:srgbClr val="FF0000"/>
                </a:solidFill>
              </a:rPr>
              <a:t>Utilities</a:t>
            </a:r>
            <a:r>
              <a:rPr lang="en-US" dirty="0" smtClean="0"/>
              <a:t> </a:t>
            </a:r>
            <a:r>
              <a:rPr lang="en-US" dirty="0"/>
              <a:t>library. This block converts </a:t>
            </a:r>
            <a:r>
              <a:rPr lang="en-US" dirty="0" smtClean="0"/>
              <a:t>a Simulink </a:t>
            </a:r>
            <a:r>
              <a:rPr lang="en-US" dirty="0"/>
              <a:t>signal to a </a:t>
            </a:r>
            <a:r>
              <a:rPr lang="en-US" i="1" dirty="0"/>
              <a:t>physical signal (PS)</a:t>
            </a:r>
            <a:r>
              <a:rPr lang="en-US" dirty="0"/>
              <a:t> </a:t>
            </a:r>
            <a:r>
              <a:rPr lang="en-US" dirty="0" smtClean="0"/>
              <a:t>. Its Block Parameters window is shown below. Here the units were selected to be m/s.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006" y="2514600"/>
            <a:ext cx="4624388" cy="383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CEF4EBB-15D2-4AB8-A70A-9586F0795BD6}" type="slidenum">
              <a:rPr lang="en-US" smtClean="0"/>
              <a:pPr/>
              <a:t>14</a:t>
            </a:fld>
            <a:endParaRPr lang="en-US"/>
          </a:p>
        </p:txBody>
      </p:sp>
    </p:spTree>
    <p:extLst>
      <p:ext uri="{BB962C8B-B14F-4D97-AF65-F5344CB8AC3E}">
        <p14:creationId xmlns:p14="http://schemas.microsoft.com/office/powerpoint/2010/main" val="67733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897" y="2137873"/>
            <a:ext cx="5635174"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762000"/>
            <a:ext cx="7467600" cy="1200329"/>
          </a:xfrm>
          <a:prstGeom prst="rect">
            <a:avLst/>
          </a:prstGeom>
          <a:noFill/>
        </p:spPr>
        <p:txBody>
          <a:bodyPr wrap="square" rtlCol="0">
            <a:spAutoFit/>
          </a:bodyPr>
          <a:lstStyle/>
          <a:p>
            <a:r>
              <a:rPr lang="en-US" dirty="0" smtClean="0"/>
              <a:t>Next select and place the </a:t>
            </a:r>
            <a:r>
              <a:rPr lang="en-US" dirty="0" smtClean="0">
                <a:solidFill>
                  <a:srgbClr val="00B0F0"/>
                </a:solidFill>
              </a:rPr>
              <a:t>Ideal Translational Velocity Source </a:t>
            </a:r>
            <a:r>
              <a:rPr lang="en-US" dirty="0" smtClean="0"/>
              <a:t>block from the </a:t>
            </a:r>
            <a:r>
              <a:rPr lang="en-US" dirty="0" err="1" smtClean="0"/>
              <a:t>Simscape</a:t>
            </a:r>
            <a:r>
              <a:rPr lang="en-US" dirty="0" smtClean="0"/>
              <a:t>&gt;Foundation Library&gt;Mechanical&gt;</a:t>
            </a:r>
            <a:r>
              <a:rPr lang="en-US" dirty="0" smtClean="0">
                <a:solidFill>
                  <a:srgbClr val="FF0000"/>
                </a:solidFill>
              </a:rPr>
              <a:t> Mechanical Sources </a:t>
            </a:r>
            <a:r>
              <a:rPr lang="en-US" dirty="0" smtClean="0"/>
              <a:t>library. This element provides a velocity differential that is proportional to the input signal regardless of the force exerted on the system. The block has no parameters.</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15</a:t>
            </a:fld>
            <a:endParaRPr lang="en-US"/>
          </a:p>
        </p:txBody>
      </p:sp>
    </p:spTree>
    <p:extLst>
      <p:ext uri="{BB962C8B-B14F-4D97-AF65-F5344CB8AC3E}">
        <p14:creationId xmlns:p14="http://schemas.microsoft.com/office/powerpoint/2010/main" val="2237053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16</a:t>
            </a:fld>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371600"/>
            <a:ext cx="4257675" cy="378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685800"/>
            <a:ext cx="7467600" cy="369332"/>
          </a:xfrm>
          <a:prstGeom prst="rect">
            <a:avLst/>
          </a:prstGeom>
          <a:noFill/>
        </p:spPr>
        <p:txBody>
          <a:bodyPr wrap="square" rtlCol="0">
            <a:spAutoFit/>
          </a:bodyPr>
          <a:lstStyle/>
          <a:p>
            <a:r>
              <a:rPr lang="en-US" dirty="0" smtClean="0"/>
              <a:t>The model should now look like this.</a:t>
            </a:r>
            <a:endParaRPr lang="en-US" dirty="0"/>
          </a:p>
        </p:txBody>
      </p:sp>
    </p:spTree>
    <p:extLst>
      <p:ext uri="{BB962C8B-B14F-4D97-AF65-F5344CB8AC3E}">
        <p14:creationId xmlns:p14="http://schemas.microsoft.com/office/powerpoint/2010/main" val="156777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17</a:t>
            </a:fld>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958029"/>
            <a:ext cx="5498641" cy="440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09600"/>
            <a:ext cx="7848600" cy="1477328"/>
          </a:xfrm>
          <a:prstGeom prst="rect">
            <a:avLst/>
          </a:prstGeom>
          <a:noFill/>
        </p:spPr>
        <p:txBody>
          <a:bodyPr wrap="square" rtlCol="0">
            <a:spAutoFit/>
          </a:bodyPr>
          <a:lstStyle/>
          <a:p>
            <a:r>
              <a:rPr lang="en-US" dirty="0" smtClean="0"/>
              <a:t>Now we will add two more blocks: The </a:t>
            </a:r>
            <a:r>
              <a:rPr lang="en-US" dirty="0" smtClean="0">
                <a:solidFill>
                  <a:srgbClr val="00B0F0"/>
                </a:solidFill>
              </a:rPr>
              <a:t>Solver Configuration </a:t>
            </a:r>
            <a:r>
              <a:rPr lang="en-US" dirty="0" smtClean="0"/>
              <a:t>block from the</a:t>
            </a:r>
            <a:r>
              <a:rPr lang="en-US" dirty="0"/>
              <a:t> </a:t>
            </a:r>
            <a:r>
              <a:rPr lang="en-US" dirty="0" err="1" smtClean="0"/>
              <a:t>Simscape</a:t>
            </a:r>
            <a:r>
              <a:rPr lang="en-US" dirty="0" smtClean="0"/>
              <a:t>&gt;Utilities library and the </a:t>
            </a:r>
            <a:r>
              <a:rPr lang="en-US" dirty="0" smtClean="0">
                <a:solidFill>
                  <a:srgbClr val="00B0F0"/>
                </a:solidFill>
              </a:rPr>
              <a:t>Mechanical Translational Reference </a:t>
            </a:r>
            <a:r>
              <a:rPr lang="en-US" dirty="0" smtClean="0"/>
              <a:t>block from the </a:t>
            </a:r>
            <a:r>
              <a:rPr lang="en-US" dirty="0" err="1" smtClean="0"/>
              <a:t>Simscape</a:t>
            </a:r>
            <a:r>
              <a:rPr lang="en-US" dirty="0" smtClean="0"/>
              <a:t>&gt;Foundation Library&gt;Mechanical&gt;Translational Elements library. The latter provides a reference point for specifying velocity. Its Block Parameters window is shown below.  It has no param</a:t>
            </a:r>
            <a:r>
              <a:rPr lang="en-US" dirty="0"/>
              <a:t>e</a:t>
            </a:r>
            <a:r>
              <a:rPr lang="en-US" dirty="0" smtClean="0"/>
              <a:t>ters. Connect it as shown.</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2100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09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772400" cy="1477328"/>
          </a:xfrm>
          <a:prstGeom prst="rect">
            <a:avLst/>
          </a:prstGeom>
        </p:spPr>
        <p:txBody>
          <a:bodyPr wrap="square">
            <a:spAutoFit/>
          </a:bodyPr>
          <a:lstStyle/>
          <a:p>
            <a:r>
              <a:rPr lang="de-DE" dirty="0" smtClean="0"/>
              <a:t>The </a:t>
            </a:r>
            <a:r>
              <a:rPr lang="de-DE" dirty="0"/>
              <a:t>Solver Configuration block defines the solver settings for this Simscape physical network.  The Simulink solver for the entire model must be set separately.</a:t>
            </a:r>
            <a:r>
              <a:rPr lang="en-US" dirty="0"/>
              <a:t> Its Block Parameters window is shown below. </a:t>
            </a:r>
            <a:r>
              <a:rPr lang="en-US" dirty="0" smtClean="0"/>
              <a:t>For </a:t>
            </a:r>
            <a:r>
              <a:rPr lang="en-US" dirty="0"/>
              <a:t>this example, do not change any of the parameters in this block (all three boxes should be unchecked).  Connect it as shown in the </a:t>
            </a:r>
            <a:r>
              <a:rPr lang="en-US" dirty="0" smtClean="0"/>
              <a:t>figure.</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258" y="2286000"/>
            <a:ext cx="4210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CEF4EBB-15D2-4AB8-A70A-9586F0795BD6}" type="slidenum">
              <a:rPr lang="en-US" smtClean="0"/>
              <a:pPr/>
              <a:t>18</a:t>
            </a:fld>
            <a:endParaRPr lang="en-US"/>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338699"/>
            <a:ext cx="413387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18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 y="2514600"/>
            <a:ext cx="8420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112" y="620851"/>
            <a:ext cx="25622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4953000" cy="2031325"/>
          </a:xfrm>
          <a:prstGeom prst="rect">
            <a:avLst/>
          </a:prstGeom>
          <a:noFill/>
        </p:spPr>
        <p:txBody>
          <a:bodyPr wrap="square" rtlCol="0">
            <a:spAutoFit/>
          </a:bodyPr>
          <a:lstStyle/>
          <a:p>
            <a:r>
              <a:rPr lang="en-US" b="1" dirty="0" smtClean="0"/>
              <a:t>A Note About Solvers: </a:t>
            </a:r>
            <a:r>
              <a:rPr lang="en-US" dirty="0" smtClean="0"/>
              <a:t>The default solver is ode 45. </a:t>
            </a:r>
            <a:r>
              <a:rPr lang="en-US" dirty="0" smtClean="0">
                <a:cs typeface="Arial" pitchFamily="34" charset="0"/>
              </a:rPr>
              <a:t>It is strongly recommended that you change the solver to a stiff solver (ode15s, ode23t, or ode14x). </a:t>
            </a:r>
            <a:r>
              <a:rPr lang="en-US" dirty="0" smtClean="0"/>
              <a:t>Do this by selecting “Configuration Parameters” from the Simulation menu</a:t>
            </a:r>
            <a:r>
              <a:rPr lang="en-US" b="1" dirty="0" smtClean="0"/>
              <a:t>, </a:t>
            </a:r>
            <a:r>
              <a:rPr lang="en-US" dirty="0" smtClean="0">
                <a:cs typeface="Arial" pitchFamily="34" charset="0"/>
              </a:rPr>
              <a:t>selecting the solver pane from the list on the left, and changing the “Solver” parameter to ode15s.</a:t>
            </a:r>
            <a:r>
              <a:rPr lang="en-US" dirty="0" smtClean="0"/>
              <a:t> Then click OK. </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19</a:t>
            </a:fld>
            <a:endParaRPr lang="en-US"/>
          </a:p>
        </p:txBody>
      </p:sp>
      <p:sp>
        <p:nvSpPr>
          <p:cNvPr id="6" name="Oval 5"/>
          <p:cNvSpPr/>
          <p:nvPr/>
        </p:nvSpPr>
        <p:spPr>
          <a:xfrm>
            <a:off x="6019800" y="1219200"/>
            <a:ext cx="1600200" cy="3048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257800" y="3581400"/>
            <a:ext cx="2438400" cy="3810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6"/>
          <p:cNvSpPr/>
          <p:nvPr/>
        </p:nvSpPr>
        <p:spPr>
          <a:xfrm>
            <a:off x="609600" y="2971800"/>
            <a:ext cx="7620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5141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077200" cy="3877985"/>
          </a:xfrm>
          <a:prstGeom prst="rect">
            <a:avLst/>
          </a:prstGeom>
          <a:noFill/>
        </p:spPr>
        <p:txBody>
          <a:bodyPr wrap="square" rtlCol="0">
            <a:spAutoFit/>
          </a:bodyPr>
          <a:lstStyle/>
          <a:p>
            <a:r>
              <a:rPr lang="en-US" dirty="0" smtClean="0"/>
              <a:t>These slides are intended to be used with the author’s text, </a:t>
            </a:r>
            <a:r>
              <a:rPr lang="en-US" altLang="en-US" i="1" dirty="0"/>
              <a:t>System Dynamics</a:t>
            </a:r>
            <a:r>
              <a:rPr lang="en-US" altLang="en-US" dirty="0"/>
              <a:t>, </a:t>
            </a:r>
            <a:r>
              <a:rPr lang="en-US" altLang="en-US" dirty="0"/>
              <a:t>3</a:t>
            </a:r>
            <a:r>
              <a:rPr lang="en-US" altLang="en-US" dirty="0" smtClean="0"/>
              <a:t>/e</a:t>
            </a:r>
            <a:r>
              <a:rPr lang="en-US" altLang="en-US" dirty="0" smtClean="0"/>
              <a:t>, published by </a:t>
            </a:r>
            <a:r>
              <a:rPr lang="en-US" altLang="en-US" dirty="0" smtClean="0"/>
              <a:t>McGraw-Hill©2014</a:t>
            </a:r>
            <a:r>
              <a:rPr lang="en-US" altLang="en-US" dirty="0" smtClean="0">
                <a:latin typeface="Times" pitchFamily="18" charset="0"/>
              </a:rPr>
              <a:t>.</a:t>
            </a:r>
            <a:endParaRPr lang="en-US" altLang="en-US" dirty="0" smtClean="0">
              <a:latin typeface="Times" pitchFamily="18" charset="0"/>
            </a:endParaRPr>
          </a:p>
          <a:p>
            <a:endParaRPr lang="en-US" altLang="en-US" b="1" dirty="0"/>
          </a:p>
          <a:p>
            <a:pPr algn="ctr"/>
            <a:r>
              <a:rPr lang="en-US" altLang="en-US" b="1" dirty="0" smtClean="0"/>
              <a:t>Acknowledgments </a:t>
            </a:r>
          </a:p>
          <a:p>
            <a:endParaRPr lang="en-US" altLang="en-US" b="1" dirty="0"/>
          </a:p>
          <a:p>
            <a:r>
              <a:rPr lang="en-US" altLang="en-US" dirty="0" smtClean="0"/>
              <a:t>The author wishes to acknowledge the support of McGraw-Hill for hosting these slides, and The MathWorks, Inc., who supplied the software. Naomi Fernandes, Dr. Gerald Brusher, and Steve Miller of MathWorks provided much assistance.  Dr. Brusher’s contributions formed the basis for many of the </a:t>
            </a:r>
            <a:r>
              <a:rPr lang="en-US" altLang="en-US" dirty="0" err="1" smtClean="0"/>
              <a:t>Simscape</a:t>
            </a:r>
            <a:r>
              <a:rPr lang="en-US" altLang="en-US" dirty="0" smtClean="0"/>
              <a:t> models presented here.</a:t>
            </a:r>
          </a:p>
          <a:p>
            <a:endParaRPr lang="en-US" altLang="en-US" dirty="0"/>
          </a:p>
          <a:p>
            <a:r>
              <a:rPr lang="en-US" altLang="en-US" dirty="0" smtClean="0"/>
              <a:t>MATLAB®, Simulink®, and Simscape</a:t>
            </a:r>
            <a:r>
              <a:rPr lang="en-US" b="1" dirty="0" smtClean="0">
                <a:latin typeface="Arial" charset="0"/>
              </a:rPr>
              <a:t>™ </a:t>
            </a:r>
            <a:r>
              <a:rPr lang="en-US" altLang="en-US" dirty="0" smtClean="0"/>
              <a:t>are registered trademarks and trademarks of The MathWorks, Inc. and are used with permission. </a:t>
            </a:r>
            <a:endParaRPr lang="en-US" altLang="en-US" dirty="0"/>
          </a:p>
          <a:p>
            <a:r>
              <a:rPr lang="en-US" sz="1200" dirty="0" smtClean="0"/>
              <a:t> </a:t>
            </a:r>
            <a:endParaRPr lang="en-US" sz="1200"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a:t>
            </a:fld>
            <a:endParaRPr lang="en-US"/>
          </a:p>
        </p:txBody>
      </p:sp>
      <p:sp>
        <p:nvSpPr>
          <p:cNvPr id="4" name="Rectangle 3"/>
          <p:cNvSpPr/>
          <p:nvPr/>
        </p:nvSpPr>
        <p:spPr>
          <a:xfrm>
            <a:off x="381000" y="4416790"/>
            <a:ext cx="8077200" cy="923330"/>
          </a:xfrm>
          <a:prstGeom prst="rect">
            <a:avLst/>
          </a:prstGeom>
        </p:spPr>
        <p:txBody>
          <a:bodyPr wrap="square">
            <a:spAutoFit/>
          </a:bodyPr>
          <a:lstStyle/>
          <a:p>
            <a:r>
              <a:rPr lang="en-US" dirty="0"/>
              <a:t>The equations and math symbols in these slides were created with the new equation editor in </a:t>
            </a:r>
            <a:r>
              <a:rPr lang="en-US" dirty="0" smtClean="0"/>
              <a:t>PowerPoint </a:t>
            </a:r>
            <a:r>
              <a:rPr lang="en-US" dirty="0"/>
              <a:t>2010, and thus material containing these elements will appear as graphics when viewed in an earlier version.</a:t>
            </a:r>
          </a:p>
        </p:txBody>
      </p:sp>
    </p:spTree>
    <p:extLst>
      <p:ext uri="{BB962C8B-B14F-4D97-AF65-F5344CB8AC3E}">
        <p14:creationId xmlns:p14="http://schemas.microsoft.com/office/powerpoint/2010/main" val="2062400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20</a:t>
            </a:fld>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522" y="4052887"/>
            <a:ext cx="5648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2001" y="533400"/>
            <a:ext cx="7467600" cy="3139321"/>
          </a:xfrm>
          <a:prstGeom prst="rect">
            <a:avLst/>
          </a:prstGeom>
          <a:noFill/>
        </p:spPr>
        <p:txBody>
          <a:bodyPr wrap="square" rtlCol="0">
            <a:spAutoFit/>
          </a:bodyPr>
          <a:lstStyle/>
          <a:p>
            <a:r>
              <a:rPr lang="en-US" dirty="0" smtClean="0"/>
              <a:t>We will now add four more blocks as shown in the partial diagram below. Place the </a:t>
            </a:r>
            <a:r>
              <a:rPr lang="en-US" dirty="0">
                <a:solidFill>
                  <a:srgbClr val="00B0F0"/>
                </a:solidFill>
              </a:rPr>
              <a:t>Ideal Translational Motion Sensor </a:t>
            </a:r>
            <a:r>
              <a:rPr lang="en-US" dirty="0"/>
              <a:t>block, which is in the </a:t>
            </a:r>
            <a:r>
              <a:rPr lang="en-US" dirty="0" err="1" smtClean="0"/>
              <a:t>Simscape</a:t>
            </a:r>
            <a:r>
              <a:rPr lang="en-US" dirty="0" smtClean="0"/>
              <a:t>&gt;Foundation </a:t>
            </a:r>
            <a:r>
              <a:rPr lang="en-US" dirty="0"/>
              <a:t>Library&gt;Mechanical&gt;</a:t>
            </a:r>
            <a:r>
              <a:rPr lang="en-US" dirty="0">
                <a:solidFill>
                  <a:srgbClr val="FF0000"/>
                </a:solidFill>
              </a:rPr>
              <a:t>Mechanical Sensors </a:t>
            </a:r>
            <a:r>
              <a:rPr lang="en-US" dirty="0"/>
              <a:t>library. </a:t>
            </a:r>
            <a:r>
              <a:rPr lang="en-US" dirty="0" smtClean="0"/>
              <a:t>Connect its R port to the Mass block.</a:t>
            </a:r>
            <a:r>
              <a:rPr lang="en-US" dirty="0"/>
              <a:t> The next slide </a:t>
            </a:r>
            <a:r>
              <a:rPr lang="en-US" dirty="0" smtClean="0"/>
              <a:t>discusses this block.</a:t>
            </a:r>
          </a:p>
          <a:p>
            <a:endParaRPr lang="en-US" dirty="0" smtClean="0"/>
          </a:p>
          <a:p>
            <a:r>
              <a:rPr lang="en-US" dirty="0" smtClean="0"/>
              <a:t>Then select and place the </a:t>
            </a:r>
            <a:r>
              <a:rPr lang="en-US" dirty="0">
                <a:solidFill>
                  <a:srgbClr val="00B0F0"/>
                </a:solidFill>
              </a:rPr>
              <a:t>PS-Simulink Converter</a:t>
            </a:r>
            <a:r>
              <a:rPr lang="en-US" dirty="0"/>
              <a:t> block in the </a:t>
            </a:r>
            <a:r>
              <a:rPr lang="en-US" dirty="0" err="1"/>
              <a:t>Simscape</a:t>
            </a:r>
            <a:r>
              <a:rPr lang="en-US" dirty="0"/>
              <a:t>&gt;Utilities library. This block converts the input physical signal (PS) to a unit-less Simulink output signal. Connect its input to  the </a:t>
            </a:r>
            <a:r>
              <a:rPr lang="en-US" dirty="0" smtClean="0"/>
              <a:t>lower </a:t>
            </a:r>
            <a:r>
              <a:rPr lang="en-US" dirty="0"/>
              <a:t>output port </a:t>
            </a:r>
            <a:r>
              <a:rPr lang="en-US" dirty="0" smtClean="0"/>
              <a:t>(P) of </a:t>
            </a:r>
            <a:r>
              <a:rPr lang="en-US" dirty="0"/>
              <a:t>the </a:t>
            </a:r>
            <a:r>
              <a:rPr lang="en-US" dirty="0" smtClean="0"/>
              <a:t>motion </a:t>
            </a:r>
            <a:r>
              <a:rPr lang="en-US" dirty="0"/>
              <a:t>sensor. </a:t>
            </a:r>
            <a:r>
              <a:rPr lang="en-US" dirty="0" smtClean="0"/>
              <a:t>This port provides a measurement of the position. The V port gives the velocity. Then connect the Scope as shown, and connect a Mechanical Translational Reference block to the C port of the motion sensor.</a:t>
            </a:r>
          </a:p>
        </p:txBody>
      </p:sp>
    </p:spTree>
    <p:extLst>
      <p:ext uri="{BB962C8B-B14F-4D97-AF65-F5344CB8AC3E}">
        <p14:creationId xmlns:p14="http://schemas.microsoft.com/office/powerpoint/2010/main" val="312937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21</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8275" y="2052638"/>
            <a:ext cx="6267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14400" y="533400"/>
            <a:ext cx="7391400" cy="923330"/>
          </a:xfrm>
          <a:prstGeom prst="rect">
            <a:avLst/>
          </a:prstGeom>
        </p:spPr>
        <p:txBody>
          <a:bodyPr wrap="square">
            <a:spAutoFit/>
          </a:bodyPr>
          <a:lstStyle/>
          <a:p>
            <a:r>
              <a:rPr lang="en-US" dirty="0" smtClean="0"/>
              <a:t>The Block Parameters window of the Ideal </a:t>
            </a:r>
            <a:r>
              <a:rPr lang="en-US" dirty="0"/>
              <a:t>Translational Motion Sensor </a:t>
            </a:r>
            <a:r>
              <a:rPr lang="en-US" dirty="0" smtClean="0"/>
              <a:t>block is shown below. It has one parameter, the Initial position, whose units are selectable.</a:t>
            </a:r>
            <a:endParaRPr lang="en-US" dirty="0"/>
          </a:p>
        </p:txBody>
      </p:sp>
    </p:spTree>
    <p:extLst>
      <p:ext uri="{BB962C8B-B14F-4D97-AF65-F5344CB8AC3E}">
        <p14:creationId xmlns:p14="http://schemas.microsoft.com/office/powerpoint/2010/main" val="1038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22</a:t>
            </a:fld>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905000"/>
            <a:ext cx="7620000" cy="449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609600"/>
            <a:ext cx="7924800" cy="1200329"/>
          </a:xfrm>
          <a:prstGeom prst="rect">
            <a:avLst/>
          </a:prstGeom>
          <a:noFill/>
        </p:spPr>
        <p:txBody>
          <a:bodyPr wrap="square" rtlCol="0">
            <a:spAutoFit/>
          </a:bodyPr>
          <a:lstStyle/>
          <a:p>
            <a:r>
              <a:rPr lang="en-US" dirty="0" smtClean="0"/>
              <a:t>We are now ready to finish the model.  Select and place another Clock and User Defined Function block as shown. The code entered in the </a:t>
            </a:r>
            <a:r>
              <a:rPr lang="en-US" dirty="0" err="1" smtClean="0"/>
              <a:t>Fcn</a:t>
            </a:r>
            <a:r>
              <a:rPr lang="en-US" dirty="0" smtClean="0"/>
              <a:t> y block is shown on the next slide.  Then place the remaining two Scopes, the Mux, and the To Workspace block as shown. This completes the model.</a:t>
            </a:r>
            <a:endParaRPr lang="en-US" dirty="0"/>
          </a:p>
        </p:txBody>
      </p:sp>
    </p:spTree>
    <p:extLst>
      <p:ext uri="{BB962C8B-B14F-4D97-AF65-F5344CB8AC3E}">
        <p14:creationId xmlns:p14="http://schemas.microsoft.com/office/powerpoint/2010/main" val="394460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23</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609600" y="762000"/>
                <a:ext cx="7696200" cy="1477328"/>
              </a:xfrm>
              <a:prstGeom prst="rect">
                <a:avLst/>
              </a:prstGeom>
              <a:noFill/>
            </p:spPr>
            <p:txBody>
              <a:bodyPr wrap="square" rtlCol="0">
                <a:spAutoFit/>
              </a:bodyPr>
              <a:lstStyle/>
              <a:p>
                <a:r>
                  <a:rPr lang="en-US" dirty="0" smtClean="0"/>
                  <a:t>Enter the following into the </a:t>
                </a:r>
                <a:r>
                  <a:rPr lang="en-US" dirty="0" err="1" smtClean="0"/>
                  <a:t>Fcn</a:t>
                </a:r>
                <a:r>
                  <a:rPr lang="en-US" dirty="0" smtClean="0"/>
                  <a:t> y block.  This computes the base motion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a:t>
                </a:r>
              </a:p>
              <a:p>
                <a:endParaRPr lang="en-US" dirty="0"/>
              </a:p>
              <a:p>
                <a:pPr algn="ctr"/>
                <a:r>
                  <a:rPr lang="en-US" dirty="0"/>
                  <a:t>97.858*u*</a:t>
                </a:r>
                <a:r>
                  <a:rPr lang="en-US" dirty="0" err="1"/>
                  <a:t>exp</a:t>
                </a:r>
                <a:r>
                  <a:rPr lang="en-US" dirty="0"/>
                  <a:t>(-72*u</a:t>
                </a:r>
                <a:r>
                  <a:rPr lang="en-US" dirty="0" smtClean="0"/>
                  <a:t>)</a:t>
                </a:r>
              </a:p>
              <a:p>
                <a:pPr algn="just"/>
                <a:endParaRPr lang="en-US" dirty="0" smtClean="0"/>
              </a:p>
              <a:p>
                <a:pPr algn="just"/>
                <a:r>
                  <a:rPr lang="en-US" dirty="0" smtClean="0"/>
                  <a:t>Note that this block does not support array operations (e.g. .*, ./,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762000"/>
                <a:ext cx="7696200" cy="1477328"/>
              </a:xfrm>
              <a:prstGeom prst="rect">
                <a:avLst/>
              </a:prstGeom>
              <a:blipFill rotWithShape="1">
                <a:blip r:embed="rId2" cstate="print"/>
                <a:stretch>
                  <a:fillRect l="-633"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46797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24</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667000"/>
            <a:ext cx="5383850" cy="34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590438"/>
            <a:ext cx="8001000" cy="1477328"/>
          </a:xfrm>
          <a:prstGeom prst="rect">
            <a:avLst/>
          </a:prstGeom>
        </p:spPr>
        <p:txBody>
          <a:bodyPr wrap="square">
            <a:spAutoFit/>
          </a:bodyPr>
          <a:lstStyle/>
          <a:p>
            <a:r>
              <a:rPr lang="en-US" dirty="0" smtClean="0">
                <a:cs typeface="Courier New" pitchFamily="49" charset="0"/>
              </a:rPr>
              <a:t>To store the values in the model file, you can create a script by selecting </a:t>
            </a:r>
            <a:r>
              <a:rPr lang="en-US" b="1" dirty="0" smtClean="0">
                <a:cs typeface="Courier New" pitchFamily="49" charset="0"/>
              </a:rPr>
              <a:t>Model Properties/Callbacks/</a:t>
            </a:r>
            <a:r>
              <a:rPr lang="en-US" b="1" dirty="0" err="1" smtClean="0">
                <a:cs typeface="Courier New" pitchFamily="49" charset="0"/>
              </a:rPr>
              <a:t>InitFcn</a:t>
            </a:r>
            <a:r>
              <a:rPr lang="en-US" dirty="0" smtClean="0">
                <a:cs typeface="Courier New" pitchFamily="49" charset="0"/>
              </a:rPr>
              <a:t> from the </a:t>
            </a:r>
            <a:r>
              <a:rPr lang="en-US" b="1" dirty="0" smtClean="0">
                <a:cs typeface="Courier New" pitchFamily="49" charset="0"/>
              </a:rPr>
              <a:t>File</a:t>
            </a:r>
            <a:r>
              <a:rPr lang="en-US" dirty="0" smtClean="0">
                <a:cs typeface="Courier New" pitchFamily="49" charset="0"/>
              </a:rPr>
              <a:t> menu of the model window.  You then type in the MATLAB</a:t>
            </a:r>
            <a:r>
              <a:rPr lang="en-US" dirty="0" smtClean="0"/>
              <a:t>®</a:t>
            </a:r>
            <a:r>
              <a:rPr lang="en-US" dirty="0" smtClean="0">
                <a:cs typeface="Courier New" pitchFamily="49" charset="0"/>
              </a:rPr>
              <a:t> commands shown in the window below. This script could also be created in the MATLAB editor and pasted into the </a:t>
            </a:r>
            <a:r>
              <a:rPr lang="en-US" b="1" dirty="0" err="1" smtClean="0">
                <a:cs typeface="Courier New" pitchFamily="49" charset="0"/>
              </a:rPr>
              <a:t>InitFcn</a:t>
            </a:r>
            <a:r>
              <a:rPr lang="en-US" dirty="0" smtClean="0">
                <a:cs typeface="Courier New" pitchFamily="49" charset="0"/>
              </a:rPr>
              <a:t> window. Note that you can use it to perform calculations, although this feature is not needed here. </a:t>
            </a:r>
            <a:endParaRPr lang="en-US" dirty="0"/>
          </a:p>
        </p:txBody>
      </p:sp>
    </p:spTree>
    <p:extLst>
      <p:ext uri="{BB962C8B-B14F-4D97-AF65-F5344CB8AC3E}">
        <p14:creationId xmlns:p14="http://schemas.microsoft.com/office/powerpoint/2010/main" val="245177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524000"/>
            <a:ext cx="5625027" cy="500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CEF4EBB-15D2-4AB8-A70A-9586F0795BD6}" type="slidenum">
              <a:rPr lang="en-US" smtClean="0"/>
              <a:pPr/>
              <a:t>25</a:t>
            </a:fld>
            <a:endParaRPr lang="en-US"/>
          </a:p>
        </p:txBody>
      </p:sp>
      <p:sp>
        <p:nvSpPr>
          <p:cNvPr id="3" name="TextBox 2"/>
          <p:cNvSpPr txBox="1"/>
          <p:nvPr/>
        </p:nvSpPr>
        <p:spPr>
          <a:xfrm>
            <a:off x="1109663" y="533400"/>
            <a:ext cx="7348537" cy="1200329"/>
          </a:xfrm>
          <a:prstGeom prst="rect">
            <a:avLst/>
          </a:prstGeom>
          <a:noFill/>
        </p:spPr>
        <p:txBody>
          <a:bodyPr wrap="square" rtlCol="0">
            <a:spAutoFit/>
          </a:bodyPr>
          <a:lstStyle/>
          <a:p>
            <a:r>
              <a:rPr lang="en-US" dirty="0" smtClean="0"/>
              <a:t>Now set the Stop Time to 0.5 s and run the model.  The x, y, and Stroke Scopes should look like the following. These plots agree with the plot of the analytical solution displayed earlier.  Thus our </a:t>
            </a:r>
            <a:r>
              <a:rPr lang="en-US" dirty="0" err="1" smtClean="0"/>
              <a:t>Simscape</a:t>
            </a:r>
            <a:r>
              <a:rPr lang="en-US" dirty="0" smtClean="0"/>
              <a:t> model is working correctly.</a:t>
            </a:r>
            <a:endParaRPr lang="en-US" dirty="0"/>
          </a:p>
        </p:txBody>
      </p:sp>
    </p:spTree>
    <p:extLst>
      <p:ext uri="{BB962C8B-B14F-4D97-AF65-F5344CB8AC3E}">
        <p14:creationId xmlns:p14="http://schemas.microsoft.com/office/powerpoint/2010/main" val="392888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26</a:t>
            </a:fld>
            <a:endParaRPr lang="en-US"/>
          </a:p>
        </p:txBody>
      </p:sp>
      <mc:AlternateContent xmlns:mc="http://schemas.openxmlformats.org/markup-compatibility/2006" xmlns:a14="http://schemas.microsoft.com/office/drawing/2010/main">
        <mc:Choice Requires="a14">
          <p:sp>
            <p:nvSpPr>
              <p:cNvPr id="3" name="Rectangle 2"/>
              <p:cNvSpPr/>
              <p:nvPr/>
            </p:nvSpPr>
            <p:spPr>
              <a:xfrm>
                <a:off x="457200" y="533400"/>
                <a:ext cx="8229600" cy="1200329"/>
              </a:xfrm>
              <a:prstGeom prst="rect">
                <a:avLst/>
              </a:prstGeom>
            </p:spPr>
            <p:txBody>
              <a:bodyPr wrap="square">
                <a:spAutoFit/>
              </a:bodyPr>
              <a:lstStyle/>
              <a:p>
                <a:r>
                  <a:rPr lang="en-US" b="1" dirty="0" smtClean="0">
                    <a:solidFill>
                      <a:schemeClr val="accent1"/>
                    </a:solidFill>
                  </a:rPr>
                  <a:t>Example 2: </a:t>
                </a:r>
                <a:r>
                  <a:rPr lang="en-US" b="1" dirty="0">
                    <a:solidFill>
                      <a:schemeClr val="accent1"/>
                    </a:solidFill>
                  </a:rPr>
                  <a:t>A Two-Mass Model </a:t>
                </a:r>
                <a:r>
                  <a:rPr lang="en-US" dirty="0"/>
                  <a:t>The suspension model shown </a:t>
                </a:r>
                <a:r>
                  <a:rPr lang="en-US" dirty="0" smtClean="0"/>
                  <a:t>below </a:t>
                </a:r>
                <a:r>
                  <a:rPr lang="en-US" dirty="0"/>
                  <a:t>includes the mass of the wheel-tire-axle assembly</a:t>
                </a:r>
                <a:r>
                  <a:rPr lang="en-US" dirty="0" smtClean="0"/>
                  <a:t>. The </a:t>
                </a:r>
                <a:r>
                  <a:rPr lang="en-US" dirty="0"/>
                  <a:t>mass </a:t>
                </a:r>
                <a14:m>
                  <m:oMath xmlns:m="http://schemas.openxmlformats.org/officeDocument/2006/math">
                    <m:sSub>
                      <m:sSubPr>
                        <m:ctrlPr>
                          <a:rPr lang="en-US" i="1" smtClean="0">
                            <a:latin typeface="Cambria Math"/>
                          </a:rPr>
                        </m:ctrlPr>
                      </m:sSubPr>
                      <m:e>
                        <m:r>
                          <a:rPr lang="en-US" b="0" i="1" smtClean="0">
                            <a:latin typeface="Cambria Math"/>
                          </a:rPr>
                          <m:t>𝑚</m:t>
                        </m:r>
                      </m:e>
                      <m:sub>
                        <m:r>
                          <a:rPr lang="en-US" b="0" i="1" smtClean="0">
                            <a:latin typeface="Cambria Math"/>
                          </a:rPr>
                          <m:t>1</m:t>
                        </m:r>
                      </m:sub>
                    </m:sSub>
                  </m:oMath>
                </a14:m>
                <a:r>
                  <a:rPr lang="en-US" dirty="0" smtClean="0"/>
                  <a:t> </a:t>
                </a:r>
                <a:r>
                  <a:rPr lang="en-US" dirty="0"/>
                  <a:t>is one-fourth the mass of the car body, and </a:t>
                </a:r>
                <a14:m>
                  <m:oMath xmlns:m="http://schemas.openxmlformats.org/officeDocument/2006/math">
                    <m:sSub>
                      <m:sSubPr>
                        <m:ctrlPr>
                          <a:rPr lang="en-US" i="1">
                            <a:latin typeface="Cambria Math"/>
                          </a:rPr>
                        </m:ctrlPr>
                      </m:sSubPr>
                      <m:e>
                        <m:r>
                          <a:rPr lang="en-US" i="1">
                            <a:latin typeface="Cambria Math"/>
                          </a:rPr>
                          <m:t>𝑚</m:t>
                        </m:r>
                      </m:e>
                      <m:sub>
                        <m:r>
                          <a:rPr lang="en-US" b="0" i="1" smtClean="0">
                            <a:latin typeface="Cambria Math"/>
                          </a:rPr>
                          <m:t>2</m:t>
                        </m:r>
                      </m:sub>
                    </m:sSub>
                    <m:r>
                      <a:rPr lang="en-US" i="1">
                        <a:latin typeface="Cambria Math"/>
                      </a:rPr>
                      <m:t> </m:t>
                    </m:r>
                  </m:oMath>
                </a14:m>
                <a:r>
                  <a:rPr lang="en-US" dirty="0" smtClean="0"/>
                  <a:t>is </a:t>
                </a:r>
                <a:r>
                  <a:rPr lang="en-US" dirty="0"/>
                  <a:t>the mass of the </a:t>
                </a:r>
                <a:r>
                  <a:rPr lang="en-US" dirty="0" smtClean="0"/>
                  <a:t>wheel-tire-axle assembly</a:t>
                </a:r>
                <a:r>
                  <a:rPr lang="en-US" dirty="0"/>
                  <a:t>. The spring constant </a:t>
                </a:r>
                <a14:m>
                  <m:oMath xmlns:m="http://schemas.openxmlformats.org/officeDocument/2006/math">
                    <m:sSub>
                      <m:sSubPr>
                        <m:ctrlPr>
                          <a:rPr lang="en-US" i="1" smtClean="0">
                            <a:latin typeface="Cambria Math"/>
                          </a:rPr>
                        </m:ctrlPr>
                      </m:sSubPr>
                      <m:e>
                        <m:r>
                          <a:rPr lang="en-US" b="0" i="1" smtClean="0">
                            <a:latin typeface="Cambria Math"/>
                          </a:rPr>
                          <m:t>𝑘</m:t>
                        </m:r>
                      </m:e>
                      <m:sub>
                        <m:r>
                          <a:rPr lang="en-US" b="0" i="1" smtClean="0">
                            <a:latin typeface="Cambria Math"/>
                          </a:rPr>
                          <m:t>1</m:t>
                        </m:r>
                      </m:sub>
                    </m:sSub>
                  </m:oMath>
                </a14:m>
                <a:r>
                  <a:rPr lang="en-US" dirty="0" smtClean="0"/>
                  <a:t> </a:t>
                </a:r>
                <a:r>
                  <a:rPr lang="en-US" dirty="0"/>
                  <a:t>represents the suspension’s elasticity, and </a:t>
                </a:r>
                <a14:m>
                  <m:oMath xmlns:m="http://schemas.openxmlformats.org/officeDocument/2006/math">
                    <m:sSub>
                      <m:sSubPr>
                        <m:ctrlPr>
                          <a:rPr lang="en-US" i="1">
                            <a:latin typeface="Cambria Math"/>
                          </a:rPr>
                        </m:ctrlPr>
                      </m:sSubPr>
                      <m:e>
                        <m:r>
                          <a:rPr lang="en-US" i="1">
                            <a:latin typeface="Cambria Math"/>
                          </a:rPr>
                          <m:t>𝑘</m:t>
                        </m:r>
                      </m:e>
                      <m:sub>
                        <m:r>
                          <a:rPr lang="en-US" b="0" i="1" smtClean="0">
                            <a:latin typeface="Cambria Math"/>
                          </a:rPr>
                          <m:t>2</m:t>
                        </m:r>
                      </m:sub>
                    </m:sSub>
                    <m:r>
                      <a:rPr lang="en-US" i="1">
                        <a:latin typeface="Cambria Math"/>
                      </a:rPr>
                      <m:t> </m:t>
                    </m:r>
                  </m:oMath>
                </a14:m>
                <a:r>
                  <a:rPr lang="en-US" dirty="0" smtClean="0"/>
                  <a:t>represents the tire’s </a:t>
                </a:r>
                <a:r>
                  <a:rPr lang="en-US" dirty="0"/>
                  <a:t>elasticity. </a:t>
                </a:r>
              </a:p>
            </p:txBody>
          </p:sp>
        </mc:Choice>
        <mc:Fallback xmlns="">
          <p:sp>
            <p:nvSpPr>
              <p:cNvPr id="3" name="Rectangle 2"/>
              <p:cNvSpPr>
                <a:spLocks noRot="1" noChangeAspect="1" noMove="1" noResize="1" noEditPoints="1" noAdjustHandles="1" noChangeArrowheads="1" noChangeShapeType="1" noTextEdit="1"/>
              </p:cNvSpPr>
              <p:nvPr/>
            </p:nvSpPr>
            <p:spPr>
              <a:xfrm>
                <a:off x="457200" y="533400"/>
                <a:ext cx="8229600" cy="1200329"/>
              </a:xfrm>
              <a:prstGeom prst="rect">
                <a:avLst/>
              </a:prstGeom>
              <a:blipFill rotWithShape="1">
                <a:blip r:embed="rId2" cstate="print"/>
                <a:stretch>
                  <a:fillRect l="-593" t="-2551" r="-1037" b="-7143"/>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981200"/>
            <a:ext cx="2781300" cy="335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597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27</a:t>
            </a:fld>
            <a:endParaRPr lang="en-US"/>
          </a:p>
        </p:txBody>
      </p:sp>
      <p:sp>
        <p:nvSpPr>
          <p:cNvPr id="3" name="TextBox 2"/>
          <p:cNvSpPr txBox="1"/>
          <p:nvPr/>
        </p:nvSpPr>
        <p:spPr>
          <a:xfrm>
            <a:off x="609600" y="762000"/>
            <a:ext cx="8001000" cy="2031325"/>
          </a:xfrm>
          <a:prstGeom prst="rect">
            <a:avLst/>
          </a:prstGeom>
          <a:noFill/>
        </p:spPr>
        <p:txBody>
          <a:bodyPr wrap="square" rtlCol="0">
            <a:spAutoFit/>
          </a:bodyPr>
          <a:lstStyle/>
          <a:p>
            <a:r>
              <a:rPr lang="en-US" dirty="0" smtClean="0"/>
              <a:t>The </a:t>
            </a:r>
            <a:r>
              <a:rPr lang="en-US" dirty="0" err="1" smtClean="0"/>
              <a:t>Simscape</a:t>
            </a:r>
            <a:r>
              <a:rPr lang="en-US" dirty="0" smtClean="0"/>
              <a:t> model is shown on the next slide.  It requires no elements that we have not already discussed.  Note that the two springs are connected in series (end-to-end), just as they are in the physical system. The two User Defined Function blocks are programmed just as in Example 1.  The </a:t>
            </a:r>
            <a:r>
              <a:rPr lang="en-US" dirty="0" err="1" smtClean="0"/>
              <a:t>InitFcn</a:t>
            </a:r>
            <a:r>
              <a:rPr lang="en-US" dirty="0" smtClean="0"/>
              <a:t> commands are shown below.</a:t>
            </a:r>
          </a:p>
          <a:p>
            <a:endParaRPr lang="en-US" dirty="0" smtClean="0"/>
          </a:p>
          <a:p>
            <a:endParaRPr lang="en-US" dirty="0"/>
          </a:p>
        </p:txBody>
      </p:sp>
      <p:sp>
        <p:nvSpPr>
          <p:cNvPr id="4" name="Rectangle 3"/>
          <p:cNvSpPr/>
          <p:nvPr/>
        </p:nvSpPr>
        <p:spPr>
          <a:xfrm>
            <a:off x="2209800" y="2667000"/>
            <a:ext cx="4572000" cy="3139321"/>
          </a:xfrm>
          <a:prstGeom prst="rect">
            <a:avLst/>
          </a:prstGeom>
        </p:spPr>
        <p:txBody>
          <a:bodyPr>
            <a:spAutoFit/>
          </a:bodyPr>
          <a:lstStyle/>
          <a:p>
            <a:r>
              <a:rPr lang="en-US" dirty="0"/>
              <a:t>% Model Parameters:</a:t>
            </a:r>
          </a:p>
          <a:p>
            <a:r>
              <a:rPr lang="en-US" dirty="0"/>
              <a:t>%</a:t>
            </a:r>
          </a:p>
          <a:p>
            <a:r>
              <a:rPr lang="en-US" dirty="0"/>
              <a:t>m1 = 240; % Quarter body mass [kg]</a:t>
            </a:r>
          </a:p>
          <a:p>
            <a:r>
              <a:rPr lang="en-US" dirty="0"/>
              <a:t>%</a:t>
            </a:r>
          </a:p>
          <a:p>
            <a:r>
              <a:rPr lang="en-US" dirty="0"/>
              <a:t>m2 = 36; % Suspension mass [kg]</a:t>
            </a:r>
          </a:p>
          <a:p>
            <a:r>
              <a:rPr lang="en-US" dirty="0"/>
              <a:t>%</a:t>
            </a:r>
          </a:p>
          <a:p>
            <a:r>
              <a:rPr lang="en-US" dirty="0"/>
              <a:t>k1 = 1.6e+04; % Suspension stiffness [N/m]</a:t>
            </a:r>
          </a:p>
          <a:p>
            <a:r>
              <a:rPr lang="en-US" dirty="0"/>
              <a:t>%</a:t>
            </a:r>
          </a:p>
          <a:p>
            <a:r>
              <a:rPr lang="en-US" dirty="0"/>
              <a:t>k2 = 1.6e+05; % Tire stiffness [N/m]</a:t>
            </a:r>
          </a:p>
          <a:p>
            <a:r>
              <a:rPr lang="en-US" dirty="0"/>
              <a:t>%</a:t>
            </a:r>
          </a:p>
          <a:p>
            <a:r>
              <a:rPr lang="en-US" dirty="0"/>
              <a:t>c1 = 2743; % Suspension damping [N/(m/s)]</a:t>
            </a:r>
            <a:endParaRPr lang="en-US" dirty="0">
              <a:effectLst/>
            </a:endParaRPr>
          </a:p>
        </p:txBody>
      </p:sp>
    </p:spTree>
    <p:extLst>
      <p:ext uri="{BB962C8B-B14F-4D97-AF65-F5344CB8AC3E}">
        <p14:creationId xmlns:p14="http://schemas.microsoft.com/office/powerpoint/2010/main" val="831634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681038"/>
            <a:ext cx="83058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CEF4EBB-15D2-4AB8-A70A-9586F0795BD6}" type="slidenum">
              <a:rPr lang="en-US" smtClean="0"/>
              <a:pPr/>
              <a:t>28</a:t>
            </a:fld>
            <a:endParaRPr lang="en-US"/>
          </a:p>
        </p:txBody>
      </p:sp>
    </p:spTree>
    <p:extLst>
      <p:ext uri="{BB962C8B-B14F-4D97-AF65-F5344CB8AC3E}">
        <p14:creationId xmlns:p14="http://schemas.microsoft.com/office/powerpoint/2010/main" val="426788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725" y="1682045"/>
            <a:ext cx="5324475" cy="469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CEF4EBB-15D2-4AB8-A70A-9586F0795BD6}" type="slidenum">
              <a:rPr lang="en-US" smtClean="0"/>
              <a:pPr/>
              <a:t>29</a:t>
            </a:fld>
            <a:endParaRPr lang="en-US"/>
          </a:p>
        </p:txBody>
      </p:sp>
      <p:sp>
        <p:nvSpPr>
          <p:cNvPr id="4" name="TextBox 3"/>
          <p:cNvSpPr txBox="1"/>
          <p:nvPr/>
        </p:nvSpPr>
        <p:spPr>
          <a:xfrm>
            <a:off x="609600" y="381000"/>
            <a:ext cx="7772400" cy="1200329"/>
          </a:xfrm>
          <a:prstGeom prst="rect">
            <a:avLst/>
          </a:prstGeom>
          <a:noFill/>
        </p:spPr>
        <p:txBody>
          <a:bodyPr wrap="square" rtlCol="0">
            <a:spAutoFit/>
          </a:bodyPr>
          <a:lstStyle/>
          <a:p>
            <a:r>
              <a:rPr lang="en-US" dirty="0" smtClean="0"/>
              <a:t>Set the Stop Time to 0.5 s and run the model.  You should see the Scope displays shown below. The maximum body displacement is close to that of the 1-DOF model.  This shows the value of using a simpler analytical model initially to estimate the required value of the damping coefficient </a:t>
            </a:r>
            <a:r>
              <a:rPr lang="en-US" i="1" dirty="0" smtClean="0"/>
              <a:t>c</a:t>
            </a:r>
            <a:r>
              <a:rPr lang="en-US" dirty="0" smtClean="0"/>
              <a:t>.</a:t>
            </a:r>
            <a:endParaRPr lang="en-US" dirty="0"/>
          </a:p>
        </p:txBody>
      </p:sp>
    </p:spTree>
    <p:extLst>
      <p:ext uri="{BB962C8B-B14F-4D97-AF65-F5344CB8AC3E}">
        <p14:creationId xmlns:p14="http://schemas.microsoft.com/office/powerpoint/2010/main" val="98406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77200" cy="1754326"/>
          </a:xfrm>
          <a:prstGeom prst="rect">
            <a:avLst/>
          </a:prstGeom>
        </p:spPr>
        <p:txBody>
          <a:bodyPr wrap="square">
            <a:spAutoFit/>
          </a:bodyPr>
          <a:lstStyle/>
          <a:p>
            <a:r>
              <a:rPr lang="en-US" dirty="0" err="1">
                <a:solidFill>
                  <a:srgbClr val="FF0000"/>
                </a:solidFill>
                <a:hlinkClick r:id="rId2"/>
              </a:rPr>
              <a:t>Simscape</a:t>
            </a:r>
            <a:r>
              <a:rPr lang="en-US" dirty="0"/>
              <a:t>™ extends the capabilities of Simulink® by providing tools for modeling and simulation of multi-domain physical systems, such as those with mechanical, hydraulic, and electrical components. In this presentation, we will show you how to utilize </a:t>
            </a:r>
            <a:r>
              <a:rPr lang="en-US" dirty="0" err="1"/>
              <a:t>Simscape</a:t>
            </a:r>
            <a:r>
              <a:rPr lang="en-US" dirty="0"/>
              <a:t> to construct </a:t>
            </a:r>
            <a:r>
              <a:rPr lang="en-US" dirty="0" smtClean="0"/>
              <a:t>models of a vehicle suspension, whose representation is shown below. This is the so-called </a:t>
            </a:r>
            <a:r>
              <a:rPr lang="en-US" i="1" dirty="0" smtClean="0"/>
              <a:t>quarter-car </a:t>
            </a:r>
            <a:r>
              <a:rPr lang="en-US" i="1" dirty="0"/>
              <a:t>model </a:t>
            </a:r>
            <a:r>
              <a:rPr lang="en-US" dirty="0"/>
              <a:t>of a vehicle </a:t>
            </a:r>
            <a:r>
              <a:rPr lang="en-US" dirty="0" smtClean="0"/>
              <a:t>suspension, because it models only the body mass associated with one wheel.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0082" y="2667000"/>
            <a:ext cx="2781300" cy="335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CEF4EBB-15D2-4AB8-A70A-9586F0795BD6}" type="slidenum">
              <a:rPr lang="en-US" smtClean="0"/>
              <a:pPr/>
              <a:t>3</a:t>
            </a:fld>
            <a:endParaRPr lang="en-US"/>
          </a:p>
        </p:txBody>
      </p:sp>
    </p:spTree>
    <p:extLst>
      <p:ext uri="{BB962C8B-B14F-4D97-AF65-F5344CB8AC3E}">
        <p14:creationId xmlns:p14="http://schemas.microsoft.com/office/powerpoint/2010/main" val="2684915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30</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905000"/>
            <a:ext cx="46482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62000" y="685800"/>
            <a:ext cx="7772400" cy="923330"/>
          </a:xfrm>
          <a:prstGeom prst="rect">
            <a:avLst/>
          </a:prstGeom>
          <a:noFill/>
        </p:spPr>
        <p:txBody>
          <a:bodyPr wrap="square" rtlCol="0">
            <a:spAutoFit/>
          </a:bodyPr>
          <a:lstStyle/>
          <a:p>
            <a:r>
              <a:rPr lang="en-US" dirty="0" smtClean="0"/>
              <a:t>In closing we note that a bump model can also be described with a Signal Builder block.  A relevant portion of the model is shown below.  This approach is easier for a bump velocity profile that is not describable with a single function. </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066800" y="4267200"/>
                <a:ext cx="7543800" cy="2031325"/>
              </a:xfrm>
              <a:prstGeom prst="rect">
                <a:avLst/>
              </a:prstGeom>
              <a:noFill/>
            </p:spPr>
            <p:txBody>
              <a:bodyPr wrap="square" rtlCol="0">
                <a:spAutoFit/>
              </a:bodyPr>
              <a:lstStyle/>
              <a:p>
                <a:r>
                  <a:rPr lang="en-US" dirty="0" smtClean="0"/>
                  <a:t>One such profile is shown on the next slide.  It models a bump displacement </a:t>
                </a:r>
                <a14:m>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that is trapezoidal, reaching 0.2 m in 0.1 s, staying at 0.2 m for 2.9 s, and then dropping to zero at 3.1 s. </a:t>
                </a:r>
                <a:r>
                  <a:rPr lang="en-US" dirty="0"/>
                  <a:t>(See </a:t>
                </a:r>
                <a:r>
                  <a:rPr lang="en-US" dirty="0" smtClean="0"/>
                  <a:t>Figure </a:t>
                </a:r>
                <a:r>
                  <a:rPr lang="en-US" dirty="0" smtClean="0"/>
                  <a:t>5.6.16</a:t>
                </a:r>
                <a:r>
                  <a:rPr lang="en-US" dirty="0" smtClean="0"/>
                  <a:t> </a:t>
                </a:r>
                <a:r>
                  <a:rPr lang="en-US" dirty="0"/>
                  <a:t>on p. </a:t>
                </a:r>
                <a:r>
                  <a:rPr lang="en-US" dirty="0" smtClean="0"/>
                  <a:t>305</a:t>
                </a:r>
                <a:r>
                  <a:rPr lang="en-US" dirty="0" smtClean="0"/>
                  <a:t> </a:t>
                </a:r>
                <a:r>
                  <a:rPr lang="en-US" dirty="0"/>
                  <a:t>of </a:t>
                </a:r>
                <a:r>
                  <a:rPr lang="en-US" i="1" dirty="0"/>
                  <a:t>System </a:t>
                </a:r>
                <a:r>
                  <a:rPr lang="en-US" i="1" dirty="0" smtClean="0"/>
                  <a:t>Dynamics, </a:t>
                </a:r>
                <a:r>
                  <a:rPr lang="en-US" dirty="0" smtClean="0"/>
                  <a:t>3/</a:t>
                </a:r>
                <a:r>
                  <a:rPr lang="en-US" dirty="0" smtClean="0"/>
                  <a:t>e</a:t>
                </a:r>
                <a:r>
                  <a:rPr lang="en-US" dirty="0"/>
                  <a:t>.)  Consistent with the power-flow approach used in </a:t>
                </a:r>
                <a:r>
                  <a:rPr lang="en-US" dirty="0" err="1"/>
                  <a:t>Simscape</a:t>
                </a:r>
                <a:r>
                  <a:rPr lang="en-US" dirty="0"/>
                  <a:t>, the signal on the next slide represents the velocity profile of the bump, not the bump profile itself.</a:t>
                </a: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066800" y="4267200"/>
                <a:ext cx="7543800" cy="2031325"/>
              </a:xfrm>
              <a:prstGeom prst="rect">
                <a:avLst/>
              </a:prstGeom>
              <a:blipFill rotWithShape="1">
                <a:blip r:embed="rId3"/>
                <a:stretch>
                  <a:fillRect l="-646" t="-1502" r="-727"/>
                </a:stretch>
              </a:blipFill>
            </p:spPr>
            <p:txBody>
              <a:bodyPr/>
              <a:lstStyle/>
              <a:p>
                <a:r>
                  <a:rPr lang="en-US">
                    <a:noFill/>
                  </a:rPr>
                  <a:t> </a:t>
                </a:r>
              </a:p>
            </p:txBody>
          </p:sp>
        </mc:Fallback>
      </mc:AlternateContent>
    </p:spTree>
    <p:extLst>
      <p:ext uri="{BB962C8B-B14F-4D97-AF65-F5344CB8AC3E}">
        <p14:creationId xmlns:p14="http://schemas.microsoft.com/office/powerpoint/2010/main" val="1683344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31</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34710"/>
            <a:ext cx="6115050" cy="508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5644990"/>
            <a:ext cx="7696200" cy="646331"/>
          </a:xfrm>
          <a:prstGeom prst="rect">
            <a:avLst/>
          </a:prstGeom>
          <a:noFill/>
        </p:spPr>
        <p:txBody>
          <a:bodyPr wrap="square" rtlCol="0">
            <a:spAutoFit/>
          </a:bodyPr>
          <a:lstStyle/>
          <a:p>
            <a:r>
              <a:rPr lang="en-US" dirty="0" smtClean="0"/>
              <a:t>Set the Stop Time to 5 s.  You should see the following in the Scopes. This concludes our presentation on solving vibration problems with </a:t>
            </a:r>
            <a:r>
              <a:rPr lang="en-US" dirty="0" err="1" smtClean="0"/>
              <a:t>Simscape</a:t>
            </a:r>
            <a:r>
              <a:rPr lang="en-US" dirty="0" smtClean="0"/>
              <a:t>.</a:t>
            </a:r>
            <a:endParaRPr lang="en-US" dirty="0"/>
          </a:p>
        </p:txBody>
      </p:sp>
    </p:spTree>
    <p:extLst>
      <p:ext uri="{BB962C8B-B14F-4D97-AF65-F5344CB8AC3E}">
        <p14:creationId xmlns:p14="http://schemas.microsoft.com/office/powerpoint/2010/main" val="213188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32</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75" y="361950"/>
            <a:ext cx="695325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52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762000"/>
            <a:ext cx="7848600" cy="2308324"/>
          </a:xfrm>
          <a:prstGeom prst="rect">
            <a:avLst/>
          </a:prstGeom>
          <a:noFill/>
        </p:spPr>
        <p:txBody>
          <a:bodyPr wrap="square" rtlCol="0">
            <a:spAutoFit/>
          </a:bodyPr>
          <a:lstStyle/>
          <a:p>
            <a:r>
              <a:rPr lang="en-US" b="1" dirty="0" smtClean="0">
                <a:solidFill>
                  <a:schemeClr val="accent1"/>
                </a:solidFill>
              </a:rPr>
              <a:t>Example 1: A Single-Mass Model </a:t>
            </a:r>
            <a:r>
              <a:rPr lang="en-US" dirty="0" smtClean="0"/>
              <a:t>First we will start with a simple model, one containing a single mass.  This representation is shown below. </a:t>
            </a:r>
            <a:r>
              <a:rPr lang="en-US" dirty="0"/>
              <a:t>In this </a:t>
            </a:r>
            <a:r>
              <a:rPr lang="en-US" dirty="0" smtClean="0"/>
              <a:t>simplified model</a:t>
            </a:r>
            <a:r>
              <a:rPr lang="en-US" dirty="0"/>
              <a:t>, the masses of the wheel, tire, and axle are neglected, and the mass </a:t>
            </a:r>
            <a:r>
              <a:rPr lang="en-US" i="1" dirty="0"/>
              <a:t>m </a:t>
            </a:r>
            <a:r>
              <a:rPr lang="en-US" dirty="0"/>
              <a:t>represents </a:t>
            </a:r>
            <a:r>
              <a:rPr lang="en-US" dirty="0" smtClean="0"/>
              <a:t>one-fourth of </a:t>
            </a:r>
            <a:r>
              <a:rPr lang="en-US" dirty="0"/>
              <a:t>the vehicle mass. The spring constant </a:t>
            </a:r>
            <a:r>
              <a:rPr lang="en-US" i="1" dirty="0"/>
              <a:t>k </a:t>
            </a:r>
            <a:r>
              <a:rPr lang="en-US" dirty="0"/>
              <a:t>models the </a:t>
            </a:r>
            <a:r>
              <a:rPr lang="en-US" dirty="0" smtClean="0"/>
              <a:t>series combination of the elasticity </a:t>
            </a:r>
            <a:r>
              <a:rPr lang="en-US" dirty="0"/>
              <a:t>of </a:t>
            </a:r>
            <a:r>
              <a:rPr lang="en-US" dirty="0" smtClean="0"/>
              <a:t>the </a:t>
            </a:r>
            <a:r>
              <a:rPr lang="en-US" dirty="0"/>
              <a:t>tire and </a:t>
            </a:r>
            <a:r>
              <a:rPr lang="en-US" dirty="0" smtClean="0"/>
              <a:t>the suspension </a:t>
            </a:r>
            <a:r>
              <a:rPr lang="en-US" dirty="0"/>
              <a:t>spring. The damping constant </a:t>
            </a:r>
            <a:r>
              <a:rPr lang="en-US" i="1" dirty="0"/>
              <a:t>c </a:t>
            </a:r>
            <a:r>
              <a:rPr lang="en-US" dirty="0"/>
              <a:t>models the shock absorber. The equilibrium </a:t>
            </a:r>
            <a:r>
              <a:rPr lang="en-US" dirty="0" smtClean="0"/>
              <a:t>position of </a:t>
            </a:r>
            <a:r>
              <a:rPr lang="en-US" i="1" dirty="0"/>
              <a:t>m </a:t>
            </a:r>
            <a:r>
              <a:rPr lang="en-US" dirty="0"/>
              <a:t>when </a:t>
            </a:r>
            <a:r>
              <a:rPr lang="en-US" i="1" dirty="0"/>
              <a:t>y </a:t>
            </a:r>
            <a:r>
              <a:rPr lang="en-US" dirty="0" smtClean="0"/>
              <a:t>= 0 </a:t>
            </a:r>
            <a:r>
              <a:rPr lang="en-US" dirty="0"/>
              <a:t>is </a:t>
            </a:r>
            <a:r>
              <a:rPr lang="en-US" i="1" dirty="0"/>
              <a:t>x </a:t>
            </a:r>
            <a:r>
              <a:rPr lang="en-US" dirty="0" smtClean="0"/>
              <a:t>= 0</a:t>
            </a:r>
            <a:r>
              <a:rPr lang="en-US" dirty="0"/>
              <a:t>. The road surface displacement </a:t>
            </a:r>
            <a:r>
              <a:rPr lang="en-US" i="1" dirty="0"/>
              <a:t>y(t) </a:t>
            </a:r>
            <a:r>
              <a:rPr lang="en-US" dirty="0"/>
              <a:t>can be derived from the </a:t>
            </a:r>
            <a:r>
              <a:rPr lang="en-US" dirty="0" smtClean="0"/>
              <a:t>road surface </a:t>
            </a:r>
            <a:r>
              <a:rPr lang="en-US" dirty="0"/>
              <a:t>profile and the car’s speed</a:t>
            </a:r>
            <a:r>
              <a:rPr lang="en-US" dirty="0" smtClean="0"/>
              <a:t>. This is Example 4.5.8 in System Dynamics, </a:t>
            </a:r>
            <a:r>
              <a:rPr lang="en-US" dirty="0" smtClean="0"/>
              <a:t>3/e</a:t>
            </a:r>
            <a:r>
              <a:rPr lang="en-US" dirty="0" smtClean="0"/>
              <a:t>.</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3352800"/>
            <a:ext cx="2743200" cy="280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FCEF4EBB-15D2-4AB8-A70A-9586F0795BD6}" type="slidenum">
              <a:rPr lang="en-US" smtClean="0"/>
              <a:pPr/>
              <a:t>4</a:t>
            </a:fld>
            <a:endParaRPr lang="en-US"/>
          </a:p>
        </p:txBody>
      </p:sp>
    </p:spTree>
    <p:extLst>
      <p:ext uri="{BB962C8B-B14F-4D97-AF65-F5344CB8AC3E}">
        <p14:creationId xmlns:p14="http://schemas.microsoft.com/office/powerpoint/2010/main" val="3142570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85800" y="685800"/>
                <a:ext cx="8077200" cy="4496487"/>
              </a:xfrm>
              <a:prstGeom prst="rect">
                <a:avLst/>
              </a:prstGeom>
            </p:spPr>
            <p:txBody>
              <a:bodyPr wrap="square">
                <a:spAutoFit/>
              </a:bodyPr>
              <a:lstStyle/>
              <a:p>
                <a:r>
                  <a:rPr lang="en-US" dirty="0" smtClean="0"/>
                  <a:t>Since the </a:t>
                </a:r>
                <a:r>
                  <a:rPr lang="en-US" dirty="0"/>
                  <a:t>static spring force is canceled by the </a:t>
                </a:r>
                <a:r>
                  <a:rPr lang="en-US" dirty="0" smtClean="0"/>
                  <a:t>gravity force </a:t>
                </a:r>
                <a:r>
                  <a:rPr lang="en-US" i="1" dirty="0" smtClean="0"/>
                  <a:t>mg</a:t>
                </a:r>
                <a:r>
                  <a:rPr lang="en-US" dirty="0" smtClean="0"/>
                  <a:t>, we </a:t>
                </a:r>
                <a:r>
                  <a:rPr lang="en-US" dirty="0"/>
                  <a:t>obtain the equation of motion</a:t>
                </a:r>
                <a:r>
                  <a:rPr lang="en-US" dirty="0" smtClean="0"/>
                  <a:t>:</a:t>
                </a:r>
              </a:p>
              <a:p>
                <a:pPr/>
                <a14:m>
                  <m:oMathPara xmlns:m="http://schemas.openxmlformats.org/officeDocument/2006/math">
                    <m:oMathParaPr>
                      <m:jc m:val="centerGroup"/>
                    </m:oMathParaPr>
                    <m:oMath xmlns:m="http://schemas.openxmlformats.org/officeDocument/2006/math">
                      <m:r>
                        <a:rPr lang="en-US" b="0" i="1" smtClean="0">
                          <a:latin typeface="Cambria Math"/>
                        </a:rPr>
                        <m:t>𝑚</m:t>
                      </m:r>
                      <m:acc>
                        <m:accPr>
                          <m:chr m:val="̈"/>
                          <m:ctrlPr>
                            <a:rPr lang="en-US" b="0" i="1" smtClean="0">
                              <a:latin typeface="Cambria Math"/>
                            </a:rPr>
                          </m:ctrlPr>
                        </m:accPr>
                        <m:e>
                          <m:r>
                            <a:rPr lang="en-US" b="0" i="1" smtClean="0">
                              <a:latin typeface="Cambria Math"/>
                            </a:rPr>
                            <m:t>𝑥</m:t>
                          </m:r>
                        </m:e>
                      </m:acc>
                      <m:r>
                        <a:rPr lang="en-US" b="0" i="1" smtClean="0">
                          <a:latin typeface="Cambria Math"/>
                        </a:rPr>
                        <m:t>+</m:t>
                      </m:r>
                      <m:r>
                        <a:rPr lang="en-US" b="0" i="1" smtClean="0">
                          <a:latin typeface="Cambria Math"/>
                        </a:rPr>
                        <m:t>𝑐</m:t>
                      </m:r>
                      <m:acc>
                        <m:accPr>
                          <m:chr m:val="̇"/>
                          <m:ctrlPr>
                            <a:rPr lang="en-US" b="0" i="1" smtClean="0">
                              <a:latin typeface="Cambria Math"/>
                            </a:rPr>
                          </m:ctrlPr>
                        </m:accPr>
                        <m:e>
                          <m:r>
                            <a:rPr lang="en-US" b="0" i="1" smtClean="0">
                              <a:latin typeface="Cambria Math"/>
                            </a:rPr>
                            <m:t>𝑥</m:t>
                          </m:r>
                        </m:e>
                      </m:acc>
                      <m:r>
                        <a:rPr lang="en-US" b="0" i="1" smtClean="0">
                          <a:latin typeface="Cambria Math"/>
                        </a:rPr>
                        <m:t>+</m:t>
                      </m:r>
                      <m:r>
                        <a:rPr lang="en-US" b="0" i="1" smtClean="0">
                          <a:latin typeface="Cambria Math"/>
                        </a:rPr>
                        <m:t>𝑘𝑥</m:t>
                      </m:r>
                      <m:r>
                        <a:rPr lang="en-US" b="0" i="1" smtClean="0">
                          <a:latin typeface="Cambria Math"/>
                        </a:rPr>
                        <m:t>=</m:t>
                      </m:r>
                      <m:r>
                        <a:rPr lang="en-US" b="0" i="1" smtClean="0">
                          <a:latin typeface="Cambria Math"/>
                        </a:rPr>
                        <m:t>𝑐</m:t>
                      </m:r>
                      <m:acc>
                        <m:accPr>
                          <m:chr m:val="̇"/>
                          <m:ctrlPr>
                            <a:rPr lang="en-US" b="0" i="1" smtClean="0">
                              <a:latin typeface="Cambria Math"/>
                            </a:rPr>
                          </m:ctrlPr>
                        </m:accPr>
                        <m:e>
                          <m:r>
                            <a:rPr lang="en-US" b="0" i="1" smtClean="0">
                              <a:latin typeface="Cambria Math"/>
                            </a:rPr>
                            <m:t>𝑦</m:t>
                          </m:r>
                        </m:e>
                      </m:acc>
                      <m:r>
                        <a:rPr lang="en-US" b="0" i="1" smtClean="0">
                          <a:latin typeface="Cambria Math"/>
                        </a:rPr>
                        <m:t>+</m:t>
                      </m:r>
                      <m:r>
                        <a:rPr lang="en-US" b="0" i="1" smtClean="0">
                          <a:latin typeface="Cambria Math"/>
                        </a:rPr>
                        <m:t>𝑘𝑦</m:t>
                      </m:r>
                    </m:oMath>
                  </m:oMathPara>
                </a14:m>
                <a:endParaRPr lang="en-US" dirty="0" smtClean="0"/>
              </a:p>
              <a:p>
                <a:endParaRPr lang="en-US" dirty="0" smtClean="0"/>
              </a:p>
              <a:p>
                <a:r>
                  <a:rPr lang="en-US" dirty="0" smtClean="0"/>
                  <a:t>Let us use the </a:t>
                </a:r>
                <a:r>
                  <a:rPr lang="en-US" dirty="0"/>
                  <a:t>following </a:t>
                </a:r>
                <a:r>
                  <a:rPr lang="en-US" dirty="0" smtClean="0"/>
                  <a:t>parameter values:  </a:t>
                </a:r>
                <a:r>
                  <a:rPr lang="en-US" i="1" dirty="0"/>
                  <a:t>m</a:t>
                </a:r>
                <a:r>
                  <a:rPr lang="en-US" dirty="0"/>
                  <a:t> = 240 kg, which represents one-fourth of the vehicle mass, </a:t>
                </a:r>
                <a:r>
                  <a:rPr lang="en-US" dirty="0" smtClean="0"/>
                  <a:t>and </a:t>
                </a:r>
                <a:r>
                  <a:rPr lang="en-US" i="1" dirty="0"/>
                  <a:t>k</a:t>
                </a:r>
                <a:r>
                  <a:rPr lang="en-US" dirty="0"/>
                  <a:t> = </a:t>
                </a:r>
                <a:r>
                  <a:rPr lang="en-US" dirty="0" smtClean="0"/>
                  <a:t>16,000 </a:t>
                </a:r>
                <a:r>
                  <a:rPr lang="en-US" dirty="0"/>
                  <a:t>N/m. </a:t>
                </a:r>
                <a:r>
                  <a:rPr lang="en-US" dirty="0" smtClean="0"/>
                  <a:t>The damping ratio is defined to be</a:t>
                </a:r>
              </a:p>
              <a:p>
                <a:endParaRPr lang="en-US" dirty="0" smtClean="0"/>
              </a:p>
              <a:p>
                <a:pPr/>
                <a14:m>
                  <m:oMathPara xmlns:m="http://schemas.openxmlformats.org/officeDocument/2006/math">
                    <m:oMathParaPr>
                      <m:jc m:val="centerGroup"/>
                    </m:oMathParaPr>
                    <m:oMath xmlns:m="http://schemas.openxmlformats.org/officeDocument/2006/math">
                      <m:r>
                        <m:rPr>
                          <m:sty m:val="p"/>
                        </m:rPr>
                        <a:rPr lang="el-GR" b="0" i="1" smtClean="0">
                          <a:latin typeface="Cambria Math"/>
                        </a:rPr>
                        <m:t>ζ</m:t>
                      </m:r>
                      <m:r>
                        <a:rPr lang="en-US" b="0" i="1" smtClean="0">
                          <a:latin typeface="Cambria Math"/>
                        </a:rPr>
                        <m:t>=</m:t>
                      </m:r>
                      <m:f>
                        <m:fPr>
                          <m:ctrlPr>
                            <a:rPr lang="en-US" b="0" i="1" smtClean="0">
                              <a:latin typeface="Cambria Math"/>
                            </a:rPr>
                          </m:ctrlPr>
                        </m:fPr>
                        <m:num>
                          <m:r>
                            <a:rPr lang="en-US" b="0" i="1" smtClean="0">
                              <a:latin typeface="Cambria Math"/>
                            </a:rPr>
                            <m:t>𝑐</m:t>
                          </m:r>
                        </m:num>
                        <m:den>
                          <m:r>
                            <a:rPr lang="en-US" b="0" i="1" smtClean="0">
                              <a:latin typeface="Cambria Math"/>
                            </a:rPr>
                            <m:t>2</m:t>
                          </m:r>
                          <m:rad>
                            <m:radPr>
                              <m:degHide m:val="on"/>
                              <m:ctrlPr>
                                <a:rPr lang="en-US" b="0" i="1" smtClean="0">
                                  <a:latin typeface="Cambria Math"/>
                                </a:rPr>
                              </m:ctrlPr>
                            </m:radPr>
                            <m:deg/>
                            <m:e>
                              <m:r>
                                <a:rPr lang="en-US" b="0" i="1" smtClean="0">
                                  <a:latin typeface="Cambria Math"/>
                                </a:rPr>
                                <m:t>𝑚𝑘</m:t>
                              </m:r>
                            </m:e>
                          </m:rad>
                        </m:den>
                      </m:f>
                    </m:oMath>
                  </m:oMathPara>
                </a14:m>
                <a:endParaRPr lang="en-US" dirty="0"/>
              </a:p>
              <a:p>
                <a:endParaRPr lang="en-US" dirty="0" smtClean="0"/>
              </a:p>
              <a:p>
                <a:r>
                  <a:rPr lang="en-US" dirty="0" smtClean="0"/>
                  <a:t>If we choose the </a:t>
                </a:r>
                <a:r>
                  <a:rPr lang="en-US" dirty="0"/>
                  <a:t>value of </a:t>
                </a:r>
                <a:r>
                  <a:rPr lang="en-US" i="1" dirty="0" smtClean="0"/>
                  <a:t>c</a:t>
                </a:r>
                <a:r>
                  <a:rPr lang="en-US" dirty="0" smtClean="0"/>
                  <a:t> </a:t>
                </a:r>
                <a:r>
                  <a:rPr lang="en-US" dirty="0"/>
                  <a:t>to give a damping ratio of </a:t>
                </a:r>
                <a:r>
                  <a:rPr lang="en-US" dirty="0" smtClean="0"/>
                  <a:t>0.707, we obtain </a:t>
                </a:r>
                <a:r>
                  <a:rPr lang="en-US" i="1" dirty="0"/>
                  <a:t>c</a:t>
                </a:r>
                <a:r>
                  <a:rPr lang="en-US" dirty="0"/>
                  <a:t> = 2743 </a:t>
                </a:r>
                <a:r>
                  <a:rPr lang="en-US" dirty="0" smtClean="0"/>
                  <a:t>N·s/m. Thus the model becomes</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240</m:t>
                      </m:r>
                      <m:acc>
                        <m:accPr>
                          <m:chr m:val="̈"/>
                          <m:ctrlPr>
                            <a:rPr lang="en-US" i="1" smtClean="0">
                              <a:latin typeface="Cambria Math"/>
                            </a:rPr>
                          </m:ctrlPr>
                        </m:accPr>
                        <m:e>
                          <m:r>
                            <a:rPr lang="en-US" i="1">
                              <a:latin typeface="Cambria Math"/>
                            </a:rPr>
                            <m:t>𝑥</m:t>
                          </m:r>
                        </m:e>
                      </m:acc>
                      <m:r>
                        <a:rPr lang="en-US" i="1">
                          <a:latin typeface="Cambria Math"/>
                        </a:rPr>
                        <m:t>+</m:t>
                      </m:r>
                      <m:r>
                        <a:rPr lang="en-US" b="0" i="1" smtClean="0">
                          <a:latin typeface="Cambria Math"/>
                        </a:rPr>
                        <m:t>2743</m:t>
                      </m:r>
                      <m:acc>
                        <m:accPr>
                          <m:chr m:val="̇"/>
                          <m:ctrlPr>
                            <a:rPr lang="en-US" i="1">
                              <a:latin typeface="Cambria Math"/>
                            </a:rPr>
                          </m:ctrlPr>
                        </m:accPr>
                        <m:e>
                          <m:r>
                            <a:rPr lang="en-US" i="1">
                              <a:latin typeface="Cambria Math"/>
                            </a:rPr>
                            <m:t>𝑥</m:t>
                          </m:r>
                        </m:e>
                      </m:acc>
                      <m:r>
                        <a:rPr lang="en-US" i="1">
                          <a:latin typeface="Cambria Math"/>
                        </a:rPr>
                        <m:t>+</m:t>
                      </m:r>
                      <m:r>
                        <a:rPr lang="en-US" b="0" i="1" smtClean="0">
                          <a:latin typeface="Cambria Math"/>
                        </a:rPr>
                        <m:t>16,000</m:t>
                      </m:r>
                      <m:r>
                        <a:rPr lang="en-US" i="1">
                          <a:latin typeface="Cambria Math"/>
                        </a:rPr>
                        <m:t>𝑥</m:t>
                      </m:r>
                      <m:r>
                        <a:rPr lang="en-US" i="1">
                          <a:latin typeface="Cambria Math"/>
                        </a:rPr>
                        <m:t>=2743</m:t>
                      </m:r>
                      <m:acc>
                        <m:accPr>
                          <m:chr m:val="̇"/>
                          <m:ctrlPr>
                            <a:rPr lang="en-US" i="1">
                              <a:latin typeface="Cambria Math"/>
                            </a:rPr>
                          </m:ctrlPr>
                        </m:accPr>
                        <m:e>
                          <m:r>
                            <a:rPr lang="en-US" i="1">
                              <a:latin typeface="Cambria Math"/>
                            </a:rPr>
                            <m:t>𝑦</m:t>
                          </m:r>
                        </m:e>
                      </m:acc>
                      <m:r>
                        <a:rPr lang="en-US" i="1">
                          <a:latin typeface="Cambria Math"/>
                        </a:rPr>
                        <m:t>+</m:t>
                      </m:r>
                      <m:r>
                        <a:rPr lang="en-US" b="0" i="1" smtClean="0">
                          <a:latin typeface="Cambria Math"/>
                        </a:rPr>
                        <m:t>16,000</m:t>
                      </m:r>
                      <m:r>
                        <a:rPr lang="en-US" i="1">
                          <a:latin typeface="Cambria Math"/>
                        </a:rPr>
                        <m:t>𝑦</m:t>
                      </m:r>
                    </m:oMath>
                  </m:oMathPara>
                </a14:m>
                <a:endParaRPr lang="en-US" dirty="0"/>
              </a:p>
              <a:p>
                <a:endParaRPr lang="en-US" dirty="0"/>
              </a:p>
              <a:p>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85800" y="685800"/>
                <a:ext cx="8077200" cy="4496487"/>
              </a:xfrm>
              <a:prstGeom prst="rect">
                <a:avLst/>
              </a:prstGeom>
              <a:blipFill rotWithShape="1">
                <a:blip r:embed="rId2" cstate="print"/>
                <a:stretch>
                  <a:fillRect l="-679" t="-678" r="-22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CEF4EBB-15D2-4AB8-A70A-9586F0795BD6}" type="slidenum">
              <a:rPr lang="en-US" smtClean="0"/>
              <a:pPr/>
              <a:t>5</a:t>
            </a:fld>
            <a:endParaRPr lang="en-US"/>
          </a:p>
        </p:txBody>
      </p:sp>
    </p:spTree>
    <p:extLst>
      <p:ext uri="{BB962C8B-B14F-4D97-AF65-F5344CB8AC3E}">
        <p14:creationId xmlns:p14="http://schemas.microsoft.com/office/powerpoint/2010/main" val="351282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609600" y="609600"/>
                <a:ext cx="7696200" cy="5610382"/>
              </a:xfrm>
              <a:prstGeom prst="rect">
                <a:avLst/>
              </a:prstGeom>
            </p:spPr>
            <p:txBody>
              <a:bodyPr wrap="square">
                <a:spAutoFit/>
              </a:bodyPr>
              <a:lstStyle/>
              <a:p>
                <a:r>
                  <a:rPr lang="en-US" b="1" dirty="0" smtClean="0"/>
                  <a:t>Test case: </a:t>
                </a:r>
                <a:r>
                  <a:rPr lang="en-US" dirty="0" smtClean="0"/>
                  <a:t>Let us choose a model of a bump that enables us to solve the equation analytically. Suppose the vehicle </a:t>
                </a:r>
                <a:r>
                  <a:rPr lang="en-US" dirty="0"/>
                  <a:t>encounters a </a:t>
                </a:r>
                <a:r>
                  <a:rPr lang="en-US" dirty="0" smtClean="0"/>
                  <a:t>half-meter </a:t>
                </a:r>
                <a:r>
                  <a:rPr lang="en-US" dirty="0"/>
                  <a:t>high bump about one meter in length while moving at 18 m/s (about 40 mph).  The bump profile is given by </a:t>
                </a:r>
              </a:p>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𝑧</m:t>
                          </m:r>
                        </m:e>
                      </m:d>
                      <m:r>
                        <a:rPr lang="en-US" i="1">
                          <a:latin typeface="Cambria Math"/>
                        </a:rPr>
                        <m:t>=5.437</m:t>
                      </m:r>
                      <m:r>
                        <a:rPr lang="en-US" b="0" i="1" smtClean="0">
                          <a:latin typeface="Cambria Math"/>
                        </a:rPr>
                        <m:t>𝑧</m:t>
                      </m:r>
                      <m:sSup>
                        <m:sSupPr>
                          <m:ctrlPr>
                            <a:rPr lang="en-US" i="1">
                              <a:latin typeface="Cambria Math"/>
                            </a:rPr>
                          </m:ctrlPr>
                        </m:sSupPr>
                        <m:e>
                          <m:r>
                            <a:rPr lang="en-US" i="1">
                              <a:latin typeface="Cambria Math"/>
                            </a:rPr>
                            <m:t>𝑒</m:t>
                          </m:r>
                        </m:e>
                        <m:sup>
                          <m:r>
                            <a:rPr lang="en-US" i="1">
                              <a:latin typeface="Cambria Math"/>
                            </a:rPr>
                            <m:t>−4</m:t>
                          </m:r>
                          <m:r>
                            <a:rPr lang="en-US" i="1">
                              <a:latin typeface="Cambria Math"/>
                            </a:rPr>
                            <m:t>𝑧</m:t>
                          </m:r>
                        </m:sup>
                      </m:sSup>
                    </m:oMath>
                  </m:oMathPara>
                </a14:m>
                <a:endParaRPr lang="en-US" dirty="0"/>
              </a:p>
              <a:p>
                <a:r>
                  <a:rPr lang="en-US" dirty="0"/>
                  <a:t>where </a:t>
                </a:r>
                <a:r>
                  <a:rPr lang="en-US" i="1" dirty="0"/>
                  <a:t>z</a:t>
                </a:r>
                <a:r>
                  <a:rPr lang="en-US" dirty="0"/>
                  <a:t> is the horizontal distance traveled by the vehicle while going over the bump.  The displacement </a:t>
                </a:r>
                <a:r>
                  <a:rPr lang="en-US" i="1" dirty="0"/>
                  <a:t>y</a:t>
                </a:r>
                <a:r>
                  <a:rPr lang="en-US" dirty="0"/>
                  <a:t>(</a:t>
                </a:r>
                <a:r>
                  <a:rPr lang="en-US" i="1" dirty="0"/>
                  <a:t>t</a:t>
                </a:r>
                <a:r>
                  <a:rPr lang="en-US" dirty="0"/>
                  <a:t>) felt by the suspension is related to </a:t>
                </a:r>
                <a:r>
                  <a:rPr lang="en-US" i="1" dirty="0"/>
                  <a:t>y</a:t>
                </a:r>
                <a:r>
                  <a:rPr lang="en-US" dirty="0"/>
                  <a:t>(</a:t>
                </a:r>
                <a:r>
                  <a:rPr lang="en-US" i="1" dirty="0"/>
                  <a:t>z</a:t>
                </a:r>
                <a:r>
                  <a:rPr lang="en-US" dirty="0"/>
                  <a:t>) through the vehicle speed as follows: </a:t>
                </a:r>
                <a:r>
                  <a:rPr lang="en-US" i="1" dirty="0"/>
                  <a:t>z</a:t>
                </a:r>
                <a:r>
                  <a:rPr lang="en-US" dirty="0"/>
                  <a:t> = </a:t>
                </a:r>
                <a:r>
                  <a:rPr lang="en-US" i="1" dirty="0" err="1"/>
                  <a:t>vt</a:t>
                </a:r>
                <a:r>
                  <a:rPr lang="en-US" dirty="0"/>
                  <a:t>, where </a:t>
                </a:r>
                <a:r>
                  <a:rPr lang="en-US" i="1" dirty="0"/>
                  <a:t>v</a:t>
                </a:r>
                <a:r>
                  <a:rPr lang="en-US" dirty="0"/>
                  <a:t> = 18 m/s.  Thus </a:t>
                </a:r>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𝑡</m:t>
                          </m:r>
                        </m:e>
                      </m:d>
                      <m:r>
                        <a:rPr lang="en-US" i="1">
                          <a:latin typeface="Cambria Math"/>
                        </a:rPr>
                        <m:t>= 97.858</m:t>
                      </m:r>
                      <m:r>
                        <a:rPr lang="en-US" i="1">
                          <a:latin typeface="Cambria Math"/>
                        </a:rPr>
                        <m:t>𝑡</m:t>
                      </m:r>
                      <m:sSup>
                        <m:sSupPr>
                          <m:ctrlPr>
                            <a:rPr lang="en-US" i="1">
                              <a:latin typeface="Cambria Math"/>
                            </a:rPr>
                          </m:ctrlPr>
                        </m:sSupPr>
                        <m:e>
                          <m:r>
                            <a:rPr lang="en-US" i="1">
                              <a:latin typeface="Cambria Math"/>
                            </a:rPr>
                            <m:t>𝑒</m:t>
                          </m:r>
                        </m:e>
                        <m:sup>
                          <m:r>
                            <a:rPr lang="en-US" i="1">
                              <a:latin typeface="Cambria Math"/>
                            </a:rPr>
                            <m:t>−72</m:t>
                          </m:r>
                          <m:r>
                            <a:rPr lang="en-US" i="1">
                              <a:latin typeface="Cambria Math"/>
                            </a:rPr>
                            <m:t>𝑡</m:t>
                          </m:r>
                        </m:sup>
                      </m:sSup>
                    </m:oMath>
                  </m:oMathPara>
                </a14:m>
                <a:endParaRPr lang="en-US" dirty="0" smtClean="0"/>
              </a:p>
              <a:p>
                <a:r>
                  <a:rPr lang="en-US" dirty="0"/>
                  <a:t>a</a:t>
                </a:r>
                <a:r>
                  <a:rPr lang="en-US" dirty="0" smtClean="0"/>
                  <a:t>nd thus</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𝑑𝑦</m:t>
                          </m:r>
                        </m:num>
                        <m:den>
                          <m:r>
                            <a:rPr lang="en-US" b="0" i="1" smtClean="0">
                              <a:latin typeface="Cambria Math"/>
                            </a:rPr>
                            <m:t>𝑑𝑡</m:t>
                          </m:r>
                        </m:den>
                      </m:f>
                      <m:r>
                        <a:rPr lang="en-US" i="1">
                          <a:latin typeface="Cambria Math"/>
                        </a:rPr>
                        <m:t>=</m:t>
                      </m:r>
                      <m:r>
                        <a:rPr lang="en-US" b="0" i="1" smtClean="0">
                          <a:latin typeface="Cambria Math"/>
                        </a:rPr>
                        <m:t>−72</m:t>
                      </m:r>
                      <m:d>
                        <m:dPr>
                          <m:ctrlPr>
                            <a:rPr lang="en-US" b="0" i="1" smtClean="0">
                              <a:latin typeface="Cambria Math"/>
                            </a:rPr>
                          </m:ctrlPr>
                        </m:dPr>
                        <m:e>
                          <m:r>
                            <a:rPr lang="en-US" i="1">
                              <a:latin typeface="Cambria Math"/>
                            </a:rPr>
                            <m:t>97.858</m:t>
                          </m:r>
                        </m:e>
                      </m:d>
                      <m:r>
                        <a:rPr lang="en-US" i="1">
                          <a:latin typeface="Cambria Math"/>
                        </a:rPr>
                        <m:t>𝑡</m:t>
                      </m:r>
                      <m:sSup>
                        <m:sSupPr>
                          <m:ctrlPr>
                            <a:rPr lang="en-US" i="1">
                              <a:latin typeface="Cambria Math"/>
                            </a:rPr>
                          </m:ctrlPr>
                        </m:sSupPr>
                        <m:e>
                          <m:r>
                            <a:rPr lang="en-US" i="1">
                              <a:latin typeface="Cambria Math"/>
                            </a:rPr>
                            <m:t>𝑒</m:t>
                          </m:r>
                        </m:e>
                        <m:sup>
                          <m:r>
                            <a:rPr lang="en-US" i="1">
                              <a:latin typeface="Cambria Math"/>
                            </a:rPr>
                            <m:t>−72</m:t>
                          </m:r>
                          <m:r>
                            <a:rPr lang="en-US" i="1">
                              <a:latin typeface="Cambria Math"/>
                            </a:rPr>
                            <m:t>𝑡</m:t>
                          </m:r>
                        </m:sup>
                      </m:sSup>
                      <m:r>
                        <a:rPr lang="en-US" b="0" i="1" smtClean="0">
                          <a:latin typeface="Cambria Math"/>
                        </a:rPr>
                        <m:t>+</m:t>
                      </m:r>
                      <m:r>
                        <a:rPr lang="en-US" i="1">
                          <a:latin typeface="Cambria Math"/>
                        </a:rPr>
                        <m:t>97.858</m:t>
                      </m:r>
                      <m:sSup>
                        <m:sSupPr>
                          <m:ctrlPr>
                            <a:rPr lang="en-US" i="1">
                              <a:latin typeface="Cambria Math"/>
                            </a:rPr>
                          </m:ctrlPr>
                        </m:sSupPr>
                        <m:e>
                          <m:r>
                            <a:rPr lang="en-US" i="1">
                              <a:latin typeface="Cambria Math"/>
                            </a:rPr>
                            <m:t>𝑒</m:t>
                          </m:r>
                        </m:e>
                        <m:sup>
                          <m:r>
                            <a:rPr lang="en-US" i="1">
                              <a:latin typeface="Cambria Math"/>
                            </a:rPr>
                            <m:t>−72</m:t>
                          </m:r>
                          <m:r>
                            <a:rPr lang="en-US" i="1">
                              <a:latin typeface="Cambria Math"/>
                            </a:rPr>
                            <m:t>𝑡</m:t>
                          </m:r>
                        </m:sup>
                      </m:sSup>
                    </m:oMath>
                  </m:oMathPara>
                </a14:m>
                <a:endParaRPr lang="en-US" dirty="0" smtClean="0"/>
              </a:p>
              <a:p>
                <a:endParaRPr lang="en-US" dirty="0" smtClean="0"/>
              </a:p>
              <a:p>
                <a:r>
                  <a:rPr lang="en-US" dirty="0" smtClean="0"/>
                  <a:t>The analytical solution </a:t>
                </a:r>
                <a:r>
                  <a:rPr lang="en-US" dirty="0"/>
                  <a:t>of the differential equation can be found by one of several methods.  It </a:t>
                </a:r>
                <a:r>
                  <a:rPr lang="en-US" dirty="0" smtClean="0"/>
                  <a:t>is</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a:rPr>
                        <m:t>𝑥</m:t>
                      </m:r>
                      <m:d>
                        <m:dPr>
                          <m:ctrlPr>
                            <a:rPr lang="en-US" i="1">
                              <a:latin typeface="Cambria Math"/>
                            </a:rPr>
                          </m:ctrlPr>
                        </m:dPr>
                        <m:e>
                          <m:r>
                            <a:rPr lang="en-US" i="1">
                              <a:latin typeface="Cambria Math"/>
                            </a:rPr>
                            <m:t>𝑡</m:t>
                          </m:r>
                        </m:e>
                      </m:d>
                      <m:r>
                        <a:rPr lang="en-US" i="1">
                          <a:latin typeface="Cambria Math"/>
                        </a:rPr>
                        <m:t>=0.0492</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−5.715</m:t>
                          </m:r>
                          <m:r>
                            <a:rPr lang="en-US" i="1">
                              <a:latin typeface="Cambria Math"/>
                              <a:ea typeface="Cambria Math"/>
                            </a:rPr>
                            <m:t>𝑡</m:t>
                          </m:r>
                        </m:sup>
                      </m:sSup>
                      <m:func>
                        <m:funcPr>
                          <m:ctrlPr>
                            <a:rPr lang="en-US" i="1">
                              <a:latin typeface="Cambria Math"/>
                              <a:ea typeface="Cambria Math"/>
                            </a:rPr>
                          </m:ctrlPr>
                        </m:funcPr>
                        <m:fName>
                          <m:r>
                            <m:rPr>
                              <m:sty m:val="p"/>
                            </m:rPr>
                            <a:rPr lang="en-US">
                              <a:latin typeface="Cambria Math"/>
                              <a:ea typeface="Cambria Math"/>
                            </a:rPr>
                            <m:t>sin</m:t>
                          </m:r>
                        </m:fName>
                        <m:e>
                          <m:r>
                            <a:rPr lang="en-US" i="1">
                              <a:latin typeface="Cambria Math"/>
                              <a:ea typeface="Cambria Math"/>
                            </a:rPr>
                            <m:t>5.832</m:t>
                          </m:r>
                          <m:r>
                            <a:rPr lang="en-US" i="1">
                              <a:latin typeface="Cambria Math"/>
                              <a:ea typeface="Cambria Math"/>
                            </a:rPr>
                            <m:t>𝑡</m:t>
                          </m:r>
                        </m:e>
                      </m:func>
                      <m:r>
                        <a:rPr lang="en-US" i="1">
                          <a:latin typeface="Cambria Math"/>
                          <a:ea typeface="Cambria Math"/>
                        </a:rPr>
                        <m:t>+0.2478</m:t>
                      </m:r>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−5.715</m:t>
                          </m:r>
                          <m:r>
                            <a:rPr lang="en-US" i="1">
                              <a:latin typeface="Cambria Math"/>
                              <a:ea typeface="Cambria Math"/>
                            </a:rPr>
                            <m:t>𝑡</m:t>
                          </m:r>
                        </m:sup>
                      </m:sSup>
                      <m:func>
                        <m:funcPr>
                          <m:ctrlPr>
                            <a:rPr lang="en-US" i="1">
                              <a:latin typeface="Cambria Math"/>
                              <a:ea typeface="Cambria Math"/>
                            </a:rPr>
                          </m:ctrlPr>
                        </m:funcPr>
                        <m:fName>
                          <m:r>
                            <m:rPr>
                              <m:sty m:val="p"/>
                            </m:rPr>
                            <a:rPr lang="en-US">
                              <a:latin typeface="Cambria Math"/>
                              <a:ea typeface="Cambria Math"/>
                            </a:rPr>
                            <m:t>cos</m:t>
                          </m:r>
                        </m:fName>
                        <m:e>
                          <m:r>
                            <a:rPr lang="en-US" i="1">
                              <a:latin typeface="Cambria Math"/>
                              <a:ea typeface="Cambria Math"/>
                            </a:rPr>
                            <m:t>5.832</m:t>
                          </m:r>
                          <m:r>
                            <a:rPr lang="en-US" i="1">
                              <a:latin typeface="Cambria Math"/>
                              <a:ea typeface="Cambria Math"/>
                            </a:rPr>
                            <m:t>𝑡</m:t>
                          </m:r>
                          <m:r>
                            <a:rPr lang="en-US" i="1">
                              <a:latin typeface="Cambria Math"/>
                              <a:ea typeface="Cambria Math"/>
                            </a:rPr>
                            <m:t>−</m:t>
                          </m:r>
                          <m:d>
                            <m:dPr>
                              <m:ctrlPr>
                                <a:rPr lang="en-US" i="1">
                                  <a:latin typeface="Cambria Math"/>
                                  <a:ea typeface="Cambria Math"/>
                                </a:rPr>
                              </m:ctrlPr>
                            </m:dPr>
                            <m:e>
                              <m:r>
                                <a:rPr lang="en-US" i="1">
                                  <a:latin typeface="Cambria Math"/>
                                  <a:ea typeface="Cambria Math"/>
                                </a:rPr>
                                <m:t>0.2478−16.7135</m:t>
                              </m:r>
                              <m:r>
                                <a:rPr lang="en-US" i="1">
                                  <a:latin typeface="Cambria Math"/>
                                  <a:ea typeface="Cambria Math"/>
                                </a:rPr>
                                <m:t>𝑡</m:t>
                              </m:r>
                            </m:e>
                          </m:d>
                          <m:sSup>
                            <m:sSupPr>
                              <m:ctrlPr>
                                <a:rPr lang="en-US" i="1">
                                  <a:latin typeface="Cambria Math"/>
                                  <a:ea typeface="Cambria Math"/>
                                </a:rPr>
                              </m:ctrlPr>
                            </m:sSupPr>
                            <m:e>
                              <m:r>
                                <a:rPr lang="en-US" i="1">
                                  <a:latin typeface="Cambria Math"/>
                                  <a:ea typeface="Cambria Math"/>
                                </a:rPr>
                                <m:t>𝑒</m:t>
                              </m:r>
                            </m:e>
                            <m:sup>
                              <m:r>
                                <a:rPr lang="en-US" i="1">
                                  <a:latin typeface="Cambria Math"/>
                                  <a:ea typeface="Cambria Math"/>
                                </a:rPr>
                                <m:t>−72</m:t>
                              </m:r>
                              <m:r>
                                <a:rPr lang="en-US" i="1">
                                  <a:latin typeface="Cambria Math"/>
                                  <a:ea typeface="Cambria Math"/>
                                </a:rPr>
                                <m:t>𝑡</m:t>
                              </m:r>
                            </m:sup>
                          </m:sSup>
                        </m:e>
                      </m:func>
                    </m:oMath>
                  </m:oMathPara>
                </a14:m>
                <a:endParaRPr lang="en-US"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09600" y="609600"/>
                <a:ext cx="7696200" cy="5610382"/>
              </a:xfrm>
              <a:prstGeom prst="rect">
                <a:avLst/>
              </a:prstGeom>
              <a:blipFill rotWithShape="1">
                <a:blip r:embed="rId2" cstate="print"/>
                <a:stretch>
                  <a:fillRect l="-633" t="-543" r="-118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CEF4EBB-15D2-4AB8-A70A-9586F0795BD6}" type="slidenum">
              <a:rPr lang="en-US" smtClean="0"/>
              <a:pPr/>
              <a:t>6</a:t>
            </a:fld>
            <a:endParaRPr lang="en-US"/>
          </a:p>
        </p:txBody>
      </p:sp>
    </p:spTree>
    <p:extLst>
      <p:ext uri="{BB962C8B-B14F-4D97-AF65-F5344CB8AC3E}">
        <p14:creationId xmlns:p14="http://schemas.microsoft.com/office/powerpoint/2010/main" val="74880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533400" y="609600"/>
                <a:ext cx="8001000" cy="1477328"/>
              </a:xfrm>
              <a:prstGeom prst="rect">
                <a:avLst/>
              </a:prstGeom>
            </p:spPr>
            <p:txBody>
              <a:bodyPr wrap="square">
                <a:spAutoFit/>
              </a:bodyPr>
              <a:lstStyle/>
              <a:p>
                <a:r>
                  <a:rPr lang="en-US" dirty="0" smtClean="0"/>
                  <a:t>The solution is plotted along with the bump profile in the figure below.  </a:t>
                </a:r>
                <a:r>
                  <a:rPr lang="en-US" dirty="0"/>
                  <a:t>From the plot you can see that although the bump height is 0.5 m, the maximum displacement of the </a:t>
                </a:r>
                <a:r>
                  <a:rPr lang="en-US" dirty="0" smtClean="0"/>
                  <a:t>body </a:t>
                </a:r>
                <a:r>
                  <a:rPr lang="en-US" dirty="0"/>
                  <a:t>is only about </a:t>
                </a:r>
                <a:r>
                  <a:rPr lang="en-US" dirty="0" smtClean="0"/>
                  <a:t>0.16 </a:t>
                </a:r>
                <a:r>
                  <a:rPr lang="en-US" dirty="0"/>
                  <a:t>m.  </a:t>
                </a:r>
                <a:r>
                  <a:rPr lang="en-US" dirty="0" smtClean="0"/>
                  <a:t>The stroke is the difference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𝑦</m:t>
                    </m:r>
                  </m:oMath>
                </a14:m>
                <a:r>
                  <a:rPr lang="en-US" dirty="0" smtClean="0"/>
                  <a:t>. The plot shows that </a:t>
                </a:r>
                <a:r>
                  <a:rPr lang="en-US" dirty="0"/>
                  <a:t>the suspension has done a good job in reducing the effect of the bump on the passenger </a:t>
                </a:r>
                <a:r>
                  <a:rPr lang="en-US" dirty="0" smtClean="0"/>
                  <a:t>compartment displacement.</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33400" y="609600"/>
                <a:ext cx="8001000" cy="1477328"/>
              </a:xfrm>
              <a:prstGeom prst="rect">
                <a:avLst/>
              </a:prstGeom>
              <a:blipFill rotWithShape="1">
                <a:blip r:embed="rId2" cstate="print"/>
                <a:stretch>
                  <a:fillRect l="-686" t="-2066" b="-5785"/>
                </a:stretch>
              </a:blipFill>
            </p:spPr>
            <p:txBody>
              <a:bodyPr/>
              <a:lstStyle/>
              <a:p>
                <a:r>
                  <a:rPr lang="en-US">
                    <a:noFill/>
                  </a:rPr>
                  <a:t> </a:t>
                </a:r>
              </a:p>
            </p:txBody>
          </p:sp>
        </mc:Fallback>
      </mc:AlternateContent>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057400"/>
            <a:ext cx="5334000" cy="4000500"/>
          </a:xfrm>
          <a:prstGeom prst="rect">
            <a:avLst/>
          </a:prstGeom>
        </p:spPr>
      </p:pic>
      <p:sp>
        <p:nvSpPr>
          <p:cNvPr id="2" name="Slide Number Placeholder 1"/>
          <p:cNvSpPr>
            <a:spLocks noGrp="1"/>
          </p:cNvSpPr>
          <p:nvPr>
            <p:ph type="sldNum" sz="quarter" idx="12"/>
          </p:nvPr>
        </p:nvSpPr>
        <p:spPr/>
        <p:txBody>
          <a:bodyPr/>
          <a:lstStyle/>
          <a:p>
            <a:fld id="{FCEF4EBB-15D2-4AB8-A70A-9586F0795BD6}" type="slidenum">
              <a:rPr lang="en-US" smtClean="0"/>
              <a:pPr/>
              <a:t>7</a:t>
            </a:fld>
            <a:endParaRPr lang="en-US"/>
          </a:p>
        </p:txBody>
      </p:sp>
    </p:spTree>
    <p:extLst>
      <p:ext uri="{BB962C8B-B14F-4D97-AF65-F5344CB8AC3E}">
        <p14:creationId xmlns:p14="http://schemas.microsoft.com/office/powerpoint/2010/main" val="25953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7025"/>
            <a:ext cx="83820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620694"/>
            <a:ext cx="7848600" cy="646331"/>
          </a:xfrm>
          <a:prstGeom prst="rect">
            <a:avLst/>
          </a:prstGeom>
        </p:spPr>
        <p:txBody>
          <a:bodyPr wrap="square">
            <a:spAutoFit/>
          </a:bodyPr>
          <a:lstStyle/>
          <a:p>
            <a:r>
              <a:rPr lang="en-US" dirty="0"/>
              <a:t>Now let’s construct a </a:t>
            </a:r>
            <a:r>
              <a:rPr lang="en-US" dirty="0" err="1" smtClean="0"/>
              <a:t>Simscape</a:t>
            </a:r>
            <a:r>
              <a:rPr lang="en-US" dirty="0" smtClean="0"/>
              <a:t> </a:t>
            </a:r>
            <a:r>
              <a:rPr lang="en-US" dirty="0"/>
              <a:t>model. The final result is shown below. We will construct it step by step.</a:t>
            </a:r>
          </a:p>
        </p:txBody>
      </p:sp>
      <p:sp>
        <p:nvSpPr>
          <p:cNvPr id="3" name="Slide Number Placeholder 2"/>
          <p:cNvSpPr>
            <a:spLocks noGrp="1"/>
          </p:cNvSpPr>
          <p:nvPr>
            <p:ph type="sldNum" sz="quarter" idx="12"/>
          </p:nvPr>
        </p:nvSpPr>
        <p:spPr/>
        <p:txBody>
          <a:bodyPr/>
          <a:lstStyle/>
          <a:p>
            <a:fld id="{FCEF4EBB-15D2-4AB8-A70A-9586F0795BD6}" type="slidenum">
              <a:rPr lang="en-US" smtClean="0"/>
              <a:pPr/>
              <a:t>8</a:t>
            </a:fld>
            <a:endParaRPr lang="en-US"/>
          </a:p>
        </p:txBody>
      </p:sp>
    </p:spTree>
    <p:extLst>
      <p:ext uri="{BB962C8B-B14F-4D97-AF65-F5344CB8AC3E}">
        <p14:creationId xmlns:p14="http://schemas.microsoft.com/office/powerpoint/2010/main" val="385701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F4EBB-15D2-4AB8-A70A-9586F0795BD6}" type="slidenum">
              <a:rPr lang="en-US" smtClean="0"/>
              <a:pPr/>
              <a:t>9</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7538" y="2124075"/>
            <a:ext cx="28289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838200"/>
            <a:ext cx="8077200" cy="1200329"/>
          </a:xfrm>
          <a:prstGeom prst="rect">
            <a:avLst/>
          </a:prstGeom>
          <a:noFill/>
        </p:spPr>
        <p:txBody>
          <a:bodyPr wrap="square" rtlCol="0">
            <a:spAutoFit/>
          </a:bodyPr>
          <a:lstStyle/>
          <a:p>
            <a:r>
              <a:rPr lang="en-US" dirty="0" smtClean="0"/>
              <a:t>Let’s start with the model of the mass, spring, and damper. From the </a:t>
            </a:r>
            <a:r>
              <a:rPr lang="en-US" dirty="0" err="1" smtClean="0">
                <a:solidFill>
                  <a:srgbClr val="FF0000"/>
                </a:solidFill>
              </a:rPr>
              <a:t>Simscape</a:t>
            </a:r>
            <a:r>
              <a:rPr lang="en-US" dirty="0" smtClean="0">
                <a:solidFill>
                  <a:srgbClr val="FF0000"/>
                </a:solidFill>
              </a:rPr>
              <a:t>&gt;Foundation Library&gt;Mechanical&gt;Translational Elements </a:t>
            </a:r>
            <a:r>
              <a:rPr lang="en-US" dirty="0" smtClean="0"/>
              <a:t>library, select and place the </a:t>
            </a:r>
            <a:r>
              <a:rPr lang="en-US" dirty="0" smtClean="0">
                <a:solidFill>
                  <a:srgbClr val="00B0F0"/>
                </a:solidFill>
              </a:rPr>
              <a:t>Mass</a:t>
            </a:r>
            <a:r>
              <a:rPr lang="en-US" dirty="0" smtClean="0"/>
              <a:t>, </a:t>
            </a:r>
            <a:r>
              <a:rPr lang="en-US" dirty="0" smtClean="0">
                <a:solidFill>
                  <a:srgbClr val="00B0F0"/>
                </a:solidFill>
              </a:rPr>
              <a:t>Translational Damper</a:t>
            </a:r>
            <a:r>
              <a:rPr lang="en-US" dirty="0" smtClean="0"/>
              <a:t>, and </a:t>
            </a:r>
            <a:r>
              <a:rPr lang="en-US" dirty="0" smtClean="0">
                <a:solidFill>
                  <a:srgbClr val="00B0F0"/>
                </a:solidFill>
              </a:rPr>
              <a:t>Translational Spring</a:t>
            </a:r>
            <a:r>
              <a:rPr lang="en-US" dirty="0" smtClean="0"/>
              <a:t> blocks.  Connect them as shown.  </a:t>
            </a:r>
            <a:endParaRPr lang="en-US" dirty="0"/>
          </a:p>
        </p:txBody>
      </p:sp>
      <p:sp>
        <p:nvSpPr>
          <p:cNvPr id="6" name="TextBox 5"/>
          <p:cNvSpPr txBox="1"/>
          <p:nvPr/>
        </p:nvSpPr>
        <p:spPr>
          <a:xfrm>
            <a:off x="457200" y="4876800"/>
            <a:ext cx="6763968" cy="369332"/>
          </a:xfrm>
          <a:prstGeom prst="rect">
            <a:avLst/>
          </a:prstGeom>
          <a:noFill/>
        </p:spPr>
        <p:txBody>
          <a:bodyPr wrap="none" rtlCol="0">
            <a:spAutoFit/>
          </a:bodyPr>
          <a:lstStyle/>
          <a:p>
            <a:r>
              <a:rPr lang="en-US" dirty="0" smtClean="0"/>
              <a:t>Let’s look at the Block Parameters window for each of these elements.</a:t>
            </a:r>
            <a:endParaRPr lang="en-US" dirty="0"/>
          </a:p>
        </p:txBody>
      </p:sp>
    </p:spTree>
    <p:extLst>
      <p:ext uri="{BB962C8B-B14F-4D97-AF65-F5344CB8AC3E}">
        <p14:creationId xmlns:p14="http://schemas.microsoft.com/office/powerpoint/2010/main" val="2053217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plete_x0020_Date xmlns="8dcb48d5-aea2-47e3-a8a5-8b1e90602420">Q3 '10</Complete_x0020_Date>
    <Project_x0020_Status xmlns="8dcb48d5-aea2-47e3-a8a5-8b1e90602420">In Progress</Projec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905EADA7F7504D9A4532AA8814E304" ma:contentTypeVersion="4" ma:contentTypeDescription="Create a new document." ma:contentTypeScope="" ma:versionID="1aa5e4c53e002dbcfe296eae85de6a59">
  <xsd:schema xmlns:xsd="http://www.w3.org/2001/XMLSchema" xmlns:p="http://schemas.microsoft.com/office/2006/metadata/properties" xmlns:ns2="8dcb48d5-aea2-47e3-a8a5-8b1e90602420" targetNamespace="http://schemas.microsoft.com/office/2006/metadata/properties" ma:root="true" ma:fieldsID="530cd20bdf093e469be06f9fd6c294fe" ns2:_="">
    <xsd:import namespace="8dcb48d5-aea2-47e3-a8a5-8b1e90602420"/>
    <xsd:element name="properties">
      <xsd:complexType>
        <xsd:sequence>
          <xsd:element name="documentManagement">
            <xsd:complexType>
              <xsd:all>
                <xsd:element ref="ns2:Project_x0020_Status"/>
                <xsd:element ref="ns2:Complete_x0020_Date" minOccurs="0"/>
              </xsd:all>
            </xsd:complexType>
          </xsd:element>
        </xsd:sequence>
      </xsd:complexType>
    </xsd:element>
  </xsd:schema>
  <xsd:schema xmlns:xsd="http://www.w3.org/2001/XMLSchema" xmlns:dms="http://schemas.microsoft.com/office/2006/documentManagement/types" targetNamespace="8dcb48d5-aea2-47e3-a8a5-8b1e90602420" elementFormDefault="qualified">
    <xsd:import namespace="http://schemas.microsoft.com/office/2006/documentManagement/types"/>
    <xsd:element name="Project_x0020_Status" ma:index="1" ma:displayName="Project Status" ma:default="In Progress" ma:format="Dropdown" ma:internalName="Project_x0020_Status">
      <xsd:simpleType>
        <xsd:union memberTypes="dms:Text">
          <xsd:simpleType>
            <xsd:restriction base="dms:Choice">
              <xsd:enumeration value="In Progress"/>
              <xsd:enumeration value="Complete"/>
              <xsd:enumeration value="Inactive"/>
            </xsd:restriction>
          </xsd:simpleType>
        </xsd:union>
      </xsd:simpleType>
    </xsd:element>
    <xsd:element name="Complete_x0020_Date" ma:index="9" nillable="true" ma:displayName="Complete Date" ma:default="Q3 '10" ma:format="Dropdown" ma:internalName="Complete_x0020_Date">
      <xsd:simpleType>
        <xsd:restriction base="dms:Choice">
          <xsd:enumeration value="Q3 '10"/>
          <xsd:enumeration value="Q4 '10"/>
          <xsd:enumeration value="Q1 '11"/>
          <xsd:enumeration value="Q2 '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E740209-6097-4664-A2B7-8B7C6299D7D2}">
  <ds:schemaRefs>
    <ds:schemaRef ds:uri="http://schemas.microsoft.com/sharepoint/v3/contenttype/forms"/>
  </ds:schemaRefs>
</ds:datastoreItem>
</file>

<file path=customXml/itemProps2.xml><?xml version="1.0" encoding="utf-8"?>
<ds:datastoreItem xmlns:ds="http://schemas.openxmlformats.org/officeDocument/2006/customXml" ds:itemID="{89A2F51A-CFBE-43F8-9128-1B57DA30058B}">
  <ds:schemaRefs>
    <ds:schemaRef ds:uri="http://purl.org/dc/terms/"/>
    <ds:schemaRef ds:uri="http://www.w3.org/XML/1998/namespace"/>
    <ds:schemaRef ds:uri="http://purl.org/dc/elements/1.1/"/>
    <ds:schemaRef ds:uri="http://schemas.microsoft.com/office/2006/documentManagement/types"/>
    <ds:schemaRef ds:uri="http://schemas.openxmlformats.org/package/2006/metadata/core-properties"/>
    <ds:schemaRef ds:uri="8dcb48d5-aea2-47e3-a8a5-8b1e90602420"/>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669508C-D081-4319-847C-C49058987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b48d5-aea2-47e3-a8a5-8b1e9060242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595</TotalTime>
  <Words>2348</Words>
  <Application>Microsoft Office PowerPoint</Application>
  <PresentationFormat>On-screen Show (4:3)</PresentationFormat>
  <Paragraphs>125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Palm</dc:creator>
  <cp:lastModifiedBy>William Palm</cp:lastModifiedBy>
  <cp:revision>48</cp:revision>
  <dcterms:created xsi:type="dcterms:W3CDTF">2011-01-01T16:45:22Z</dcterms:created>
  <dcterms:modified xsi:type="dcterms:W3CDTF">2013-06-05T14:50:50Z</dcterms:modified>
</cp:coreProperties>
</file>