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460" r:id="rId3"/>
    <p:sldId id="461" r:id="rId4"/>
    <p:sldId id="462" r:id="rId5"/>
    <p:sldId id="463" r:id="rId6"/>
    <p:sldId id="464" r:id="rId7"/>
    <p:sldId id="465" r:id="rId8"/>
    <p:sldId id="466" r:id="rId9"/>
    <p:sldId id="361" r:id="rId10"/>
    <p:sldId id="452" r:id="rId11"/>
    <p:sldId id="451" r:id="rId12"/>
    <p:sldId id="453" r:id="rId13"/>
    <p:sldId id="456" r:id="rId14"/>
    <p:sldId id="454" r:id="rId15"/>
    <p:sldId id="457" r:id="rId16"/>
    <p:sldId id="459" r:id="rId17"/>
    <p:sldId id="455" r:id="rId18"/>
    <p:sldId id="458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A00"/>
    <a:srgbClr val="344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30" autoAdjust="0"/>
  </p:normalViewPr>
  <p:slideViewPr>
    <p:cSldViewPr>
      <p:cViewPr varScale="1">
        <p:scale>
          <a:sx n="60" d="100"/>
          <a:sy n="60" d="100"/>
        </p:scale>
        <p:origin x="1368" y="4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994591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ytuł i pod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Kliknij, aby edytować styl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Kliknij, aby edytować style wzorca tekstu</a:t>
            </a:r>
          </a:p>
          <a:p>
            <a:pPr lvl="1"/>
            <a:r>
              <a:t>Drugi poziom</a:t>
            </a:r>
          </a:p>
          <a:p>
            <a:pPr lvl="2"/>
            <a:r>
              <a:t>Trzeci poziom</a:t>
            </a:r>
          </a:p>
          <a:p>
            <a:pPr lvl="3"/>
            <a:r>
              <a:t>Czwarty poziom</a:t>
            </a:r>
          </a:p>
          <a:p>
            <a:pPr lvl="4"/>
            <a:r>
              <a:t>Piąty poziom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9046501" y="8905523"/>
            <a:ext cx="273606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472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9046502" y="8905523"/>
            <a:ext cx="273606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17609" marR="0" indent="-395109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062109" marR="0" indent="-395109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06611" marR="0" indent="-395109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3951111" marR="0" indent="-395111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3/ggplot2-cheatsheet.pdf" TargetMode="External"/><Relationship Id="rId2" Type="http://schemas.openxmlformats.org/officeDocument/2006/relationships/hyperlink" Target="https://www3.nd.edu/~steve/computing_with_data/10_Intro_ggplot2/intro_ggplot2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sthda.com/english/wiki/be-awesome-in-ggplot2-a-practical-guide-to-be-highly-effective-r-software-and-data-visualization" TargetMode="External"/><Relationship Id="rId4" Type="http://schemas.openxmlformats.org/officeDocument/2006/relationships/hyperlink" Target="http://www.cookbook-r.com/Graphs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book.pl/catalogsearch/result/?q=Nussbaumer%20Knaflic%20Col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" y="-521176"/>
            <a:ext cx="13115335" cy="3379149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>
            <a:spLocks noGrp="1"/>
          </p:cNvSpPr>
          <p:nvPr>
            <p:ph type="ctrTitle"/>
          </p:nvPr>
        </p:nvSpPr>
        <p:spPr>
          <a:xfrm>
            <a:off x="0" y="4156720"/>
            <a:ext cx="13004800" cy="2616253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Język R – wizualizacja danych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3334048" y="5520613"/>
            <a:ext cx="644352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Filip </a:t>
            </a:r>
            <a:r>
              <a:rPr kumimoji="0" lang="pl-PL" sz="3600" b="0" i="0" u="none" strike="noStrike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Cyprowski</a:t>
            </a:r>
            <a:endParaRPr kumimoji="0" lang="pl-PL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Ggplot2 – </a:t>
            </a:r>
            <a:r>
              <a:rPr lang="pl-PL" dirty="0" err="1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grammar</a:t>
            </a:r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 of </a:t>
            </a:r>
            <a:r>
              <a:rPr lang="pl-PL" dirty="0" err="1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graphics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- wizualizacja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1047416" y="2367553"/>
            <a:ext cx="8911368" cy="39805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pl-PL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Grammar</a:t>
            </a: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 of </a:t>
            </a:r>
            <a:r>
              <a:rPr lang="pl-PL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graphics</a:t>
            </a: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 to metoda budowania wykresów za pomocą dokładania do konkretnej siatki (układu osi) </a:t>
            </a:r>
            <a:r>
              <a:rPr lang="pl-PL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poszególnych</a:t>
            </a: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 elementów. 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Można nią stworzyć wykres, a można też obrazek, odtworzyć zdjęcie itd</a:t>
            </a: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. Praktycznie nieskończone możliwości</a:t>
            </a:r>
            <a:endParaRPr kumimoji="0" lang="pl-PL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785087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Pakiet </a:t>
            </a:r>
            <a:r>
              <a:rPr lang="pl-PL" dirty="0" err="1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ggplot</a:t>
            </a:r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 – podstawowe argumenty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- wizualizacja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170940"/>
              </p:ext>
            </p:extLst>
          </p:nvPr>
        </p:nvGraphicFramePr>
        <p:xfrm>
          <a:off x="1317824" y="3580656"/>
          <a:ext cx="10464800" cy="5620122"/>
        </p:xfrm>
        <a:graphic>
          <a:graphicData uri="http://schemas.openxmlformats.org/drawingml/2006/table">
            <a:tbl>
              <a:tblPr/>
              <a:tblGrid>
                <a:gridCol w="1992040"/>
                <a:gridCol w="8472760"/>
              </a:tblGrid>
              <a:tr h="648072"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b="1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Funkcja</a:t>
                      </a:r>
                      <a:endParaRPr lang="pl-PL" sz="2000" b="1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b="1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Opis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64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b="1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data</a:t>
                      </a:r>
                      <a:endParaRPr lang="pl-PL" sz="2000" b="1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Dane,</a:t>
                      </a:r>
                      <a:r>
                        <a:rPr lang="pl-PL" sz="2000" baseline="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 które podajemy do funkcji (trzeba pamiętać, że pierwsze dane jakie podamy wraz z określeniem osi x i y będą nam wyznaczały oś współrzędnych)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64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b="1" dirty="0" err="1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Aesthetic</a:t>
                      </a:r>
                      <a:r>
                        <a:rPr lang="pl-PL" sz="2000" b="1" baseline="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 </a:t>
                      </a:r>
                      <a:r>
                        <a:rPr lang="pl-PL" sz="2000" b="1" baseline="0" dirty="0" err="1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mapping</a:t>
                      </a:r>
                      <a:endParaRPr lang="pl-PL" sz="2000" b="1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Wszystko</a:t>
                      </a:r>
                      <a:r>
                        <a:rPr lang="pl-PL" sz="2000" baseline="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 co dotyczy naszych danych – gdzie się będą znajdować, jak będą wyglądać, jak będą pogrupowane itd..</a:t>
                      </a:r>
                      <a:endParaRPr lang="en-US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64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b="1" dirty="0" err="1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geom</a:t>
                      </a:r>
                      <a:endParaRPr lang="pl-PL" sz="2000" b="1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Obiekt geometryczny. Absolutnie</a:t>
                      </a:r>
                      <a:r>
                        <a:rPr lang="pl-PL" sz="2000" baseline="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 podstawowy element wykresu – np. punkty, linie, kwadraty itd..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64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b="1" dirty="0" err="1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stat</a:t>
                      </a:r>
                      <a:endParaRPr lang="pl-PL" sz="2000" b="1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Transformuje dane wg jakichś obliczeń statystycznych</a:t>
                      </a:r>
                      <a:r>
                        <a:rPr lang="pl-PL" sz="2000" baseline="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 (nie polecam; lepiej zrobić obliczenia w tabeli)</a:t>
                      </a:r>
                      <a:endParaRPr lang="en-US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64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b="1" dirty="0" err="1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scales</a:t>
                      </a:r>
                      <a:endParaRPr lang="pl-PL" sz="2000" b="1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Wszystko,</a:t>
                      </a:r>
                      <a:r>
                        <a:rPr lang="pl-PL" sz="2000" baseline="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 co dotyczy skali naszych danych – tym robimy formatowanie warunkowe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64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b="1" dirty="0" err="1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coord</a:t>
                      </a:r>
                      <a:endParaRPr lang="pl-PL" sz="2000" b="1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Pozwala na zmianę typu osi współrzędnych. Domyślnie jest normalna,</a:t>
                      </a:r>
                      <a:r>
                        <a:rPr lang="pl-PL" sz="2000" baseline="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 kartezjańska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564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b="1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facet</a:t>
                      </a:r>
                      <a:endParaRPr lang="pl-PL" sz="2000" b="1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00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Facet</a:t>
                      </a:r>
                      <a:r>
                        <a:rPr lang="pl-PL" sz="2000" baseline="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ami </a:t>
                      </a:r>
                      <a:r>
                        <a:rPr lang="pl-PL" sz="2000" baseline="0" dirty="0" err="1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określami</a:t>
                      </a:r>
                      <a:r>
                        <a:rPr lang="pl-PL" sz="2000" baseline="0" dirty="0" smtClean="0">
                          <a:effectLst/>
                          <a:latin typeface="Lato" pitchFamily="34" charset="0"/>
                          <a:ea typeface="Lato" pitchFamily="34" charset="0"/>
                          <a:cs typeface="Lato" pitchFamily="34" charset="0"/>
                        </a:rPr>
                        <a:t> wg czego rozbić nasz wykres. Super narzędzie do EDA.</a:t>
                      </a:r>
                      <a:endParaRPr lang="pl-PL" sz="2000" dirty="0">
                        <a:effectLst/>
                        <a:latin typeface="Lato" pitchFamily="34" charset="0"/>
                        <a:ea typeface="Lato" pitchFamily="34" charset="0"/>
                        <a:cs typeface="Lato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820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err="1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Aesthetic</a:t>
            </a:r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 </a:t>
            </a:r>
            <a:r>
              <a:rPr lang="pl-PL" dirty="0" err="1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mapping</a:t>
            </a:r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 – na przykładzie </a:t>
            </a:r>
            <a:r>
              <a:rPr lang="pl-PL" dirty="0" err="1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geom_point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- wizualizacja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1047416" y="2644552"/>
            <a:ext cx="8911368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Pozycja kropek: x i y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Kolor kropek: </a:t>
            </a:r>
            <a:r>
              <a:rPr kumimoji="0" lang="pl-PL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color</a:t>
            </a: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(dla kształtów,</a:t>
            </a:r>
            <a:r>
              <a:rPr kumimoji="0" lang="pl-PL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które mogą mieć kontury będzie to „</a:t>
            </a:r>
            <a:r>
              <a:rPr kumimoji="0" lang="pl-PL" sz="36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fill</a:t>
            </a:r>
            <a:r>
              <a:rPr kumimoji="0" lang="pl-PL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”)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baseline="0" dirty="0" smtClean="0">
                <a:latin typeface="Lato" pitchFamily="34" charset="0"/>
                <a:ea typeface="Lato" pitchFamily="34" charset="0"/>
                <a:cs typeface="Lato" pitchFamily="34" charset="0"/>
              </a:rPr>
              <a:t>Kształt kropek: </a:t>
            </a:r>
            <a:r>
              <a:rPr lang="pl-PL" baseline="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shape</a:t>
            </a:r>
            <a:endParaRPr lang="pl-PL" baseline="0" dirty="0" smtClean="0"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Wielkość kropek: </a:t>
            </a:r>
            <a:r>
              <a:rPr kumimoji="0" lang="pl-PL" sz="36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size</a:t>
            </a:r>
            <a:endParaRPr kumimoji="0" lang="pl-PL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  <a:p>
            <a:pPr marL="571500" indent="-571500" algn="l">
              <a:buFont typeface="Arial" pitchFamily="34" charset="0"/>
              <a:buChar char="•"/>
            </a:pPr>
            <a:endParaRPr kumimoji="0" lang="pl-PL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836180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Osobna kategoria – </a:t>
            </a:r>
            <a:r>
              <a:rPr lang="pl-PL" dirty="0" err="1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themes</a:t>
            </a:r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 i </a:t>
            </a:r>
            <a:r>
              <a:rPr lang="pl-PL" dirty="0" err="1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labs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- wizualizacja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1047416" y="2367553"/>
            <a:ext cx="8911368" cy="39805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Za</a:t>
            </a:r>
            <a:r>
              <a:rPr kumimoji="0" lang="pl-PL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pomocą </a:t>
            </a:r>
            <a:r>
              <a:rPr kumimoji="0" lang="pl-PL" sz="36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theme’ów</a:t>
            </a:r>
            <a:r>
              <a:rPr kumimoji="0" lang="pl-PL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określamy wygląd elementów otoczenia danych na wykresie, np. tytuły osi, tło wykresu, wielkość tytuły itd.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baseline="0" dirty="0" smtClean="0">
                <a:latin typeface="Lato" pitchFamily="34" charset="0"/>
                <a:ea typeface="Lato" pitchFamily="34" charset="0"/>
                <a:cs typeface="Lato" pitchFamily="34" charset="0"/>
              </a:rPr>
              <a:t>Za pomocą </a:t>
            </a:r>
            <a:r>
              <a:rPr lang="pl-PL" baseline="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labs</a:t>
            </a:r>
            <a:r>
              <a:rPr lang="pl-PL" baseline="0" dirty="0" smtClean="0">
                <a:latin typeface="Lato" pitchFamily="34" charset="0"/>
                <a:ea typeface="Lato" pitchFamily="34" charset="0"/>
                <a:cs typeface="Lato" pitchFamily="34" charset="0"/>
              </a:rPr>
              <a:t>() tworzymy tytuły: całego</a:t>
            </a: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 wykresu, poszczególnych osi, możemy też dopisać stopkę</a:t>
            </a:r>
            <a:endParaRPr kumimoji="0" lang="pl-PL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66728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Jak tworzyć </a:t>
            </a:r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wykres w </a:t>
            </a:r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ggplot2()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237704" y="9125272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- wizualizacja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1047416" y="2644552"/>
            <a:ext cx="8911368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pl-PL" dirty="0" err="1">
                <a:latin typeface="Lato" pitchFamily="34" charset="0"/>
                <a:ea typeface="Lato" pitchFamily="34" charset="0"/>
                <a:cs typeface="Lato" pitchFamily="34" charset="0"/>
              </a:rPr>
              <a:t>q</a:t>
            </a:r>
            <a:r>
              <a:rPr lang="pl-PL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plot</a:t>
            </a: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() – funkcja, która pozwala na szybkie skonstruowanie wykresu (głównie do pracy interaktywnej)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dirty="0" err="1">
                <a:latin typeface="Lato" pitchFamily="34" charset="0"/>
                <a:ea typeface="Lato" pitchFamily="34" charset="0"/>
                <a:cs typeface="Lato" pitchFamily="34" charset="0"/>
              </a:rPr>
              <a:t>g</a:t>
            </a:r>
            <a:r>
              <a:rPr kumimoji="0" lang="pl-PL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gplot</a:t>
            </a: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() – funkcja, którą</a:t>
            </a:r>
            <a:r>
              <a:rPr kumimoji="0" lang="pl-PL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stosujemy, kiedy graf ma zawierać więcej elementów</a:t>
            </a:r>
            <a:endParaRPr kumimoji="0" lang="pl-PL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704377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ggplot2() +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- wizualizacja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1101800" y="1174776"/>
            <a:ext cx="8911368" cy="74892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kumimoji="0" lang="pl-PL" sz="3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Plusik</a:t>
            </a:r>
            <a:r>
              <a:rPr kumimoji="0" lang="pl-PL" sz="3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(„+”) jest znakiem, który umożliwia dokładanie poszczególnych elementów do wykresu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3000" baseline="0" dirty="0" smtClean="0">
                <a:latin typeface="Lato" pitchFamily="34" charset="0"/>
                <a:ea typeface="Lato" pitchFamily="34" charset="0"/>
                <a:cs typeface="Lato" pitchFamily="34" charset="0"/>
              </a:rPr>
              <a:t>Typowy wykres w ggplot</a:t>
            </a:r>
            <a:r>
              <a:rPr lang="pl-PL" sz="30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2 ma następującą strukturę:</a:t>
            </a:r>
          </a:p>
          <a:p>
            <a:pPr lvl="2" algn="l"/>
            <a:r>
              <a:rPr lang="pl-PL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 </a:t>
            </a:r>
            <a:r>
              <a:rPr lang="pl-PL" sz="3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ggplot</a:t>
            </a:r>
            <a:r>
              <a:rPr lang="pl-PL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() +</a:t>
            </a:r>
          </a:p>
          <a:p>
            <a:pPr lvl="2" algn="l"/>
            <a:r>
              <a:rPr lang="pl-PL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 </a:t>
            </a:r>
            <a:r>
              <a:rPr lang="pl-PL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geom</a:t>
            </a:r>
            <a:r>
              <a:rPr lang="pl-PL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_...(data = ...,</a:t>
            </a:r>
          </a:p>
          <a:p>
            <a:pPr lvl="2" algn="l"/>
            <a:r>
              <a:rPr lang="pl-PL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          </a:t>
            </a:r>
            <a:r>
              <a:rPr lang="pl-PL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aes</a:t>
            </a:r>
            <a:r>
              <a:rPr lang="pl-PL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(x = ...,</a:t>
            </a:r>
          </a:p>
          <a:p>
            <a:pPr lvl="2" algn="l"/>
            <a:r>
              <a:rPr lang="pl-PL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              y = ...,</a:t>
            </a:r>
          </a:p>
          <a:p>
            <a:pPr lvl="2" algn="l"/>
            <a:r>
              <a:rPr lang="pl-PL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              </a:t>
            </a:r>
            <a:r>
              <a:rPr lang="pl-PL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jakis.inny.argument.aes</a:t>
            </a:r>
            <a:r>
              <a:rPr lang="pl-PL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= ...),</a:t>
            </a:r>
          </a:p>
          <a:p>
            <a:pPr lvl="2" algn="l"/>
            <a:r>
              <a:rPr lang="pl-PL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          jakis.inny.argument.aes2 = ...) +</a:t>
            </a:r>
          </a:p>
          <a:p>
            <a:pPr lvl="2" algn="l"/>
            <a:r>
              <a:rPr lang="pl-PL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 </a:t>
            </a:r>
            <a:r>
              <a:rPr lang="pl-PL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theme</a:t>
            </a:r>
            <a:r>
              <a:rPr lang="pl-PL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(argument1 = ...,</a:t>
            </a:r>
          </a:p>
          <a:p>
            <a:pPr lvl="2" algn="l"/>
            <a:r>
              <a:rPr lang="pl-PL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       argument2 = ...) +</a:t>
            </a:r>
          </a:p>
          <a:p>
            <a:pPr lvl="2" algn="l"/>
            <a:r>
              <a:rPr lang="pl-PL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 </a:t>
            </a:r>
            <a:r>
              <a:rPr lang="pl-PL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labs</a:t>
            </a:r>
            <a:r>
              <a:rPr lang="pl-PL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(argument1 = ...) </a:t>
            </a:r>
            <a:endParaRPr lang="pl-PL" sz="3000" dirty="0" smtClean="0">
              <a:solidFill>
                <a:schemeClr val="tx1">
                  <a:lumMod val="50000"/>
                  <a:lumOff val="50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lvl="2" algn="l"/>
            <a:r>
              <a:rPr kumimoji="0" lang="pl-PL" sz="30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A do tego wszystkiego możemy dodawać jeszcze </a:t>
            </a:r>
            <a:r>
              <a:rPr kumimoji="0" lang="pl-PL" sz="3000" b="0" i="0" u="none" strike="noStrike" cap="none" spc="0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geomy</a:t>
            </a:r>
            <a:r>
              <a:rPr kumimoji="0" lang="pl-PL" sz="30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.</a:t>
            </a:r>
            <a:endParaRPr kumimoji="0" lang="pl-PL" sz="3000" b="0" i="0" u="none" strike="noStrike" cap="none" spc="0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853808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Dobre praktyki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- wizualizacja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1101800" y="2790606"/>
            <a:ext cx="8911368" cy="42575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pl-PL" sz="30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Buduj </a:t>
            </a:r>
            <a:r>
              <a:rPr lang="pl-PL" sz="30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dataframe</a:t>
            </a:r>
            <a:r>
              <a:rPr lang="pl-PL" sz="30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 z wyspecyfikowanymi współrzędnymi zamiast obliczać je przy wywołaniu wykresu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30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Buduj wykres z jednego </a:t>
            </a:r>
            <a:r>
              <a:rPr kumimoji="0" lang="pl-PL" sz="3000" b="0" i="0" u="none" strike="noStrike" cap="none" spc="0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dataframe’a</a:t>
            </a:r>
            <a:r>
              <a:rPr kumimoji="0" lang="pl-PL" sz="30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(nie zawsze jest to możliwe)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Unikaj warstw z </a:t>
            </a:r>
            <a:r>
              <a:rPr lang="pl-PL" sz="3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prefixem</a:t>
            </a:r>
            <a:r>
              <a:rPr lang="pl-PL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„</a:t>
            </a:r>
            <a:r>
              <a:rPr lang="pl-PL" sz="3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stat</a:t>
            </a:r>
            <a:r>
              <a:rPr lang="pl-PL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_” przy tworzeniu rozwiązań produkcyjnych (w interaktywnym zastosowaniu – w porządku)</a:t>
            </a:r>
            <a:endParaRPr kumimoji="0" lang="pl-PL" sz="3000" b="0" i="0" u="none" strike="noStrike" cap="none" spc="0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  <a:p>
            <a:pPr marL="571500" indent="-571500" algn="l">
              <a:buFont typeface="Arial" pitchFamily="34" charset="0"/>
              <a:buChar char="•"/>
            </a:pPr>
            <a:endParaRPr kumimoji="0" lang="pl-PL" sz="3000" b="0" i="0" u="none" strike="noStrike" cap="none" spc="0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160483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Przydatne linki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- wizualizacja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741760" y="947520"/>
            <a:ext cx="11737304" cy="78585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pl-PL" dirty="0">
                <a:hlinkClick r:id="rId2"/>
              </a:rPr>
              <a:t>https://www3.nd.edu/~</a:t>
            </a:r>
            <a:r>
              <a:rPr lang="pl-PL" dirty="0" smtClean="0">
                <a:hlinkClick r:id="rId2"/>
              </a:rPr>
              <a:t>steve/computing_with_data/10_Intro_ggplot2/intro_ggplot2.html</a:t>
            </a:r>
            <a:r>
              <a:rPr lang="pl-PL" dirty="0" smtClean="0"/>
              <a:t> - fajny kurs</a:t>
            </a:r>
          </a:p>
          <a:p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www.rstudio.com/wp-content/uploads/2015/03/ggplot2-cheatsheet.pdf</a:t>
            </a:r>
            <a:r>
              <a:rPr lang="pl-PL" dirty="0" smtClean="0"/>
              <a:t> - </a:t>
            </a:r>
            <a:r>
              <a:rPr lang="pl-PL" dirty="0" err="1" smtClean="0"/>
              <a:t>cheatsheet</a:t>
            </a:r>
            <a:r>
              <a:rPr lang="pl-PL" dirty="0" smtClean="0"/>
              <a:t>, super fajny, są tam rzeczy, których nie używam, jest ich </a:t>
            </a:r>
            <a:r>
              <a:rPr lang="pl-PL" dirty="0" err="1" smtClean="0"/>
              <a:t>duuuużo</a:t>
            </a:r>
            <a:endParaRPr lang="pl-PL" dirty="0" smtClean="0"/>
          </a:p>
          <a:p>
            <a:r>
              <a:rPr lang="pl-PL" dirty="0">
                <a:hlinkClick r:id="rId4"/>
              </a:rPr>
              <a:t>http://www.cookbook-r.com/Graphs</a:t>
            </a:r>
            <a:r>
              <a:rPr lang="pl-PL" dirty="0" smtClean="0">
                <a:hlinkClick r:id="rId4"/>
              </a:rPr>
              <a:t>/</a:t>
            </a:r>
            <a:r>
              <a:rPr lang="pl-PL" dirty="0" smtClean="0"/>
              <a:t> - kompendium wiedzy, jak zrobić różne wykresy przy pomocy </a:t>
            </a:r>
            <a:r>
              <a:rPr lang="pl-PL" dirty="0" smtClean="0"/>
              <a:t>ggplot2</a:t>
            </a:r>
          </a:p>
          <a:p>
            <a:r>
              <a:rPr lang="pl-PL" dirty="0">
                <a:hlinkClick r:id="rId5"/>
              </a:rPr>
              <a:t>http://</a:t>
            </a:r>
            <a:r>
              <a:rPr lang="pl-PL" dirty="0" smtClean="0">
                <a:hlinkClick r:id="rId5"/>
              </a:rPr>
              <a:t>www.sthda.com/english/wiki/be-awesome-in-ggplot2-a-practical-guide-to-be-highly-effective-r-software-and-data-visualization</a:t>
            </a:r>
            <a:r>
              <a:rPr lang="pl-PL" dirty="0" smtClean="0"/>
              <a:t> - podobne jak wyżej, ale bardziej szczegółowe</a:t>
            </a:r>
            <a:endParaRPr lang="pl-PL" dirty="0" smtClean="0"/>
          </a:p>
          <a:p>
            <a:endParaRPr kumimoji="0" lang="pl-PL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r>
              <a:rPr lang="pl-PL" dirty="0" smtClean="0"/>
              <a:t>A poza tym na </a:t>
            </a:r>
            <a:r>
              <a:rPr lang="pl-PL" dirty="0" err="1" smtClean="0"/>
              <a:t>datacamp</a:t>
            </a:r>
            <a:r>
              <a:rPr lang="pl-PL" dirty="0" smtClean="0"/>
              <a:t> powinien być kurs ggplot2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  <a:endParaRPr kumimoji="0" lang="pl-PL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731172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Książki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- wizualizacja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741760" y="3163512"/>
            <a:ext cx="11737304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Książek</a:t>
            </a:r>
            <a:r>
              <a:rPr kumimoji="0" lang="pl-PL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na temat wizualizacji danych jest mnóstwo, ale niektóre naprawdę warto przeczytać, np.:</a:t>
            </a:r>
          </a:p>
          <a:p>
            <a:pPr marL="571500" indent="-571500">
              <a:buFontTx/>
              <a:buChar char="-"/>
            </a:pPr>
            <a:r>
              <a:rPr lang="pl-PL" baseline="0" dirty="0" err="1" smtClean="0"/>
              <a:t>Leland</a:t>
            </a:r>
            <a:r>
              <a:rPr lang="pl-PL" dirty="0" smtClean="0"/>
              <a:t> </a:t>
            </a:r>
            <a:r>
              <a:rPr lang="pl-PL" dirty="0" err="1" smtClean="0"/>
              <a:t>Wilkinson</a:t>
            </a:r>
            <a:r>
              <a:rPr lang="pl-PL" dirty="0" smtClean="0"/>
              <a:t>, </a:t>
            </a:r>
            <a:r>
              <a:rPr lang="pl-PL" dirty="0" err="1" smtClean="0"/>
              <a:t>Grammar</a:t>
            </a:r>
            <a:r>
              <a:rPr lang="pl-PL" dirty="0" smtClean="0"/>
              <a:t> of </a:t>
            </a:r>
            <a:r>
              <a:rPr lang="pl-PL" dirty="0" err="1" smtClean="0"/>
              <a:t>graphics</a:t>
            </a:r>
            <a:endParaRPr lang="pl-PL" dirty="0" smtClean="0"/>
          </a:p>
          <a:p>
            <a:pPr marL="571500" indent="-571500">
              <a:buFontTx/>
              <a:buChar char="-"/>
            </a:pPr>
            <a:r>
              <a:rPr lang="pl-PL" dirty="0" err="1">
                <a:hlinkClick r:id="rId2"/>
              </a:rPr>
              <a:t>Nussbaumer</a:t>
            </a:r>
            <a:r>
              <a:rPr lang="pl-PL" dirty="0">
                <a:hlinkClick r:id="rId2"/>
              </a:rPr>
              <a:t> </a:t>
            </a:r>
            <a:r>
              <a:rPr lang="pl-PL" dirty="0" err="1">
                <a:hlinkClick r:id="rId2"/>
              </a:rPr>
              <a:t>Knaflic</a:t>
            </a:r>
            <a:r>
              <a:rPr lang="pl-PL" dirty="0">
                <a:hlinkClick r:id="rId2"/>
              </a:rPr>
              <a:t> </a:t>
            </a:r>
            <a:r>
              <a:rPr lang="pl-PL" dirty="0" smtClean="0">
                <a:hlinkClick r:id="rId2"/>
              </a:rPr>
              <a:t>Cole</a:t>
            </a:r>
            <a:r>
              <a:rPr lang="pl-PL" dirty="0" smtClean="0"/>
              <a:t>, </a:t>
            </a:r>
            <a:r>
              <a:rPr lang="pl-PL" b="1" dirty="0" err="1" smtClean="0"/>
              <a:t>Storytelling</a:t>
            </a:r>
            <a:r>
              <a:rPr lang="pl-PL" b="1" dirty="0" smtClean="0"/>
              <a:t> </a:t>
            </a:r>
            <a:r>
              <a:rPr lang="pl-PL" b="1" dirty="0"/>
              <a:t>with Data</a:t>
            </a:r>
          </a:p>
          <a:p>
            <a:pPr marL="571500" indent="-571500">
              <a:buFontTx/>
              <a:buChar char="-"/>
            </a:pP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Colin </a:t>
            </a:r>
            <a:r>
              <a:rPr kumimoji="0" lang="pl-PL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Ware</a:t>
            </a: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, Visual </a:t>
            </a:r>
            <a:r>
              <a:rPr kumimoji="0" lang="pl-PL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Thinking</a:t>
            </a: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for design</a:t>
            </a:r>
          </a:p>
          <a:p>
            <a:r>
              <a:rPr lang="pl-PL" dirty="0" smtClean="0"/>
              <a:t>Poza tym cała masa innych, ale te mogę polecić.</a:t>
            </a:r>
            <a:endParaRPr kumimoji="0" lang="pl-PL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537654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Czego nie powinien mówić analityk?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- wizualizacja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1047416" y="2921551"/>
            <a:ext cx="8911368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„JA akurat rozumiem ten wykres”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„J***y klient nie nauczył się czytania wykresów”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„No przecież widać tu jak na dłoni, że…”</a:t>
            </a:r>
            <a:endParaRPr lang="pl-PL" dirty="0"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„To skomplikowane”</a:t>
            </a:r>
          </a:p>
        </p:txBody>
      </p:sp>
    </p:spTree>
    <p:extLst>
      <p:ext uri="{BB962C8B-B14F-4D97-AF65-F5344CB8AC3E}">
        <p14:creationId xmlns:p14="http://schemas.microsoft.com/office/powerpoint/2010/main" val="17462122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Co powinien mówić analityk?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- wizualizacja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2109912" y="3752547"/>
            <a:ext cx="8911368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Idealnie?</a:t>
            </a:r>
            <a:endParaRPr lang="pl-PL" dirty="0"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Nic.</a:t>
            </a:r>
          </a:p>
        </p:txBody>
      </p:sp>
    </p:spTree>
    <p:extLst>
      <p:ext uri="{BB962C8B-B14F-4D97-AF65-F5344CB8AC3E}">
        <p14:creationId xmlns:p14="http://schemas.microsoft.com/office/powerpoint/2010/main" val="21100785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Analityk powinien opowiadać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- wizualizacja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1047416" y="2644552"/>
            <a:ext cx="8911368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Wizualizacja danych jest językiem,</a:t>
            </a:r>
            <a:r>
              <a:rPr kumimoji="0" lang="pl-PL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służącym do wyjaśniania skomplikowanych zależności i zjawisk w minimalnie krótkim czasie, przy założeniu, że wszyscy odbiorcy są jednakowo głupi.</a:t>
            </a:r>
            <a:endParaRPr kumimoji="0" lang="pl-PL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038030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Jak poznać dobrą wizualizację?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- wizualizacja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1047416" y="3198550"/>
            <a:ext cx="8911368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Czas, w którym odbiorca wytrzeszcza oczy (im krótszy, tym lepszy)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Adekwatność podjętych decyzji</a:t>
            </a:r>
            <a:r>
              <a:rPr kumimoji="0" lang="pl-PL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do rekomendacji twórcy wizualizacji</a:t>
            </a:r>
            <a:endParaRPr kumimoji="0" lang="pl-PL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337019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Wiele modeli interakcji człowieka z wizualizacją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- wizualizacja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1245816" y="2541769"/>
            <a:ext cx="8911368" cy="57041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pl-PL" sz="2800" b="1" dirty="0" smtClean="0">
                <a:latin typeface="Lato" pitchFamily="34" charset="0"/>
                <a:ea typeface="Lato" pitchFamily="34" charset="0"/>
                <a:cs typeface="Lato" pitchFamily="34" charset="0"/>
              </a:rPr>
              <a:t>Analityk &lt;-&gt; analityk </a:t>
            </a:r>
            <a:r>
              <a:rPr lang="pl-PL" sz="28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– typowy model EDA (</a:t>
            </a:r>
            <a:r>
              <a:rPr lang="pl-PL" sz="28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Exploratory</a:t>
            </a:r>
            <a:r>
              <a:rPr lang="pl-PL" sz="28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 Data Analysis), w którym analityk szuka np. powodu spadku przychodów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2800" b="1" dirty="0" smtClean="0">
                <a:latin typeface="Lato" pitchFamily="34" charset="0"/>
                <a:ea typeface="Lato" pitchFamily="34" charset="0"/>
                <a:cs typeface="Lato" pitchFamily="34" charset="0"/>
              </a:rPr>
              <a:t>Data </a:t>
            </a:r>
            <a:r>
              <a:rPr lang="pl-PL" sz="2800" b="1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scientist</a:t>
            </a:r>
            <a:r>
              <a:rPr lang="pl-PL" sz="2800" b="1" dirty="0" smtClean="0">
                <a:latin typeface="Lato" pitchFamily="34" charset="0"/>
                <a:ea typeface="Lato" pitchFamily="34" charset="0"/>
                <a:cs typeface="Lato" pitchFamily="34" charset="0"/>
              </a:rPr>
              <a:t> &lt;-&gt; data </a:t>
            </a:r>
            <a:r>
              <a:rPr lang="pl-PL" sz="2800" b="1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scientist</a:t>
            </a:r>
            <a:r>
              <a:rPr lang="pl-PL" sz="2800" b="1" dirty="0" smtClean="0"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pl-PL" sz="28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– EDA służące jednak do zbudowania modelu </a:t>
            </a:r>
            <a:r>
              <a:rPr lang="pl-PL" sz="28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machine</a:t>
            </a:r>
            <a:r>
              <a:rPr lang="pl-PL" sz="28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pl-PL" sz="28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learningowego</a:t>
            </a:r>
            <a:endParaRPr lang="pl-PL" sz="2800" b="1" dirty="0" smtClean="0"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Analityk -&gt; osoba podejmująca</a:t>
            </a:r>
            <a:r>
              <a:rPr kumimoji="0" lang="pl-PL" sz="2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decyzję </a:t>
            </a:r>
            <a:r>
              <a:rPr kumimoji="0" lang="pl-PL" sz="28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– zwykle druga faza EDA, gdy analityk znajdzie już przyczynę spadku przychodów i oddaje raport</a:t>
            </a:r>
            <a:endParaRPr kumimoji="0" lang="pl-PL" sz="2800" b="1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2800" b="1" baseline="0" dirty="0" smtClean="0">
                <a:latin typeface="Lato" pitchFamily="34" charset="0"/>
                <a:ea typeface="Lato" pitchFamily="34" charset="0"/>
                <a:cs typeface="Lato" pitchFamily="34" charset="0"/>
              </a:rPr>
              <a:t>Maszyna</a:t>
            </a:r>
            <a:r>
              <a:rPr lang="pl-PL" sz="2800" b="1" dirty="0" smtClean="0">
                <a:latin typeface="Lato" pitchFamily="34" charset="0"/>
                <a:ea typeface="Lato" pitchFamily="34" charset="0"/>
                <a:cs typeface="Lato" pitchFamily="34" charset="0"/>
              </a:rPr>
              <a:t> -&gt; osoba podejmująca decyzję </a:t>
            </a:r>
            <a:r>
              <a:rPr lang="pl-PL" sz="28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– typowy przykład interakcji z analitycznym </a:t>
            </a:r>
            <a:r>
              <a:rPr lang="pl-PL" sz="28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SaaSem</a:t>
            </a:r>
            <a:r>
              <a:rPr lang="pl-PL" sz="28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, czyli narzędziem do raportowania i diagnostyki</a:t>
            </a:r>
            <a:endParaRPr lang="pl-PL" sz="2800" b="1" dirty="0" smtClean="0"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Maszyna</a:t>
            </a:r>
            <a:r>
              <a:rPr kumimoji="0" lang="pl-PL" sz="2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-&gt; analityk </a:t>
            </a:r>
            <a:r>
              <a:rPr kumimoji="0" lang="pl-PL" sz="28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– NOPE, NIE, NIET, NEIN</a:t>
            </a:r>
            <a:endParaRPr kumimoji="0" lang="pl-PL" sz="28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363880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Trzy wymiary wizualizacji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- wizualizacja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1245816" y="3403546"/>
            <a:ext cx="8911368" cy="39805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kumimoji="0" lang="pl-PL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Statyczna </a:t>
            </a:r>
            <a:r>
              <a:rPr kumimoji="0" lang="pl-PL" sz="28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–</a:t>
            </a:r>
            <a:r>
              <a:rPr kumimoji="0" lang="pl-PL" sz="28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typowy </a:t>
            </a:r>
            <a:r>
              <a:rPr kumimoji="0" lang="pl-PL" sz="280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wykresik</a:t>
            </a:r>
            <a:r>
              <a:rPr kumimoji="0" lang="pl-PL" sz="28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w raporcie</a:t>
            </a:r>
            <a:endParaRPr kumimoji="0" lang="pl-PL" sz="280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2800" b="1" dirty="0" smtClean="0">
                <a:latin typeface="Lato" pitchFamily="34" charset="0"/>
                <a:ea typeface="Lato" pitchFamily="34" charset="0"/>
                <a:cs typeface="Lato" pitchFamily="34" charset="0"/>
              </a:rPr>
              <a:t>Interaktywna </a:t>
            </a:r>
            <a:r>
              <a:rPr lang="pl-PL" sz="28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– wizualizacja zmieniająca się w zależności od parametrów i/lub odpowiadająca na ruch kursora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2800" b="1" dirty="0" smtClean="0">
                <a:latin typeface="Lato" pitchFamily="34" charset="0"/>
                <a:ea typeface="Lato" pitchFamily="34" charset="0"/>
                <a:cs typeface="Lato" pitchFamily="34" charset="0"/>
              </a:rPr>
              <a:t>Dynamiczna (może być statyczna lub interaktywna) </a:t>
            </a:r>
            <a:r>
              <a:rPr lang="pl-PL" sz="28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– czyli zmieniająca się w czasie. Do tej kategorii wpadają wszystkie wizualizacje procesów zachodzących w czasie prawie-rzeczywistym</a:t>
            </a:r>
            <a:endParaRPr kumimoji="0" lang="pl-PL" sz="280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833225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Wiele technologii wizualizacji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- wizualizacja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1245816" y="4049879"/>
            <a:ext cx="8911368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pl-PL" sz="28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Jest</a:t>
            </a:r>
            <a:r>
              <a:rPr kumimoji="0" lang="pl-PL" sz="28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ich cała masa, ale można powiedzieć</a:t>
            </a:r>
            <a:r>
              <a:rPr kumimoji="0" lang="pl-PL" sz="280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, że dzielą </a:t>
            </a:r>
            <a:r>
              <a:rPr kumimoji="0" lang="pl-PL" sz="28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się na rozwiązania: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sz="2800" baseline="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Click’n’drop</a:t>
            </a:r>
            <a:r>
              <a:rPr lang="pl-PL" sz="28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 – np. Tableau, </a:t>
            </a:r>
            <a:r>
              <a:rPr lang="pl-PL" sz="28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Qlick</a:t>
            </a:r>
            <a:r>
              <a:rPr lang="pl-PL" sz="28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, Excel i jakieś dziwactwa z </a:t>
            </a:r>
            <a:r>
              <a:rPr lang="pl-PL" sz="280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SASa</a:t>
            </a:r>
            <a:endParaRPr lang="pl-PL" sz="2800" dirty="0" smtClean="0"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28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Programistyczne</a:t>
            </a:r>
            <a:r>
              <a:rPr kumimoji="0" lang="pl-PL" sz="28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– i tu głównie prym wiodą: R, </a:t>
            </a:r>
            <a:r>
              <a:rPr kumimoji="0" lang="pl-PL" sz="280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Python</a:t>
            </a:r>
            <a:r>
              <a:rPr kumimoji="0" lang="pl-PL" sz="28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i JavaScript. </a:t>
            </a:r>
            <a:endParaRPr kumimoji="0" lang="pl-PL" sz="280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38957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ctrTitle"/>
          </p:nvPr>
        </p:nvSpPr>
        <p:spPr>
          <a:xfrm>
            <a:off x="741760" y="340296"/>
            <a:ext cx="11521280" cy="3302007"/>
          </a:xfrm>
          <a:prstGeom prst="rect">
            <a:avLst/>
          </a:prstGeom>
        </p:spPr>
        <p:txBody>
          <a:bodyPr lIns="45718" tIns="45718" rIns="45718" bIns="45718" anchor="t"/>
          <a:lstStyle>
            <a:lvl1pPr defTabSz="914400">
              <a:defRPr sz="6000">
                <a:solidFill>
                  <a:srgbClr val="E94E1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pl-PL" dirty="0" smtClean="0">
                <a:latin typeface="Lato Black" pitchFamily="34" charset="0"/>
                <a:ea typeface="Lato Black" pitchFamily="34" charset="0"/>
                <a:cs typeface="Lato Black" pitchFamily="34" charset="0"/>
              </a:rPr>
              <a:t>Cztery narzędzia do wizualizacji</a:t>
            </a:r>
            <a:endParaRPr dirty="0"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09712" y="9126261"/>
            <a:ext cx="388843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Helvetica"/>
              </a:rPr>
              <a:t>Język R - wizualizacja danych</a:t>
            </a:r>
            <a:endParaRPr kumimoji="0" lang="pl-PL" sz="1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Helvetica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1047416" y="2367553"/>
            <a:ext cx="8911368" cy="39805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Ggplot2</a:t>
            </a:r>
            <a:r>
              <a:rPr kumimoji="0" lang="pl-PL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– wizualizacja statyczna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baseline="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Ggvis</a:t>
            </a:r>
            <a:r>
              <a:rPr lang="pl-PL" baseline="0" dirty="0" smtClean="0">
                <a:latin typeface="Lato" pitchFamily="34" charset="0"/>
                <a:ea typeface="Lato" pitchFamily="34" charset="0"/>
                <a:cs typeface="Lato" pitchFamily="34" charset="0"/>
              </a:rPr>
              <a:t> – wizualizacja</a:t>
            </a:r>
            <a:r>
              <a:rPr lang="pl-PL" dirty="0" smtClean="0">
                <a:latin typeface="Lato" pitchFamily="34" charset="0"/>
                <a:ea typeface="Lato" pitchFamily="34" charset="0"/>
                <a:cs typeface="Lato" pitchFamily="34" charset="0"/>
              </a:rPr>
              <a:t> interaktywna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kumimoji="0" lang="pl-PL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Igraph</a:t>
            </a:r>
            <a:r>
              <a:rPr kumimoji="0" lang="pl-PL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– wizualizacje</a:t>
            </a:r>
            <a:r>
              <a:rPr kumimoji="0" lang="pl-PL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ato" pitchFamily="34" charset="0"/>
                <a:ea typeface="Lato" pitchFamily="34" charset="0"/>
                <a:cs typeface="Lato" pitchFamily="34" charset="0"/>
                <a:sym typeface="Helvetica"/>
              </a:rPr>
              <a:t> grafowe (drzewa, sieci itd.)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pl-PL" baseline="0" dirty="0" err="1" smtClean="0">
                <a:latin typeface="Lato" pitchFamily="34" charset="0"/>
                <a:ea typeface="Lato" pitchFamily="34" charset="0"/>
                <a:cs typeface="Lato" pitchFamily="34" charset="0"/>
              </a:rPr>
              <a:t>Shiny</a:t>
            </a:r>
            <a:r>
              <a:rPr lang="pl-PL" baseline="0" dirty="0" smtClean="0">
                <a:latin typeface="Lato" pitchFamily="34" charset="0"/>
                <a:ea typeface="Lato" pitchFamily="34" charset="0"/>
                <a:cs typeface="Lato" pitchFamily="34" charset="0"/>
              </a:rPr>
              <a:t> – budowa aplikacji, ale też lekkie aplikacje o funkcji interaktywnej wizualizacji</a:t>
            </a:r>
            <a:endParaRPr kumimoji="0" lang="pl-PL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ato" pitchFamily="34" charset="0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15857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2648</TotalTime>
  <Words>943</Words>
  <Application>Microsoft Office PowerPoint</Application>
  <PresentationFormat>Niestandardowy</PresentationFormat>
  <Paragraphs>112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7" baseType="lpstr">
      <vt:lpstr>Arial</vt:lpstr>
      <vt:lpstr>Avenir Roman</vt:lpstr>
      <vt:lpstr>Helvetica</vt:lpstr>
      <vt:lpstr>Helvetica Light</vt:lpstr>
      <vt:lpstr>Lato</vt:lpstr>
      <vt:lpstr>Lato Black</vt:lpstr>
      <vt:lpstr>Roboto Light</vt:lpstr>
      <vt:lpstr>Wingdings</vt:lpstr>
      <vt:lpstr>Default</vt:lpstr>
      <vt:lpstr>Język R – wizualizacja danych</vt:lpstr>
      <vt:lpstr>Czego nie powinien mówić analityk?</vt:lpstr>
      <vt:lpstr>Co powinien mówić analityk?</vt:lpstr>
      <vt:lpstr>Analityk powinien opowiadać</vt:lpstr>
      <vt:lpstr>Jak poznać dobrą wizualizację?</vt:lpstr>
      <vt:lpstr>Wiele modeli interakcji człowieka z wizualizacją</vt:lpstr>
      <vt:lpstr>Trzy wymiary wizualizacji</vt:lpstr>
      <vt:lpstr>Wiele technologii wizualizacji</vt:lpstr>
      <vt:lpstr>Cztery narzędzia do wizualizacji</vt:lpstr>
      <vt:lpstr>Ggplot2 – grammar of graphics</vt:lpstr>
      <vt:lpstr>Pakiet ggplot – podstawowe argumenty</vt:lpstr>
      <vt:lpstr>Aesthetic mapping – na przykładzie geom_point</vt:lpstr>
      <vt:lpstr>Osobna kategoria – themes i labs</vt:lpstr>
      <vt:lpstr>Jak tworzyć wykres w ggplot2()</vt:lpstr>
      <vt:lpstr>ggplot2() +</vt:lpstr>
      <vt:lpstr>Dobre praktyki</vt:lpstr>
      <vt:lpstr>Przydatne linki</vt:lpstr>
      <vt:lpstr>Książki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Oferta badań mediów społecznościowych.</dc:title>
  <dc:creator>Jakub Wyglądał</dc:creator>
  <cp:lastModifiedBy>Filip</cp:lastModifiedBy>
  <cp:revision>181</cp:revision>
  <dcterms:modified xsi:type="dcterms:W3CDTF">2018-03-10T10:28:29Z</dcterms:modified>
</cp:coreProperties>
</file>