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337" r:id="rId3"/>
    <p:sldId id="338" r:id="rId4"/>
    <p:sldId id="339" r:id="rId5"/>
    <p:sldId id="340" r:id="rId6"/>
    <p:sldId id="341" r:id="rId7"/>
    <p:sldId id="410" r:id="rId8"/>
    <p:sldId id="342" r:id="rId9"/>
    <p:sldId id="343" r:id="rId10"/>
    <p:sldId id="345" r:id="rId11"/>
    <p:sldId id="346" r:id="rId12"/>
    <p:sldId id="347" r:id="rId13"/>
    <p:sldId id="411" r:id="rId14"/>
    <p:sldId id="348" r:id="rId15"/>
    <p:sldId id="349" r:id="rId16"/>
    <p:sldId id="350" r:id="rId17"/>
    <p:sldId id="351" r:id="rId18"/>
    <p:sldId id="412" r:id="rId19"/>
    <p:sldId id="431" r:id="rId20"/>
    <p:sldId id="413" r:id="rId21"/>
    <p:sldId id="414" r:id="rId22"/>
    <p:sldId id="415" r:id="rId23"/>
    <p:sldId id="353" r:id="rId24"/>
    <p:sldId id="354" r:id="rId25"/>
    <p:sldId id="355" r:id="rId26"/>
    <p:sldId id="356" r:id="rId27"/>
    <p:sldId id="357" r:id="rId28"/>
    <p:sldId id="358" r:id="rId29"/>
    <p:sldId id="416" r:id="rId30"/>
    <p:sldId id="417" r:id="rId31"/>
    <p:sldId id="359" r:id="rId32"/>
    <p:sldId id="418" r:id="rId33"/>
    <p:sldId id="419" r:id="rId34"/>
    <p:sldId id="420" r:id="rId35"/>
    <p:sldId id="421" r:id="rId36"/>
    <p:sldId id="360" r:id="rId37"/>
    <p:sldId id="361" r:id="rId38"/>
    <p:sldId id="362" r:id="rId39"/>
    <p:sldId id="363" r:id="rId40"/>
    <p:sldId id="364" r:id="rId41"/>
    <p:sldId id="422" r:id="rId42"/>
    <p:sldId id="365" r:id="rId43"/>
    <p:sldId id="366" r:id="rId44"/>
    <p:sldId id="367" r:id="rId45"/>
    <p:sldId id="423" r:id="rId46"/>
    <p:sldId id="424" r:id="rId47"/>
    <p:sldId id="425" r:id="rId48"/>
    <p:sldId id="430" r:id="rId49"/>
    <p:sldId id="438" r:id="rId50"/>
    <p:sldId id="426" r:id="rId51"/>
    <p:sldId id="427" r:id="rId52"/>
    <p:sldId id="368" r:id="rId53"/>
    <p:sldId id="369" r:id="rId54"/>
    <p:sldId id="437" r:id="rId55"/>
    <p:sldId id="370" r:id="rId56"/>
    <p:sldId id="436" r:id="rId57"/>
    <p:sldId id="439" r:id="rId58"/>
    <p:sldId id="429" r:id="rId59"/>
    <p:sldId id="371" r:id="rId60"/>
    <p:sldId id="372" r:id="rId61"/>
    <p:sldId id="373" r:id="rId62"/>
    <p:sldId id="374" r:id="rId63"/>
    <p:sldId id="428" r:id="rId64"/>
    <p:sldId id="375" r:id="rId65"/>
    <p:sldId id="435" r:id="rId66"/>
    <p:sldId id="442" r:id="rId67"/>
    <p:sldId id="441" r:id="rId68"/>
    <p:sldId id="432" r:id="rId69"/>
    <p:sldId id="443" r:id="rId70"/>
    <p:sldId id="433" r:id="rId71"/>
    <p:sldId id="434" r:id="rId72"/>
    <p:sldId id="444" r:id="rId73"/>
    <p:sldId id="445" r:id="rId74"/>
    <p:sldId id="446" r:id="rId75"/>
    <p:sldId id="449" r:id="rId76"/>
    <p:sldId id="440" r:id="rId77"/>
    <p:sldId id="447" r:id="rId78"/>
    <p:sldId id="448" r:id="rId79"/>
    <p:sldId id="450" r:id="rId80"/>
    <p:sldId id="451" r:id="rId8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A00"/>
    <a:srgbClr val="344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0" autoAdjust="0"/>
  </p:normalViewPr>
  <p:slideViewPr>
    <p:cSldViewPr>
      <p:cViewPr varScale="1">
        <p:scale>
          <a:sx n="38" d="100"/>
          <a:sy n="38" d="100"/>
        </p:scale>
        <p:origin x="1315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9459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Kliknij, aby edytować styl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Kliknij, aby edytować style wzorca tekstu</a:t>
            </a:r>
          </a:p>
          <a:p>
            <a:pPr lvl="1"/>
            <a:r>
              <a:t>Drugi poziom</a:t>
            </a:r>
          </a:p>
          <a:p>
            <a:pPr lvl="2"/>
            <a:r>
              <a:t>Trzeci poziom</a:t>
            </a:r>
          </a:p>
          <a:p>
            <a:pPr lvl="3"/>
            <a:r>
              <a:t>Czwarty poziom</a:t>
            </a:r>
          </a:p>
          <a:p>
            <a:pPr lvl="4"/>
            <a:r>
              <a:t>Piąty poziom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9046501" y="8905523"/>
            <a:ext cx="273606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046502" y="8905523"/>
            <a:ext cx="27360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17609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62109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6611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51111" marR="0" indent="-395111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eek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r-bloggers.com/" TargetMode="External"/><Relationship Id="rId4" Type="http://schemas.openxmlformats.org/officeDocument/2006/relationships/hyperlink" Target="https://www.datacamp.com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-521176"/>
            <a:ext cx="13115335" cy="33791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0" y="4156720"/>
            <a:ext cx="13004800" cy="2616253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Język R w przetwarzaniu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334048" y="5520613"/>
            <a:ext cx="644352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Filip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Cyprowski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RStudio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98600"/>
            <a:ext cx="12185363" cy="74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317824" y="6018128"/>
            <a:ext cx="468052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konsola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EF5A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510512" y="2522602"/>
            <a:ext cx="468052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Środowisko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solidFill>
                  <a:srgbClr val="EF5A00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Historia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Opcjonalnie: git/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svn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EF5A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366496" y="5557972"/>
            <a:ext cx="46805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Pliki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solidFill>
                  <a:srgbClr val="EF5A00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Wykresy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Pakiety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solidFill>
                  <a:srgbClr val="EF5A00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Pomoc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EF5A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317824" y="2356520"/>
            <a:ext cx="468052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EF5A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skrypty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EF5A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Rstudio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podstawowe funkcje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3487548"/>
            <a:ext cx="1152128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sessionInfo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dane o sesji (jakie pakiety są załadowane, jaka to wersja itd.)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g</a:t>
            </a: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etwd</a:t>
            </a: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– jaki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jest nasz folder roboczy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s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etwd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– zmiana folderu roboczego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o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ptions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– ustawienia sesji</a:t>
            </a:r>
          </a:p>
          <a:p>
            <a:pPr marL="571500" indent="-571500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View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– podgląd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tabel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 - pomoc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251200" y="1783646"/>
            <a:ext cx="65024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Wewnątrz R:</a:t>
            </a:r>
            <a:endParaRPr lang="en-US" dirty="0"/>
          </a:p>
          <a:p>
            <a:pPr lvl="1"/>
            <a:r>
              <a:rPr lang="en-US" dirty="0" smtClean="0"/>
              <a:t>help(&lt;</a:t>
            </a:r>
            <a:r>
              <a:rPr lang="pl-PL" dirty="0" err="1" smtClean="0"/>
              <a:t>nazwa_funkcji</a:t>
            </a:r>
            <a:r>
              <a:rPr lang="en-US" dirty="0" smtClean="0"/>
              <a:t>&gt;)</a:t>
            </a:r>
            <a:endParaRPr lang="en-US" dirty="0"/>
          </a:p>
          <a:p>
            <a:pPr lvl="1"/>
            <a:r>
              <a:rPr lang="en-US" dirty="0" smtClean="0"/>
              <a:t>?&lt;</a:t>
            </a:r>
            <a:r>
              <a:rPr lang="pl-PL" dirty="0"/>
              <a:t> </a:t>
            </a:r>
            <a:r>
              <a:rPr lang="pl-PL" dirty="0" err="1" smtClean="0"/>
              <a:t>nazwa_funkcji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 smtClean="0"/>
              <a:t>??&lt;</a:t>
            </a:r>
            <a:r>
              <a:rPr lang="pl-PL" dirty="0" smtClean="0"/>
              <a:t>szukana fraza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endParaRPr lang="en-US" dirty="0"/>
          </a:p>
          <a:p>
            <a:r>
              <a:rPr lang="pl-PL" dirty="0" smtClean="0"/>
              <a:t>W sieci: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www.rseek.org</a:t>
            </a:r>
            <a:r>
              <a:rPr lang="en-US" dirty="0"/>
              <a:t> </a:t>
            </a:r>
            <a:r>
              <a:rPr lang="pl-PL" dirty="0" smtClean="0"/>
              <a:t>– wyszukiwarka tylko dla R</a:t>
            </a:r>
          </a:p>
          <a:p>
            <a:pPr lvl="1"/>
            <a:r>
              <a:rPr lang="en-US" dirty="0" smtClean="0"/>
              <a:t>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-521176"/>
            <a:ext cx="13115335" cy="33791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0" y="4156720"/>
            <a:ext cx="13004800" cy="2616253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Podstawy R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80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 jako kalkulator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78" y="3436640"/>
            <a:ext cx="4851643" cy="28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Arytmetyka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3210549"/>
            <a:ext cx="11521280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Dodawanie: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+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Różnica: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-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Mnożenie: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*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Dzielenie: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/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Potęgowanie: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^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Modulo: %%</a:t>
            </a:r>
            <a:endParaRPr kumimoji="0" lang="pl-PL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Przypisywanie zmiennych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33" y="5452864"/>
            <a:ext cx="10313346" cy="1605189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978466" y="2162563"/>
            <a:ext cx="1152128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Zmienne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zapisujemy znakami „&lt;-”, „-&gt;” lub „=„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Dla czystości kodu oddzielamy je od zmiennych spacją, ale nie jest to konieczne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R jest </a:t>
            </a:r>
            <a:r>
              <a:rPr kumimoji="0" lang="pl-PL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case</a:t>
            </a:r>
            <a:r>
              <a:rPr kumimoji="0" lang="pl-PL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sensitive</a:t>
            </a:r>
            <a:r>
              <a:rPr kumimoji="0" lang="pl-PL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6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– wielkość liter w nazwach zmiennych </a:t>
            </a:r>
            <a:r>
              <a:rPr kumimoji="0" lang="pl-PL" sz="36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ma znaczenie</a:t>
            </a:r>
            <a:endParaRPr kumimoji="0" lang="pl-PL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Działania na zmiennych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33" y="3652664"/>
            <a:ext cx="3633460" cy="3023648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989058" y="3451198"/>
            <a:ext cx="576064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Zmienne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można między sobą dodawać, mnożyć, potęgować itd.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zależności od rodzaju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zmiennej będą się one inaczej zachowywać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Podstawowe typy zmiennych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6" y="5524872"/>
            <a:ext cx="11903409" cy="189798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130822" y="2375292"/>
            <a:ext cx="1084418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Każda podstawowa zmienna jest wektorem, ale może być wektorem typu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numeric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character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logical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lub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integer</a:t>
            </a:r>
            <a:endParaRPr lang="pl-PL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 &lt;- 5;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- wektor zawierający jeden element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Wektory zamykamy zawsze w funkcji c()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5123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Missing data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30822" y="4337952"/>
            <a:ext cx="10844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 R występują dwa typy brakujących wartości: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NA i NULL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62165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Czym jest R?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1825554"/>
            <a:ext cx="1152128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GNU R to interpretowany język programowania oraz środowisko do obliczeń statystycznych i wizualizacji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wyników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podobny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do języka i środowiska S stworzonego w Bell Laboratories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przez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Johna Chambersa i jego współpracowników. R jako implementacja języka S została stworzona przez Roberta Gentlemana i Rossa </a:t>
            </a: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Ihakę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 na uniwersytecie w Auckland. </a:t>
            </a:r>
            <a:endParaRPr lang="pl-PL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Szczególnie rozpowszechniony w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bioinformatyce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ale nie tylko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Wykorzystywany przez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Facebooka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Google,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LinkedIn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Twitter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Projekt hazardowy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1948665"/>
            <a:ext cx="11521280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Dla </a:t>
            </a: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poker_vector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:</a:t>
            </a:r>
            <a:endParaRPr lang="pl-PL" sz="3200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W poniedziałek wygrałeś 140$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 wtorek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straciłeś 50$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środę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wygrałeś 20$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czwartek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straciłeś 120$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piątek wygrałeś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240$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pl-PL" sz="3200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l"/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Dla </a:t>
            </a: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roulette_vector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:</a:t>
            </a:r>
            <a:endParaRPr lang="pl-PL" sz="3200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W poniedziałek straciłeś 24$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 wtorek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straciłeś 50$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środę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wygrałeś 100$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czwartek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straciłeś 350$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piątek wygrałeś 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10$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89276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Wektory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30822" y="2652291"/>
            <a:ext cx="1084418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Poszczególnym elementom wektora możemy nadawać nazwy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Jest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to przydatne przy analizowaniu danych i przetwarzaniu wektorów do formatu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data.frame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11" y="5450869"/>
            <a:ext cx="10328977" cy="28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0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Działania na wektorach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30822" y="2098293"/>
            <a:ext cx="1084418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 wektorach możemy dokonywać działań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Efektem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będzie zawsze wektor wyników sumy, różnicy (lub innych) elementów z tej samej pozycji (pierwszy element wektora A + pierwszy element wektora B,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drugi element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wektora A +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drugi element 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wektora B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77" y="5812904"/>
            <a:ext cx="8923845" cy="20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1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Jeśli wektory nie są równej długości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16" y="5452864"/>
            <a:ext cx="6806144" cy="287583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30822" y="2788568"/>
            <a:ext cx="1084418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Wektor krótszy jest multiplikowany „tak aby dopasował się do długości dłuższego wektora”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Jeśli długość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dłuższego wektora nie jest wielokrotnością krótszego -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warning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Proste funkcje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30822" y="2375292"/>
            <a:ext cx="1084418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Funkcje pozwalają w szybki sposób dokonywać podsumowań</a:t>
            </a:r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i przekształceń,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Mają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formę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nazwa_funkcji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(argument)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Funkcja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może zawierać wiele argumentów, które będą wpływały na jej działanie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51" y="5786586"/>
            <a:ext cx="9273298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Operatory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75613"/>
              </p:ext>
            </p:extLst>
          </p:nvPr>
        </p:nvGraphicFramePr>
        <p:xfrm>
          <a:off x="1270000" y="2212504"/>
          <a:ext cx="10464800" cy="6120675"/>
        </p:xfrm>
        <a:graphic>
          <a:graphicData uri="http://schemas.openxmlformats.org/drawingml/2006/table">
            <a:tbl>
              <a:tblPr/>
              <a:tblGrid>
                <a:gridCol w="1992040"/>
                <a:gridCol w="8472760"/>
              </a:tblGrid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Operator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Opis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&lt;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Mniejsze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&lt;=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Mniejsze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</a:t>
                      </a:r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lub równe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&gt;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Większe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&gt;=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Większe lub równe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==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Równe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!=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Nierówne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!x</a:t>
                      </a:r>
                      <a:endParaRPr lang="pl-PL" sz="200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Nie x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x | y</a:t>
                      </a:r>
                      <a:endParaRPr lang="pl-PL" sz="200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x </a:t>
                      </a:r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LUB y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x &amp; y</a:t>
                      </a:r>
                      <a:endParaRPr lang="pl-PL" sz="200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x </a:t>
                      </a:r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ORAZ y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isTRUE(x)</a:t>
                      </a:r>
                      <a:endParaRPr lang="pl-PL" sz="200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Sprawdź, czy x jest prawdziwe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Operatory -  przykład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0" y="3652664"/>
            <a:ext cx="5048060" cy="38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Wyciąganie elementów z wektora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5596880"/>
            <a:ext cx="10326804" cy="3005563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30822" y="2098293"/>
            <a:ext cx="1084418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Z każdego wektora możemy wyciągnąć tylko interesujące nas elementy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 tego dokonywać na różne sposoby, np. według określonego warunku (np. wszystkie większe niż 3) lub według pozycji – jak w przykładzie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>
                <a:latin typeface="Lato Black" pitchFamily="34" charset="0"/>
                <a:ea typeface="Lato Black" pitchFamily="34" charset="0"/>
                <a:cs typeface="Lato Black" pitchFamily="34" charset="0"/>
              </a:rPr>
              <a:t>Wyciąganie elementów z wektora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30822" y="2929289"/>
            <a:ext cx="1084418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Jeżeli nadaliśmy nazwy poszczególnym pozycjom, możemy wyciągać elementy również korzystając z nich: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78" y="5236840"/>
            <a:ext cx="10738682" cy="23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>
                <a:latin typeface="Lato Black" pitchFamily="34" charset="0"/>
                <a:ea typeface="Lato Black" pitchFamily="34" charset="0"/>
                <a:cs typeface="Lato Black" pitchFamily="34" charset="0"/>
              </a:rPr>
              <a:t>Wyciąganie elementów z wektora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12154" y="3436640"/>
            <a:ext cx="10844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Pamiętajmy, że możemy też wcześniej ustalić sobie konkretny wektor z pozycjami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9" y="5308848"/>
            <a:ext cx="10806851" cy="22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2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Dlaczego R?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3487548"/>
            <a:ext cx="1152128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Open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source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(ma też swoje wady)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Bardzo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szeroka społeczność, wiele tysięcy pakietów do wykorzystania w przeróżnych analizach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Coraz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bardziej popularny</a:t>
            </a:r>
          </a:p>
          <a:p>
            <a:pPr algn="l"/>
            <a:endParaRPr kumimoji="0" lang="pl-PL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>
                <a:latin typeface="Lato Black" pitchFamily="34" charset="0"/>
                <a:ea typeface="Lato Black" pitchFamily="34" charset="0"/>
                <a:cs typeface="Lato Black" pitchFamily="34" charset="0"/>
              </a:rPr>
              <a:t>Wyciąganie elementów z wektora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73049" y="2500536"/>
            <a:ext cx="10844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Najczęściej przydaje się filtrowanie wektorów za pomocą warunków: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09" y="4052079"/>
            <a:ext cx="11322396" cy="49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0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(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matrix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)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30336" y="2226052"/>
            <a:ext cx="10844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Obiekt typu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matrix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tworzymy za pomocą funkcji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matrix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4" y="3436640"/>
            <a:ext cx="8102209" cy="217172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317013" y="5812904"/>
            <a:ext cx="10844186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Pierwszy argument to wektor, który chcemy umieścić w macierzy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Argument „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byrow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” mówi,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czy chcemy wypełniać macierz po wierszach (dla FALSE wypełnia po kolumnach)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Argument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„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nrow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określa ile wierszy ma mieć macierz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(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matrix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) – kilka słów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06501" y="3652664"/>
            <a:ext cx="1084418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Dziwny obiekt, dużo dziwniejszy niż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data.frame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jednak…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Lżejszy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Przydatny w wielu funkcjach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8502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(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matrix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) - nazywanie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80307" y="1934438"/>
            <a:ext cx="1084418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Obiekt typu „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matrix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ma swoje atrybuty. Tak jak każdy wektor miał atrybut „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names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tak macierz ze względu na dwuwymiarowość ma „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rownames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i „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colnames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(nazwy można też nadać argumentem „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dimnames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w funkcji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matrix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())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25" y="4804792"/>
            <a:ext cx="990109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(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matrix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) - działania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2212504"/>
            <a:ext cx="4190294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Tak jak w przypadku wektorów, na macierzach możemy dokonywać działań, np. sumować wszystkie kolumny lub wszystkie wiersze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 też dokonywać działań arytmetycznych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28" y="2449038"/>
            <a:ext cx="6588620" cy="60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(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matrix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) - działania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4182275"/>
            <a:ext cx="419029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Można też oczywiście wykonywać działania między macierzami: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12" y="2581522"/>
            <a:ext cx="6470070" cy="5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1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– łączenie tabel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080307" y="2765434"/>
            <a:ext cx="1084418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Używając funkcji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cbind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i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rbind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możemy łączyć macierze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73" y="4084712"/>
            <a:ext cx="8631170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Macierz – wyciąganie elementów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76" y="2788568"/>
            <a:ext cx="5528968" cy="559420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047416" y="2644552"/>
            <a:ext cx="4990045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Elementy wyciąga się z macierzy podobnie jak z wektora ale trzeba pamiętać o dwóch wymiarach: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245816" y="6888765"/>
            <a:ext cx="42484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m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acierz[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x,y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]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3370052" y="6460976"/>
            <a:ext cx="468052" cy="5760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4414168" y="6460976"/>
            <a:ext cx="360040" cy="5760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pole tekstowe 10"/>
          <p:cNvSpPr txBox="1"/>
          <p:nvPr/>
        </p:nvSpPr>
        <p:spPr>
          <a:xfrm>
            <a:off x="2685976" y="6060869"/>
            <a:ext cx="11521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wiersz</a:t>
            </a:r>
            <a:endParaRPr kumimoji="0" lang="pl-PL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231488" y="6103469"/>
            <a:ext cx="11521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kolumna</a:t>
            </a:r>
            <a:endParaRPr kumimoji="0" lang="pl-PL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Kolejne typy zmiennych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3689832"/>
            <a:ext cx="1029714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Ważnym rozróżnieniem w analizie danych jest rozróżnienie na zmienne ciągłe (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continous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) i dyskretne (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discrete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Do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zmiennych ciągłych używamy zawsze wektorów typu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numeric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Zmienne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dyskretne wyrażamy wektorami typu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character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lub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factor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Faktory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4182275"/>
            <a:ext cx="1029714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Faktory są najbardziej irytującym typem zmiennych, a ich przydatność jest w gruncie rzeczy niewielka (w idealnym świecie można by było obyć się bez nich)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Niestety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trzeba je znać, ponieważ niektóre pakiety wykorzystują je na potęgę (np. ggplot2,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caret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Dlaczego R?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42" y="1863459"/>
            <a:ext cx="8352927" cy="71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Faktory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32" y="5596880"/>
            <a:ext cx="11033935" cy="204984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353828" y="2644553"/>
            <a:ext cx="1029714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Faktory tworzymy funkcją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factor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Szczególnie przydatnym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argumentem jest „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levels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”. Argument ten pozwala nam na uporządkowanie wektora w takiej kolejności jak byśmy chcieli (przydaje się np. przy tworzeniu wykresów)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Faktory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53828" y="3136996"/>
            <a:ext cx="1029714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Np. jeśli chcemy mieć lepszy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overview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dla naszych danych możemy zmienić kolejność zmiennych w podsumowaniu w ten sposób: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2" y="5638378"/>
            <a:ext cx="124348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0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>
                <a:latin typeface="Lato Black" pitchFamily="34" charset="0"/>
                <a:ea typeface="Lato Black" pitchFamily="34" charset="0"/>
                <a:cs typeface="Lato Black" pitchFamily="34" charset="0"/>
              </a:rPr>
              <a:t>Faktory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53828" y="3383217"/>
            <a:ext cx="1029714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Albo chcemy zrobić szybkie podsumowanie naszego wektora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" y="5020816"/>
            <a:ext cx="11579901" cy="17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7"/>
            <a:ext cx="11521280" cy="2160240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3443612"/>
            <a:ext cx="10297144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Najważniejszy typ zmiennej, na nim dokonuje się najwięcej operacji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Tak dobry, że został wykorzystany również w innych językach/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frameworkach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np. na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tym formacie wzorowany jest najważniejszy obiekt w module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Pandas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Python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), a także w Sparku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Przypomina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w gruncie rzeczy typową tabelę relacyjną znaną z Excela lub SQL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5393185"/>
            <a:ext cx="7752246" cy="2423614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353828" y="2140496"/>
            <a:ext cx="1029714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Oto przykładowy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data.frame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Funkcja data() wczytuje do środowiska „wbudowane” w R tabele –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iris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to znany treningowy zbiór danych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Funkcja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head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służy do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sprawdzania pierwszych wierszy w tabeli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najważniejsze atrybuty i właściwości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5" name="Shape 83"/>
          <p:cNvSpPr/>
          <p:nvPr/>
        </p:nvSpPr>
        <p:spPr>
          <a:xfrm>
            <a:off x="6245032" y="2284512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33166" y="3190419"/>
            <a:ext cx="10297144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Row.names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nazwy wierszy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Col.names</a:t>
            </a: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nazwy kolumn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Każda kolumna może być osobnym wektorem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Każdy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wektor może być innego typu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Możemy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ją utworzyć sami (funkcją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data.frame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wczytać z pliku np. funkcją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read.table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załadować z pakietu funkcją data() lub np. zaciągnąć z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MySQL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 ją edytować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518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funkcje do przeglądania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38297"/>
              </p:ext>
            </p:extLst>
          </p:nvPr>
        </p:nvGraphicFramePr>
        <p:xfrm>
          <a:off x="1317824" y="3580656"/>
          <a:ext cx="10464800" cy="3986622"/>
        </p:xfrm>
        <a:graphic>
          <a:graphicData uri="http://schemas.openxmlformats.org/drawingml/2006/table">
            <a:tbl>
              <a:tblPr/>
              <a:tblGrid>
                <a:gridCol w="1992040"/>
                <a:gridCol w="8472760"/>
              </a:tblGrid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Funkcja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Opis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head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Pierwsze kilka wierszy (domyślnie 5)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tail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Ostatnie kilka wierszy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(domyślnie 5)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summary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Szybkie podsumowanie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wszystkich kolumn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str</a:t>
                      </a:r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Struktura tabeli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dim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Liczba wierszy i kolumn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nrow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(), </a:t>
                      </a:r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ncol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Liczba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wierszy, liczba kolumn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8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Tworzenie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data.frame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53828" y="2386718"/>
            <a:ext cx="1029714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Obiekt tworzymy funkcją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data.frame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Najlepiej tworzyć ją w tej kolejności:</a:t>
            </a:r>
          </a:p>
          <a:p>
            <a:pPr lvl="1" algn="l"/>
            <a:r>
              <a:rPr kumimoji="0" lang="pl-PL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    stworzyć wektory 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Wingdings" pitchFamily="2" charset="2"/>
              </a:rPr>
              <a:t> podać je jako argumenty do funkcji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65" y="4948808"/>
            <a:ext cx="7863869" cy="35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data.frame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dodawanie kolumn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939782" y="2284512"/>
            <a:ext cx="2628292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Do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tabeli możemy dodawać kolumny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Możemy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je także odejmować przypisując danej kolumnie wartość NULL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8" y="2715081"/>
            <a:ext cx="9092432" cy="53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6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data.frame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zmiana kolejności kolumn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939782" y="4008061"/>
            <a:ext cx="513057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dowolnie zmieniać kolejność kolumn – działamy na tej samej zasadzie co w przypadku wyciągania danych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26" y="3580656"/>
            <a:ext cx="7411374" cy="43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20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Dyskusje na temat R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3764547"/>
            <a:ext cx="1152128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Dlaczego firmy korzystają z SAS skoro jest R?</a:t>
            </a:r>
            <a:endParaRPr kumimoji="0" lang="pl-PL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Lepszy R czy </a:t>
            </a: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Python</a:t>
            </a: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?</a:t>
            </a:r>
            <a:endParaRPr lang="pl-PL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Co robi R w środowisku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Big Data?</a:t>
            </a:r>
          </a:p>
          <a:p>
            <a:pPr algn="l"/>
            <a:endParaRPr kumimoji="0" lang="pl-PL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wyciąganie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53828" y="2632939"/>
            <a:ext cx="1029714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Bardzo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podobne jak w przypadku macierzy;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Możemy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się posługiwać zarówno indeksami wierszy i kolumn jak i ich nazwami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42" y="4242947"/>
            <a:ext cx="7570106" cy="46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wyciąganie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53828" y="4234141"/>
            <a:ext cx="3708412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Tak jak przy wektorach, możemy wyciągać dane z tabeli warunkowo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64" y="2783210"/>
            <a:ext cx="6953676" cy="56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Zasada przy wyciąganiu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0" y="3076600"/>
            <a:ext cx="6697260" cy="200165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0" y="6028928"/>
            <a:ext cx="6485639" cy="143315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01800" y="3785066"/>
            <a:ext cx="3708412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TRUE oddaje</a:t>
            </a:r>
          </a:p>
          <a:p>
            <a:pPr algn="l"/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algn="l"/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LUB</a:t>
            </a:r>
          </a:p>
          <a:p>
            <a:pPr algn="l"/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algn="l"/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Indeks oddaje</a:t>
            </a: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subset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()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288154" y="2940727"/>
            <a:ext cx="4428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Niekiedy do filtrowania lepiej nadaje się funkcja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subset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84" y="5092824"/>
            <a:ext cx="9233727" cy="25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data.frame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edytowanie wartości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939782" y="3761841"/>
            <a:ext cx="3690410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Tabelę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możemy też edytować. Robimy to tak samo jakbyśmy chcieli wyciągnąć z niej element: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72" y="2242475"/>
            <a:ext cx="7218727" cy="71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7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Sortowanie tabeli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84" y="2284512"/>
            <a:ext cx="7949784" cy="6121669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59198" y="2339395"/>
            <a:ext cx="4032448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Funkcja zwraca wektor indeksów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Domyślnie ustawia je od najmniejszych do największych oraz od A-Z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Można to zmienić argumentem „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decreasing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 ustawionym na TRUE</a:t>
            </a:r>
          </a:p>
          <a:p>
            <a:pPr algn="l"/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Wczytywanie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data.frame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24658" y="3004592"/>
            <a:ext cx="1029714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Istnieje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bardzo wiele funkcji służących do wczytywania danych z różnych plików (możemy ładować dane z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excela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SPSS i wielu, wielu innych źródeł)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Podstawowy zakres obejmuje pliki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csv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i txt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Z reguły funkcje przybierają postać: read.csv(),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read.xlsx() itd.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1398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Formaty zapisu w R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24658" y="3004593"/>
            <a:ext cx="1029714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Mamy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do dyspozycji dwa ważne formaty danych: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.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rds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Rdata</a:t>
            </a:r>
            <a:endParaRPr lang="pl-PL" sz="3200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Pozwalają one zapisywać dane w formacie obiektu R – dzięki temu unikamy często problemów z importem danych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Używamy do tego funkcji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saveRDS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readRDS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save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oraz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load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76176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Zmiany typów wektorów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181920" y="2831839"/>
            <a:ext cx="8856984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Wektorom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i pozostałym obiektom możemy zmieniać typy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funkcjami zaczynającymi się od „as.”, np.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as.character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as.numeric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(),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as.data.frame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Nie ma tu pełnej dowolności. 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Np. przy konwertowaniu wektora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character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do klasy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numeric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otrzymamy NA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Szczególnie przydatne jest za to przetwarzanie macierzy do klasy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data.frame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funkcją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as.data.frame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577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3443613"/>
            <a:ext cx="10297144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Drugi bardzo ważny typ zmiennej, szczególnie istotny przy wykonywaniu różnego rodzaju pętli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Lista jest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jak sama nazwa wskazuje – listą zawierającą obiekty. Każdy obiekt może być innego rodzaju (i to dosłownie, każdy obiekt może mieć nawet inną klasę). Możliwe jest także stworzenie listy list. A nawet listy list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list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list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...</a:t>
            </a: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Linki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85776" y="2102554"/>
            <a:ext cx="11521280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  <a:hlinkClick r:id="rId2"/>
              </a:rPr>
              <a:t>http://www.statmethods.net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  <a:hlinkClick r:id="rId2"/>
              </a:rPr>
              <a:t>/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-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Quick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R, strona z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tutorialami</a:t>
            </a:r>
            <a:endParaRPr lang="pl-PL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l"/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  <a:hlinkClick r:id="rId3"/>
              </a:rPr>
              <a:t>https://cran.r-project.org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  <a:hlinkClick r:id="rId3"/>
              </a:rPr>
              <a:t>/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- strona projektu</a:t>
            </a:r>
          </a:p>
          <a:p>
            <a:pPr algn="l"/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  <a:hlinkClick r:id="rId4"/>
              </a:rPr>
              <a:t>https://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  <a:hlinkClick r:id="rId4"/>
              </a:rPr>
              <a:t>www.datacamp.com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tutoriale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interaktywne (część płatna)</a:t>
            </a:r>
          </a:p>
          <a:p>
            <a:pPr algn="l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www.r-bloggers.com</a:t>
            </a:r>
            <a:r>
              <a:rPr lang="pl-PL" dirty="0" smtClean="0"/>
              <a:t> – dużo ciekawych tekstów na temat R</a:t>
            </a:r>
          </a:p>
          <a:p>
            <a:pPr algn="l"/>
            <a:r>
              <a:rPr lang="pl-PL" dirty="0">
                <a:latin typeface="Lato" pitchFamily="34" charset="0"/>
                <a:ea typeface="Lato" pitchFamily="34" charset="0"/>
                <a:cs typeface="Lato" pitchFamily="34" charset="0"/>
                <a:hlinkClick r:id="rId6"/>
              </a:rPr>
              <a:t>https://www.kaggle.com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  <a:hlinkClick r:id="rId6"/>
              </a:rPr>
              <a:t>/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- społeczność data science skupiona głównie na R i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Pythonie</a:t>
            </a:r>
            <a:endParaRPr lang="pl-PL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l"/>
            <a:endParaRPr kumimoji="0" lang="pl-PL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140496"/>
            <a:ext cx="6332217" cy="656736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777764" y="2140496"/>
            <a:ext cx="4932548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Listy tworzymy za pomocą funkcji list()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 podawać do niej stworzone już obiekty, możemy je stworzyć wewnątrz funkcji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Każdemu elementowi możemy też od razu dawać nazwy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 - atrybuty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317824" y="4674719"/>
            <a:ext cx="1029714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Długość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funkcja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length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zwraca nam liczbę elementów listy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Nazwy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elementów – za pomocą funkcji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names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 – wyciąganie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28" y="2644552"/>
            <a:ext cx="8616408" cy="5513793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777764" y="2638141"/>
            <a:ext cx="3204356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Elementy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z listy wyciągamy za pomocą nawiasu podwójnego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Pojedynczy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nawias zwraca nam jednoelementową listę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 – wyciąganie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371830" y="3353018"/>
            <a:ext cx="1026114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Elementy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możemy wyciągać bezpośrednio z listy w ten sposób: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37" y="5668888"/>
            <a:ext cx="7787925" cy="26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73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Listy – dodawanie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20" y="2356520"/>
            <a:ext cx="6097141" cy="5786563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777764" y="4115469"/>
            <a:ext cx="3204356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 dodawać elementy do listy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przez funkcję c()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31770" y="2500536"/>
            <a:ext cx="1134126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Jak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większość języków (i jak przystało na język łączący w sobie elementy języka funkcyjnego z językiem obiektowym) R umożliwia nam tworzenie funkcji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87" y="4516760"/>
            <a:ext cx="7399626" cy="36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1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Funkcje – zasady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31770" y="2860576"/>
            <a:ext cx="1134126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Wszystkie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obiekty w funkcji tworzą się tylko w obrębie funkcji (chyba, że przypiszemy je znakiem „&lt;&lt;-”)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Jeśli R nie znajdzie zmiennej, weźmie ją ze środowiska globalnego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„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fresh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start” – funkcja zawsze wpisuje obiekty do środowiska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od początku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pl-PL" sz="3200" baseline="0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 Black" pitchFamily="34" charset="0"/>
                <a:ea typeface="Lato Black" pitchFamily="34" charset="0"/>
                <a:cs typeface="Lato Black" pitchFamily="34" charset="0"/>
                <a:sym typeface="Helvetica"/>
              </a:rPr>
              <a:t>Wszystko jest obiektem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Wszystko</a:t>
            </a:r>
            <a:r>
              <a:rPr lang="pl-PL" sz="3200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co się dzieje jest przywołaniem funkcji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 Black" pitchFamily="34" charset="0"/>
              <a:ea typeface="Lato Black" pitchFamily="34" charset="0"/>
              <a:cs typeface="Lato Black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879076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Funkcje – ważne elementy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31770" y="3262427"/>
            <a:ext cx="1134126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r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eturn() – co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zwraca funkcja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s</a:t>
            </a: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top()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-  funkcja zwraca błąd z dowolnym komunikatem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w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arning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– funkcja zwraca ostrzeżenie z dowolnym komunikatem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16767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Wyrażenia warunkowe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1653256"/>
            <a:ext cx="4644516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W języku R, tak jak w większości języków programowania, mamy możliwość korzystania z instrukcji </a:t>
            </a: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if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else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. Umożliwia ona warunkowe wykonanie fragmentu kodu w zależności od prawdziwości pewnego warunku logicznego. Składnia 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instrukcji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if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3200" dirty="0" err="1">
                <a:latin typeface="Lato" pitchFamily="34" charset="0"/>
                <a:ea typeface="Lato" pitchFamily="34" charset="0"/>
                <a:cs typeface="Lato" pitchFamily="34" charset="0"/>
              </a:rPr>
              <a:t>else</a:t>
            </a:r>
            <a:r>
              <a:rPr lang="pl-PL" sz="3200" dirty="0">
                <a:latin typeface="Lato" pitchFamily="34" charset="0"/>
                <a:ea typeface="Lato" pitchFamily="34" charset="0"/>
                <a:cs typeface="Lato" pitchFamily="34" charset="0"/>
              </a:rPr>
              <a:t> jest następująca: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12" y="3113379"/>
            <a:ext cx="6535634" cy="4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94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Wyrażenia warunkowe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67774" y="1852464"/>
            <a:ext cx="1126925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If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bierze zawsze tylko pierwszy element wektora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Możemy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jednak poddać cały wektor warunkowi używając funkcji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ifelse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Z kolei, żeby sprawdzić,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czy wszystkie elementy wektora spełniają warunek używam funkcji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all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88" y="4588768"/>
            <a:ext cx="8833624" cy="43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3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-521176"/>
            <a:ext cx="13115335" cy="33791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0" y="4156720"/>
            <a:ext cx="13004800" cy="2616253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 i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RStudio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35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Pętle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2638143"/>
            <a:ext cx="4644516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Dostępne są dwa typy pętli: „for” oraz „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while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For to pętla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o z góry określonym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iteratorze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(liczba iteracji jest zawsze skończona)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While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to pętla,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która wykonuje się dopóki jakiś warunek nie zostanie spełniony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18" y="2843409"/>
            <a:ext cx="3210939" cy="4716757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48" y="2843409"/>
            <a:ext cx="4317718" cy="51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Pętle -  dodatkowe funkcje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4361690"/>
            <a:ext cx="1134126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 pracy interaktywnej często albo nie mamy czasu, albo po prostu nie chce nam się pisać pętli z wszystkimi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tabami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nawiasami itd.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 szczęście mamy funkcje z rodziny „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apply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”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487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Rodzina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apply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3376807"/>
            <a:ext cx="1134126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Apply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chcemy puścić funkcję po wierszach lub kolumnach w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data.frame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lub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matrix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Lapp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ly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chcemy puścić funkcję po elementach w liście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Sapply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lapply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ale zamiast listy zwróci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wektor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Mapply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chcemy puścić funkcję po kolejnych elementach elementów z listy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Tapply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chcemy puścić funkcję po wektorze pogrupowanym przez inny wektor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3921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Split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Apply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-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Combine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3376808"/>
            <a:ext cx="1134126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Ważny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termin w data science (i w ogóle w analityce)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 podobnej zasadzie działa znany w świecie big data paradygmat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MapReduce</a:t>
            </a:r>
            <a:endParaRPr lang="pl-PL" sz="3200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Jeśli ktoś zna tabele przestawne w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MSExcel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to raczej powinien szybko zrozumieć o co chodzi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Polega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na wykonaniu na tabeli trzech operacji: rozbicia (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split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), przywołania funkcji na elementach (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apply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), zebrania danych w nową tabelę (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combine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) 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36785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Split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Apply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-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Combine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1"/>
          <a:stretch/>
        </p:blipFill>
        <p:spPr>
          <a:xfrm>
            <a:off x="1965895" y="1924472"/>
            <a:ext cx="9869631" cy="68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64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Split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Apply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-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Combine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3623030"/>
            <a:ext cx="11341260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basic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R SAC może wyglądać (i najczęściej wygląda) następująco:</a:t>
            </a:r>
          </a:p>
          <a:p>
            <a:pPr marL="514350" indent="-514350" algn="l">
              <a:buAutoNum type="arabicPeriod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Rozbijamy tabelę według wektora -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split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</a:p>
          <a:p>
            <a:pPr marL="514350" indent="-514350" algn="l">
              <a:buAutoNum type="arabicPeriod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Za pomocą funkcji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lapply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tworzymy nowe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tabele z jakimś podsumowaniem</a:t>
            </a:r>
          </a:p>
          <a:p>
            <a:pPr marL="514350" indent="-514350" algn="l">
              <a:buAutoNum type="arabicPeriod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Wszystkie dane zbieramy razem do jednej tabeli za pomocą funkcji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do.call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2112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Funkcja do zadania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split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()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31770" y="2254315"/>
            <a:ext cx="1134126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Funkcja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split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służy do rozbijania wektorów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i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data.frame’ów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nawet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gdy dostępne są pakiety znacznie ułatwiające wykonywanie operacji w trybie Split-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Apply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-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Combine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jest niesamowicie przydatna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4" y="4326677"/>
            <a:ext cx="8417059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9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Funkcje anonimowe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77764" y="3376812"/>
            <a:ext cx="5961342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Są to funkcje, które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definiowane są tymczasowo wewnątrz funkcji z rodziny „</a:t>
            </a:r>
            <a:r>
              <a:rPr kumimoji="0" lang="pl-PL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apply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”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Przypominają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pythonowskie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funkcje lambda</a:t>
            </a: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8" y="2119665"/>
            <a:ext cx="3945588" cy="65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3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Pakiet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dplyr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77764" y="3130589"/>
            <a:ext cx="1134126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Pakiet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sprawiający, że operacje typu SAC są dziecinnie proste i szybkie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Pozwala</a:t>
            </a: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na bardzo szybką i wygodną filtrację danych i wybieranie kolumn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Umożliwia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niesamowicie szybkie modyfikowanie tabel (zmienianie wartości, zmienianie nazw, dokładanie nowych kolumn)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Zawiera funkcje, które pozwalają na wygodne </a:t>
            </a:r>
            <a:r>
              <a:rPr lang="pl-PL" sz="32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joiny</a:t>
            </a:r>
            <a:endParaRPr kumimoji="0" lang="pl-P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4310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Pakiet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dplyr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-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pipeline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77764" y="3376812"/>
            <a:ext cx="4428492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Pakiet wprowadza nowy operator</a:t>
            </a:r>
            <a:r>
              <a:rPr kumimoji="0" lang="pl-P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„%&gt;%”, który pozwala na krokowe wywoływanie kolejnych funkcji na obiekcie</a:t>
            </a: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56" y="3425924"/>
            <a:ext cx="7410523" cy="39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48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Dostępne narzędzia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72" y="2890361"/>
            <a:ext cx="2626043" cy="2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32" y="2981801"/>
            <a:ext cx="2130267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51797" y="5359241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 dirty="0">
                <a:solidFill>
                  <a:srgbClr val="000000"/>
                </a:solidFill>
                <a:latin typeface="Arial" pitchFamily="34" charset="0"/>
              </a:rPr>
              <a:t>R</a:t>
            </a:r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www.r-project.org</a:t>
            </a:r>
          </a:p>
          <a:p>
            <a:pPr algn="ctr"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pl-PL" dirty="0" smtClean="0">
                <a:solidFill>
                  <a:srgbClr val="000000"/>
                </a:solidFill>
                <a:latin typeface="Arial" pitchFamily="34" charset="0"/>
              </a:rPr>
              <a:t>Silnik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09397" y="5359241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 dirty="0" err="1">
                <a:solidFill>
                  <a:srgbClr val="000000"/>
                </a:solidFill>
                <a:latin typeface="Arial" pitchFamily="34" charset="0"/>
              </a:rPr>
              <a:t>Rstudio</a:t>
            </a:r>
            <a:endParaRPr lang="en-US" sz="29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www.rstudio.org</a:t>
            </a:r>
          </a:p>
          <a:p>
            <a:pPr algn="ctr"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pl-PL" dirty="0" smtClean="0">
                <a:solidFill>
                  <a:srgbClr val="000000"/>
                </a:solidFill>
                <a:latin typeface="Arial" pitchFamily="34" charset="0"/>
              </a:rPr>
              <a:t>Obudowa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Pakiet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dplyr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podstawowe funkcje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5090"/>
              </p:ext>
            </p:extLst>
          </p:nvPr>
        </p:nvGraphicFramePr>
        <p:xfrm>
          <a:off x="1317824" y="3580656"/>
          <a:ext cx="10464800" cy="4401747"/>
        </p:xfrm>
        <a:graphic>
          <a:graphicData uri="http://schemas.openxmlformats.org/drawingml/2006/table">
            <a:tbl>
              <a:tblPr/>
              <a:tblGrid>
                <a:gridCol w="1992040"/>
                <a:gridCol w="8472760"/>
              </a:tblGrid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Funkcja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Opis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group_by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Grupuje tabelę według jakiegoś wektora (należy pamiętać, że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nic z nią nie robi, nie wykonuje żadnych działań – R tylko zapamiętuje, że przy wykonywaniu operacji, będzie ją robił na pogrupowanych danych)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summarise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Wykonuje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operacje podsumowujące (krok „</a:t>
                      </a:r>
                      <a:r>
                        <a:rPr lang="pl-PL" sz="2000" baseline="0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combine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” w SAC)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mutate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Dokłada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nową kolumnę (też w oparciu o pogrupowane dane)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arrange</a:t>
                      </a:r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Sortuje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tabelę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filter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Filtruje tabelę (według warunków)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select</a:t>
                      </a:r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()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Pozwala wybrać konkretne kolumny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Instalacja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65695" y="1590485"/>
            <a:ext cx="473411" cy="5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83"/>
          <p:cNvSpPr/>
          <p:nvPr/>
        </p:nvSpPr>
        <p:spPr>
          <a:xfrm>
            <a:off x="6265695" y="1590486"/>
            <a:ext cx="473411" cy="4"/>
          </a:xfrm>
          <a:prstGeom prst="line">
            <a:avLst/>
          </a:prstGeom>
          <a:ln w="50800">
            <a:solidFill>
              <a:srgbClr val="E94E1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w przetwarzaniu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241576" y="300459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https://www.rstudio.com/products/rstudio/download/</a:t>
            </a:r>
          </a:p>
        </p:txBody>
      </p:sp>
      <p:sp>
        <p:nvSpPr>
          <p:cNvPr id="3" name="Prostokąt 2"/>
          <p:cNvSpPr/>
          <p:nvPr/>
        </p:nvSpPr>
        <p:spPr>
          <a:xfrm>
            <a:off x="3241576" y="5753963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https://cran.r-project.org/bin/windows/base/old/3.2.3/</a:t>
            </a: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2798</Words>
  <Application>Microsoft Office PowerPoint</Application>
  <PresentationFormat>Niestandardowy</PresentationFormat>
  <Paragraphs>414</Paragraphs>
  <Slides>80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80</vt:i4>
      </vt:variant>
    </vt:vector>
  </HeadingPairs>
  <TitlesOfParts>
    <vt:vector size="89" baseType="lpstr">
      <vt:lpstr>Arial</vt:lpstr>
      <vt:lpstr>Avenir Roman</vt:lpstr>
      <vt:lpstr>Helvetica</vt:lpstr>
      <vt:lpstr>Helvetica Light</vt:lpstr>
      <vt:lpstr>Lato</vt:lpstr>
      <vt:lpstr>Lato Black</vt:lpstr>
      <vt:lpstr>Roboto Light</vt:lpstr>
      <vt:lpstr>Wingdings</vt:lpstr>
      <vt:lpstr>Default</vt:lpstr>
      <vt:lpstr>Język R w przetwarzaniu danych</vt:lpstr>
      <vt:lpstr>Czym jest R?</vt:lpstr>
      <vt:lpstr>Dlaczego R?</vt:lpstr>
      <vt:lpstr>Dlaczego R?</vt:lpstr>
      <vt:lpstr>Dyskusje na temat R</vt:lpstr>
      <vt:lpstr>Linki</vt:lpstr>
      <vt:lpstr>R i RStudio</vt:lpstr>
      <vt:lpstr>Dostępne narzędzia</vt:lpstr>
      <vt:lpstr>Instalacja</vt:lpstr>
      <vt:lpstr>RStudio</vt:lpstr>
      <vt:lpstr>Rstudio – podstawowe funkcje</vt:lpstr>
      <vt:lpstr>R - pomoc</vt:lpstr>
      <vt:lpstr>Podstawy R</vt:lpstr>
      <vt:lpstr>R jako kalkulator</vt:lpstr>
      <vt:lpstr>Arytmetyka</vt:lpstr>
      <vt:lpstr>Przypisywanie zmiennych</vt:lpstr>
      <vt:lpstr>Działania na zmiennych</vt:lpstr>
      <vt:lpstr>Podstawowe typy zmiennych</vt:lpstr>
      <vt:lpstr>Missing data</vt:lpstr>
      <vt:lpstr>Projekt hazardowy</vt:lpstr>
      <vt:lpstr>Wektory</vt:lpstr>
      <vt:lpstr>Działania na wektorach</vt:lpstr>
      <vt:lpstr>Jeśli wektory nie są równej długości</vt:lpstr>
      <vt:lpstr>Proste funkcje</vt:lpstr>
      <vt:lpstr>Operatory</vt:lpstr>
      <vt:lpstr>Operatory -  przykład</vt:lpstr>
      <vt:lpstr>Wyciąganie elementów z wektora</vt:lpstr>
      <vt:lpstr>Wyciąganie elementów z wektora</vt:lpstr>
      <vt:lpstr>Wyciąganie elementów z wektora</vt:lpstr>
      <vt:lpstr>Wyciąganie elementów z wektora</vt:lpstr>
      <vt:lpstr>Macierz (matrix)</vt:lpstr>
      <vt:lpstr>Macierz (matrix) – kilka słów</vt:lpstr>
      <vt:lpstr>Macierz (matrix) - nazywanie</vt:lpstr>
      <vt:lpstr>Macierz (matrix) - działania</vt:lpstr>
      <vt:lpstr>Macierz (matrix) - działania</vt:lpstr>
      <vt:lpstr>Macierz – łączenie tabel</vt:lpstr>
      <vt:lpstr>Macierz – wyciąganie elementów</vt:lpstr>
      <vt:lpstr>Kolejne typy zmiennych</vt:lpstr>
      <vt:lpstr>Faktory</vt:lpstr>
      <vt:lpstr>Faktory</vt:lpstr>
      <vt:lpstr>Faktory</vt:lpstr>
      <vt:lpstr>Faktory</vt:lpstr>
      <vt:lpstr>Data frame</vt:lpstr>
      <vt:lpstr>Data frame</vt:lpstr>
      <vt:lpstr>Data frame – najważniejsze atrybuty i właściwości</vt:lpstr>
      <vt:lpstr>Data frame – funkcje do przeglądania</vt:lpstr>
      <vt:lpstr>Tworzenie data.frame</vt:lpstr>
      <vt:lpstr>data.frame – dodawanie kolumn</vt:lpstr>
      <vt:lpstr>data.frame – zmiana kolejności kolumn</vt:lpstr>
      <vt:lpstr>Data frame – wyciąganie danych</vt:lpstr>
      <vt:lpstr>Data frame – wyciąganie danych</vt:lpstr>
      <vt:lpstr>Zasada przy wyciąganiu danych</vt:lpstr>
      <vt:lpstr>Funkcja subset()</vt:lpstr>
      <vt:lpstr>data.frame – edytowanie wartości</vt:lpstr>
      <vt:lpstr>Sortowanie tabeli</vt:lpstr>
      <vt:lpstr>Wczytywanie data.frame</vt:lpstr>
      <vt:lpstr>Formaty zapisu w R</vt:lpstr>
      <vt:lpstr>Zmiany typów wektorów</vt:lpstr>
      <vt:lpstr>Listy</vt:lpstr>
      <vt:lpstr>Listy</vt:lpstr>
      <vt:lpstr>Listy - atrybuty</vt:lpstr>
      <vt:lpstr>Listy – wyciąganie danych</vt:lpstr>
      <vt:lpstr>Listy – wyciąganie danych</vt:lpstr>
      <vt:lpstr>Listy – dodawanie danych</vt:lpstr>
      <vt:lpstr>Funkcje</vt:lpstr>
      <vt:lpstr>Funkcje – zasady</vt:lpstr>
      <vt:lpstr>Funkcje – ważne elementy</vt:lpstr>
      <vt:lpstr>Wyrażenia warunkowe</vt:lpstr>
      <vt:lpstr>Wyrażenia warunkowe</vt:lpstr>
      <vt:lpstr>Pętle</vt:lpstr>
      <vt:lpstr>Pętle -  dodatkowe funkcje</vt:lpstr>
      <vt:lpstr>Rodzina apply</vt:lpstr>
      <vt:lpstr>Split – Apply - Combine</vt:lpstr>
      <vt:lpstr>Split – Apply - Combine</vt:lpstr>
      <vt:lpstr>Split – Apply - Combine</vt:lpstr>
      <vt:lpstr>Funkcja do zadania – split()</vt:lpstr>
      <vt:lpstr>Funkcje anonimowe</vt:lpstr>
      <vt:lpstr>Pakiet dplyr</vt:lpstr>
      <vt:lpstr>Pakiet dplyr - pipeline</vt:lpstr>
      <vt:lpstr>Pakiet dplyr – podstawowe funkcje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Oferta badań mediów społecznościowych.</dc:title>
  <dc:creator>Jakub Wyglądał</dc:creator>
  <cp:lastModifiedBy>Filip</cp:lastModifiedBy>
  <cp:revision>167</cp:revision>
  <dcterms:modified xsi:type="dcterms:W3CDTF">2017-09-18T14:01:59Z</dcterms:modified>
</cp:coreProperties>
</file>