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440" r:id="rId4"/>
    <p:sldId id="2441" r:id="rId5"/>
    <p:sldId id="2442" r:id="rId6"/>
    <p:sldId id="2469" r:id="rId7"/>
    <p:sldId id="2471" r:id="rId8"/>
    <p:sldId id="2472" r:id="rId9"/>
    <p:sldId id="2473" r:id="rId10"/>
    <p:sldId id="2443" r:id="rId11"/>
    <p:sldId id="2444" r:id="rId12"/>
    <p:sldId id="2470" r:id="rId13"/>
    <p:sldId id="2446" r:id="rId14"/>
    <p:sldId id="2474" r:id="rId15"/>
    <p:sldId id="2475" r:id="rId16"/>
    <p:sldId id="2477" r:id="rId17"/>
    <p:sldId id="2450" r:id="rId18"/>
    <p:sldId id="2480" r:id="rId19"/>
    <p:sldId id="2481" r:id="rId20"/>
    <p:sldId id="2478" r:id="rId21"/>
    <p:sldId id="2479" r:id="rId22"/>
    <p:sldId id="2451" r:id="rId23"/>
    <p:sldId id="2457" r:id="rId24"/>
    <p:sldId id="2460" r:id="rId25"/>
    <p:sldId id="2482" r:id="rId26"/>
    <p:sldId id="2487" r:id="rId27"/>
    <p:sldId id="2483" r:id="rId28"/>
    <p:sldId id="2484" r:id="rId29"/>
    <p:sldId id="2485" r:id="rId30"/>
    <p:sldId id="2486" r:id="rId31"/>
    <p:sldId id="2488" r:id="rId32"/>
    <p:sldId id="2489" r:id="rId33"/>
    <p:sldId id="2461" r:id="rId34"/>
    <p:sldId id="2463" r:id="rId35"/>
    <p:sldId id="2462" r:id="rId36"/>
    <p:sldId id="2416" r:id="rId37"/>
    <p:sldId id="2467" r:id="rId38"/>
    <p:sldId id="2468" r:id="rId39"/>
    <p:sldId id="274" r:id="rId40"/>
    <p:sldId id="2422" r:id="rId41"/>
    <p:sldId id="2464" r:id="rId42"/>
    <p:sldId id="2465" r:id="rId43"/>
    <p:sldId id="2466" r:id="rId44"/>
    <p:sldId id="284" r:id="rId45"/>
    <p:sldId id="283" r:id="rId46"/>
  </p:sldIdLst>
  <p:sldSz cx="24382413" cy="13716000"/>
  <p:notesSz cx="13258800" cy="239220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43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Cyprowski" initials="FC" lastIdx="7" clrIdx="0">
    <p:extLst>
      <p:ext uri="{19B8F6BF-5375-455C-9EA6-DF929625EA0E}">
        <p15:presenceInfo xmlns:p15="http://schemas.microsoft.com/office/powerpoint/2012/main" userId="Filip Cypr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CBE"/>
    <a:srgbClr val="DECCEF"/>
    <a:srgbClr val="A6A0F2"/>
    <a:srgbClr val="817EEA"/>
    <a:srgbClr val="5958E2"/>
    <a:srgbClr val="7FC9FA"/>
    <a:srgbClr val="60B0F6"/>
    <a:srgbClr val="3E97F2"/>
    <a:srgbClr val="87DCDA"/>
    <a:srgbClr val="52C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110"/>
      </p:cViewPr>
      <p:guideLst>
        <p:guide orient="horz" pos="3864"/>
        <p:guide pos="43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0T14:06:52.334" idx="6">
    <p:pos x="1677" y="3098"/>
    <p:text>konsekwencje są straszne - albo jest burdel w narzędziu, bo deployment wyprzedza repozytorium albo buildy są zbyt rzadkie, bo trzeba czekać na devopsa.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0T14:06:52.334" idx="6">
    <p:pos x="1677" y="3098"/>
    <p:text>konsekwencje są straszne - albo jest burdel w narzędziu, bo deployment wyprzedza repozytorium albo buildy są zbyt rzadkie, bo trzeba czekać na devopsa.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DC1590BB-4C77-4D78-B819-821F79A107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143" y="1606971"/>
            <a:ext cx="4614998" cy="1833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A436EC7-8119-4F25-B4A5-4F3214BF8A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00" y="0"/>
            <a:ext cx="7466682" cy="12408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77134" y="4076700"/>
            <a:ext cx="10678486" cy="243522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3000">
                <a:solidFill>
                  <a:srgbClr val="783CBE"/>
                </a:solidFill>
                <a:latin typeface="Maven Pro" panose="00000500000000000000" pitchFamily="2" charset="-18"/>
              </a:defRPr>
            </a:lvl1pPr>
          </a:lstStyle>
          <a:p>
            <a:r>
              <a:rPr lang="pl-PL" b="1" dirty="0" err="1"/>
              <a:t>Recipient</a:t>
            </a:r>
            <a:r>
              <a:rPr lang="pl-PL" b="1" dirty="0"/>
              <a:t> </a:t>
            </a:r>
            <a:r>
              <a:rPr lang="pl-PL" b="1" dirty="0" err="1"/>
              <a:t>Name</a:t>
            </a:r>
            <a:r>
              <a:rPr lang="pl-PL" b="1" dirty="0"/>
              <a:t>, </a:t>
            </a:r>
            <a:r>
              <a:rPr lang="pl-PL" dirty="0" err="1"/>
              <a:t>Occupation</a:t>
            </a:r>
            <a:br>
              <a:rPr lang="pl-PL" dirty="0"/>
            </a:br>
            <a:r>
              <a:rPr lang="pl-PL" b="1" dirty="0"/>
              <a:t>COMPANY NAME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474054" y="6680583"/>
            <a:ext cx="10681566" cy="1833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60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/>
              <a:t>Presentation </a:t>
            </a:r>
            <a:r>
              <a:rPr lang="pl-PL" dirty="0" err="1"/>
              <a:t>Title</a:t>
            </a:r>
            <a:endParaRPr lang="pl-PL" dirty="0"/>
          </a:p>
          <a:p>
            <a:r>
              <a:rPr lang="pl-PL" dirty="0"/>
              <a:t>in </a:t>
            </a:r>
            <a:r>
              <a:rPr lang="pl-PL" dirty="0" err="1"/>
              <a:t>two</a:t>
            </a:r>
            <a:r>
              <a:rPr lang="pl-PL" dirty="0"/>
              <a:t> lines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4575" y="8561388"/>
            <a:ext cx="10681566" cy="31813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800" baseline="0">
                <a:latin typeface="Maven Pro" panose="00000500000000000000" pitchFamily="2" charset="-18"/>
              </a:defRPr>
            </a:lvl1pPr>
          </a:lstStyle>
          <a:p>
            <a:r>
              <a:rPr lang="pl-PL" dirty="0" err="1"/>
              <a:t>Subtitle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7A9C70FA-D05E-4909-B60B-96C12FEAE9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5034" y="12201681"/>
            <a:ext cx="10670586" cy="730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lang="pl-PL" sz="2000" b="0" i="0" u="none" strike="noStrike" baseline="0" smtClean="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/>
              <a:t>Author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date</a:t>
            </a:r>
            <a:r>
              <a:rPr lang="pl-PL" dirty="0"/>
              <a:t>, 19 lutego 2020</a:t>
            </a:r>
          </a:p>
        </p:txBody>
      </p:sp>
    </p:spTree>
    <p:extLst>
      <p:ext uri="{BB962C8B-B14F-4D97-AF65-F5344CB8AC3E}">
        <p14:creationId xmlns:p14="http://schemas.microsoft.com/office/powerpoint/2010/main" val="37161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DC1590BB-4C77-4D78-B819-821F79A107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143" y="1606971"/>
            <a:ext cx="4614998" cy="1833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A436EC7-8119-4F25-B4A5-4F3214BF8A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3" y="0"/>
            <a:ext cx="7466682" cy="12408812"/>
          </a:xfrm>
          <a:prstGeom prst="rect">
            <a:avLst/>
          </a:prstGeom>
        </p:spPr>
      </p:pic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03150" y="8046620"/>
            <a:ext cx="10681566" cy="37056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latin typeface="Maven Pro" panose="00000500000000000000" pitchFamily="2" charset="-18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ymbol zastępczy tekstu 2">
            <a:extLst>
              <a:ext uri="{FF2B5EF4-FFF2-40B4-BE49-F238E27FC236}">
                <a16:creationId xmlns:a16="http://schemas.microsoft.com/office/drawing/2014/main" id="{C78CD02C-420C-4310-B3A3-8D33D74EAAD2}"/>
              </a:ext>
            </a:extLst>
          </p:cNvPr>
          <p:cNvSpPr txBox="1">
            <a:spLocks/>
          </p:cNvSpPr>
          <p:nvPr userDrawn="1"/>
        </p:nvSpPr>
        <p:spPr>
          <a:xfrm>
            <a:off x="12512066" y="12122063"/>
            <a:ext cx="3752850" cy="730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  <a:defRPr sz="3000" kern="120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lingarogroup.com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2512066" y="5742741"/>
            <a:ext cx="7661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Maven Pro" charset="0"/>
                <a:ea typeface="Maven Pro" charset="0"/>
                <a:cs typeface="Maven Pro" charset="0"/>
              </a:rPr>
              <a:t>Digitize. Disrupt. </a:t>
            </a:r>
            <a:r>
              <a:rPr lang="en-US" sz="5400" b="1" dirty="0">
                <a:solidFill>
                  <a:srgbClr val="783CBE"/>
                </a:solidFill>
                <a:latin typeface="Maven Pro" charset="0"/>
                <a:ea typeface="Maven Pro" charset="0"/>
                <a:cs typeface="Maven Pro" charset="0"/>
              </a:rPr>
              <a:t>Lead.</a:t>
            </a:r>
          </a:p>
        </p:txBody>
      </p:sp>
    </p:spTree>
    <p:extLst>
      <p:ext uri="{BB962C8B-B14F-4D97-AF65-F5344CB8AC3E}">
        <p14:creationId xmlns:p14="http://schemas.microsoft.com/office/powerpoint/2010/main" val="195866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1" y="11516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12879747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5" name="Symbol zastępczy tekstu 10">
            <a:extLst>
              <a:ext uri="{FF2B5EF4-FFF2-40B4-BE49-F238E27FC236}">
                <a16:creationId xmlns:a16="http://schemas.microsoft.com/office/drawing/2014/main" id="{DF8F0521-1EF4-4967-A080-85ED6183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30475" y="3970754"/>
            <a:ext cx="18892785" cy="7548563"/>
          </a:xfrm>
          <a:prstGeom prst="rect">
            <a:avLst/>
          </a:prstGeom>
        </p:spPr>
        <p:txBody>
          <a:bodyPr>
            <a:noAutofit/>
          </a:bodyPr>
          <a:lstStyle>
            <a:lvl1pPr marL="514350" indent="-514350">
              <a:lnSpc>
                <a:spcPct val="85000"/>
              </a:lnSpc>
              <a:buFont typeface="+mj-lt"/>
              <a:buAutoNum type="arabicPeriod"/>
              <a:defRPr sz="3000" b="1" i="0" cap="none" baseline="0">
                <a:latin typeface="Maven Pro" panose="00000500000000000000" pitchFamily="2" charset="-18"/>
              </a:defRPr>
            </a:lvl1pPr>
            <a:lvl2pPr marL="1440000" indent="-720000">
              <a:spcBef>
                <a:spcPts val="1800"/>
              </a:spcBef>
              <a:buFont typeface="+mj-lt"/>
              <a:buAutoNum type="alphaLcPeriod"/>
              <a:defRPr sz="3000" cap="all" baseline="0">
                <a:latin typeface="Maven Pro" panose="00000500000000000000" pitchFamily="2" charset="-18"/>
              </a:defRPr>
            </a:lvl2pPr>
            <a:lvl3pPr marL="2160000" indent="-720000">
              <a:spcBef>
                <a:spcPts val="1600"/>
              </a:spcBef>
              <a:buFont typeface="+mj-lt"/>
              <a:buAutoNum type="arabicPeriod"/>
              <a:defRPr sz="3000" b="1" i="0" cap="none" baseline="0">
                <a:latin typeface="Maven Pro" panose="00000500000000000000" pitchFamily="2" charset="-18"/>
              </a:defRPr>
            </a:lvl3pPr>
            <a:lvl4pPr marL="3486013" indent="-742950">
              <a:buFont typeface="+mj-lt"/>
              <a:buAutoNum type="arabicPeriod"/>
              <a:defRPr sz="3000" cap="all" baseline="0">
                <a:latin typeface="Maven Pro" panose="00000500000000000000" pitchFamily="2" charset="-18"/>
              </a:defRPr>
            </a:lvl4pPr>
            <a:lvl5pPr marL="4400367" indent="-742950">
              <a:buFont typeface="+mj-lt"/>
              <a:buAutoNum type="arabicPeriod"/>
              <a:defRPr sz="3000" cap="all" baseline="0">
                <a:latin typeface="Maven Pro" panose="00000500000000000000" pitchFamily="2" charset="-1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5147183" y="1030737"/>
            <a:ext cx="6276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Maven Pro" charset="0"/>
                <a:ea typeface="Maven Pro" charset="0"/>
                <a:cs typeface="Maven Pro" charset="0"/>
              </a:rPr>
              <a:t>Digitize. Disrupt. </a:t>
            </a:r>
            <a:r>
              <a:rPr lang="en-US" sz="4400" b="1" dirty="0">
                <a:solidFill>
                  <a:srgbClr val="783CBE"/>
                </a:solidFill>
                <a:latin typeface="Maven Pro" charset="0"/>
                <a:ea typeface="Maven Pro" charset="0"/>
                <a:cs typeface="Maven Pro" charset="0"/>
              </a:rPr>
              <a:t>Lead.</a:t>
            </a:r>
          </a:p>
        </p:txBody>
      </p:sp>
    </p:spTree>
    <p:extLst>
      <p:ext uri="{BB962C8B-B14F-4D97-AF65-F5344CB8AC3E}">
        <p14:creationId xmlns:p14="http://schemas.microsoft.com/office/powerpoint/2010/main" val="7619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4B11AA82-3672-409F-B590-1FAFED354997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78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4096" y="5515791"/>
            <a:ext cx="15626313" cy="2458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9600" b="1" i="0" u="none" strike="noStrike" cap="none" baseline="0" smtClean="0">
                <a:solidFill>
                  <a:schemeClr val="bg1"/>
                </a:solidFill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2. Dividing Slide / Chapter name in two lines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34095" y="8433798"/>
            <a:ext cx="15626313" cy="3181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600">
                <a:solidFill>
                  <a:schemeClr val="bg1"/>
                </a:solidFill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r>
              <a:rPr lang="pl-PL" dirty="0"/>
              <a:t> </a:t>
            </a: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</a:t>
            </a:r>
          </a:p>
          <a:p>
            <a:pPr lvl="0"/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7661B4A-4830-46FD-8562-DE290FA0D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547" y="1020547"/>
            <a:ext cx="938786" cy="2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151606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20159611" cy="9127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5" name="Symbol zastępczy tekstu 10">
            <a:extLst>
              <a:ext uri="{FF2B5EF4-FFF2-40B4-BE49-F238E27FC236}">
                <a16:creationId xmlns:a16="http://schemas.microsoft.com/office/drawing/2014/main" id="{DF8F0521-1EF4-4967-A080-85ED6183B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9999" y="3780000"/>
            <a:ext cx="21865057" cy="9000000"/>
          </a:xfrm>
          <a:prstGeom prst="rect">
            <a:avLst/>
          </a:prstGeom>
        </p:spPr>
        <p:txBody>
          <a:bodyPr lIns="0" tIns="0" rIns="0" bIns="0" numCol="2" spcCol="612000">
            <a:noAutofit/>
          </a:bodyPr>
          <a:lstStyle>
            <a:lvl1pPr marL="0" indent="0">
              <a:lnSpc>
                <a:spcPts val="5000"/>
              </a:lnSpc>
              <a:spcBef>
                <a:spcPts val="0"/>
              </a:spcBef>
              <a:buFont typeface="+mj-lt"/>
              <a:buNone/>
              <a:defRPr lang="pl-PL" sz="3000" b="0" i="0" u="none" strike="noStrike" baseline="0" smtClean="0">
                <a:solidFill>
                  <a:sysClr val="windowText" lastClr="000000"/>
                </a:solidFill>
                <a:latin typeface="Maven Pro" panose="00000500000000000000" pitchFamily="2" charset="-18"/>
              </a:defRPr>
            </a:lvl1pPr>
            <a:lvl2pPr marL="468000" indent="-457200">
              <a:lnSpc>
                <a:spcPts val="5000"/>
              </a:lnSpc>
              <a:buSzPct val="100000"/>
              <a:buFont typeface="Arial" panose="020B0604020202020204" pitchFamily="34" charset="0"/>
              <a:buChar char="•"/>
              <a:defRPr sz="3000" cap="none" baseline="0">
                <a:latin typeface="Maven Pro" panose="00000500000000000000" pitchFamily="2" charset="-18"/>
              </a:defRPr>
            </a:lvl2pPr>
            <a:lvl3pPr marL="853200" indent="-457200">
              <a:lnSpc>
                <a:spcPts val="4000"/>
              </a:lnSpc>
              <a:buSzPct val="90000"/>
              <a:buFont typeface="Courier New" panose="02070309020205020404" pitchFamily="49" charset="0"/>
              <a:buChar char="o"/>
              <a:defRPr sz="3000" cap="none" baseline="0">
                <a:latin typeface="Maven Pro" panose="00000500000000000000" pitchFamily="2" charset="-18"/>
              </a:defRPr>
            </a:lvl3pPr>
            <a:lvl4pPr marL="2743063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4pPr>
            <a:lvl5pPr marL="3657417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151606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A703566C-69F2-4480-8E8F-C758843DD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5" name="Symbol zastępczy tekstu 10">
            <a:extLst>
              <a:ext uri="{FF2B5EF4-FFF2-40B4-BE49-F238E27FC236}">
                <a16:creationId xmlns:a16="http://schemas.microsoft.com/office/drawing/2014/main" id="{DF8F0521-1EF4-4967-A080-85ED6183B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60000" y="3809213"/>
            <a:ext cx="10818019" cy="8009725"/>
          </a:xfrm>
          <a:prstGeom prst="rect">
            <a:avLst/>
          </a:prstGeom>
        </p:spPr>
        <p:txBody>
          <a:bodyPr lIns="0" tIns="0" rIns="0" bIns="0" numCol="1" spcCol="0">
            <a:noAutofit/>
          </a:bodyPr>
          <a:lstStyle>
            <a:lvl1pPr marL="0" indent="0">
              <a:lnSpc>
                <a:spcPts val="5000"/>
              </a:lnSpc>
              <a:spcBef>
                <a:spcPts val="0"/>
              </a:spcBef>
              <a:buFont typeface="+mj-lt"/>
              <a:buNone/>
              <a:defRPr lang="pl-PL" sz="3000" b="0" i="0" u="none" strike="noStrike" baseline="0" smtClean="0">
                <a:latin typeface="Maven Pro" panose="00000500000000000000" pitchFamily="2" charset="-18"/>
              </a:defRPr>
            </a:lvl1pPr>
            <a:lvl2pPr marL="0" indent="-457200">
              <a:lnSpc>
                <a:spcPts val="5000"/>
              </a:lnSpc>
              <a:buSzPct val="150000"/>
              <a:buFont typeface="Arial" panose="020B0604020202020204" pitchFamily="34" charset="0"/>
              <a:buChar char="•"/>
              <a:defRPr sz="3000" cap="none" baseline="0">
                <a:latin typeface="Maven Pro" panose="00000500000000000000" pitchFamily="2" charset="-18"/>
              </a:defRPr>
            </a:lvl2pPr>
            <a:lvl3pPr marL="1828709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3pPr>
            <a:lvl4pPr marL="2743063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4pPr>
            <a:lvl5pPr marL="3657417" indent="0">
              <a:buFont typeface="+mj-lt"/>
              <a:buNone/>
              <a:defRPr cap="none" baseline="0">
                <a:latin typeface="Maven Pro" panose="00000500000000000000" pitchFamily="2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143CB6B3-4FCA-4579-87BD-03761D1614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515850" y="0"/>
            <a:ext cx="11866563" cy="137160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800" b="1" cap="all" baseline="0">
                <a:latin typeface="Maven Pro Medium" panose="00000600000000000000" pitchFamily="2" charset="-18"/>
              </a:defRPr>
            </a:lvl1pPr>
          </a:lstStyle>
          <a:p>
            <a:r>
              <a:rPr lang="pl-PL" dirty="0"/>
              <a:t>Image</a:t>
            </a:r>
          </a:p>
        </p:txBody>
      </p:sp>
      <p:pic>
        <p:nvPicPr>
          <p:cNvPr id="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Char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123951"/>
            <a:ext cx="20159611" cy="193980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l-PL" sz="30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Header</a:t>
            </a:r>
            <a:r>
              <a:rPr lang="pl-PL" dirty="0"/>
              <a:t> for Chart / </a:t>
            </a:r>
            <a:r>
              <a:rPr lang="pl-PL" dirty="0" err="1"/>
              <a:t>Graphic</a:t>
            </a:r>
            <a:r>
              <a:rPr lang="pl-PL" dirty="0"/>
              <a:t> </a:t>
            </a:r>
            <a:r>
              <a:rPr lang="pl-PL" dirty="0" err="1"/>
              <a:t>Slide</a:t>
            </a:r>
            <a:endParaRPr lang="en-US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0111954-76EE-4AA9-AC3D-B2DF826E26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3650" y="11925300"/>
            <a:ext cx="6699250" cy="666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2000" indent="-792000">
              <a:spcBef>
                <a:spcPts val="0"/>
              </a:spcBef>
              <a:buFontTx/>
              <a:buNone/>
              <a:defRPr sz="2000" b="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/>
              <a:t>Rys 1. Iure </a:t>
            </a:r>
            <a:r>
              <a:rPr lang="pl-PL" dirty="0" err="1"/>
              <a:t>reprehenderit</a:t>
            </a:r>
            <a:r>
              <a:rPr lang="pl-PL" dirty="0"/>
              <a:t> qui in </a:t>
            </a:r>
            <a:r>
              <a:rPr lang="pl-PL" dirty="0" err="1"/>
              <a:t>ealesa</a:t>
            </a:r>
            <a:r>
              <a:rPr lang="pl-PL" dirty="0"/>
              <a:t> </a:t>
            </a:r>
            <a:r>
              <a:rPr lang="pl-PL" dirty="0" err="1"/>
              <a:t>voquam</a:t>
            </a:r>
            <a:r>
              <a:rPr lang="pl-PL" dirty="0"/>
              <a:t> nihil </a:t>
            </a:r>
            <a:r>
              <a:rPr lang="pl-PL" dirty="0" err="1"/>
              <a:t>quis</a:t>
            </a:r>
            <a:r>
              <a:rPr lang="pl-PL" dirty="0"/>
              <a:t> autem vel </a:t>
            </a:r>
            <a:r>
              <a:rPr lang="pl-PL" dirty="0" err="1"/>
              <a:t>eum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Cahr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60000" y="1072130"/>
            <a:ext cx="20159611" cy="199162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828709" rtl="0" eaLnBrk="1" fontAlgn="auto" latinLnBrk="0" hangingPunct="1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l-PL" sz="30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Header</a:t>
            </a:r>
            <a:r>
              <a:rPr lang="pl-PL" dirty="0"/>
              <a:t> for Chart / </a:t>
            </a:r>
            <a:r>
              <a:rPr lang="pl-PL" dirty="0" err="1"/>
              <a:t>Graphic</a:t>
            </a:r>
            <a:r>
              <a:rPr lang="pl-PL" dirty="0"/>
              <a:t> </a:t>
            </a:r>
            <a:r>
              <a:rPr lang="pl-PL" dirty="0" err="1"/>
              <a:t>Slide</a:t>
            </a:r>
            <a:endParaRPr lang="en-US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0111954-76EE-4AA9-AC3D-B2DF826E26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3650" y="11925300"/>
            <a:ext cx="10623550" cy="9352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92000" indent="-792000">
              <a:buFontTx/>
              <a:buNone/>
              <a:defRPr sz="200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/>
              <a:t>Rys 1. Iure </a:t>
            </a:r>
            <a:r>
              <a:rPr lang="pl-PL" dirty="0" err="1"/>
              <a:t>reprehenderit</a:t>
            </a:r>
            <a:r>
              <a:rPr lang="pl-PL" dirty="0"/>
              <a:t> qui in </a:t>
            </a:r>
            <a:r>
              <a:rPr lang="pl-PL" dirty="0" err="1"/>
              <a:t>ealesa</a:t>
            </a:r>
            <a:r>
              <a:rPr lang="pl-PL" dirty="0"/>
              <a:t> </a:t>
            </a:r>
            <a:r>
              <a:rPr lang="pl-PL" dirty="0" err="1"/>
              <a:t>voquam</a:t>
            </a:r>
            <a:r>
              <a:rPr lang="pl-PL" dirty="0"/>
              <a:t> nihil </a:t>
            </a:r>
            <a:r>
              <a:rPr lang="pl-PL" dirty="0" err="1"/>
              <a:t>quis</a:t>
            </a:r>
            <a:r>
              <a:rPr lang="pl-PL" dirty="0"/>
              <a:t> autem vel </a:t>
            </a:r>
            <a:r>
              <a:rPr lang="pl-PL" dirty="0" err="1"/>
              <a:t>eum</a:t>
            </a:r>
            <a:r>
              <a:rPr lang="pl-PL" dirty="0"/>
              <a:t> </a:t>
            </a:r>
          </a:p>
        </p:txBody>
      </p:sp>
      <p:sp>
        <p:nvSpPr>
          <p:cNvPr id="7" name="Symbol zastępczy tekstu 5">
            <a:extLst>
              <a:ext uri="{FF2B5EF4-FFF2-40B4-BE49-F238E27FC236}">
                <a16:creationId xmlns:a16="http://schemas.microsoft.com/office/drawing/2014/main" id="{C2844B24-5DC3-4F5E-804B-CBE426EE58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120751" y="3931258"/>
            <a:ext cx="4998012" cy="79940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 err="1"/>
              <a:t>Neque</a:t>
            </a:r>
            <a:r>
              <a:rPr lang="pl-PL" dirty="0"/>
              <a:t> </a:t>
            </a:r>
            <a:r>
              <a:rPr lang="pl-PL" dirty="0" err="1"/>
              <a:t>porro</a:t>
            </a:r>
            <a:r>
              <a:rPr lang="pl-PL" dirty="0"/>
              <a:t> </a:t>
            </a:r>
            <a:r>
              <a:rPr lang="pl-PL" dirty="0" err="1"/>
              <a:t>quisquam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qui </a:t>
            </a:r>
            <a:r>
              <a:rPr lang="pl-PL" dirty="0" err="1"/>
              <a:t>dolorem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, </a:t>
            </a:r>
            <a:r>
              <a:rPr lang="pl-PL" dirty="0" err="1"/>
              <a:t>adipisci</a:t>
            </a:r>
            <a:r>
              <a:rPr lang="pl-PL" dirty="0"/>
              <a:t> </a:t>
            </a:r>
            <a:r>
              <a:rPr lang="pl-PL" dirty="0" err="1"/>
              <a:t>velit</a:t>
            </a:r>
            <a:r>
              <a:rPr lang="pl-PL" dirty="0"/>
              <a:t>,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non </a:t>
            </a:r>
            <a:r>
              <a:rPr lang="pl-PL" dirty="0" err="1"/>
              <a:t>numqu</a:t>
            </a:r>
            <a:r>
              <a:rPr lang="pl-PL" dirty="0"/>
              <a:t> </a:t>
            </a:r>
            <a:r>
              <a:rPr lang="pl-PL" dirty="0" err="1"/>
              <a:t>ameius</a:t>
            </a:r>
            <a:r>
              <a:rPr lang="pl-PL" dirty="0"/>
              <a:t> </a:t>
            </a:r>
            <a:r>
              <a:rPr lang="pl-PL" dirty="0" err="1"/>
              <a:t>modi</a:t>
            </a:r>
            <a:r>
              <a:rPr lang="pl-PL" dirty="0"/>
              <a:t> </a:t>
            </a:r>
            <a:r>
              <a:rPr lang="pl-PL" dirty="0" err="1"/>
              <a:t>tempora</a:t>
            </a:r>
            <a:r>
              <a:rPr lang="pl-PL" dirty="0"/>
              <a:t> </a:t>
            </a:r>
            <a:r>
              <a:rPr lang="pl-PL" dirty="0" err="1"/>
              <a:t>incidunt</a:t>
            </a:r>
            <a:r>
              <a:rPr lang="pl-PL" dirty="0"/>
              <a:t> </a:t>
            </a:r>
            <a:r>
              <a:rPr lang="pl-PL" dirty="0" err="1"/>
              <a:t>ut</a:t>
            </a:r>
            <a:r>
              <a:rPr lang="pl-PL" dirty="0"/>
              <a:t> </a:t>
            </a:r>
            <a:r>
              <a:rPr lang="pl-PL" dirty="0" err="1"/>
              <a:t>labore</a:t>
            </a:r>
            <a:r>
              <a:rPr lang="pl-PL" dirty="0"/>
              <a:t> etos </a:t>
            </a:r>
            <a:r>
              <a:rPr lang="pl-PL" dirty="0" err="1"/>
              <a:t>dolore</a:t>
            </a:r>
            <a:r>
              <a:rPr lang="pl-PL" dirty="0"/>
              <a:t> </a:t>
            </a:r>
            <a:r>
              <a:rPr lang="pl-PL" dirty="0" err="1"/>
              <a:t>semag</a:t>
            </a:r>
            <a:r>
              <a:rPr lang="pl-PL" dirty="0"/>
              <a:t> nam </a:t>
            </a:r>
            <a:r>
              <a:rPr lang="pl-PL" dirty="0" err="1"/>
              <a:t>aliquam</a:t>
            </a:r>
            <a:r>
              <a:rPr lang="pl-PL" dirty="0"/>
              <a:t> </a:t>
            </a:r>
            <a:r>
              <a:rPr lang="pl-PL" dirty="0" err="1"/>
              <a:t>quaerat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voluptatem</a:t>
            </a:r>
            <a:r>
              <a:rPr lang="pl-PL" dirty="0"/>
              <a:t>. </a:t>
            </a:r>
            <a:r>
              <a:rPr lang="pl-PL" dirty="0" err="1"/>
              <a:t>Laboriosam</a:t>
            </a:r>
            <a:r>
              <a:rPr lang="pl-PL" dirty="0"/>
              <a:t>, </a:t>
            </a:r>
            <a:r>
              <a:rPr lang="pl-PL" dirty="0" err="1"/>
              <a:t>nisi</a:t>
            </a:r>
            <a:r>
              <a:rPr lang="pl-PL" dirty="0"/>
              <a:t> </a:t>
            </a:r>
            <a:r>
              <a:rPr lang="pl-PL" dirty="0" err="1"/>
              <a:t>ut</a:t>
            </a:r>
            <a:r>
              <a:rPr lang="pl-PL" dirty="0"/>
              <a:t> </a:t>
            </a:r>
            <a:r>
              <a:rPr lang="pl-PL" dirty="0" err="1"/>
              <a:t>aliquid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2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Char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7" name="Symbol zastępczy tekstu 5">
            <a:extLst>
              <a:ext uri="{FF2B5EF4-FFF2-40B4-BE49-F238E27FC236}">
                <a16:creationId xmlns:a16="http://schemas.microsoft.com/office/drawing/2014/main" id="{C2844B24-5DC3-4F5E-804B-CBE426EE58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3648" y="3830920"/>
            <a:ext cx="5441952" cy="801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latin typeface="Maven Pro" panose="00000500000000000000" pitchFamily="2" charset="-18"/>
              </a:defRPr>
            </a:lvl1pPr>
            <a:lvl2pPr marL="914354" indent="0">
              <a:buFontTx/>
              <a:buNone/>
              <a:defRPr sz="2000">
                <a:latin typeface="Maven Pro" panose="00000500000000000000" pitchFamily="2" charset="-18"/>
              </a:defRPr>
            </a:lvl2pPr>
            <a:lvl3pPr marL="1828709" indent="0">
              <a:buFontTx/>
              <a:buNone/>
              <a:defRPr sz="2000">
                <a:latin typeface="Maven Pro" panose="00000500000000000000" pitchFamily="2" charset="-18"/>
              </a:defRPr>
            </a:lvl3pPr>
            <a:lvl4pPr marL="2743063" indent="0">
              <a:buFontTx/>
              <a:buNone/>
              <a:defRPr sz="2000">
                <a:latin typeface="Maven Pro" panose="00000500000000000000" pitchFamily="2" charset="-18"/>
              </a:defRPr>
            </a:lvl4pPr>
            <a:lvl5pPr marL="3657417" indent="0">
              <a:buFontTx/>
              <a:buNone/>
              <a:defRPr sz="2000">
                <a:latin typeface="Maven Pro" panose="00000500000000000000" pitchFamily="2" charset="-18"/>
              </a:defRPr>
            </a:lvl5pPr>
          </a:lstStyle>
          <a:p>
            <a:pPr lvl="0"/>
            <a:r>
              <a:rPr lang="pl-PL" dirty="0" err="1"/>
              <a:t>Neque</a:t>
            </a:r>
            <a:r>
              <a:rPr lang="pl-PL" dirty="0"/>
              <a:t> </a:t>
            </a:r>
            <a:r>
              <a:rPr lang="pl-PL" dirty="0" err="1"/>
              <a:t>porro</a:t>
            </a:r>
            <a:r>
              <a:rPr lang="pl-PL" dirty="0"/>
              <a:t> </a:t>
            </a:r>
            <a:r>
              <a:rPr lang="pl-PL" dirty="0" err="1"/>
              <a:t>quisquam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br>
              <a:rPr lang="pl-PL" dirty="0"/>
            </a:br>
            <a:r>
              <a:rPr lang="pl-PL" dirty="0"/>
              <a:t>qui </a:t>
            </a:r>
            <a:r>
              <a:rPr lang="pl-PL" dirty="0" err="1"/>
              <a:t>dolorem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, </a:t>
            </a:r>
            <a:br>
              <a:rPr lang="pl-PL" dirty="0"/>
            </a:br>
            <a:r>
              <a:rPr lang="pl-PL" dirty="0" err="1"/>
              <a:t>adipisci</a:t>
            </a:r>
            <a:r>
              <a:rPr lang="pl-PL" dirty="0"/>
              <a:t> </a:t>
            </a:r>
            <a:r>
              <a:rPr lang="pl-PL" dirty="0" err="1"/>
              <a:t>velit</a:t>
            </a:r>
            <a:r>
              <a:rPr lang="pl-PL" dirty="0"/>
              <a:t>,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quia</a:t>
            </a:r>
            <a:r>
              <a:rPr lang="pl-PL" dirty="0"/>
              <a:t> non </a:t>
            </a:r>
            <a:r>
              <a:rPr lang="pl-PL" dirty="0" err="1"/>
              <a:t>numqu</a:t>
            </a:r>
            <a:r>
              <a:rPr lang="pl-PL" dirty="0"/>
              <a:t> </a:t>
            </a:r>
            <a:r>
              <a:rPr lang="pl-PL" dirty="0" err="1"/>
              <a:t>ameius</a:t>
            </a:r>
            <a:r>
              <a:rPr lang="pl-PL" dirty="0"/>
              <a:t> </a:t>
            </a:r>
            <a:r>
              <a:rPr lang="pl-PL" dirty="0" err="1"/>
              <a:t>modi</a:t>
            </a:r>
            <a:r>
              <a:rPr lang="pl-PL" dirty="0"/>
              <a:t> tempo-</a:t>
            </a:r>
            <a:br>
              <a:rPr lang="pl-PL" dirty="0"/>
            </a:br>
            <a:r>
              <a:rPr lang="pl-PL" dirty="0" err="1"/>
              <a:t>ra</a:t>
            </a:r>
            <a:r>
              <a:rPr lang="pl-PL" dirty="0"/>
              <a:t> </a:t>
            </a:r>
            <a:r>
              <a:rPr lang="pl-PL" dirty="0" err="1"/>
              <a:t>incidunt</a:t>
            </a:r>
            <a:r>
              <a:rPr lang="pl-PL" dirty="0"/>
              <a:t> </a:t>
            </a:r>
            <a:r>
              <a:rPr lang="pl-PL" dirty="0" err="1"/>
              <a:t>ut</a:t>
            </a:r>
            <a:r>
              <a:rPr lang="pl-PL" dirty="0"/>
              <a:t> </a:t>
            </a:r>
            <a:r>
              <a:rPr lang="pl-PL" dirty="0" err="1"/>
              <a:t>labore</a:t>
            </a:r>
            <a:r>
              <a:rPr lang="pl-PL" dirty="0"/>
              <a:t> etos </a:t>
            </a:r>
            <a:r>
              <a:rPr lang="pl-PL" dirty="0" err="1"/>
              <a:t>dolore</a:t>
            </a:r>
            <a:r>
              <a:rPr lang="pl-PL" dirty="0"/>
              <a:t> </a:t>
            </a:r>
            <a:r>
              <a:rPr lang="pl-PL" dirty="0" err="1"/>
              <a:t>semag</a:t>
            </a:r>
            <a:r>
              <a:rPr lang="pl-PL" dirty="0"/>
              <a:t> nam </a:t>
            </a:r>
            <a:r>
              <a:rPr lang="pl-PL" dirty="0" err="1"/>
              <a:t>aliquam</a:t>
            </a:r>
            <a:r>
              <a:rPr lang="pl-PL" dirty="0"/>
              <a:t> </a:t>
            </a:r>
            <a:r>
              <a:rPr lang="pl-PL" dirty="0" err="1"/>
              <a:t>quaerat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voluptatem</a:t>
            </a:r>
            <a:r>
              <a:rPr lang="pl-PL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7EFB581-D997-439B-B62E-6AA43C766A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0000" y="1151606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7500"/>
              </a:lnSpc>
              <a:spcBef>
                <a:spcPts val="0"/>
              </a:spcBef>
              <a:buNone/>
              <a:defRPr lang="pl-PL" sz="4600" b="1" i="0" u="none" strike="noStrike" cap="none" baseline="0" smtClean="0">
                <a:latin typeface="Maven Pro" panose="00000500000000000000" pitchFamily="2" charset="-18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9" name="Symbol zastępczy tekstu 11">
            <a:extLst>
              <a:ext uri="{FF2B5EF4-FFF2-40B4-BE49-F238E27FC236}">
                <a16:creationId xmlns:a16="http://schemas.microsoft.com/office/drawing/2014/main" id="{6BD8AC2E-8260-4ACE-A327-36815F03F6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0000" y="1872000"/>
            <a:ext cx="20159611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7400"/>
              </a:lnSpc>
              <a:spcBef>
                <a:spcPts val="0"/>
              </a:spcBef>
              <a:buFontTx/>
              <a:buNone/>
              <a:defRPr sz="360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45A3AD-6D67-45C6-BD8D-E1F57324E2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500" y="12220574"/>
            <a:ext cx="8896350" cy="600075"/>
          </a:xfrm>
          <a:prstGeom prst="rect">
            <a:avLst/>
          </a:prstGeom>
        </p:spPr>
        <p:txBody>
          <a:bodyPr lIns="0" tIns="0" rIns="0" bIns="0"/>
          <a:lstStyle>
            <a:lvl1pPr marL="720000" indent="-720000" algn="l">
              <a:buNone/>
              <a:defRPr lang="pt-BR" sz="2000" b="0" i="0" u="none" strike="noStrike" baseline="0" smtClean="0">
                <a:latin typeface="Maven Pro" panose="00000500000000000000" pitchFamily="2" charset="-18"/>
              </a:defRPr>
            </a:lvl1pPr>
          </a:lstStyle>
          <a:p>
            <a:pPr lvl="0"/>
            <a:r>
              <a:rPr lang="pl-PL" dirty="0"/>
              <a:t>Rys 1. Iure </a:t>
            </a:r>
            <a:r>
              <a:rPr lang="pl-PL" dirty="0" err="1"/>
              <a:t>reprehenderit</a:t>
            </a:r>
            <a:r>
              <a:rPr lang="pl-PL" dirty="0"/>
              <a:t> qui in </a:t>
            </a:r>
            <a:r>
              <a:rPr lang="pl-PL" dirty="0" err="1"/>
              <a:t>ealesa</a:t>
            </a:r>
            <a:r>
              <a:rPr lang="pl-PL" dirty="0"/>
              <a:t> </a:t>
            </a:r>
            <a:r>
              <a:rPr lang="pl-PL" dirty="0" err="1"/>
              <a:t>voquam</a:t>
            </a:r>
            <a:r>
              <a:rPr lang="pl-PL" dirty="0"/>
              <a:t> nihil </a:t>
            </a:r>
            <a:r>
              <a:rPr lang="pl-PL" dirty="0" err="1"/>
              <a:t>quis</a:t>
            </a:r>
            <a:r>
              <a:rPr lang="pl-PL" dirty="0"/>
              <a:t> autem vel </a:t>
            </a:r>
            <a:r>
              <a:rPr lang="pl-PL" dirty="0" err="1"/>
              <a:t>eum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42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full size table/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6F67E711-89B0-4EAB-9A9E-828E1088E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271" y="1030737"/>
            <a:ext cx="938786" cy="2033020"/>
          </a:xfrm>
          <a:prstGeom prst="rect">
            <a:avLst/>
          </a:prstGeo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45A3AD-6D67-45C6-BD8D-E1F57324E2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5320" y="11722784"/>
            <a:ext cx="9269329" cy="7706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720000" indent="-720000" algn="l">
              <a:lnSpc>
                <a:spcPct val="100000"/>
              </a:lnSpc>
              <a:buNone/>
              <a:defRPr lang="pt-BR" sz="2000" b="0" i="0" u="none" strike="noStrike" baseline="0" smtClean="0">
                <a:latin typeface="Maven Pro" panose="00000500000000000000" pitchFamily="2" charset="-18"/>
              </a:defRPr>
            </a:lvl1pPr>
          </a:lstStyle>
          <a:p>
            <a:pPr lvl="0"/>
            <a:r>
              <a:rPr lang="pt-BR" dirty="0"/>
              <a:t>Rys 1. Lorem ipsum neque porro, marzec 2020</a:t>
            </a:r>
            <a:r>
              <a:rPr lang="pl-PL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429277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filip.Cyprowski@lingarogroup.com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D88D7CCF-FD73-4157-9813-8B4DD14AB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Zaawansowane</a:t>
            </a:r>
            <a:r>
              <a:rPr lang="en-US" dirty="0"/>
              <a:t> </a:t>
            </a:r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analityczne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wizualizacja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9AF48E3F-42DE-462E-9B3B-F43FC532C5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43425" y="8514395"/>
            <a:ext cx="10681566" cy="3181350"/>
          </a:xfrm>
        </p:spPr>
        <p:txBody>
          <a:bodyPr/>
          <a:lstStyle/>
          <a:p>
            <a:r>
              <a:rPr lang="en-US" dirty="0" err="1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5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 w </a:t>
            </a:r>
            <a:r>
              <a:rPr lang="en-US" dirty="0" err="1"/>
              <a:t>końcu</a:t>
            </a:r>
            <a:r>
              <a:rPr lang="en-US" dirty="0"/>
              <a:t> </a:t>
            </a:r>
            <a:r>
              <a:rPr lang="en-US" dirty="0" err="1"/>
              <a:t>będziesz</a:t>
            </a:r>
            <a:r>
              <a:rPr lang="en-US" dirty="0"/>
              <a:t> </a:t>
            </a:r>
            <a:r>
              <a:rPr lang="en-US" dirty="0" err="1"/>
              <a:t>miał</a:t>
            </a:r>
            <a:r>
              <a:rPr lang="en-US" dirty="0"/>
              <a:t> </a:t>
            </a:r>
            <a:r>
              <a:rPr lang="en-US" dirty="0" err="1"/>
              <a:t>algorytm</a:t>
            </a:r>
            <a:r>
              <a:rPr lang="en-US" dirty="0"/>
              <a:t>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232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 troche </a:t>
            </a:r>
            <a:r>
              <a:rPr lang="en-US" dirty="0" err="1"/>
              <a:t>mało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2A72A-342E-430E-A6C5-78938E630543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Zwłaszcza</a:t>
            </a:r>
            <a:r>
              <a:rPr lang="en-US" dirty="0"/>
              <a:t>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dzieje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DB89C370-830E-495C-A9DD-B37A3F1F77A7}"/>
              </a:ext>
            </a:extLst>
          </p:cNvPr>
          <p:cNvSpPr txBox="1">
            <a:spLocks/>
          </p:cNvSpPr>
          <p:nvPr/>
        </p:nvSpPr>
        <p:spPr>
          <a:xfrm>
            <a:off x="5751332" y="86192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Cannot allocate memory /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Some unexpected, enigmatic error due to poor data engineering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4129BE-8FB8-47C3-8E9C-759E5375B5CF}"/>
              </a:ext>
            </a:extLst>
          </p:cNvPr>
          <p:cNvSpPr/>
          <p:nvPr/>
        </p:nvSpPr>
        <p:spPr>
          <a:xfrm>
            <a:off x="4913328" y="6475444"/>
            <a:ext cx="5318449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C96BDA-FF81-4062-92AB-BB2B5FB0615C}"/>
              </a:ext>
            </a:extLst>
          </p:cNvPr>
          <p:cNvSpPr/>
          <p:nvPr/>
        </p:nvSpPr>
        <p:spPr>
          <a:xfrm>
            <a:off x="14150635" y="6488300"/>
            <a:ext cx="423782" cy="76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60C3AE-C32F-4513-82E6-5DD921FF9293}"/>
              </a:ext>
            </a:extLst>
          </p:cNvPr>
          <p:cNvSpPr/>
          <p:nvPr/>
        </p:nvSpPr>
        <p:spPr>
          <a:xfrm>
            <a:off x="13701801" y="4321212"/>
            <a:ext cx="5187821" cy="507357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2748C-7F9B-4DEB-B264-164CA55C2D4C}"/>
              </a:ext>
            </a:extLst>
          </p:cNvPr>
          <p:cNvSpPr txBox="1"/>
          <p:nvPr/>
        </p:nvSpPr>
        <p:spPr>
          <a:xfrm>
            <a:off x="6242179" y="5993155"/>
            <a:ext cx="531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14688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engineerin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4966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Może</a:t>
            </a:r>
            <a:r>
              <a:rPr lang="en-US" dirty="0"/>
              <a:t> R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nadaje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przetwarzania</a:t>
            </a:r>
            <a:r>
              <a:rPr lang="en-US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DB89C370-830E-495C-A9DD-B37A3F1F77A7}"/>
              </a:ext>
            </a:extLst>
          </p:cNvPr>
          <p:cNvSpPr txBox="1">
            <a:spLocks/>
          </p:cNvSpPr>
          <p:nvPr/>
        </p:nvSpPr>
        <p:spPr>
          <a:xfrm>
            <a:off x="5751332" y="86192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Ummm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8C2F6-6288-4CBD-BD28-B18684502FE0}"/>
              </a:ext>
            </a:extLst>
          </p:cNvPr>
          <p:cNvSpPr txBox="1"/>
          <p:nvPr/>
        </p:nvSpPr>
        <p:spPr>
          <a:xfrm>
            <a:off x="1260001" y="4325907"/>
            <a:ext cx="11469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err="1"/>
              <a:t>Jaka</a:t>
            </a:r>
            <a:r>
              <a:rPr lang="en-US" sz="9000" dirty="0"/>
              <a:t> </a:t>
            </a:r>
            <a:r>
              <a:rPr lang="en-US" sz="9000" dirty="0" err="1"/>
              <a:t>technologia</a:t>
            </a:r>
            <a:r>
              <a:rPr lang="en-US" sz="9000" dirty="0"/>
              <a:t>?</a:t>
            </a:r>
          </a:p>
          <a:p>
            <a:r>
              <a:rPr lang="en-US" sz="9000" dirty="0"/>
              <a:t>Athena?</a:t>
            </a:r>
          </a:p>
          <a:p>
            <a:r>
              <a:rPr lang="en-US" sz="9000" dirty="0"/>
              <a:t>BQ?</a:t>
            </a:r>
          </a:p>
          <a:p>
            <a:r>
              <a:rPr lang="en-US" sz="9000" dirty="0"/>
              <a:t>PostgreSQL?</a:t>
            </a:r>
          </a:p>
        </p:txBody>
      </p:sp>
    </p:spTree>
    <p:extLst>
      <p:ext uri="{BB962C8B-B14F-4D97-AF65-F5344CB8AC3E}">
        <p14:creationId xmlns:p14="http://schemas.microsoft.com/office/powerpoint/2010/main" val="399402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potrzebujemy</a:t>
            </a:r>
            <a:r>
              <a:rPr lang="en-US" dirty="0"/>
              <a:t> </a:t>
            </a:r>
            <a:r>
              <a:rPr lang="en-US" dirty="0" err="1"/>
              <a:t>zrównoleglenia</a:t>
            </a:r>
            <a:r>
              <a:rPr lang="en-US" dirty="0"/>
              <a:t> </a:t>
            </a:r>
            <a:r>
              <a:rPr lang="en-US" dirty="0" err="1"/>
              <a:t>obliczeń</a:t>
            </a:r>
            <a:r>
              <a:rPr lang="en-US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DB89C370-830E-495C-A9DD-B37A3F1F77A7}"/>
              </a:ext>
            </a:extLst>
          </p:cNvPr>
          <p:cNvSpPr txBox="1">
            <a:spLocks/>
          </p:cNvSpPr>
          <p:nvPr/>
        </p:nvSpPr>
        <p:spPr>
          <a:xfrm>
            <a:off x="5751332" y="8619206"/>
            <a:ext cx="12879746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Ummm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8C2F6-6288-4CBD-BD28-B18684502FE0}"/>
              </a:ext>
            </a:extLst>
          </p:cNvPr>
          <p:cNvSpPr txBox="1"/>
          <p:nvPr/>
        </p:nvSpPr>
        <p:spPr>
          <a:xfrm>
            <a:off x="1260001" y="5454779"/>
            <a:ext cx="114694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/>
              <a:t>Spark?</a:t>
            </a:r>
          </a:p>
          <a:p>
            <a:r>
              <a:rPr lang="en-US" sz="9000" dirty="0"/>
              <a:t>R/Python on Kubernetes?</a:t>
            </a:r>
          </a:p>
        </p:txBody>
      </p:sp>
    </p:spTree>
    <p:extLst>
      <p:ext uri="{BB962C8B-B14F-4D97-AF65-F5344CB8AC3E}">
        <p14:creationId xmlns:p14="http://schemas.microsoft.com/office/powerpoint/2010/main" val="43847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Cooooo</a:t>
            </a:r>
            <a:r>
              <a:rPr lang="en-US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5B5F8-21CE-4E73-87F5-97658FB325F6}"/>
              </a:ext>
            </a:extLst>
          </p:cNvPr>
          <p:cNvSpPr/>
          <p:nvPr/>
        </p:nvSpPr>
        <p:spPr>
          <a:xfrm>
            <a:off x="9438674" y="4408713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F7733-F035-475D-AD0D-5536AABF5FE9}"/>
              </a:ext>
            </a:extLst>
          </p:cNvPr>
          <p:cNvSpPr txBox="1"/>
          <p:nvPr/>
        </p:nvSpPr>
        <p:spPr>
          <a:xfrm>
            <a:off x="9835225" y="4693221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F5912-3B7A-481C-A0D6-7C468C5B932D}"/>
              </a:ext>
            </a:extLst>
          </p:cNvPr>
          <p:cNvSpPr/>
          <p:nvPr/>
        </p:nvSpPr>
        <p:spPr>
          <a:xfrm>
            <a:off x="11756571" y="7221894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004E1-F369-4251-8AE3-D4B9C8D5675C}"/>
              </a:ext>
            </a:extLst>
          </p:cNvPr>
          <p:cNvSpPr/>
          <p:nvPr/>
        </p:nvSpPr>
        <p:spPr>
          <a:xfrm>
            <a:off x="2304661" y="4408714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63C7A-5BCD-430E-BD20-864CB914E06F}"/>
              </a:ext>
            </a:extLst>
          </p:cNvPr>
          <p:cNvSpPr/>
          <p:nvPr/>
        </p:nvSpPr>
        <p:spPr>
          <a:xfrm>
            <a:off x="3097764" y="5701005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243-A4DC-4B07-86AF-467C1542B95F}"/>
              </a:ext>
            </a:extLst>
          </p:cNvPr>
          <p:cNvSpPr txBox="1"/>
          <p:nvPr/>
        </p:nvSpPr>
        <p:spPr>
          <a:xfrm>
            <a:off x="2701212" y="4693222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EF949-3D9C-4F81-892E-443BD98D5DF1}"/>
              </a:ext>
            </a:extLst>
          </p:cNvPr>
          <p:cNvSpPr/>
          <p:nvPr/>
        </p:nvSpPr>
        <p:spPr>
          <a:xfrm>
            <a:off x="4622558" y="7221895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3E6DFE-73B9-481C-A8D1-BAA6C8F5DEC2}"/>
              </a:ext>
            </a:extLst>
          </p:cNvPr>
          <p:cNvSpPr/>
          <p:nvPr/>
        </p:nvSpPr>
        <p:spPr>
          <a:xfrm>
            <a:off x="16176140" y="4408713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47FEE-913B-40D2-B802-02BFD24CF9CF}"/>
              </a:ext>
            </a:extLst>
          </p:cNvPr>
          <p:cNvSpPr/>
          <p:nvPr/>
        </p:nvSpPr>
        <p:spPr>
          <a:xfrm>
            <a:off x="16969243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25240-D47A-4E75-9CDC-C51E97A36B1D}"/>
              </a:ext>
            </a:extLst>
          </p:cNvPr>
          <p:cNvSpPr txBox="1"/>
          <p:nvPr/>
        </p:nvSpPr>
        <p:spPr>
          <a:xfrm>
            <a:off x="16572691" y="4693221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9DFE2-68C2-470F-A94F-1DF78C8F8DF2}"/>
              </a:ext>
            </a:extLst>
          </p:cNvPr>
          <p:cNvSpPr/>
          <p:nvPr/>
        </p:nvSpPr>
        <p:spPr>
          <a:xfrm>
            <a:off x="18494037" y="7221894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Efekt</a:t>
            </a:r>
            <a:r>
              <a:rPr lang="en-US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5B5F8-21CE-4E73-87F5-97658FB325F6}"/>
              </a:ext>
            </a:extLst>
          </p:cNvPr>
          <p:cNvSpPr/>
          <p:nvPr/>
        </p:nvSpPr>
        <p:spPr>
          <a:xfrm>
            <a:off x="9438674" y="4408713"/>
            <a:ext cx="5505061" cy="48985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EFD27-4B7B-42B9-B2E3-BD6F696342D4}"/>
              </a:ext>
            </a:extLst>
          </p:cNvPr>
          <p:cNvSpPr/>
          <p:nvPr/>
        </p:nvSpPr>
        <p:spPr>
          <a:xfrm>
            <a:off x="10231777" y="5701004"/>
            <a:ext cx="3918857" cy="231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Praca</a:t>
            </a:r>
            <a:r>
              <a:rPr lang="en-US" sz="3200" dirty="0"/>
              <a:t> data </a:t>
            </a:r>
            <a:r>
              <a:rPr lang="en-US" sz="3200" dirty="0" err="1"/>
              <a:t>scientista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F7733-F035-475D-AD0D-5536AABF5FE9}"/>
              </a:ext>
            </a:extLst>
          </p:cNvPr>
          <p:cNvSpPr txBox="1"/>
          <p:nvPr/>
        </p:nvSpPr>
        <p:spPr>
          <a:xfrm>
            <a:off x="9835225" y="4693221"/>
            <a:ext cx="47119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Praca</a:t>
            </a:r>
            <a:r>
              <a:rPr lang="en-US" sz="4100" dirty="0"/>
              <a:t> data </a:t>
            </a:r>
            <a:r>
              <a:rPr lang="en-US" sz="4100" dirty="0" err="1"/>
              <a:t>engineera</a:t>
            </a:r>
            <a:endParaRPr lang="en-US" sz="4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F5912-3B7A-481C-A0D6-7C468C5B932D}"/>
              </a:ext>
            </a:extLst>
          </p:cNvPr>
          <p:cNvSpPr/>
          <p:nvPr/>
        </p:nvSpPr>
        <p:spPr>
          <a:xfrm>
            <a:off x="11756571" y="7221894"/>
            <a:ext cx="765111" cy="653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89B83-28D4-4528-971F-E39672255C1E}"/>
              </a:ext>
            </a:extLst>
          </p:cNvPr>
          <p:cNvSpPr txBox="1"/>
          <p:nvPr/>
        </p:nvSpPr>
        <p:spPr>
          <a:xfrm>
            <a:off x="6456783" y="3806890"/>
            <a:ext cx="936793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Relacyjne</a:t>
            </a:r>
            <a:endParaRPr lang="en-US" sz="4800" b="1" dirty="0"/>
          </a:p>
          <a:p>
            <a:r>
              <a:rPr lang="en-US" sz="4800" dirty="0"/>
              <a:t>	</a:t>
            </a:r>
            <a:r>
              <a:rPr lang="en-US" sz="4800" dirty="0" err="1"/>
              <a:t>Wszelkie</a:t>
            </a:r>
            <a:r>
              <a:rPr lang="en-US" sz="4800" dirty="0"/>
              <a:t> </a:t>
            </a:r>
            <a:r>
              <a:rPr lang="en-US" sz="4800" dirty="0" err="1"/>
              <a:t>odmiany</a:t>
            </a:r>
            <a:r>
              <a:rPr lang="en-US" sz="4800" dirty="0"/>
              <a:t> SQL</a:t>
            </a:r>
          </a:p>
          <a:p>
            <a:r>
              <a:rPr lang="en-US" sz="4800" dirty="0"/>
              <a:t>   </a:t>
            </a:r>
            <a:r>
              <a:rPr lang="en-US" sz="4800" dirty="0" err="1"/>
              <a:t>Bazy</a:t>
            </a:r>
            <a:r>
              <a:rPr lang="en-US" sz="4800" dirty="0"/>
              <a:t> </a:t>
            </a:r>
            <a:r>
              <a:rPr lang="en-US" sz="4800" dirty="0" err="1"/>
              <a:t>kolumnowe</a:t>
            </a:r>
            <a:endParaRPr lang="en-US" sz="4800" dirty="0"/>
          </a:p>
          <a:p>
            <a:r>
              <a:rPr lang="en-US" sz="4800" dirty="0"/>
              <a:t>     </a:t>
            </a:r>
            <a:r>
              <a:rPr lang="en-US" sz="4800" dirty="0" err="1"/>
              <a:t>BigQuery</a:t>
            </a:r>
            <a:r>
              <a:rPr lang="en-US" sz="4800" dirty="0"/>
              <a:t>, Athena (</a:t>
            </a:r>
            <a:r>
              <a:rPr lang="en-US" sz="4800" dirty="0" err="1"/>
              <a:t>nie</a:t>
            </a:r>
            <a:r>
              <a:rPr lang="en-US" sz="4800" dirty="0"/>
              <a:t> do </a:t>
            </a:r>
            <a:r>
              <a:rPr lang="en-US" sz="4800" dirty="0" err="1"/>
              <a:t>końca</a:t>
            </a:r>
            <a:r>
              <a:rPr lang="en-US" sz="4800" dirty="0"/>
              <a:t> jest to </a:t>
            </a:r>
            <a:r>
              <a:rPr lang="en-US" sz="4800" dirty="0" err="1"/>
              <a:t>baza</a:t>
            </a:r>
            <a:r>
              <a:rPr lang="en-US" sz="4800" dirty="0"/>
              <a:t>)</a:t>
            </a:r>
          </a:p>
          <a:p>
            <a:r>
              <a:rPr lang="en-US" sz="4800" b="1" dirty="0" err="1"/>
              <a:t>Nierelacyjne</a:t>
            </a:r>
            <a:endParaRPr lang="en-US" sz="4800" b="1" dirty="0"/>
          </a:p>
          <a:p>
            <a:r>
              <a:rPr lang="en-US" sz="4800" dirty="0"/>
              <a:t>    </a:t>
            </a:r>
            <a:r>
              <a:rPr lang="en-US" sz="4800" dirty="0" err="1"/>
              <a:t>Bazy</a:t>
            </a:r>
            <a:r>
              <a:rPr lang="en-US" sz="4800" dirty="0"/>
              <a:t> </a:t>
            </a:r>
            <a:r>
              <a:rPr lang="en-US" sz="4800" dirty="0" err="1"/>
              <a:t>typu</a:t>
            </a:r>
            <a:r>
              <a:rPr lang="en-US" sz="4800" dirty="0"/>
              <a:t> </a:t>
            </a:r>
            <a:r>
              <a:rPr lang="en-US" sz="4800" dirty="0" err="1"/>
              <a:t>klucz-wartość</a:t>
            </a:r>
            <a:r>
              <a:rPr lang="en-US" sz="4800" dirty="0"/>
              <a:t> I </a:t>
            </a:r>
            <a:r>
              <a:rPr lang="en-US" sz="4800" dirty="0" err="1"/>
              <a:t>oparte</a:t>
            </a:r>
            <a:r>
              <a:rPr lang="en-US" sz="4800" dirty="0"/>
              <a:t> o </a:t>
            </a:r>
            <a:r>
              <a:rPr lang="en-US" sz="4800" dirty="0" err="1"/>
              <a:t>dokumenty</a:t>
            </a:r>
            <a:endParaRPr lang="en-US" sz="4800" dirty="0"/>
          </a:p>
          <a:p>
            <a:r>
              <a:rPr lang="en-US" sz="4800" dirty="0"/>
              <a:t>	MongoDB, </a:t>
            </a:r>
            <a:r>
              <a:rPr lang="en-US" sz="4800" dirty="0" err="1"/>
              <a:t>Hbase</a:t>
            </a:r>
            <a:r>
              <a:rPr lang="en-US" sz="4800" dirty="0"/>
              <a:t>, Cassandra, Impala, Redis etc. </a:t>
            </a:r>
            <a:r>
              <a:rPr lang="en-US" sz="4800" dirty="0" err="1"/>
              <a:t>oraz</a:t>
            </a:r>
            <a:r>
              <a:rPr lang="en-US" sz="4800" dirty="0"/>
              <a:t> </a:t>
            </a:r>
            <a:r>
              <a:rPr lang="en-US" sz="4800" dirty="0" err="1"/>
              <a:t>wszelkie</a:t>
            </a:r>
            <a:r>
              <a:rPr lang="en-US" sz="4800" dirty="0"/>
              <a:t> </a:t>
            </a:r>
            <a:r>
              <a:rPr lang="en-US" sz="4800" dirty="0" err="1"/>
              <a:t>odmiany</a:t>
            </a:r>
            <a:r>
              <a:rPr lang="en-US" sz="4800" dirty="0"/>
              <a:t> </a:t>
            </a:r>
            <a:r>
              <a:rPr lang="en-US" sz="4800" dirty="0" err="1"/>
              <a:t>storage’ów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9112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vs Batch</a:t>
            </a:r>
          </a:p>
        </p:txBody>
      </p:sp>
    </p:spTree>
    <p:extLst>
      <p:ext uri="{BB962C8B-B14F-4D97-AF65-F5344CB8AC3E}">
        <p14:creationId xmlns:p14="http://schemas.microsoft.com/office/powerpoint/2010/main" val="177427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Wizualizacja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8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(Batch)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BC709A3-FB85-4A11-9A57-6E0C0F8F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78" y="4105274"/>
            <a:ext cx="13224853" cy="8162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65C702-073B-4701-8A3C-A03DB1196C46}"/>
              </a:ext>
            </a:extLst>
          </p:cNvPr>
          <p:cNvSpPr txBox="1"/>
          <p:nvPr/>
        </p:nvSpPr>
        <p:spPr>
          <a:xfrm>
            <a:off x="13295733" y="5703838"/>
            <a:ext cx="9367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 + </a:t>
            </a:r>
            <a:r>
              <a:rPr lang="en-US" sz="4800" b="1" dirty="0" err="1"/>
              <a:t>Wszelkie</a:t>
            </a:r>
            <a:r>
              <a:rPr lang="en-US" sz="4800" b="1" dirty="0"/>
              <a:t> </a:t>
            </a:r>
            <a:r>
              <a:rPr lang="en-US" sz="4800" b="1" dirty="0" err="1"/>
              <a:t>bazy</a:t>
            </a:r>
            <a:r>
              <a:rPr lang="en-US" sz="4800" b="1" dirty="0"/>
              <a:t> </a:t>
            </a:r>
            <a:r>
              <a:rPr lang="en-US" sz="4800" b="1" dirty="0" err="1"/>
              <a:t>danych</a:t>
            </a:r>
            <a:r>
              <a:rPr lang="en-US" sz="4800" b="1" dirty="0"/>
              <a:t> </a:t>
            </a:r>
            <a:r>
              <a:rPr lang="en-US" sz="4800" b="1" dirty="0" err="1"/>
              <a:t>oparte</a:t>
            </a:r>
            <a:r>
              <a:rPr lang="en-US" sz="4800" b="1" dirty="0"/>
              <a:t> o SQL</a:t>
            </a:r>
          </a:p>
          <a:p>
            <a:r>
              <a:rPr lang="en-US" sz="4800" b="1" dirty="0"/>
              <a:t> + </a:t>
            </a:r>
            <a:r>
              <a:rPr lang="en-US" sz="4800" b="1" dirty="0" err="1"/>
              <a:t>Oczywiście</a:t>
            </a:r>
            <a:r>
              <a:rPr lang="en-US" sz="4800" b="1" dirty="0"/>
              <a:t> R </a:t>
            </a:r>
            <a:r>
              <a:rPr lang="en-US" sz="4800" b="1" dirty="0" err="1"/>
              <a:t>i</a:t>
            </a:r>
            <a:r>
              <a:rPr lang="en-US" sz="4800" b="1" dirty="0"/>
              <a:t> Python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3519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(Streaming)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F80E6-D1A8-4860-8255-6579A2B98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19" y="5329237"/>
            <a:ext cx="5667375" cy="3057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1CE2E-E1C0-44A5-A452-8C868880D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56" y="4576762"/>
            <a:ext cx="3810000" cy="38100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24D46F7-D6B6-4278-9C8F-AB47B229A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372" y="5329237"/>
            <a:ext cx="5647953" cy="3486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84138-379E-4315-B2E0-5E5B45AB7995}"/>
              </a:ext>
            </a:extLst>
          </p:cNvPr>
          <p:cNvSpPr txBox="1"/>
          <p:nvPr/>
        </p:nvSpPr>
        <p:spPr>
          <a:xfrm>
            <a:off x="4780757" y="9818638"/>
            <a:ext cx="133680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+ Kafka Streaming</a:t>
            </a:r>
          </a:p>
          <a:p>
            <a:pPr algn="ctr"/>
            <a:r>
              <a:rPr lang="en-US" sz="4800" b="1" dirty="0"/>
              <a:t>+ Google </a:t>
            </a:r>
            <a:r>
              <a:rPr lang="en-US" sz="4800" b="1" dirty="0" err="1"/>
              <a:t>PubSub</a:t>
            </a:r>
            <a:endParaRPr lang="en-US" sz="4800" b="1" dirty="0"/>
          </a:p>
          <a:p>
            <a:pPr algn="ctr"/>
            <a:r>
              <a:rPr lang="en-US" sz="4800" b="1" dirty="0" err="1"/>
              <a:t>Oraz</a:t>
            </a:r>
            <a:r>
              <a:rPr lang="en-US" sz="4800" b="1" dirty="0"/>
              <a:t> </a:t>
            </a:r>
            <a:r>
              <a:rPr lang="en-US" sz="4800" b="1" dirty="0" err="1"/>
              <a:t>technologie</a:t>
            </a:r>
            <a:r>
              <a:rPr lang="en-US" sz="4800" b="1" dirty="0"/>
              <a:t> “</a:t>
            </a:r>
            <a:r>
              <a:rPr lang="en-US" sz="4800" b="1" dirty="0" err="1"/>
              <a:t>kolejkujące</a:t>
            </a:r>
            <a:r>
              <a:rPr lang="en-US" sz="4800" b="1" dirty="0"/>
              <a:t>”, z </a:t>
            </a:r>
            <a:r>
              <a:rPr lang="en-US" sz="4800" b="1" dirty="0" err="1"/>
              <a:t>których</a:t>
            </a:r>
            <a:r>
              <a:rPr lang="en-US" sz="4800" b="1" dirty="0"/>
              <a:t> </a:t>
            </a:r>
            <a:r>
              <a:rPr lang="en-US" sz="4800" b="1" dirty="0" err="1"/>
              <a:t>najbardziej</a:t>
            </a:r>
            <a:r>
              <a:rPr lang="en-US" sz="4800" b="1" dirty="0"/>
              <a:t> </a:t>
            </a:r>
            <a:r>
              <a:rPr lang="en-US" sz="4800" b="1" dirty="0" err="1"/>
              <a:t>znaną</a:t>
            </a:r>
            <a:r>
              <a:rPr lang="en-US" sz="4800" b="1" dirty="0"/>
              <a:t> jest Apache Kafka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018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28932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89CD-DB58-463F-8F1D-3534459C8B90}"/>
              </a:ext>
            </a:extLst>
          </p:cNvPr>
          <p:cNvSpPr/>
          <p:nvPr/>
        </p:nvSpPr>
        <p:spPr>
          <a:xfrm>
            <a:off x="3329711" y="2736246"/>
            <a:ext cx="13108958" cy="18092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Dane o </a:t>
            </a:r>
            <a:r>
              <a:rPr lang="en-US" sz="3600" dirty="0" err="1">
                <a:solidFill>
                  <a:schemeClr val="bg1"/>
                </a:solidFill>
              </a:rPr>
              <a:t>klientach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B0413-9DDE-473A-B095-52B53DD0E603}"/>
              </a:ext>
            </a:extLst>
          </p:cNvPr>
          <p:cNvSpPr/>
          <p:nvPr/>
        </p:nvSpPr>
        <p:spPr>
          <a:xfrm>
            <a:off x="3329713" y="5479268"/>
            <a:ext cx="13108958" cy="933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Przetwarzanie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danych</a:t>
            </a:r>
            <a:r>
              <a:rPr lang="en-US" sz="3600" dirty="0">
                <a:solidFill>
                  <a:schemeClr val="bg1"/>
                </a:solidFill>
              </a:rPr>
              <a:t> (</a:t>
            </a:r>
            <a:r>
              <a:rPr lang="en-US" sz="3600" dirty="0" err="1">
                <a:solidFill>
                  <a:schemeClr val="bg1"/>
                </a:solidFill>
              </a:rPr>
              <a:t>warstwa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wspólnego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preprocessingu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B091A-24CF-4FB9-9F84-BFA4E092BD33}"/>
              </a:ext>
            </a:extLst>
          </p:cNvPr>
          <p:cNvCxnSpPr>
            <a:cxnSpLocks/>
          </p:cNvCxnSpPr>
          <p:nvPr/>
        </p:nvCxnSpPr>
        <p:spPr>
          <a:xfrm>
            <a:off x="10599872" y="4545473"/>
            <a:ext cx="0" cy="938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88DE0B-7DFE-46D9-9EF0-D35A60201CF2}"/>
              </a:ext>
            </a:extLst>
          </p:cNvPr>
          <p:cNvCxnSpPr>
            <a:cxnSpLocks/>
          </p:cNvCxnSpPr>
          <p:nvPr/>
        </p:nvCxnSpPr>
        <p:spPr>
          <a:xfrm>
            <a:off x="10554477" y="6450904"/>
            <a:ext cx="0" cy="943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8420E-BBC1-46B3-9818-1418285B8749}"/>
              </a:ext>
            </a:extLst>
          </p:cNvPr>
          <p:cNvSpPr/>
          <p:nvPr/>
        </p:nvSpPr>
        <p:spPr>
          <a:xfrm>
            <a:off x="8956653" y="7394884"/>
            <a:ext cx="3234553" cy="1843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Trenowanie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testowanie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zapis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modeli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888F9-3FDB-40E8-8837-6A764DE1CC5D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573931" y="9238070"/>
            <a:ext cx="8245" cy="6985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82688-94DD-4F49-AC1C-502BE8CDBA5B}"/>
              </a:ext>
            </a:extLst>
          </p:cNvPr>
          <p:cNvSpPr/>
          <p:nvPr/>
        </p:nvSpPr>
        <p:spPr>
          <a:xfrm>
            <a:off x="8610177" y="9936573"/>
            <a:ext cx="3943995" cy="2277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Pipeline </a:t>
            </a:r>
            <a:r>
              <a:rPr lang="en-US" sz="3600" dirty="0" err="1">
                <a:solidFill>
                  <a:schemeClr val="bg1"/>
                </a:solidFill>
              </a:rPr>
              <a:t>predykcyjny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(+ </a:t>
            </a:r>
            <a:r>
              <a:rPr lang="en-US" sz="3600" dirty="0" err="1">
                <a:solidFill>
                  <a:schemeClr val="bg1"/>
                </a:solidFill>
              </a:rPr>
              <a:t>ensembling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FD670C-3E5C-4B5E-A79A-7B84BF34B90F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flipH="1">
            <a:off x="6286248" y="11075442"/>
            <a:ext cx="2323929" cy="137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89CF1F9-BFBE-4F8F-8DA1-98A120DA3A7A}"/>
              </a:ext>
            </a:extLst>
          </p:cNvPr>
          <p:cNvSpPr/>
          <p:nvPr/>
        </p:nvSpPr>
        <p:spPr>
          <a:xfrm>
            <a:off x="3051695" y="10167590"/>
            <a:ext cx="3234553" cy="1843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Eksport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wyników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B06CB-D717-4FDB-9DD4-1C1B50474715}"/>
              </a:ext>
            </a:extLst>
          </p:cNvPr>
          <p:cNvCxnSpPr>
            <a:cxnSpLocks/>
          </p:cNvCxnSpPr>
          <p:nvPr/>
        </p:nvCxnSpPr>
        <p:spPr>
          <a:xfrm>
            <a:off x="4698432" y="12031045"/>
            <a:ext cx="0" cy="943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6FA2338-BF18-4A68-B6DB-04D9EFF7AFD9}"/>
              </a:ext>
            </a:extLst>
          </p:cNvPr>
          <p:cNvSpPr/>
          <p:nvPr/>
        </p:nvSpPr>
        <p:spPr>
          <a:xfrm>
            <a:off x="1271553" y="12918630"/>
            <a:ext cx="7255808" cy="747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Wyniki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29599D-49F7-459B-968C-01C9FD3567E2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12191207" y="8316478"/>
            <a:ext cx="2346173" cy="183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ACB21B-2333-4715-A2A3-8FEF10CA28D8}"/>
              </a:ext>
            </a:extLst>
          </p:cNvPr>
          <p:cNvSpPr/>
          <p:nvPr/>
        </p:nvSpPr>
        <p:spPr>
          <a:xfrm>
            <a:off x="12920103" y="10153848"/>
            <a:ext cx="3234553" cy="18431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Zserializowne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modele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predykcyjne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6FF98D-B505-44E6-8315-2FFB1A1B6F4E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12554173" y="11075441"/>
            <a:ext cx="365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CEA7A0B-87FC-4F88-87D6-359AD6A8A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2" t="27923" r="1762" b="27884"/>
          <a:stretch/>
        </p:blipFill>
        <p:spPr>
          <a:xfrm>
            <a:off x="13789031" y="8262142"/>
            <a:ext cx="2589325" cy="11443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7530CD5-1BBF-4B31-8A85-7BBB0BEB7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Gdzie</a:t>
            </a:r>
            <a:r>
              <a:rPr lang="en-US" dirty="0"/>
              <a:t> jest deployment?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B8233-9C21-4FB9-A87B-1ED60D31A8CA}"/>
              </a:ext>
            </a:extLst>
          </p:cNvPr>
          <p:cNvSpPr/>
          <p:nvPr/>
        </p:nvSpPr>
        <p:spPr>
          <a:xfrm>
            <a:off x="8024327" y="7016620"/>
            <a:ext cx="8834218" cy="5547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999" y="1162321"/>
            <a:ext cx="23122414" cy="916846"/>
          </a:xfrm>
        </p:spPr>
        <p:txBody>
          <a:bodyPr/>
          <a:lstStyle/>
          <a:p>
            <a:r>
              <a:rPr lang="en-US" dirty="0"/>
              <a:t>PRAWDZIWA </a:t>
            </a:r>
            <a:r>
              <a:rPr lang="en-US" dirty="0" err="1"/>
              <a:t>izolacja</a:t>
            </a:r>
            <a:r>
              <a:rPr lang="en-US" dirty="0"/>
              <a:t> </a:t>
            </a:r>
            <a:r>
              <a:rPr lang="en-US" dirty="0" err="1"/>
              <a:t>środowiska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85A0-1757-4A66-91A4-1389271097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69BB8-5810-49AD-A7FF-3B72AD49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1" y="3752255"/>
            <a:ext cx="11759738" cy="159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0BEE7-F431-436D-B2AD-0D603F28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811" y="6819900"/>
            <a:ext cx="10912579" cy="5521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3113C-4D09-4DDB-8574-ACFB81FCAFBF}"/>
              </a:ext>
            </a:extLst>
          </p:cNvPr>
          <p:cNvSpPr txBox="1"/>
          <p:nvPr/>
        </p:nvSpPr>
        <p:spPr>
          <a:xfrm>
            <a:off x="14014580" y="4441371"/>
            <a:ext cx="82482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Docker?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B15D2-6EB5-4620-AB26-D16B389765BF}"/>
              </a:ext>
            </a:extLst>
          </p:cNvPr>
          <p:cNvSpPr/>
          <p:nvPr/>
        </p:nvSpPr>
        <p:spPr>
          <a:xfrm>
            <a:off x="2386466" y="8950003"/>
            <a:ext cx="7837915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/>
              <a:t>JVM?</a:t>
            </a:r>
          </a:p>
          <a:p>
            <a:r>
              <a:rPr lang="en-US" sz="6500" dirty="0"/>
              <a:t>A </a:t>
            </a:r>
            <a:r>
              <a:rPr lang="en-US" sz="6500" dirty="0" err="1"/>
              <a:t>może</a:t>
            </a:r>
            <a:r>
              <a:rPr lang="en-US" sz="6500" dirty="0"/>
              <a:t> </a:t>
            </a:r>
            <a:r>
              <a:rPr lang="en-US" sz="6500" dirty="0" err="1"/>
              <a:t>wystarczy</a:t>
            </a:r>
            <a:r>
              <a:rPr lang="en-US" sz="6500" dirty="0"/>
              <a:t> </a:t>
            </a:r>
            <a:r>
              <a:rPr lang="en-US" sz="6500" dirty="0" err="1"/>
              <a:t>nam</a:t>
            </a:r>
            <a:endParaRPr lang="en-US" sz="6500" dirty="0"/>
          </a:p>
          <a:p>
            <a:r>
              <a:rPr lang="en-US" sz="6500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33245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</a:t>
            </a:r>
            <a:r>
              <a:rPr lang="en-US" dirty="0"/>
              <a:t> cloud!</a:t>
            </a:r>
          </a:p>
        </p:txBody>
      </p:sp>
    </p:spTree>
    <p:extLst>
      <p:ext uri="{BB962C8B-B14F-4D97-AF65-F5344CB8AC3E}">
        <p14:creationId xmlns:p14="http://schemas.microsoft.com/office/powerpoint/2010/main" val="1312360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 jest w </a:t>
            </a:r>
            <a:r>
              <a:rPr lang="en-US" dirty="0" err="1"/>
              <a:t>cloudzie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0B7B7-46E0-4673-BEA6-6AB1376D1E6D}"/>
              </a:ext>
            </a:extLst>
          </p:cNvPr>
          <p:cNvSpPr txBox="1"/>
          <p:nvPr/>
        </p:nvSpPr>
        <p:spPr>
          <a:xfrm>
            <a:off x="1586204" y="3265714"/>
            <a:ext cx="189784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Prosty</a:t>
            </a:r>
            <a:r>
              <a:rPr lang="en-US" sz="4800" dirty="0"/>
              <a:t> </a:t>
            </a:r>
            <a:r>
              <a:rPr lang="en-US" sz="4800" dirty="0" err="1"/>
              <a:t>mechanizm</a:t>
            </a:r>
            <a:r>
              <a:rPr lang="en-US" sz="4800" dirty="0"/>
              <a:t> do </a:t>
            </a:r>
            <a:r>
              <a:rPr lang="en-US" sz="4800" dirty="0" err="1"/>
              <a:t>tworzenia</a:t>
            </a:r>
            <a:r>
              <a:rPr lang="en-US" sz="4800" dirty="0"/>
              <a:t> </a:t>
            </a:r>
            <a:r>
              <a:rPr lang="en-US" sz="4800" dirty="0" err="1"/>
              <a:t>maszyn</a:t>
            </a:r>
            <a:r>
              <a:rPr lang="en-US" sz="4800" dirty="0"/>
              <a:t> </a:t>
            </a:r>
            <a:r>
              <a:rPr lang="en-US" sz="4800" dirty="0" err="1"/>
              <a:t>wirtualnych</a:t>
            </a:r>
            <a:r>
              <a:rPr lang="en-US" sz="4800" dirty="0"/>
              <a:t> </a:t>
            </a:r>
          </a:p>
          <a:p>
            <a:r>
              <a:rPr lang="en-US" sz="4800" dirty="0" err="1"/>
              <a:t>Bazy</a:t>
            </a:r>
            <a:r>
              <a:rPr lang="en-US" sz="4800" dirty="0"/>
              <a:t> </a:t>
            </a:r>
            <a:r>
              <a:rPr lang="en-US" sz="4800" dirty="0" err="1"/>
              <a:t>danych</a:t>
            </a:r>
            <a:r>
              <a:rPr lang="en-US" sz="4800" dirty="0"/>
              <a:t> SQL</a:t>
            </a:r>
          </a:p>
          <a:p>
            <a:r>
              <a:rPr lang="en-US" sz="4800" dirty="0" err="1"/>
              <a:t>Bazy</a:t>
            </a:r>
            <a:r>
              <a:rPr lang="en-US" sz="4800" dirty="0"/>
              <a:t> do </a:t>
            </a:r>
            <a:r>
              <a:rPr lang="en-US" sz="4800" dirty="0" err="1"/>
              <a:t>dużych</a:t>
            </a:r>
            <a:r>
              <a:rPr lang="en-US" sz="4800" dirty="0"/>
              <a:t> </a:t>
            </a:r>
            <a:r>
              <a:rPr lang="en-US" sz="4800" dirty="0" err="1"/>
              <a:t>danych</a:t>
            </a:r>
            <a:r>
              <a:rPr lang="en-US" sz="4800" dirty="0"/>
              <a:t> (key-value, document based </a:t>
            </a:r>
            <a:r>
              <a:rPr lang="en-US" sz="4800" dirty="0" err="1"/>
              <a:t>itd</a:t>
            </a:r>
            <a:r>
              <a:rPr lang="en-US" sz="4800" dirty="0"/>
              <a:t>.)</a:t>
            </a:r>
          </a:p>
          <a:p>
            <a:r>
              <a:rPr lang="en-US" sz="4800" dirty="0" err="1"/>
              <a:t>Implementacje</a:t>
            </a:r>
            <a:r>
              <a:rPr lang="en-US" sz="4800" dirty="0"/>
              <a:t> </a:t>
            </a:r>
            <a:r>
              <a:rPr lang="en-US" sz="4800" dirty="0" err="1"/>
              <a:t>Sparka</a:t>
            </a:r>
            <a:r>
              <a:rPr lang="en-US" sz="4800" dirty="0"/>
              <a:t> I </a:t>
            </a:r>
            <a:r>
              <a:rPr lang="en-US" sz="4800" dirty="0" err="1"/>
              <a:t>innych</a:t>
            </a:r>
            <a:r>
              <a:rPr lang="en-US" sz="4800" dirty="0"/>
              <a:t> </a:t>
            </a:r>
            <a:r>
              <a:rPr lang="en-US" sz="4800" dirty="0" err="1"/>
              <a:t>technologii</a:t>
            </a:r>
            <a:r>
              <a:rPr lang="en-US" sz="4800" dirty="0"/>
              <a:t> do </a:t>
            </a:r>
            <a:r>
              <a:rPr lang="en-US" sz="4800" dirty="0" err="1"/>
              <a:t>przetwarzania</a:t>
            </a:r>
            <a:r>
              <a:rPr lang="en-US" sz="4800" dirty="0"/>
              <a:t> </a:t>
            </a:r>
            <a:r>
              <a:rPr lang="en-US" sz="4800" dirty="0" err="1"/>
              <a:t>danych</a:t>
            </a:r>
            <a:endParaRPr lang="en-US" sz="4800" dirty="0"/>
          </a:p>
          <a:p>
            <a:r>
              <a:rPr lang="en-US" sz="4800" dirty="0" err="1"/>
              <a:t>Brokerzy</a:t>
            </a:r>
            <a:r>
              <a:rPr lang="en-US" sz="4800" dirty="0"/>
              <a:t> </a:t>
            </a:r>
            <a:r>
              <a:rPr lang="en-US" sz="4800" dirty="0" err="1"/>
              <a:t>wiadomości</a:t>
            </a:r>
            <a:r>
              <a:rPr lang="en-US" sz="4800" dirty="0"/>
              <a:t> I </a:t>
            </a:r>
            <a:r>
              <a:rPr lang="en-US" sz="4800" dirty="0" err="1"/>
              <a:t>technologie</a:t>
            </a:r>
            <a:r>
              <a:rPr lang="en-US" sz="4800" dirty="0"/>
              <a:t> </a:t>
            </a:r>
            <a:r>
              <a:rPr lang="en-US" sz="4800" dirty="0" err="1"/>
              <a:t>streamingowe</a:t>
            </a:r>
            <a:endParaRPr lang="en-US" sz="4800" dirty="0"/>
          </a:p>
          <a:p>
            <a:r>
              <a:rPr lang="en-US" sz="4800" dirty="0" err="1"/>
              <a:t>Szereg</a:t>
            </a:r>
            <a:r>
              <a:rPr lang="en-US" sz="4800" dirty="0"/>
              <a:t> API do </a:t>
            </a:r>
            <a:r>
              <a:rPr lang="en-US" sz="4800" dirty="0" err="1"/>
              <a:t>trenowania</a:t>
            </a:r>
            <a:r>
              <a:rPr lang="en-US" sz="4800" dirty="0"/>
              <a:t>, </a:t>
            </a:r>
            <a:r>
              <a:rPr lang="en-US" sz="4800" dirty="0" err="1"/>
              <a:t>testowania</a:t>
            </a:r>
            <a:r>
              <a:rPr lang="en-US" sz="4800" dirty="0"/>
              <a:t> </a:t>
            </a:r>
            <a:r>
              <a:rPr lang="en-US" sz="4800" dirty="0" err="1"/>
              <a:t>i</a:t>
            </a:r>
            <a:r>
              <a:rPr lang="en-US" sz="4800" dirty="0"/>
              <a:t> </a:t>
            </a:r>
            <a:r>
              <a:rPr lang="en-US" sz="4800" dirty="0" err="1"/>
              <a:t>deployowania</a:t>
            </a:r>
            <a:r>
              <a:rPr lang="en-US" sz="4800" dirty="0"/>
              <a:t> </a:t>
            </a:r>
            <a:r>
              <a:rPr lang="en-US" sz="4800" dirty="0" err="1"/>
              <a:t>modeli</a:t>
            </a:r>
            <a:r>
              <a:rPr lang="en-US" sz="4800" dirty="0"/>
              <a:t> ML</a:t>
            </a:r>
          </a:p>
          <a:p>
            <a:r>
              <a:rPr lang="en-US" sz="4800" dirty="0" err="1"/>
              <a:t>Wiele</a:t>
            </a:r>
            <a:r>
              <a:rPr lang="en-US" sz="4800" dirty="0"/>
              <a:t>, </a:t>
            </a:r>
            <a:r>
              <a:rPr lang="en-US" sz="4800" dirty="0" err="1"/>
              <a:t>wiele</a:t>
            </a:r>
            <a:r>
              <a:rPr lang="en-US" sz="4800" dirty="0"/>
              <a:t> </a:t>
            </a:r>
            <a:r>
              <a:rPr lang="en-US" sz="4800" dirty="0" err="1"/>
              <a:t>innych</a:t>
            </a:r>
            <a:r>
              <a:rPr lang="en-US" sz="4800" dirty="0"/>
              <a:t>….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96176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Amazon Web Services (AWS)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F155A-D6EE-4517-B1B8-75C906A5B2C6}"/>
              </a:ext>
            </a:extLst>
          </p:cNvPr>
          <p:cNvSpPr txBox="1"/>
          <p:nvPr/>
        </p:nvSpPr>
        <p:spPr>
          <a:xfrm>
            <a:off x="6382139" y="5113176"/>
            <a:ext cx="93679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Najbardziej</a:t>
            </a:r>
            <a:r>
              <a:rPr lang="en-US" sz="4800" dirty="0"/>
              <a:t> </a:t>
            </a:r>
            <a:r>
              <a:rPr lang="en-US" sz="4800" dirty="0" err="1"/>
              <a:t>zaawansowany</a:t>
            </a:r>
            <a:endParaRPr lang="en-US" sz="4800" dirty="0"/>
          </a:p>
          <a:p>
            <a:r>
              <a:rPr lang="en-US" sz="4800" b="1" dirty="0" err="1"/>
              <a:t>Cała</a:t>
            </a:r>
            <a:r>
              <a:rPr lang="en-US" sz="4800" b="1" dirty="0"/>
              <a:t> masa </a:t>
            </a:r>
            <a:r>
              <a:rPr lang="en-US" sz="4800" b="1" dirty="0" err="1"/>
              <a:t>usług</a:t>
            </a:r>
            <a:r>
              <a:rPr lang="en-US" sz="4800" b="1" dirty="0"/>
              <a:t> o </a:t>
            </a:r>
            <a:r>
              <a:rPr lang="en-US" sz="4800" b="1" dirty="0" err="1"/>
              <a:t>przeróżnym</a:t>
            </a:r>
            <a:r>
              <a:rPr lang="en-US" sz="4800" b="1" dirty="0"/>
              <a:t> </a:t>
            </a:r>
            <a:r>
              <a:rPr lang="en-US" sz="4800" b="1" dirty="0" err="1"/>
              <a:t>zastosowaniu</a:t>
            </a:r>
            <a:endParaRPr lang="en-US" sz="4800" b="1" dirty="0"/>
          </a:p>
          <a:p>
            <a:r>
              <a:rPr lang="en-US" sz="4800" b="1" dirty="0" err="1"/>
              <a:t>Wsparcie</a:t>
            </a:r>
            <a:r>
              <a:rPr lang="en-US" sz="4800" b="1" dirty="0"/>
              <a:t> </a:t>
            </a:r>
            <a:r>
              <a:rPr lang="en-US" sz="4800" b="1" dirty="0" err="1"/>
              <a:t>dla</a:t>
            </a:r>
            <a:r>
              <a:rPr lang="en-US" sz="4800" b="1" dirty="0"/>
              <a:t> </a:t>
            </a:r>
            <a:r>
              <a:rPr lang="en-US" sz="4800" b="1" dirty="0" err="1"/>
              <a:t>technologii</a:t>
            </a:r>
            <a:r>
              <a:rPr lang="en-US" sz="4800" b="1" dirty="0"/>
              <a:t> Open Source w </a:t>
            </a:r>
            <a:r>
              <a:rPr lang="en-US" sz="4800" b="1" dirty="0" err="1"/>
              <a:t>postaci</a:t>
            </a:r>
            <a:r>
              <a:rPr lang="en-US" sz="4800" b="1" dirty="0"/>
              <a:t> </a:t>
            </a:r>
            <a:r>
              <a:rPr lang="en-US" sz="4800" b="1" dirty="0" err="1"/>
              <a:t>technologii</a:t>
            </a:r>
            <a:r>
              <a:rPr lang="en-US" sz="4800" b="1" dirty="0"/>
              <a:t> </a:t>
            </a:r>
            <a:r>
              <a:rPr lang="en-US" sz="4800" b="1" dirty="0" err="1"/>
              <a:t>pozwalających</a:t>
            </a:r>
            <a:r>
              <a:rPr lang="en-US" sz="4800" b="1" dirty="0"/>
              <a:t> w </a:t>
            </a:r>
            <a:r>
              <a:rPr lang="en-US" sz="4800" b="1" dirty="0" err="1"/>
              <a:t>prosty</a:t>
            </a:r>
            <a:r>
              <a:rPr lang="en-US" sz="4800" b="1" dirty="0"/>
              <a:t> </a:t>
            </a:r>
            <a:r>
              <a:rPr lang="en-US" sz="4800" b="1" dirty="0" err="1"/>
              <a:t>sposób</a:t>
            </a:r>
            <a:r>
              <a:rPr lang="en-US" sz="4800" b="1" dirty="0"/>
              <a:t> </a:t>
            </a:r>
            <a:r>
              <a:rPr lang="en-US" sz="4800" b="1" dirty="0" err="1"/>
              <a:t>nimi</a:t>
            </a:r>
            <a:r>
              <a:rPr lang="en-US" sz="4800" b="1" dirty="0"/>
              <a:t> </a:t>
            </a:r>
            <a:r>
              <a:rPr lang="en-US" sz="4800" b="1" dirty="0" err="1"/>
              <a:t>zarządzać</a:t>
            </a:r>
            <a:endParaRPr lang="en-US" sz="4800" b="1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0729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1E7A8-44D7-4E67-9F8A-9054BA27DE01}"/>
              </a:ext>
            </a:extLst>
          </p:cNvPr>
          <p:cNvSpPr txBox="1"/>
          <p:nvPr/>
        </p:nvSpPr>
        <p:spPr>
          <a:xfrm>
            <a:off x="6382139" y="5113176"/>
            <a:ext cx="9367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Posiada</a:t>
            </a:r>
            <a:r>
              <a:rPr lang="en-US" sz="4800" dirty="0"/>
              <a:t> </a:t>
            </a:r>
            <a:r>
              <a:rPr lang="en-US" sz="4800" dirty="0" err="1"/>
              <a:t>dużo</a:t>
            </a:r>
            <a:r>
              <a:rPr lang="en-US" sz="4800" dirty="0"/>
              <a:t> </a:t>
            </a:r>
            <a:r>
              <a:rPr lang="en-US" sz="4800" dirty="0" err="1"/>
              <a:t>ciekawych</a:t>
            </a:r>
            <a:r>
              <a:rPr lang="en-US" sz="4800" dirty="0"/>
              <a:t> </a:t>
            </a:r>
            <a:r>
              <a:rPr lang="en-US" sz="4800" dirty="0" err="1"/>
              <a:t>ułatwień</a:t>
            </a:r>
            <a:r>
              <a:rPr lang="en-US" sz="4800" dirty="0"/>
              <a:t> </a:t>
            </a:r>
            <a:r>
              <a:rPr lang="en-US" sz="4800" dirty="0" err="1"/>
              <a:t>dla</a:t>
            </a:r>
            <a:r>
              <a:rPr lang="en-US" sz="4800" dirty="0"/>
              <a:t> data </a:t>
            </a:r>
            <a:r>
              <a:rPr lang="en-US" sz="4800" dirty="0" err="1"/>
              <a:t>scientistów</a:t>
            </a:r>
            <a:endParaRPr lang="en-US" sz="4800" dirty="0"/>
          </a:p>
          <a:p>
            <a:r>
              <a:rPr lang="en-US" sz="4800" b="1" dirty="0" err="1"/>
              <a:t>Pierwszy</a:t>
            </a:r>
            <a:r>
              <a:rPr lang="en-US" sz="4800" b="1" dirty="0"/>
              <a:t> </a:t>
            </a:r>
            <a:r>
              <a:rPr lang="en-US" sz="4800" b="1" dirty="0" err="1"/>
              <a:t>jeśli</a:t>
            </a:r>
            <a:r>
              <a:rPr lang="en-US" sz="4800" b="1" dirty="0"/>
              <a:t> </a:t>
            </a:r>
            <a:r>
              <a:rPr lang="en-US" sz="4800" b="1" dirty="0" err="1"/>
              <a:t>chodzi</a:t>
            </a:r>
            <a:r>
              <a:rPr lang="en-US" sz="4800" b="1" dirty="0"/>
              <a:t> o </a:t>
            </a:r>
            <a:r>
              <a:rPr lang="en-US" sz="4800" b="1" dirty="0" err="1"/>
              <a:t>oficjalne</a:t>
            </a:r>
            <a:r>
              <a:rPr lang="en-US" sz="4800" b="1" dirty="0"/>
              <a:t> </a:t>
            </a:r>
            <a:r>
              <a:rPr lang="en-US" sz="4800" b="1" dirty="0" err="1"/>
              <a:t>zastosowanie</a:t>
            </a:r>
            <a:r>
              <a:rPr lang="en-US" sz="4800" b="1" dirty="0"/>
              <a:t> R w </a:t>
            </a:r>
            <a:r>
              <a:rPr lang="en-US" sz="4800" b="1" dirty="0" err="1"/>
              <a:t>cloudzie</a:t>
            </a:r>
            <a:r>
              <a:rPr lang="en-US" sz="4800" dirty="0"/>
              <a:t> (</a:t>
            </a:r>
            <a:r>
              <a:rPr lang="en-US" sz="4800" dirty="0" err="1"/>
              <a:t>praca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dystrybucji</a:t>
            </a:r>
            <a:r>
              <a:rPr lang="en-US" sz="4800" dirty="0"/>
              <a:t> R z Revolution Analytics)</a:t>
            </a:r>
            <a:endParaRPr lang="en-US" sz="4800" b="1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607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Cloud Platform (GCP)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DFDAD-945F-4EB6-99E5-CD74AF29A644}"/>
              </a:ext>
            </a:extLst>
          </p:cNvPr>
          <p:cNvSpPr txBox="1"/>
          <p:nvPr/>
        </p:nvSpPr>
        <p:spPr>
          <a:xfrm>
            <a:off x="6382139" y="5113176"/>
            <a:ext cx="9367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Najbardziej</a:t>
            </a:r>
            <a:r>
              <a:rPr lang="en-US" sz="4800" dirty="0"/>
              <a:t> </a:t>
            </a:r>
            <a:r>
              <a:rPr lang="en-US" sz="4800" dirty="0" err="1"/>
              <a:t>zaawansowany</a:t>
            </a:r>
            <a:r>
              <a:rPr lang="en-US" sz="4800" dirty="0"/>
              <a:t> </a:t>
            </a:r>
            <a:r>
              <a:rPr lang="en-US" sz="4800" dirty="0" err="1"/>
              <a:t>jeśli</a:t>
            </a:r>
            <a:r>
              <a:rPr lang="en-US" sz="4800" dirty="0"/>
              <a:t> </a:t>
            </a:r>
            <a:r>
              <a:rPr lang="en-US" sz="4800" dirty="0" err="1"/>
              <a:t>chodzi</a:t>
            </a:r>
            <a:r>
              <a:rPr lang="en-US" sz="4800" dirty="0"/>
              <a:t> o AI </a:t>
            </a:r>
            <a:r>
              <a:rPr lang="en-US" sz="4800" dirty="0" err="1"/>
              <a:t>i</a:t>
            </a:r>
            <a:r>
              <a:rPr lang="en-US" sz="4800" dirty="0"/>
              <a:t> ML</a:t>
            </a:r>
          </a:p>
          <a:p>
            <a:r>
              <a:rPr lang="en-US" sz="4800" b="1" dirty="0"/>
              <a:t>Big Query</a:t>
            </a:r>
          </a:p>
          <a:p>
            <a:r>
              <a:rPr lang="en-US" sz="4800" dirty="0" err="1"/>
              <a:t>Dość</a:t>
            </a:r>
            <a:r>
              <a:rPr lang="en-US" sz="4800" dirty="0"/>
              <a:t> </a:t>
            </a:r>
            <a:r>
              <a:rPr lang="en-US" sz="4800" dirty="0" err="1"/>
              <a:t>prosty</a:t>
            </a:r>
            <a:r>
              <a:rPr lang="en-US" sz="4800" dirty="0"/>
              <a:t> w </a:t>
            </a:r>
            <a:r>
              <a:rPr lang="en-US" sz="4800" dirty="0" err="1"/>
              <a:t>obsłudze</a:t>
            </a:r>
            <a:endParaRPr lang="en-US" sz="4800" dirty="0"/>
          </a:p>
          <a:p>
            <a:r>
              <a:rPr lang="en-US" sz="4800" dirty="0" err="1"/>
              <a:t>Niekiedy</a:t>
            </a:r>
            <a:r>
              <a:rPr lang="en-US" sz="4800" dirty="0"/>
              <a:t> </a:t>
            </a:r>
            <a:r>
              <a:rPr lang="en-US" sz="4800" dirty="0" err="1"/>
              <a:t>są</a:t>
            </a:r>
            <a:r>
              <a:rPr lang="en-US" sz="4800" dirty="0"/>
              <a:t> </a:t>
            </a:r>
            <a:r>
              <a:rPr lang="en-US" sz="4800" dirty="0" err="1"/>
              <a:t>problemy</a:t>
            </a:r>
            <a:r>
              <a:rPr lang="en-US" sz="4800" dirty="0"/>
              <a:t> z </a:t>
            </a:r>
            <a:r>
              <a:rPr lang="en-US" sz="4800" dirty="0" err="1"/>
              <a:t>prostotą</a:t>
            </a:r>
            <a:r>
              <a:rPr lang="en-US" sz="4800" dirty="0"/>
              <a:t> </a:t>
            </a:r>
            <a:r>
              <a:rPr lang="en-US" sz="4800" dirty="0" err="1"/>
              <a:t>niektórych</a:t>
            </a:r>
            <a:r>
              <a:rPr lang="en-US" sz="4800" dirty="0"/>
              <a:t> </a:t>
            </a:r>
            <a:r>
              <a:rPr lang="en-US" sz="4800" dirty="0" err="1"/>
              <a:t>rozwiązań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936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wizualizacji</a:t>
            </a:r>
            <a:endParaRPr lang="en-US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675EE542-DAB9-4EAB-9010-26C7461C85DC}"/>
              </a:ext>
            </a:extLst>
          </p:cNvPr>
          <p:cNvSpPr txBox="1">
            <a:spLocks/>
          </p:cNvSpPr>
          <p:nvPr/>
        </p:nvSpPr>
        <p:spPr>
          <a:xfrm>
            <a:off x="5274749" y="3554747"/>
            <a:ext cx="13832914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r>
              <a:rPr lang="pl-PL" sz="4800" dirty="0">
                <a:solidFill>
                  <a:srgbClr val="000000"/>
                </a:solidFill>
                <a:latin typeface="Calibri black"/>
                <a:ea typeface="Lato" pitchFamily="34" charset="0"/>
                <a:cs typeface="Lato" pitchFamily="34" charset="0"/>
                <a:sym typeface="Helvetica"/>
              </a:rPr>
              <a:t>Statyczna</a:t>
            </a:r>
            <a:r>
              <a:rPr lang="pl-PL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– typowy </a:t>
            </a:r>
            <a:r>
              <a:rPr lang="pl-PL" sz="4800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wykresik</a:t>
            </a:r>
            <a:r>
              <a:rPr lang="pl-PL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w raporcie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sz="4800" dirty="0">
                <a:latin typeface="Calibri black"/>
                <a:ea typeface="Lato" pitchFamily="34" charset="0"/>
                <a:cs typeface="Lato" pitchFamily="34" charset="0"/>
              </a:rPr>
              <a:t>Interaktywna</a:t>
            </a:r>
            <a:r>
              <a:rPr lang="pl-PL" sz="4800" dirty="0">
                <a:latin typeface="+mj-lt"/>
                <a:ea typeface="Lato" pitchFamily="34" charset="0"/>
                <a:cs typeface="Lato" pitchFamily="34" charset="0"/>
              </a:rPr>
              <a:t> – wizualizacja zmieniająca się w zależności od parametrów i/lub odpowiadająca na ruch kursora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l-PL" sz="4800" dirty="0">
                <a:latin typeface="Calibri black"/>
                <a:ea typeface="Lato" pitchFamily="34" charset="0"/>
                <a:cs typeface="Lato" pitchFamily="34" charset="0"/>
              </a:rPr>
              <a:t>Dynamiczna</a:t>
            </a:r>
            <a:r>
              <a:rPr lang="pl-PL" sz="4800" dirty="0">
                <a:latin typeface="+mj-lt"/>
                <a:ea typeface="Lato" pitchFamily="34" charset="0"/>
                <a:cs typeface="Lato" pitchFamily="34" charset="0"/>
              </a:rPr>
              <a:t> (może być statyczna lub interaktywna) – czyli zmieniająca się w czasie. Do tej kategorii wpadają wszystkie wizualizacje procesów zachodzących w czasie prawie-rzeczywistym</a:t>
            </a:r>
            <a:endParaRPr lang="pl-PL" sz="4800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307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Ocean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0EE50-0382-4FB3-AAC2-F931D356B73A}"/>
              </a:ext>
            </a:extLst>
          </p:cNvPr>
          <p:cNvSpPr txBox="1"/>
          <p:nvPr/>
        </p:nvSpPr>
        <p:spPr>
          <a:xfrm>
            <a:off x="6382139" y="5113176"/>
            <a:ext cx="9367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Szczególnie</a:t>
            </a:r>
            <a:r>
              <a:rPr lang="en-US" sz="4800" dirty="0"/>
              <a:t> </a:t>
            </a:r>
            <a:r>
              <a:rPr lang="en-US" sz="4800" b="1" dirty="0" err="1"/>
              <a:t>prosty</a:t>
            </a:r>
            <a:r>
              <a:rPr lang="en-US" sz="4800" dirty="0"/>
              <a:t> </a:t>
            </a:r>
            <a:r>
              <a:rPr lang="en-US" sz="4800" dirty="0" err="1"/>
              <a:t>i</a:t>
            </a:r>
            <a:r>
              <a:rPr lang="en-US" sz="4800" dirty="0"/>
              <a:t> </a:t>
            </a:r>
            <a:r>
              <a:rPr lang="en-US" sz="4800" dirty="0" err="1"/>
              <a:t>nie</a:t>
            </a:r>
            <a:r>
              <a:rPr lang="en-US" sz="4800" dirty="0"/>
              <a:t> </a:t>
            </a:r>
            <a:r>
              <a:rPr lang="en-US" sz="4800" dirty="0" err="1"/>
              <a:t>wymagający</a:t>
            </a:r>
            <a:r>
              <a:rPr lang="en-US" sz="4800" dirty="0"/>
              <a:t> </a:t>
            </a:r>
            <a:r>
              <a:rPr lang="en-US" sz="4800" dirty="0" err="1"/>
              <a:t>bardzo</a:t>
            </a:r>
            <a:r>
              <a:rPr lang="en-US" sz="4800" dirty="0"/>
              <a:t> </a:t>
            </a:r>
            <a:r>
              <a:rPr lang="en-US" sz="4800" dirty="0" err="1"/>
              <a:t>dużej</a:t>
            </a:r>
            <a:r>
              <a:rPr lang="en-US" sz="4800" dirty="0"/>
              <a:t> </a:t>
            </a:r>
            <a:r>
              <a:rPr lang="en-US" sz="4800" dirty="0" err="1"/>
              <a:t>wiedzy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temat</a:t>
            </a:r>
            <a:r>
              <a:rPr lang="en-US" sz="4800" dirty="0"/>
              <a:t> </a:t>
            </a:r>
            <a:r>
              <a:rPr lang="en-US" sz="4800" dirty="0" err="1"/>
              <a:t>technologii</a:t>
            </a:r>
            <a:r>
              <a:rPr lang="en-US" sz="4800" dirty="0"/>
              <a:t> </a:t>
            </a:r>
            <a:r>
              <a:rPr lang="en-US" sz="4800" dirty="0" err="1"/>
              <a:t>cloudowych</a:t>
            </a:r>
            <a:endParaRPr lang="en-US" sz="4800" dirty="0"/>
          </a:p>
          <a:p>
            <a:r>
              <a:rPr lang="en-US" sz="4800" dirty="0" err="1"/>
              <a:t>Niekiedy</a:t>
            </a:r>
            <a:r>
              <a:rPr lang="en-US" sz="4800" dirty="0"/>
              <a:t> </a:t>
            </a:r>
            <a:r>
              <a:rPr lang="en-US" sz="4800" b="1" dirty="0" err="1"/>
              <a:t>zbyt</a:t>
            </a:r>
            <a:r>
              <a:rPr lang="en-US" sz="4800" b="1" dirty="0"/>
              <a:t> </a:t>
            </a:r>
            <a:r>
              <a:rPr lang="en-US" sz="4800" b="1" dirty="0" err="1"/>
              <a:t>prosty</a:t>
            </a:r>
            <a:endParaRPr lang="en-US" sz="4800" b="1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284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cloud?</a:t>
            </a:r>
          </a:p>
        </p:txBody>
      </p:sp>
    </p:spTree>
    <p:extLst>
      <p:ext uri="{BB962C8B-B14F-4D97-AF65-F5344CB8AC3E}">
        <p14:creationId xmlns:p14="http://schemas.microsoft.com/office/powerpoint/2010/main" val="16847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Kubernetes!</a:t>
            </a:r>
          </a:p>
        </p:txBody>
      </p:sp>
    </p:spTree>
    <p:extLst>
      <p:ext uri="{BB962C8B-B14F-4D97-AF65-F5344CB8AC3E}">
        <p14:creationId xmlns:p14="http://schemas.microsoft.com/office/powerpoint/2010/main" val="127395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praktyki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8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464B3CB-AAFA-4839-BF08-CC9946C5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033" y="1138450"/>
            <a:ext cx="20159611" cy="1939806"/>
          </a:xfrm>
        </p:spPr>
        <p:txBody>
          <a:bodyPr/>
          <a:lstStyle/>
          <a:p>
            <a:r>
              <a:rPr lang="en-US" sz="4600" dirty="0"/>
              <a:t>Testy </a:t>
            </a:r>
            <a:r>
              <a:rPr lang="en-US" sz="4600" dirty="0" err="1"/>
              <a:t>jednostkowe</a:t>
            </a:r>
            <a:r>
              <a:rPr lang="en-US" sz="4600" dirty="0"/>
              <a:t>, testy </a:t>
            </a:r>
            <a:r>
              <a:rPr lang="en-US" sz="4600" dirty="0" err="1"/>
              <a:t>integracji</a:t>
            </a:r>
            <a:r>
              <a:rPr lang="en-US" sz="4600" dirty="0"/>
              <a:t>…</a:t>
            </a:r>
            <a:endParaRPr lang="pl-PL" sz="4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9DE0C-68F6-43D9-9FE0-7394D9C2EAE5}"/>
              </a:ext>
            </a:extLst>
          </p:cNvPr>
          <p:cNvSpPr txBox="1"/>
          <p:nvPr/>
        </p:nvSpPr>
        <p:spPr>
          <a:xfrm>
            <a:off x="3453010" y="6034697"/>
            <a:ext cx="162416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783CBE"/>
                </a:solidFill>
              </a:rPr>
              <a:t>Testy </a:t>
            </a:r>
            <a:r>
              <a:rPr lang="en-US" sz="3600" dirty="0" err="1">
                <a:solidFill>
                  <a:srgbClr val="783CBE"/>
                </a:solidFill>
              </a:rPr>
              <a:t>jednostkowe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6500" b="1" dirty="0">
                <a:solidFill>
                  <a:srgbClr val="783CBE"/>
                </a:solidFill>
              </a:rPr>
              <a:t>MUSZĄ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być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robione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albo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przez</a:t>
            </a:r>
            <a:r>
              <a:rPr lang="en-US" sz="3600" dirty="0">
                <a:solidFill>
                  <a:srgbClr val="783CBE"/>
                </a:solidFill>
              </a:rPr>
              <a:t> data </a:t>
            </a:r>
            <a:r>
              <a:rPr lang="en-US" sz="3600" dirty="0" err="1">
                <a:solidFill>
                  <a:srgbClr val="783CBE"/>
                </a:solidFill>
              </a:rPr>
              <a:t>engineera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albo</a:t>
            </a:r>
            <a:r>
              <a:rPr lang="en-US" sz="3600" dirty="0">
                <a:solidFill>
                  <a:srgbClr val="783CBE"/>
                </a:solidFill>
              </a:rPr>
              <a:t> data </a:t>
            </a:r>
            <a:r>
              <a:rPr lang="en-US" sz="3600" dirty="0" err="1">
                <a:solidFill>
                  <a:srgbClr val="783CBE"/>
                </a:solidFill>
              </a:rPr>
              <a:t>scientista</a:t>
            </a:r>
            <a:r>
              <a:rPr lang="en-US" sz="3600" dirty="0">
                <a:solidFill>
                  <a:srgbClr val="783CBE"/>
                </a:solidFill>
              </a:rPr>
              <a:t>.</a:t>
            </a:r>
            <a:endParaRPr lang="en-US" sz="3600" b="1" dirty="0">
              <a:solidFill>
                <a:srgbClr val="783C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76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464B3CB-AAFA-4839-BF08-CC9946C5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033" y="1138450"/>
            <a:ext cx="20159611" cy="1939806"/>
          </a:xfrm>
        </p:spPr>
        <p:txBody>
          <a:bodyPr/>
          <a:lstStyle/>
          <a:p>
            <a:r>
              <a:rPr lang="en-US" sz="4600" dirty="0" err="1"/>
              <a:t>Pamiętaj</a:t>
            </a:r>
            <a:r>
              <a:rPr lang="en-US" sz="4600" dirty="0"/>
              <a:t> o CI/CD</a:t>
            </a:r>
            <a:endParaRPr lang="pl-PL" sz="4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9DE0C-68F6-43D9-9FE0-7394D9C2EAE5}"/>
              </a:ext>
            </a:extLst>
          </p:cNvPr>
          <p:cNvSpPr txBox="1"/>
          <p:nvPr/>
        </p:nvSpPr>
        <p:spPr>
          <a:xfrm>
            <a:off x="1323659" y="3783106"/>
            <a:ext cx="162416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83CBE"/>
                </a:solidFill>
              </a:rPr>
              <a:t>CI/CD jest </a:t>
            </a:r>
            <a:r>
              <a:rPr lang="en-US" sz="3600" dirty="0" err="1">
                <a:solidFill>
                  <a:srgbClr val="783CBE"/>
                </a:solidFill>
              </a:rPr>
              <a:t>nieodzowne</a:t>
            </a:r>
            <a:r>
              <a:rPr lang="en-US" sz="3600" dirty="0">
                <a:solidFill>
                  <a:srgbClr val="783CBE"/>
                </a:solidFill>
              </a:rPr>
              <a:t> (</a:t>
            </a:r>
            <a:r>
              <a:rPr lang="en-US" sz="3600" dirty="0" err="1">
                <a:solidFill>
                  <a:srgbClr val="783CBE"/>
                </a:solidFill>
              </a:rPr>
              <a:t>jak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wszędzie</a:t>
            </a:r>
            <a:r>
              <a:rPr lang="en-US" sz="3600" dirty="0">
                <a:solidFill>
                  <a:srgbClr val="783CBE"/>
                </a:solidFill>
              </a:rPr>
              <a:t>, ale </a:t>
            </a:r>
            <a:r>
              <a:rPr lang="en-US" sz="6400" b="1" dirty="0">
                <a:solidFill>
                  <a:srgbClr val="783CBE"/>
                </a:solidFill>
              </a:rPr>
              <a:t>TUTAJ BARDZIEJ</a:t>
            </a:r>
            <a:r>
              <a:rPr lang="en-US" sz="3600" dirty="0">
                <a:solidFill>
                  <a:srgbClr val="783CBE"/>
                </a:solidFill>
              </a:rPr>
              <a:t>)</a:t>
            </a:r>
          </a:p>
          <a:p>
            <a:r>
              <a:rPr lang="en-US" sz="3600" dirty="0">
                <a:solidFill>
                  <a:srgbClr val="783CBE"/>
                </a:solidFill>
              </a:rPr>
              <a:t>Poza </a:t>
            </a:r>
            <a:r>
              <a:rPr lang="en-US" sz="3600" dirty="0" err="1">
                <a:solidFill>
                  <a:srgbClr val="783CBE"/>
                </a:solidFill>
              </a:rPr>
              <a:t>tym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kontrola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wersji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nie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dotyczy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tylko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kodu</a:t>
            </a:r>
            <a:r>
              <a:rPr lang="en-US" sz="3600" dirty="0">
                <a:solidFill>
                  <a:srgbClr val="783CBE"/>
                </a:solidFill>
              </a:rPr>
              <a:t>, ale </a:t>
            </a:r>
            <a:r>
              <a:rPr lang="en-US" sz="3600" dirty="0" err="1">
                <a:solidFill>
                  <a:srgbClr val="783CBE"/>
                </a:solidFill>
              </a:rPr>
              <a:t>też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4600" b="1" dirty="0">
                <a:solidFill>
                  <a:srgbClr val="783CBE"/>
                </a:solidFill>
              </a:rPr>
              <a:t>MODELI</a:t>
            </a:r>
          </a:p>
          <a:p>
            <a:r>
              <a:rPr lang="en-US" sz="3600" dirty="0">
                <a:solidFill>
                  <a:srgbClr val="783CBE"/>
                </a:solidFill>
              </a:rPr>
              <a:t>I </a:t>
            </a:r>
            <a:r>
              <a:rPr lang="en-US" sz="3600" dirty="0" err="1">
                <a:solidFill>
                  <a:srgbClr val="783CBE"/>
                </a:solidFill>
              </a:rPr>
              <a:t>jeszcze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3600" dirty="0" err="1">
                <a:solidFill>
                  <a:srgbClr val="783CBE"/>
                </a:solidFill>
              </a:rPr>
              <a:t>najlepiej</a:t>
            </a:r>
            <a:r>
              <a:rPr lang="en-US" sz="3600" dirty="0">
                <a:solidFill>
                  <a:srgbClr val="783CBE"/>
                </a:solidFill>
              </a:rPr>
              <a:t> </a:t>
            </a:r>
            <a:r>
              <a:rPr lang="en-US" sz="4600" b="1" dirty="0">
                <a:solidFill>
                  <a:srgbClr val="783CBE"/>
                </a:solidFill>
              </a:rPr>
              <a:t>BAZ DANYCH</a:t>
            </a:r>
            <a:r>
              <a:rPr lang="en-US" sz="3600" b="1" dirty="0">
                <a:solidFill>
                  <a:srgbClr val="783CBE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6428E-E082-4593-B11A-769872F9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86" y="6858000"/>
            <a:ext cx="12192000" cy="4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1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Deployuj</a:t>
            </a:r>
            <a:r>
              <a:rPr lang="en-US" sz="6400" dirty="0"/>
              <a:t> z </a:t>
            </a:r>
            <a:r>
              <a:rPr lang="en-US" sz="6400" dirty="0" err="1"/>
              <a:t>sensem</a:t>
            </a:r>
            <a:endParaRPr lang="pl-PL" sz="6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D7B404-8369-44F2-8111-11F4973FC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5" r="27936"/>
          <a:stretch/>
        </p:blipFill>
        <p:spPr>
          <a:xfrm>
            <a:off x="13740817" y="6079031"/>
            <a:ext cx="8832312" cy="6688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9B6E9D-C20B-4EB1-A105-7509EB11311B}"/>
              </a:ext>
            </a:extLst>
          </p:cNvPr>
          <p:cNvSpPr/>
          <p:nvPr/>
        </p:nvSpPr>
        <p:spPr>
          <a:xfrm>
            <a:off x="2111401" y="7297276"/>
            <a:ext cx="3841164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Trenowanie</a:t>
            </a:r>
            <a:r>
              <a:rPr lang="en-US" sz="2600" dirty="0"/>
              <a:t> </a:t>
            </a:r>
            <a:r>
              <a:rPr lang="en-US" sz="2600" dirty="0" err="1"/>
              <a:t>modelu</a:t>
            </a:r>
            <a:r>
              <a:rPr lang="en-US" sz="2600" dirty="0"/>
              <a:t> (</a:t>
            </a:r>
            <a:r>
              <a:rPr lang="en-US" sz="2600" dirty="0" err="1"/>
              <a:t>najlepiej</a:t>
            </a:r>
            <a:r>
              <a:rPr lang="en-US" sz="2600" dirty="0"/>
              <a:t> </a:t>
            </a:r>
            <a:r>
              <a:rPr lang="en-US" sz="2600" dirty="0" err="1"/>
              <a:t>również</a:t>
            </a:r>
            <a:r>
              <a:rPr lang="en-US" sz="2600" dirty="0"/>
              <a:t> </a:t>
            </a:r>
            <a:r>
              <a:rPr lang="en-US" sz="2600" dirty="0" err="1"/>
              <a:t>jako</a:t>
            </a:r>
            <a:r>
              <a:rPr lang="en-US" sz="2600" dirty="0"/>
              <a:t> REST)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A0C2E-FFA7-48BF-863B-88ED2659CEE3}"/>
              </a:ext>
            </a:extLst>
          </p:cNvPr>
          <p:cNvSpPr/>
          <p:nvPr/>
        </p:nvSpPr>
        <p:spPr>
          <a:xfrm>
            <a:off x="7749375" y="7288311"/>
            <a:ext cx="3841164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Predykcja</a:t>
            </a:r>
            <a:r>
              <a:rPr lang="en-US" sz="2600" dirty="0"/>
              <a:t> (model </a:t>
            </a:r>
            <a:r>
              <a:rPr lang="en-US" sz="2600" dirty="0" err="1"/>
              <a:t>wystawiony</a:t>
            </a:r>
            <a:r>
              <a:rPr lang="en-US" sz="2600" dirty="0"/>
              <a:t> </a:t>
            </a:r>
            <a:r>
              <a:rPr lang="en-US" sz="2600" dirty="0" err="1"/>
              <a:t>jako</a:t>
            </a:r>
            <a:r>
              <a:rPr lang="en-US" sz="2600" dirty="0"/>
              <a:t> REST)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EF257B-003D-466A-981A-8A1AC75F868D}"/>
              </a:ext>
            </a:extLst>
          </p:cNvPr>
          <p:cNvSpPr/>
          <p:nvPr/>
        </p:nvSpPr>
        <p:spPr>
          <a:xfrm>
            <a:off x="4987976" y="10354240"/>
            <a:ext cx="3841164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Zapis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storage (S3, GCS, </a:t>
            </a:r>
            <a:r>
              <a:rPr lang="en-US" sz="2600" dirty="0" err="1"/>
              <a:t>hdfs</a:t>
            </a:r>
            <a:r>
              <a:rPr lang="en-US" sz="2600" dirty="0"/>
              <a:t> </a:t>
            </a:r>
            <a:r>
              <a:rPr lang="en-US" sz="2600" dirty="0" err="1"/>
              <a:t>albo</a:t>
            </a:r>
            <a:r>
              <a:rPr lang="en-US" sz="2600" dirty="0"/>
              <a:t> </a:t>
            </a:r>
            <a:r>
              <a:rPr lang="en-US" sz="2600" dirty="0" err="1"/>
              <a:t>zwyczajny</a:t>
            </a:r>
            <a:r>
              <a:rPr lang="en-US" sz="2600" dirty="0"/>
              <a:t> system </a:t>
            </a:r>
            <a:r>
              <a:rPr lang="en-US" sz="2600" dirty="0" err="1"/>
              <a:t>plików</a:t>
            </a:r>
            <a:r>
              <a:rPr lang="en-US" sz="2600" dirty="0"/>
              <a:t>)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E679B36-76BA-4DE2-993F-C48BEBE65F92}"/>
              </a:ext>
            </a:extLst>
          </p:cNvPr>
          <p:cNvSpPr/>
          <p:nvPr/>
        </p:nvSpPr>
        <p:spPr>
          <a:xfrm>
            <a:off x="8892412" y="4495799"/>
            <a:ext cx="1452282" cy="12371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98CD6-7318-4581-AD63-D73522279A36}"/>
              </a:ext>
            </a:extLst>
          </p:cNvPr>
          <p:cNvCxnSpPr>
            <a:stCxn id="4" idx="2"/>
          </p:cNvCxnSpPr>
          <p:nvPr/>
        </p:nvCxnSpPr>
        <p:spPr>
          <a:xfrm>
            <a:off x="4031983" y="9395017"/>
            <a:ext cx="934464" cy="968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5D3EA0-9DAC-4909-94F2-2EBE97BCAC55}"/>
              </a:ext>
            </a:extLst>
          </p:cNvPr>
          <p:cNvCxnSpPr>
            <a:cxnSpLocks/>
          </p:cNvCxnSpPr>
          <p:nvPr/>
        </p:nvCxnSpPr>
        <p:spPr>
          <a:xfrm flipV="1">
            <a:off x="8820696" y="9377087"/>
            <a:ext cx="769953" cy="1021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5BF9E-3018-4EE1-AE9B-C326DD2B3F80}"/>
              </a:ext>
            </a:extLst>
          </p:cNvPr>
          <p:cNvSpPr/>
          <p:nvPr/>
        </p:nvSpPr>
        <p:spPr>
          <a:xfrm>
            <a:off x="2111401" y="4684059"/>
            <a:ext cx="3841164" cy="2097741"/>
          </a:xfrm>
          <a:prstGeom prst="rect">
            <a:avLst/>
          </a:prstGeom>
          <a:noFill/>
          <a:ln w="57150">
            <a:solidFill>
              <a:srgbClr val="783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783CBE"/>
                </a:solidFill>
              </a:rPr>
              <a:t>Dane </a:t>
            </a:r>
            <a:r>
              <a:rPr lang="en-US" sz="2600" dirty="0" err="1">
                <a:solidFill>
                  <a:srgbClr val="783CBE"/>
                </a:solidFill>
              </a:rPr>
              <a:t>historyczne</a:t>
            </a:r>
            <a:endParaRPr lang="en-US" sz="2600" dirty="0">
              <a:solidFill>
                <a:srgbClr val="783CBE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FA4F68-7010-48F7-8C58-9FBB7875E20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4031983" y="6781800"/>
            <a:ext cx="0" cy="515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C186B2-E16D-42F8-9C78-A3E0EF0BFE30}"/>
              </a:ext>
            </a:extLst>
          </p:cNvPr>
          <p:cNvSpPr txBox="1"/>
          <p:nvPr/>
        </p:nvSpPr>
        <p:spPr>
          <a:xfrm>
            <a:off x="7749375" y="5732929"/>
            <a:ext cx="38411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783CBE"/>
                </a:solidFill>
              </a:rPr>
              <a:t>Mam </a:t>
            </a:r>
            <a:r>
              <a:rPr lang="en-US" sz="2600" dirty="0" err="1">
                <a:solidFill>
                  <a:srgbClr val="783CBE"/>
                </a:solidFill>
              </a:rPr>
              <a:t>nowe</a:t>
            </a:r>
            <a:r>
              <a:rPr lang="en-US" sz="2600" dirty="0">
                <a:solidFill>
                  <a:srgbClr val="783CBE"/>
                </a:solidFill>
              </a:rPr>
              <a:t> </a:t>
            </a:r>
            <a:r>
              <a:rPr lang="en-US" sz="2600" dirty="0" err="1">
                <a:solidFill>
                  <a:srgbClr val="783CBE"/>
                </a:solidFill>
              </a:rPr>
              <a:t>dane</a:t>
            </a:r>
            <a:r>
              <a:rPr lang="en-US" sz="2600" dirty="0">
                <a:solidFill>
                  <a:srgbClr val="783CBE"/>
                </a:solidFill>
              </a:rPr>
              <a:t> – </a:t>
            </a:r>
            <a:r>
              <a:rPr lang="en-US" sz="2600" dirty="0" err="1">
                <a:solidFill>
                  <a:srgbClr val="783CBE"/>
                </a:solidFill>
              </a:rPr>
              <a:t>zobaczmy</a:t>
            </a:r>
            <a:r>
              <a:rPr lang="en-US" sz="2600" dirty="0">
                <a:solidFill>
                  <a:srgbClr val="783CBE"/>
                </a:solidFill>
              </a:rPr>
              <a:t>, co </a:t>
            </a:r>
            <a:r>
              <a:rPr lang="en-US" sz="2600" dirty="0" err="1">
                <a:solidFill>
                  <a:srgbClr val="783CBE"/>
                </a:solidFill>
              </a:rPr>
              <a:t>nam</a:t>
            </a:r>
            <a:r>
              <a:rPr lang="en-US" sz="2600" dirty="0">
                <a:solidFill>
                  <a:srgbClr val="783CBE"/>
                </a:solidFill>
              </a:rPr>
              <a:t> </a:t>
            </a:r>
            <a:r>
              <a:rPr lang="en-US" sz="2600" dirty="0" err="1">
                <a:solidFill>
                  <a:srgbClr val="783CBE"/>
                </a:solidFill>
              </a:rPr>
              <a:t>powie</a:t>
            </a:r>
            <a:r>
              <a:rPr lang="en-US" sz="2600" dirty="0">
                <a:solidFill>
                  <a:srgbClr val="783CBE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15135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5: GOD NO :/</a:t>
            </a:r>
          </a:p>
        </p:txBody>
      </p:sp>
    </p:spTree>
    <p:extLst>
      <p:ext uri="{BB962C8B-B14F-4D97-AF65-F5344CB8AC3E}">
        <p14:creationId xmlns:p14="http://schemas.microsoft.com/office/powerpoint/2010/main" val="3653366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/>
              <a:t>Bo </a:t>
            </a:r>
            <a:r>
              <a:rPr lang="en-US" sz="6400" dirty="0" err="1"/>
              <a:t>jeszcze</a:t>
            </a:r>
            <a:r>
              <a:rPr lang="en-US" sz="6400" dirty="0"/>
              <a:t> </a:t>
            </a:r>
            <a:r>
              <a:rPr lang="en-US" sz="6400" dirty="0" err="1"/>
              <a:t>potrzebujemy</a:t>
            </a:r>
            <a:endParaRPr lang="pl-PL" sz="6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03211-0CBF-4767-BFB0-1D931133E2F2}"/>
              </a:ext>
            </a:extLst>
          </p:cNvPr>
          <p:cNvSpPr txBox="1"/>
          <p:nvPr/>
        </p:nvSpPr>
        <p:spPr>
          <a:xfrm>
            <a:off x="5803641" y="4013200"/>
            <a:ext cx="11084767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1. </a:t>
            </a:r>
            <a:r>
              <a:rPr lang="en-US" sz="6500" dirty="0" err="1"/>
              <a:t>Frontendu</a:t>
            </a:r>
            <a:r>
              <a:rPr lang="en-US" sz="6500" dirty="0"/>
              <a:t> (</a:t>
            </a:r>
            <a:r>
              <a:rPr lang="en-US" sz="6500" dirty="0" err="1"/>
              <a:t>najprawdopodbniej</a:t>
            </a:r>
            <a:r>
              <a:rPr lang="en-US" sz="6500" dirty="0"/>
              <a:t>)</a:t>
            </a:r>
          </a:p>
          <a:p>
            <a:r>
              <a:rPr lang="en-US" sz="6500" dirty="0"/>
              <a:t>2. “</a:t>
            </a:r>
            <a:r>
              <a:rPr lang="en-US" sz="6500" dirty="0" err="1"/>
              <a:t>Zwykłych</a:t>
            </a:r>
            <a:r>
              <a:rPr lang="en-US" sz="6500" dirty="0"/>
              <a:t>” </a:t>
            </a:r>
            <a:r>
              <a:rPr lang="en-US" sz="6500" dirty="0" err="1"/>
              <a:t>backendowych</a:t>
            </a:r>
            <a:r>
              <a:rPr lang="en-US" sz="6500" dirty="0"/>
              <a:t> </a:t>
            </a:r>
            <a:r>
              <a:rPr lang="en-US" sz="6500" dirty="0" err="1"/>
              <a:t>deweloperów</a:t>
            </a:r>
            <a:endParaRPr lang="en-US" sz="6500" dirty="0"/>
          </a:p>
          <a:p>
            <a:r>
              <a:rPr lang="en-US" sz="6500" dirty="0"/>
              <a:t>3. Product </a:t>
            </a:r>
            <a:r>
              <a:rPr lang="en-US" sz="6500" dirty="0" err="1"/>
              <a:t>Ownera</a:t>
            </a:r>
            <a:endParaRPr lang="en-US" sz="6500" dirty="0"/>
          </a:p>
          <a:p>
            <a:pPr algn="ctr"/>
            <a:endParaRPr lang="en-US" sz="6500" dirty="0"/>
          </a:p>
          <a:p>
            <a:r>
              <a:rPr lang="en-US" sz="6500" dirty="0" err="1"/>
              <a:t>Bóg</a:t>
            </a:r>
            <a:r>
              <a:rPr lang="en-US" sz="6500" dirty="0"/>
              <a:t> </a:t>
            </a:r>
            <a:r>
              <a:rPr lang="en-US" sz="6500" dirty="0" err="1"/>
              <a:t>jeden</a:t>
            </a:r>
            <a:r>
              <a:rPr lang="en-US" sz="6500" dirty="0"/>
              <a:t> </a:t>
            </a:r>
            <a:r>
              <a:rPr lang="en-US" sz="6500" dirty="0" err="1"/>
              <a:t>wie</a:t>
            </a:r>
            <a:r>
              <a:rPr lang="en-US" sz="6500" dirty="0"/>
              <a:t>, co </a:t>
            </a:r>
            <a:r>
              <a:rPr lang="en-US" sz="6500" dirty="0" err="1"/>
              <a:t>jeszcze</a:t>
            </a:r>
            <a:r>
              <a:rPr lang="en-US" sz="6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183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5: Strategies</a:t>
            </a:r>
          </a:p>
        </p:txBody>
      </p:sp>
    </p:spTree>
    <p:extLst>
      <p:ext uri="{BB962C8B-B14F-4D97-AF65-F5344CB8AC3E}">
        <p14:creationId xmlns:p14="http://schemas.microsoft.com/office/powerpoint/2010/main" val="378102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  <a:endParaRPr lang="en-US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675EE542-DAB9-4EAB-9010-26C7461C85DC}"/>
              </a:ext>
            </a:extLst>
          </p:cNvPr>
          <p:cNvSpPr txBox="1">
            <a:spLocks/>
          </p:cNvSpPr>
          <p:nvPr/>
        </p:nvSpPr>
        <p:spPr>
          <a:xfrm>
            <a:off x="5415224" y="6141471"/>
            <a:ext cx="13832914" cy="9169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828709" rtl="0" eaLnBrk="1" latinLnBrk="0" hangingPunct="1">
              <a:lnSpc>
                <a:spcPts val="75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4600" b="1" i="0" u="none" strike="noStrike" kern="1200" cap="none" baseline="0" smtClean="0">
                <a:solidFill>
                  <a:schemeClr val="tx1"/>
                </a:solidFill>
                <a:latin typeface="Maven Pro" panose="00000500000000000000" pitchFamily="2" charset="-18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E379F-C0D9-4477-820D-E4148C470B1E}"/>
              </a:ext>
            </a:extLst>
          </p:cNvPr>
          <p:cNvSpPr/>
          <p:nvPr/>
        </p:nvSpPr>
        <p:spPr>
          <a:xfrm>
            <a:off x="4920343" y="3940868"/>
            <a:ext cx="12188825" cy="82176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Programistyczne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- </a:t>
            </a: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statyczne</a:t>
            </a:r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R (ggplot2, graphics, lattice…)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Python (Seaborn, matplotlib)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Interaktywne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plotly</a:t>
            </a: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,, dash, shiny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Interaktywne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framework do </a:t>
            </a: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budowania</a:t>
            </a:r>
            <a:r>
              <a:rPr lang="en-US" sz="4800" b="1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aplikacji</a:t>
            </a:r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+mj-lt"/>
                <a:ea typeface="Lato" pitchFamily="34" charset="0"/>
                <a:cs typeface="Lato" pitchFamily="34" charset="0"/>
                <a:sym typeface="Helvetica"/>
              </a:rPr>
              <a:t>Dash, Shiny</a:t>
            </a:r>
          </a:p>
          <a:p>
            <a:pPr lvl="1"/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4800" b="1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  <a:p>
            <a:pPr marL="571500" indent="-571500">
              <a:buFont typeface="Arial" pitchFamily="34" charset="0"/>
              <a:buChar char="•"/>
            </a:pPr>
            <a:endParaRPr lang="pl-PL" sz="4800" dirty="0">
              <a:solidFill>
                <a:srgbClr val="000000"/>
              </a:solidFill>
              <a:latin typeface="+mj-lt"/>
              <a:ea typeface="Lato" pitchFamily="34" charset="0"/>
              <a:cs typeface="Lato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103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1: </a:t>
            </a:r>
            <a:r>
              <a:rPr lang="en-US" sz="6400" dirty="0" err="1"/>
              <a:t>Ucz</a:t>
            </a:r>
            <a:r>
              <a:rPr lang="en-US" sz="6400" dirty="0"/>
              <a:t> </a:t>
            </a:r>
            <a:r>
              <a:rPr lang="en-US" sz="6400" dirty="0" err="1"/>
              <a:t>się</a:t>
            </a:r>
            <a:r>
              <a:rPr lang="en-US" sz="6400" dirty="0"/>
              <a:t> </a:t>
            </a:r>
            <a:r>
              <a:rPr lang="en-US" sz="6400" dirty="0" err="1"/>
              <a:t>wszystkiego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BAD IDEA</a:t>
            </a:r>
          </a:p>
        </p:txBody>
      </p:sp>
    </p:spTree>
    <p:extLst>
      <p:ext uri="{BB962C8B-B14F-4D97-AF65-F5344CB8AC3E}">
        <p14:creationId xmlns:p14="http://schemas.microsoft.com/office/powerpoint/2010/main" val="96353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2: </a:t>
            </a:r>
            <a:r>
              <a:rPr lang="en-US" sz="6400" dirty="0" err="1"/>
              <a:t>Idź</a:t>
            </a:r>
            <a:r>
              <a:rPr lang="en-US" sz="6400" dirty="0"/>
              <a:t> w data science!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BAD IDEA</a:t>
            </a:r>
          </a:p>
          <a:p>
            <a:pPr algn="ctr"/>
            <a:r>
              <a:rPr lang="en-US" sz="6500" dirty="0">
                <a:solidFill>
                  <a:srgbClr val="FF0000"/>
                </a:solidFill>
              </a:rPr>
              <a:t>Unless you want to be a scientist.</a:t>
            </a:r>
          </a:p>
        </p:txBody>
      </p:sp>
    </p:spTree>
    <p:extLst>
      <p:ext uri="{BB962C8B-B14F-4D97-AF65-F5344CB8AC3E}">
        <p14:creationId xmlns:p14="http://schemas.microsoft.com/office/powerpoint/2010/main" val="3420389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2: </a:t>
            </a:r>
            <a:r>
              <a:rPr lang="en-US" sz="6400" dirty="0" err="1"/>
              <a:t>Idź</a:t>
            </a:r>
            <a:r>
              <a:rPr lang="en-US" sz="6400" dirty="0"/>
              <a:t> w </a:t>
            </a:r>
            <a:r>
              <a:rPr lang="en-US" sz="6400" dirty="0" err="1"/>
              <a:t>coś</a:t>
            </a:r>
            <a:r>
              <a:rPr lang="en-US" sz="6400" dirty="0"/>
              <a:t> </a:t>
            </a:r>
            <a:r>
              <a:rPr lang="en-US" sz="6400" dirty="0" err="1"/>
              <a:t>innego</a:t>
            </a:r>
            <a:r>
              <a:rPr lang="en-US" sz="6400" dirty="0"/>
              <a:t> – np. Data engineering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NOT SO BAD IDEA</a:t>
            </a:r>
          </a:p>
        </p:txBody>
      </p:sp>
    </p:spTree>
    <p:extLst>
      <p:ext uri="{BB962C8B-B14F-4D97-AF65-F5344CB8AC3E}">
        <p14:creationId xmlns:p14="http://schemas.microsoft.com/office/powerpoint/2010/main" val="1384203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tytuł 4">
            <a:extLst>
              <a:ext uri="{FF2B5EF4-FFF2-40B4-BE49-F238E27FC236}">
                <a16:creationId xmlns:a16="http://schemas.microsoft.com/office/drawing/2014/main" id="{F7357127-AF08-46BF-886B-2605A55D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401" y="1446589"/>
            <a:ext cx="20159611" cy="916846"/>
          </a:xfrm>
        </p:spPr>
        <p:txBody>
          <a:bodyPr/>
          <a:lstStyle/>
          <a:p>
            <a:r>
              <a:rPr lang="en-US" sz="6400" dirty="0" err="1"/>
              <a:t>Strategia</a:t>
            </a:r>
            <a:r>
              <a:rPr lang="en-US" sz="6400" dirty="0"/>
              <a:t> 4: </a:t>
            </a:r>
            <a:r>
              <a:rPr lang="en-US" sz="6400" dirty="0" err="1"/>
              <a:t>Zostań</a:t>
            </a:r>
            <a:r>
              <a:rPr lang="en-US" sz="6400" dirty="0"/>
              <a:t> </a:t>
            </a:r>
            <a:r>
              <a:rPr lang="en-US" sz="6400" dirty="0" err="1"/>
              <a:t>architektem</a:t>
            </a:r>
            <a:endParaRPr lang="pl-PL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039B-0B56-40D9-9424-FE5175ECA500}"/>
              </a:ext>
            </a:extLst>
          </p:cNvPr>
          <p:cNvSpPr txBox="1"/>
          <p:nvPr/>
        </p:nvSpPr>
        <p:spPr>
          <a:xfrm>
            <a:off x="5407851" y="5272950"/>
            <a:ext cx="13566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BEWARE</a:t>
            </a:r>
            <a:r>
              <a:rPr lang="en-US" sz="200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2126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skrócie</a:t>
            </a:r>
            <a:endParaRPr lang="en-US" dirty="0"/>
          </a:p>
          <a:p>
            <a:endParaRPr lang="en-US" sz="4800" dirty="0"/>
          </a:p>
          <a:p>
            <a:r>
              <a:rPr lang="en-US" sz="4800" dirty="0" err="1"/>
              <a:t>Wybieraj</a:t>
            </a:r>
            <a:r>
              <a:rPr lang="en-US" sz="4800" dirty="0"/>
              <a:t> </a:t>
            </a:r>
            <a:r>
              <a:rPr lang="en-US" sz="4800" dirty="0" err="1"/>
              <a:t>albo</a:t>
            </a:r>
            <a:r>
              <a:rPr lang="en-US" sz="4800" dirty="0"/>
              <a:t> </a:t>
            </a:r>
            <a:r>
              <a:rPr lang="en-US" sz="4800" dirty="0" err="1"/>
              <a:t>giń</a:t>
            </a:r>
            <a:r>
              <a:rPr lang="en-US" sz="4800" dirty="0"/>
              <a:t>, business as usual</a:t>
            </a:r>
          </a:p>
        </p:txBody>
      </p:sp>
    </p:spTree>
    <p:extLst>
      <p:ext uri="{BB962C8B-B14F-4D97-AF65-F5344CB8AC3E}">
        <p14:creationId xmlns:p14="http://schemas.microsoft.com/office/powerpoint/2010/main" val="2182531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B6585-5487-43B6-A979-FB88962B02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600" b="1" dirty="0" err="1">
                <a:solidFill>
                  <a:srgbClr val="783CBE"/>
                </a:solidFill>
              </a:rPr>
              <a:t>Dzięki</a:t>
            </a:r>
            <a:r>
              <a:rPr lang="en-US" sz="4600" b="1" dirty="0">
                <a:solidFill>
                  <a:srgbClr val="783CBE"/>
                </a:solidFill>
              </a:rPr>
              <a:t>!</a:t>
            </a:r>
          </a:p>
          <a:p>
            <a:endParaRPr lang="en-US" sz="4600" b="1" dirty="0">
              <a:solidFill>
                <a:srgbClr val="783CBE"/>
              </a:solidFill>
            </a:endParaRPr>
          </a:p>
          <a:p>
            <a:r>
              <a:rPr lang="en-US" sz="2600" b="1" dirty="0"/>
              <a:t>Filip Cyprowski</a:t>
            </a:r>
          </a:p>
          <a:p>
            <a:r>
              <a:rPr lang="en-US" sz="2600" dirty="0"/>
              <a:t>Media Solutions Product Owner</a:t>
            </a:r>
          </a:p>
          <a:p>
            <a:r>
              <a:rPr lang="en-US" sz="2600" dirty="0">
                <a:hlinkClick r:id="rId2"/>
              </a:rPr>
              <a:t>filip.Cyprowski@lingarogroup.com</a:t>
            </a:r>
            <a:endParaRPr lang="en-US" sz="2600" dirty="0"/>
          </a:p>
          <a:p>
            <a:r>
              <a:rPr lang="en-US" sz="2600" dirty="0"/>
              <a:t>+48 518 633 027</a:t>
            </a:r>
          </a:p>
        </p:txBody>
      </p:sp>
    </p:spTree>
    <p:extLst>
      <p:ext uri="{BB962C8B-B14F-4D97-AF65-F5344CB8AC3E}">
        <p14:creationId xmlns:p14="http://schemas.microsoft.com/office/powerpoint/2010/main" val="128094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194D65-B7E2-4603-8DA9-9949BE1BC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8965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Typowy</a:t>
            </a:r>
            <a:r>
              <a:rPr lang="en-US" dirty="0"/>
              <a:t> </a:t>
            </a:r>
            <a:r>
              <a:rPr lang="en-US" dirty="0" err="1"/>
              <a:t>algorytm</a:t>
            </a:r>
            <a:r>
              <a:rPr lang="en-US" dirty="0"/>
              <a:t> </a:t>
            </a:r>
            <a:r>
              <a:rPr lang="en-US" dirty="0" err="1"/>
              <a:t>pracy</a:t>
            </a:r>
            <a:r>
              <a:rPr lang="en-US" dirty="0"/>
              <a:t> Data </a:t>
            </a:r>
            <a:r>
              <a:rPr lang="en-US" dirty="0" err="1"/>
              <a:t>Scientista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C8BF-DB3F-43BF-B2CE-6C85D80F31A2}"/>
              </a:ext>
            </a:extLst>
          </p:cNvPr>
          <p:cNvSpPr txBox="1"/>
          <p:nvPr/>
        </p:nvSpPr>
        <p:spPr>
          <a:xfrm>
            <a:off x="1996751" y="4013200"/>
            <a:ext cx="14631782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100" dirty="0" err="1"/>
              <a:t>Czyszczenie</a:t>
            </a:r>
            <a:r>
              <a:rPr lang="en-US" sz="4100" dirty="0"/>
              <a:t> </a:t>
            </a:r>
            <a:r>
              <a:rPr lang="en-US" sz="4100" dirty="0" err="1"/>
              <a:t>danych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/>
              <a:t>Preprocessing</a:t>
            </a:r>
          </a:p>
          <a:p>
            <a:pPr marL="571500" indent="-571500">
              <a:buFontTx/>
              <a:buChar char="-"/>
            </a:pPr>
            <a:r>
              <a:rPr lang="en-US" sz="4100" dirty="0"/>
              <a:t>Split </a:t>
            </a:r>
            <a:r>
              <a:rPr lang="en-US" sz="4100" dirty="0" err="1"/>
              <a:t>datasetu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Trenowanie</a:t>
            </a:r>
            <a:r>
              <a:rPr lang="en-US" sz="4100" dirty="0"/>
              <a:t> (</a:t>
            </a:r>
            <a:r>
              <a:rPr lang="en-US" sz="4100" dirty="0" err="1"/>
              <a:t>szeeeerooooko</a:t>
            </a:r>
            <a:r>
              <a:rPr lang="en-US" sz="41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Walidacja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Wybierz</a:t>
            </a:r>
            <a:r>
              <a:rPr lang="en-US" sz="4100" dirty="0"/>
              <a:t> </a:t>
            </a:r>
            <a:r>
              <a:rPr lang="en-US" sz="4100" dirty="0" err="1"/>
              <a:t>najlepszy</a:t>
            </a:r>
            <a:r>
              <a:rPr lang="en-US" sz="4100" dirty="0"/>
              <a:t> </a:t>
            </a:r>
            <a:r>
              <a:rPr lang="en-US" sz="4100" dirty="0" err="1"/>
              <a:t>algorytm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Optymalizuj</a:t>
            </a:r>
            <a:r>
              <a:rPr lang="en-US" sz="4100" dirty="0"/>
              <a:t> </a:t>
            </a:r>
            <a:r>
              <a:rPr lang="en-US" sz="4100" dirty="0" err="1"/>
              <a:t>hiperparametry</a:t>
            </a:r>
            <a:r>
              <a:rPr lang="en-US" sz="4100" dirty="0"/>
              <a:t> (</a:t>
            </a:r>
            <a:r>
              <a:rPr lang="en-US" sz="4100" dirty="0" err="1"/>
              <a:t>gridy</a:t>
            </a:r>
            <a:r>
              <a:rPr lang="en-US" sz="4100" dirty="0"/>
              <a:t> </a:t>
            </a:r>
            <a:r>
              <a:rPr lang="en-US" sz="4100" dirty="0" err="1"/>
              <a:t>nie</a:t>
            </a:r>
            <a:r>
              <a:rPr lang="en-US" sz="4100" dirty="0"/>
              <a:t> </a:t>
            </a:r>
            <a:r>
              <a:rPr lang="en-US" sz="4100" dirty="0" err="1"/>
              <a:t>griy</a:t>
            </a:r>
            <a:r>
              <a:rPr lang="en-US" sz="41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Trenowanie</a:t>
            </a:r>
            <a:endParaRPr lang="en-US" sz="4100" dirty="0"/>
          </a:p>
          <a:p>
            <a:pPr marL="571500" indent="-571500">
              <a:buFontTx/>
              <a:buChar char="-"/>
            </a:pPr>
            <a:r>
              <a:rPr lang="en-US" sz="4100" dirty="0" err="1"/>
              <a:t>Walidacja</a:t>
            </a:r>
            <a:r>
              <a:rPr lang="en-US" sz="4100" dirty="0"/>
              <a:t> (troche </a:t>
            </a:r>
            <a:r>
              <a:rPr lang="en-US" sz="4100" dirty="0" err="1"/>
              <a:t>bardziej</a:t>
            </a:r>
            <a:r>
              <a:rPr lang="en-US" sz="4100" dirty="0"/>
              <a:t> </a:t>
            </a:r>
            <a:r>
              <a:rPr lang="en-US" sz="4100" dirty="0" err="1"/>
              <a:t>wąsko</a:t>
            </a:r>
            <a:r>
              <a:rPr lang="en-US" sz="41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Powtarzaj</a:t>
            </a:r>
            <a:r>
              <a:rPr lang="en-US" sz="4100" dirty="0"/>
              <a:t> </a:t>
            </a:r>
            <a:r>
              <a:rPr lang="en-US" sz="4100" dirty="0" err="1"/>
              <a:t>aż</a:t>
            </a:r>
            <a:r>
              <a:rPr lang="en-US" sz="4100" dirty="0"/>
              <a:t> </a:t>
            </a:r>
            <a:r>
              <a:rPr lang="en-US" sz="4100" dirty="0" err="1"/>
              <a:t>się</a:t>
            </a:r>
            <a:r>
              <a:rPr lang="en-US" sz="4100" dirty="0"/>
              <a:t> </a:t>
            </a:r>
            <a:r>
              <a:rPr lang="en-US" sz="4100" dirty="0" err="1"/>
              <a:t>porzygasz</a:t>
            </a:r>
            <a:r>
              <a:rPr lang="en-US" sz="4100" dirty="0"/>
              <a:t> </a:t>
            </a:r>
            <a:r>
              <a:rPr lang="en-US" sz="4100" dirty="0" err="1"/>
              <a:t>albo</a:t>
            </a:r>
            <a:r>
              <a:rPr lang="en-US" sz="4100" dirty="0"/>
              <a:t> </a:t>
            </a:r>
            <a:r>
              <a:rPr lang="en-US" sz="4100" dirty="0" err="1"/>
              <a:t>stwierdź</a:t>
            </a:r>
            <a:r>
              <a:rPr lang="en-US" sz="4100" dirty="0"/>
              <a:t>, </a:t>
            </a:r>
            <a:r>
              <a:rPr lang="en-US" sz="4100" dirty="0" err="1"/>
              <a:t>że</a:t>
            </a:r>
            <a:r>
              <a:rPr lang="en-US" sz="4100" dirty="0"/>
              <a:t> </a:t>
            </a:r>
            <a:r>
              <a:rPr lang="en-US" sz="4100" dirty="0" err="1"/>
              <a:t>poszedłeś</a:t>
            </a:r>
            <a:r>
              <a:rPr lang="en-US" sz="4100" dirty="0"/>
              <a:t> </a:t>
            </a:r>
            <a:r>
              <a:rPr lang="en-US" sz="4100" dirty="0" err="1"/>
              <a:t>złą</a:t>
            </a:r>
            <a:r>
              <a:rPr lang="en-US" sz="4100" dirty="0"/>
              <a:t> </a:t>
            </a:r>
            <a:r>
              <a:rPr lang="en-US" sz="4100" dirty="0" err="1"/>
              <a:t>drogą</a:t>
            </a:r>
            <a:r>
              <a:rPr lang="en-US" sz="4100" dirty="0"/>
              <a:t> I </a:t>
            </a:r>
            <a:r>
              <a:rPr lang="en-US" sz="4100" dirty="0" err="1"/>
              <a:t>wróć</a:t>
            </a:r>
            <a:r>
              <a:rPr lang="en-US" sz="4100" dirty="0"/>
              <a:t> do…</a:t>
            </a:r>
          </a:p>
          <a:p>
            <a:pPr marL="571500" indent="-571500">
              <a:buFontTx/>
              <a:buChar char="-"/>
            </a:pPr>
            <a:r>
              <a:rPr lang="en-US" sz="4100" dirty="0" err="1"/>
              <a:t>Czyszczenia</a:t>
            </a:r>
            <a:r>
              <a:rPr lang="en-US" sz="4100" dirty="0"/>
              <a:t> </a:t>
            </a:r>
            <a:r>
              <a:rPr lang="en-US" sz="4100" dirty="0" err="1"/>
              <a:t>danych</a:t>
            </a:r>
            <a:r>
              <a:rPr lang="en-US" sz="4100" dirty="0"/>
              <a:t>!</a:t>
            </a:r>
          </a:p>
          <a:p>
            <a:pPr marL="571500" indent="-571500">
              <a:buFontTx/>
              <a:buChar char="-"/>
            </a:pPr>
            <a:endParaRPr lang="en-US" sz="4100" dirty="0"/>
          </a:p>
          <a:p>
            <a:pPr marL="571500" indent="-571500">
              <a:buFontTx/>
              <a:buChar char="-"/>
            </a:pPr>
            <a:endParaRPr lang="en-US" sz="4100" dirty="0"/>
          </a:p>
          <a:p>
            <a:pPr marL="571500" indent="-571500">
              <a:buFontTx/>
              <a:buChar char="-"/>
            </a:pPr>
            <a:endParaRPr lang="en-US" sz="4100" dirty="0"/>
          </a:p>
          <a:p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2563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open source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F941C84-E35A-4C56-9160-28BFA1D5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81" y="5461174"/>
            <a:ext cx="2793651" cy="279365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60C8632-35F8-42B7-AEB4-65D966FBB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22" y="5153024"/>
            <a:ext cx="5524500" cy="34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DA264-7DBA-4AA5-8AB1-9528AAF29499}"/>
              </a:ext>
            </a:extLst>
          </p:cNvPr>
          <p:cNvSpPr txBox="1"/>
          <p:nvPr/>
        </p:nvSpPr>
        <p:spPr>
          <a:xfrm>
            <a:off x="3893872" y="7546939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err="1"/>
              <a:t>MLlib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8D6AD-65A3-4071-9DB4-7B353F2DB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39" y="4631307"/>
            <a:ext cx="7917127" cy="4453384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53F413-0B3C-451B-AAE1-FC699204C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06" y="9426279"/>
            <a:ext cx="6272784" cy="1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zapomnij</a:t>
            </a:r>
            <a:r>
              <a:rPr lang="en-US" dirty="0"/>
              <a:t> o </a:t>
            </a:r>
            <a:r>
              <a:rPr lang="en-US" dirty="0" err="1"/>
              <a:t>płatnych</a:t>
            </a:r>
            <a:r>
              <a:rPr lang="en-US" dirty="0"/>
              <a:t> </a:t>
            </a:r>
            <a:r>
              <a:rPr lang="en-US" dirty="0" err="1"/>
              <a:t>rozwiązaniach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E93307-692C-4E07-84D0-46BB35DF0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6" y="6134100"/>
            <a:ext cx="6528568" cy="1624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F485E-69A1-4FA8-838F-692E3A862127}"/>
              </a:ext>
            </a:extLst>
          </p:cNvPr>
          <p:cNvSpPr txBox="1"/>
          <p:nvPr/>
        </p:nvSpPr>
        <p:spPr>
          <a:xfrm>
            <a:off x="12191206" y="4030133"/>
            <a:ext cx="73498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Datarobot</a:t>
            </a:r>
            <a:endParaRPr lang="en-US" sz="4800" dirty="0"/>
          </a:p>
          <a:p>
            <a:r>
              <a:rPr lang="en-US" sz="4800" dirty="0" err="1"/>
              <a:t>Dataiku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AWS EMR</a:t>
            </a:r>
          </a:p>
          <a:p>
            <a:r>
              <a:rPr lang="en-US" sz="4800" dirty="0"/>
              <a:t>AWS </a:t>
            </a:r>
            <a:r>
              <a:rPr lang="en-US" sz="4800" dirty="0" err="1"/>
              <a:t>Sagemaker</a:t>
            </a:r>
            <a:endParaRPr lang="en-US" sz="4800" dirty="0"/>
          </a:p>
          <a:p>
            <a:r>
              <a:rPr lang="en-US" sz="4800" dirty="0"/>
              <a:t>Google ML Kit</a:t>
            </a:r>
          </a:p>
          <a:p>
            <a:r>
              <a:rPr lang="en-US" sz="4800" dirty="0"/>
              <a:t>…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16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076F7-9343-4361-AC5F-C4B55689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01" y="1151606"/>
            <a:ext cx="12879746" cy="916906"/>
          </a:xfrm>
        </p:spPr>
        <p:txBody>
          <a:bodyPr/>
          <a:lstStyle/>
          <a:p>
            <a:r>
              <a:rPr lang="en-US" dirty="0" err="1"/>
              <a:t>Najlepsze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– </a:t>
            </a:r>
            <a:r>
              <a:rPr lang="en-US" dirty="0" err="1"/>
              <a:t>jeszcze</a:t>
            </a:r>
            <a:r>
              <a:rPr lang="en-US" dirty="0"/>
              <a:t> </a:t>
            </a:r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deweloperskie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F8273D-8697-4066-A854-A9793F3F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066" y="5633834"/>
            <a:ext cx="5239966" cy="1746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ECF8E4-5CCC-458A-9DE3-181DAABE5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85" y="5435600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432DC-5193-4E41-BBE7-EF5C47C60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108" y="5130798"/>
            <a:ext cx="7562850" cy="27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9C8977-78D9-4014-91AA-B51629257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93" y="8411172"/>
            <a:ext cx="4400145" cy="2310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E1FB9-B096-4983-A9AF-4B1DCA7B6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775" y="8204451"/>
            <a:ext cx="3726505" cy="24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14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LINGARO">
      <a:dk1>
        <a:sysClr val="windowText" lastClr="000000"/>
      </a:dk1>
      <a:lt1>
        <a:sysClr val="window" lastClr="FFFFFF"/>
      </a:lt1>
      <a:dk2>
        <a:srgbClr val="783CBE"/>
      </a:dk2>
      <a:lt2>
        <a:srgbClr val="E7E6E6"/>
      </a:lt2>
      <a:accent1>
        <a:srgbClr val="783CBE"/>
      </a:accent1>
      <a:accent2>
        <a:srgbClr val="5958E2"/>
      </a:accent2>
      <a:accent3>
        <a:srgbClr val="3C97F2"/>
      </a:accent3>
      <a:accent4>
        <a:srgbClr val="00BBC9"/>
      </a:accent4>
      <a:accent5>
        <a:srgbClr val="02A38A"/>
      </a:accent5>
      <a:accent6>
        <a:srgbClr val="CF707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garo Basic Presentation" id="{9D6622ED-5F58-C946-A3A5-DE7F5F636D60}" vid="{CEB0886E-016A-564B-9591-D47D393E91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Lingaro Basic Presentation Template to upload</Template>
  <TotalTime>2657</TotalTime>
  <Words>769</Words>
  <Application>Microsoft Office PowerPoint</Application>
  <PresentationFormat>Custom</PresentationFormat>
  <Paragraphs>171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black</vt:lpstr>
      <vt:lpstr>Calibri Light</vt:lpstr>
      <vt:lpstr>Courier New</vt:lpstr>
      <vt:lpstr>Maven Pro</vt:lpstr>
      <vt:lpstr>Maven Pro Medium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Recipient Name, Occupation Ryszard Kwiatkowski, Occupation  Przemysław Bankowski, Occupation  COMPANY NAME </dc:title>
  <dc:creator>Katarzyna Rembelska</dc:creator>
  <cp:lastModifiedBy>Filip Cyprowski</cp:lastModifiedBy>
  <cp:revision>101</cp:revision>
  <cp:lastPrinted>2018-06-29T14:36:04Z</cp:lastPrinted>
  <dcterms:created xsi:type="dcterms:W3CDTF">2019-03-19T10:38:14Z</dcterms:created>
  <dcterms:modified xsi:type="dcterms:W3CDTF">2019-05-26T10:12:46Z</dcterms:modified>
</cp:coreProperties>
</file>