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media1.mp4" ContentType="video/unknown"/>
  <Override PartName="/ppt/notesSlides/notesSlide3.xml" ContentType="application/vnd.openxmlformats-officedocument.presentationml.notesSlide+xml"/>
  <Override PartName="/ppt/media/media2.mp4" ContentType="video/unknown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čo je to tree shaking?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 aby sme mohli zbytočné časti vyhodiť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čím sa konečne dostávame k tomu, čo je Tree Shaking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wait, there's more</a:t>
            </a:r>
          </a:p>
          <a:p>
            <a:pPr/>
            <a:r>
              <a:t>čo keď náš modul chce konzumovať niekto ďalší?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ako exportovať modul?</a:t>
            </a:r>
          </a:p>
          <a:p>
            <a:pPr marL="257342" indent="-257342">
              <a:buSzPct val="75000"/>
              <a:buChar char="-"/>
            </a:pPr>
            <a:r>
              <a:t>monoblokom sa nedá triasť</a:t>
            </a:r>
          </a:p>
          <a:p>
            <a:pPr marL="257342" indent="-257342">
              <a:buSzPct val="75000"/>
              <a:buChar char="-"/>
            </a:pPr>
            <a:r>
              <a:t>krabičky bez webpacku nepoužijem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6" name="Shape 2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ako rozlíšiť ES5 a ES6 modul?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NodeJS kvôli CommonJS vs import/export chce *.mjs</a:t>
            </a:r>
          </a:p>
          <a:p>
            <a:pPr/>
            <a:r>
              <a:t>Michael Jackson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ak si myslíte, že tree shaking vyzerá takto, ste na nesprávnej prednáške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 skutočnosti tree shaking vyzerá takto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klasické knižnice (Jquery)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knižnice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atomické</a:t>
            </a:r>
          </a:p>
          <a:p>
            <a:pPr/>
            <a:r>
              <a:t>pár riadkov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stále je to minimálne množstvo kódu, však?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každá závislosť je zabalená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chceme knižnice postavené z malých častí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video" Target="../media/media1.mp4"/><Relationship Id="rId4" Type="http://schemas.microsoft.com/office/2007/relationships/media" Target="../media/media1.mp4"/><Relationship Id="rId5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video" Target="../media/media2.mp4"/><Relationship Id="rId4" Type="http://schemas.microsoft.com/office/2007/relationships/media" Target="../media/media2.mp4"/><Relationship Id="rId5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.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</a:t>
            </a:r>
          </a:p>
        </p:txBody>
      </p:sp>
      <p:sp>
        <p:nvSpPr>
          <p:cNvPr id="120" name="Rectangle"/>
          <p:cNvSpPr/>
          <p:nvPr/>
        </p:nvSpPr>
        <p:spPr>
          <a:xfrm>
            <a:off x="139700" y="152400"/>
            <a:ext cx="12725400" cy="94488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89652" y="3640835"/>
            <a:ext cx="2770633" cy="2471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89653" y="3197351"/>
            <a:ext cx="3810001" cy="3358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89653" y="3197351"/>
            <a:ext cx="3810001" cy="3358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89653" y="3197351"/>
            <a:ext cx="3810001" cy="3358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89653" y="3197351"/>
            <a:ext cx="3810001" cy="3358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27911" y="2980061"/>
            <a:ext cx="1293509" cy="3742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89653" y="2650185"/>
            <a:ext cx="2097025" cy="4453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89653" y="3506723"/>
            <a:ext cx="3325369" cy="2740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89653" y="3506723"/>
            <a:ext cx="3325369" cy="2740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..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..</a:t>
            </a:r>
          </a:p>
        </p:txBody>
      </p:sp>
      <p:sp>
        <p:nvSpPr>
          <p:cNvPr id="123" name="Rectangle"/>
          <p:cNvSpPr/>
          <p:nvPr/>
        </p:nvSpPr>
        <p:spPr>
          <a:xfrm>
            <a:off x="139700" y="152400"/>
            <a:ext cx="12725400" cy="94488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8208" y="4131564"/>
            <a:ext cx="1548385" cy="149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89653" y="5092971"/>
            <a:ext cx="2334769" cy="114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ree Shak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Tree Shaking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lculator.j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calculator.js</a:t>
            </a:r>
          </a:p>
        </p:txBody>
      </p:sp>
      <p:sp>
        <p:nvSpPr>
          <p:cNvPr id="207" name="export function square (n)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export function square (n) {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return n * n;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export function cube (n) {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return n * n * n;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ndex.j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index.js</a:t>
            </a:r>
          </a:p>
        </p:txBody>
      </p:sp>
      <p:sp>
        <p:nvSpPr>
          <p:cNvPr id="210" name="import {cube} from './calculator.js'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import {cube} from './calculator.js'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console.log(cube(10));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alculator.j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calculator.js</a:t>
            </a:r>
          </a:p>
        </p:txBody>
      </p:sp>
      <p:sp>
        <p:nvSpPr>
          <p:cNvPr id="213" name="export function square (n)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export function square (n) {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return n * n;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export function cube (n) {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  return n * n * n;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1337124" y="2496028"/>
            <a:ext cx="5870654" cy="3181922"/>
            <a:chOff x="0" y="0"/>
            <a:chExt cx="5870652" cy="3181921"/>
          </a:xfrm>
        </p:grpSpPr>
        <p:sp>
          <p:nvSpPr>
            <p:cNvPr id="214" name="Line"/>
            <p:cNvSpPr/>
            <p:nvPr/>
          </p:nvSpPr>
          <p:spPr>
            <a:xfrm flipV="1">
              <a:off x="-1" y="0"/>
              <a:ext cx="5870654" cy="3181922"/>
            </a:xfrm>
            <a:prstGeom prst="line">
              <a:avLst/>
            </a:prstGeom>
            <a:noFill/>
            <a:ln w="1270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15" name="Line"/>
            <p:cNvSpPr/>
            <p:nvPr/>
          </p:nvSpPr>
          <p:spPr>
            <a:xfrm flipH="1" flipV="1">
              <a:off x="0" y="0"/>
              <a:ext cx="5870653" cy="3181922"/>
            </a:xfrm>
            <a:prstGeom prst="line">
              <a:avLst/>
            </a:prstGeom>
            <a:noFill/>
            <a:ln w="1270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.babelrc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.babelrc</a:t>
            </a:r>
          </a:p>
        </p:txBody>
      </p:sp>
      <p:sp>
        <p:nvSpPr>
          <p:cNvPr id="219" name="{   &quot;presets&quot;: [&quot;latest&quot;] }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br/>
            <a:r>
              <a:t>  "presets": ["latest"]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webpack.config.j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webpack.config.js</a:t>
            </a:r>
          </a:p>
        </p:txBody>
      </p:sp>
      <p:sp>
        <p:nvSpPr>
          <p:cNvPr id="222" name="module.exports = {   entry: './src/index.js',   output: {     filename: 'index.js',     path: './lib/'   },   module: {     rules: [       {         test: /\.js$/,         loaders: ['babel-loader']       }     ]   } };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43991">
              <a:spcBef>
                <a:spcPts val="3100"/>
              </a:spcBef>
              <a:buSzTx/>
              <a:buNone/>
              <a:defRPr sz="2432">
                <a:latin typeface="Monaco"/>
                <a:ea typeface="Monaco"/>
                <a:cs typeface="Monaco"/>
                <a:sym typeface="Monaco"/>
              </a:defRPr>
            </a:pPr>
            <a:r>
              <a:t>module.exports = {</a:t>
            </a:r>
            <a:br/>
            <a:r>
              <a:t>  entry: './src/index.js',</a:t>
            </a:r>
            <a:br/>
            <a:r>
              <a:t>  output: {</a:t>
            </a:r>
            <a:br/>
            <a:r>
              <a:t>    filename: 'index.js',</a:t>
            </a:r>
            <a:br/>
            <a:r>
              <a:t>    path: './lib/'</a:t>
            </a:r>
            <a:br/>
            <a:r>
              <a:t>  },</a:t>
            </a:r>
            <a:br/>
            <a:r>
              <a:t>  module: {</a:t>
            </a:r>
            <a:br/>
            <a:r>
              <a:t>    rules: [</a:t>
            </a:r>
            <a:br/>
            <a:r>
              <a:t>      {</a:t>
            </a:r>
            <a:br/>
            <a:r>
              <a:t>        test: /\.js$/,</a:t>
            </a:r>
            <a:br/>
            <a:r>
              <a:t>        loaders: ['babel-loader']</a:t>
            </a:r>
            <a:br/>
            <a:r>
              <a:t>      }</a:t>
            </a:r>
            <a:br/>
            <a:r>
              <a:t>    ]</a:t>
            </a:r>
            <a:br/>
            <a:r>
              <a:t>  }</a:t>
            </a:r>
            <a:br/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ib/index.j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lib/index.js</a:t>
            </a:r>
          </a:p>
        </p:txBody>
      </p:sp>
      <p:sp>
        <p:nvSpPr>
          <p:cNvPr id="225" name=". . 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3887">
              <a:spcBef>
                <a:spcPts val="2600"/>
              </a:spcBef>
              <a:buSzTx/>
              <a:buNone/>
              <a:defRPr sz="2048"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>
                <a:latin typeface="Monaco"/>
                <a:ea typeface="Monaco"/>
                <a:cs typeface="Monaco"/>
                <a:sym typeface="Monaco"/>
              </a:defRPr>
            </a:pPr>
            <a:r>
              <a:t>}([ function(module, exports, __webpack_require__) {</a:t>
            </a:r>
            <a:br/>
            <a:r>
              <a:t>    "use strict";</a:t>
            </a:r>
            <a:br/>
            <a:r>
              <a:t>    function square(n) {</a:t>
            </a:r>
            <a:br/>
            <a:r>
              <a:t>        return n * n;</a:t>
            </a:r>
            <a:br/>
            <a:r>
              <a:t>    }</a:t>
            </a:r>
            <a:br/>
            <a:r>
              <a:t>    function cube(n) {</a:t>
            </a:r>
            <a:br/>
            <a:r>
              <a:t>        return n * n * n;</a:t>
            </a:r>
            <a:br/>
            <a:r>
              <a:t>    }</a:t>
            </a:r>
            <a:br/>
            <a:r>
              <a:t>    Object.defineProperty(exports, "__esModule", {</a:t>
            </a:r>
            <a:br/>
            <a:r>
              <a:t>        value: !0</a:t>
            </a:r>
            <a:br/>
            <a:r>
              <a:t>    }), exports.square = square, exports.cube = cube;</a:t>
            </a:r>
            <a:br/>
            <a:r>
              <a:t>},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ib/index.j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lib/index.js</a:t>
            </a:r>
          </a:p>
        </p:txBody>
      </p:sp>
      <p:sp>
        <p:nvSpPr>
          <p:cNvPr id="228" name=". . 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3887">
              <a:spcBef>
                <a:spcPts val="2600"/>
              </a:spcBef>
              <a:buSzTx/>
              <a:buNone/>
              <a:defRPr sz="2048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}([ function(module, exports, __webpack_require__) {</a:t>
            </a:r>
            <a:br/>
            <a:r>
              <a:t>    "use strict";</a:t>
            </a:r>
            <a:br/>
            <a:r>
              <a:rPr>
                <a:solidFill>
                  <a:srgbClr val="FFFFFF"/>
                </a:solidFill>
              </a:rPr>
              <a:t>    function square(n) {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        return n * n;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    }</a:t>
            </a:r>
            <a:br>
              <a:rPr>
                <a:solidFill>
                  <a:srgbClr val="FFFFFF"/>
                </a:solidFill>
              </a:rPr>
            </a:br>
            <a:r>
              <a:t>    function cube(n) {</a:t>
            </a:r>
            <a:br/>
            <a:r>
              <a:t>        return n * n * n;</a:t>
            </a:r>
            <a:br/>
            <a:r>
              <a:t>    }</a:t>
            </a:r>
            <a:br/>
            <a:r>
              <a:t>    Object.defineProperty(exports, "__esModule", {</a:t>
            </a:r>
            <a:br/>
            <a:r>
              <a:t>        value: !0</a:t>
            </a:r>
            <a:br/>
            <a:r>
              <a:t>    }), exports.square = square, exports.cube = cube;</a:t>
            </a:r>
            <a:br/>
            <a:r>
              <a:t>},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</p:txBody>
      </p:sp>
      <p:sp>
        <p:nvSpPr>
          <p:cNvPr id="229" name="Arrow"/>
          <p:cNvSpPr/>
          <p:nvPr/>
        </p:nvSpPr>
        <p:spPr>
          <a:xfrm rot="11767000">
            <a:off x="5002490" y="4336400"/>
            <a:ext cx="294341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-499813"/>
              <a:satOff val="-5228"/>
              <a:lumOff val="248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babel expor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babel export</a:t>
            </a:r>
          </a:p>
        </p:txBody>
      </p:sp>
      <p:sp>
        <p:nvSpPr>
          <p:cNvPr id="232" name="&quot;use strict&quot;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"use strict";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Object.defineProperty(exports, "__esModule", {value: true});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exports.square = square;</a:t>
            </a:r>
            <a:br/>
            <a:r>
              <a:t>exports.cube = cube;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function square(n) {return n * n;}</a:t>
            </a:r>
            <a:br/>
            <a:r>
              <a:t>function cube(n) {return n * n * n;}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</a:t>
            </a:r>
          </a:p>
        </p:txBody>
      </p:sp>
      <p:sp>
        <p:nvSpPr>
          <p:cNvPr id="126" name="Rectangle"/>
          <p:cNvSpPr/>
          <p:nvPr/>
        </p:nvSpPr>
        <p:spPr>
          <a:xfrm>
            <a:off x="139700" y="152400"/>
            <a:ext cx="12725400" cy="94488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babel expor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babel export</a:t>
            </a:r>
          </a:p>
        </p:txBody>
      </p:sp>
      <p:sp>
        <p:nvSpPr>
          <p:cNvPr id="235" name="&quot;use strict&quot;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"use strict";</a:t>
            </a:r>
          </a:p>
          <a:p>
            <a:pPr marL="0" indent="0">
              <a:buSzTx/>
              <a:buNone/>
              <a:defRPr sz="3200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Object.defineProperty(exports, "__esModule", {value: true});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exports.square = square;</a:t>
            </a:r>
            <a:br/>
            <a:r>
              <a:t>exports.cube = cube;</a:t>
            </a:r>
          </a:p>
          <a:p>
            <a:pPr marL="0" indent="0">
              <a:buSzTx/>
              <a:buNone/>
              <a:defRPr sz="3200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function square(n) {return n * n;}</a:t>
            </a:r>
            <a:br/>
            <a:r>
              <a:t>function cube(n) {return n * n * n;}</a:t>
            </a:r>
          </a:p>
        </p:txBody>
      </p:sp>
      <p:sp>
        <p:nvSpPr>
          <p:cNvPr id="236" name="Arrow"/>
          <p:cNvSpPr/>
          <p:nvPr/>
        </p:nvSpPr>
        <p:spPr>
          <a:xfrm rot="10302892">
            <a:off x="7123593" y="5004102"/>
            <a:ext cx="294341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-499813"/>
              <a:satOff val="-5228"/>
              <a:lumOff val="248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.babelrc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.babelrc</a:t>
            </a:r>
          </a:p>
        </p:txBody>
      </p:sp>
      <p:sp>
        <p:nvSpPr>
          <p:cNvPr id="239" name="{   &quot;presets&quot;: [&quot;latest&quot;] }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br/>
            <a:r>
              <a:t>  "presets": ["latest"]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.babelrc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.babelrc</a:t>
            </a:r>
          </a:p>
        </p:txBody>
      </p:sp>
      <p:sp>
        <p:nvSpPr>
          <p:cNvPr id="242" name="{   &quot;presets&quot;: [     [       &quot;latest&quot;,       {         &quot;es2015&quot;: {           &quot;modules&quot;: false         }       }     ]   ] }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3305">
              <a:spcBef>
                <a:spcPts val="3900"/>
              </a:spcBef>
              <a:buSzTx/>
              <a:buNone/>
              <a:defRPr sz="2976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br/>
            <a:r>
              <a:t>  "presets": [</a:t>
            </a:r>
            <a:br/>
            <a:r>
              <a:t>    [</a:t>
            </a:r>
            <a:br/>
            <a:r>
              <a:t>      "latest",</a:t>
            </a:r>
            <a:br/>
            <a:r>
              <a:rPr>
                <a:solidFill>
                  <a:srgbClr val="FFFFFF"/>
                </a:solidFill>
              </a:rPr>
              <a:t>      {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        "es2015": {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          "modules": false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        }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      }</a:t>
            </a:r>
            <a:br/>
            <a:r>
              <a:t>    ]</a:t>
            </a:r>
            <a:br/>
            <a:r>
              <a:t>  ]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abel export (no module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babel export (no module)</a:t>
            </a:r>
          </a:p>
        </p:txBody>
      </p:sp>
      <p:sp>
        <p:nvSpPr>
          <p:cNvPr id="245" name="&quot;use strict&quot;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"use strict";</a:t>
            </a:r>
          </a:p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function square(n) {return n * n;}</a:t>
            </a:r>
            <a:br/>
            <a:r>
              <a:t>function cube(n) {return n * n * n;}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ebpack.config.j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webpack.config.js</a:t>
            </a:r>
          </a:p>
        </p:txBody>
      </p:sp>
      <p:sp>
        <p:nvSpPr>
          <p:cNvPr id="248" name="module.exports = {   entry: './src/index.js',   output: {     filename: 'index.js',     path: './lib/'   },   module: {     rules: [       {         test: /\.js$/,         loaders: ['babel-loader']       }     ]   } };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43991">
              <a:spcBef>
                <a:spcPts val="3100"/>
              </a:spcBef>
              <a:buSzTx/>
              <a:buNone/>
              <a:defRPr sz="2432">
                <a:latin typeface="Monaco"/>
                <a:ea typeface="Monaco"/>
                <a:cs typeface="Monaco"/>
                <a:sym typeface="Monaco"/>
              </a:defRPr>
            </a:pPr>
            <a:r>
              <a:t>module.exports = {</a:t>
            </a:r>
            <a:br/>
            <a:r>
              <a:t>  entry: './src/index.js',</a:t>
            </a:r>
            <a:br/>
            <a:r>
              <a:t>  output: {</a:t>
            </a:r>
            <a:br/>
            <a:r>
              <a:t>    filename: 'index.js',</a:t>
            </a:r>
            <a:br/>
            <a:r>
              <a:t>    path: './lib/'</a:t>
            </a:r>
            <a:br/>
            <a:r>
              <a:t>  },</a:t>
            </a:r>
            <a:br/>
            <a:r>
              <a:t>  module: {</a:t>
            </a:r>
            <a:br/>
            <a:r>
              <a:t>    rules: [</a:t>
            </a:r>
            <a:br/>
            <a:r>
              <a:t>      {</a:t>
            </a:r>
            <a:br/>
            <a:r>
              <a:t>        test: /\.js$/,</a:t>
            </a:r>
            <a:br/>
            <a:r>
              <a:t>        loaders: ['babel-loader']</a:t>
            </a:r>
            <a:br/>
            <a:r>
              <a:t>      }</a:t>
            </a:r>
            <a:br/>
            <a:r>
              <a:t>    ]</a:t>
            </a:r>
            <a:br/>
            <a:r>
              <a:t>  }</a:t>
            </a:r>
            <a:br/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webpack.config.j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webpack.config.js</a:t>
            </a:r>
          </a:p>
        </p:txBody>
      </p:sp>
      <p:sp>
        <p:nvSpPr>
          <p:cNvPr id="251" name="var UglifyJsPlugin =   require('uglifyjs-webpack-plugin');  module.exports = {   . . 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3305">
              <a:spcBef>
                <a:spcPts val="3900"/>
              </a:spcBef>
              <a:buSzTx/>
              <a:buNone/>
              <a:defRPr sz="2976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FFF"/>
                </a:solidFill>
              </a:rPr>
              <a:t>var UglifyJsPlugin =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  require('uglifyjs-webpack-plugin');</a:t>
            </a:r>
            <a:br/>
            <a:br/>
            <a:r>
              <a:t>module.exports = {</a:t>
            </a:r>
            <a:br/>
            <a:r>
              <a:t>  . . .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plugins: [</a:t>
            </a:r>
            <a:br/>
            <a:r>
              <a:t>    new UglifyJsPlugin({</a:t>
            </a:r>
            <a:br/>
            <a:r>
              <a:t>      </a:t>
            </a:r>
            <a:r>
              <a:rPr>
                <a:solidFill>
                  <a:srgbClr val="FFFFFF"/>
                </a:solidFill>
              </a:rPr>
              <a:t>compress: {dead_code: true}</a:t>
            </a:r>
            <a:br>
              <a:rPr>
                <a:solidFill>
                  <a:srgbClr val="FFFFFF"/>
                </a:solidFill>
              </a:rPr>
            </a:br>
            <a:r>
              <a:t>    })</a:t>
            </a:r>
            <a:br/>
            <a:r>
              <a:t>  ]</a:t>
            </a:r>
            <a:br/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&gt; webpack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&gt; webpack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Hash: f177e58750d74d4d18e1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Version: webpack 2.2.1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Time: 687ms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Asset     Size  Chunks             Chunk Names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index.js  1.86 kB       0  [emitted]  main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[0] ./src/calculator.js 121 bytes {0} [built]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[1] ./src/index.js 63 bytes {0} [built]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solidFill>
                  <a:srgbClr val="A6AAA8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latin typeface="Monaco"/>
                <a:ea typeface="Monaco"/>
                <a:cs typeface="Monaco"/>
                <a:sym typeface="Monaco"/>
              </a:defRPr>
            </a:pPr>
            <a:r>
              <a:t>WARNING in index.js from UglifyJs</a:t>
            </a:r>
          </a:p>
          <a:p>
            <a:pPr marL="0" indent="0" defTabSz="327152">
              <a:spcBef>
                <a:spcPts val="2300"/>
              </a:spcBef>
              <a:buSzTx/>
              <a:buNone/>
              <a:defRPr sz="1792">
                <a:latin typeface="Monaco"/>
                <a:ea typeface="Monaco"/>
                <a:cs typeface="Monaco"/>
                <a:sym typeface="Monaco"/>
              </a:defRPr>
            </a:pPr>
            <a:r>
              <a:t>Dropping unused function square [index.js:76,9]</a:t>
            </a:r>
          </a:p>
        </p:txBody>
      </p:sp>
      <p:sp>
        <p:nvSpPr>
          <p:cNvPr id="254" name="Arrow"/>
          <p:cNvSpPr/>
          <p:nvPr/>
        </p:nvSpPr>
        <p:spPr>
          <a:xfrm rot="8771570">
            <a:off x="6515982" y="6124795"/>
            <a:ext cx="294341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-499813"/>
              <a:satOff val="-5228"/>
              <a:lumOff val="248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WARNING in index.js from UglifyJ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WARNING in index.js from UglifyJs</a:t>
            </a:r>
          </a:p>
          <a:p>
            <a:pPr marL="0" indent="0">
              <a:buSzTx/>
              <a:buNone/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Dropping unused function square [index.js:76,9]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ib/index.js (no shaking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lib/index.js (no shaking)</a:t>
            </a:r>
          </a:p>
        </p:txBody>
      </p:sp>
      <p:sp>
        <p:nvSpPr>
          <p:cNvPr id="259" name=". . 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3887">
              <a:spcBef>
                <a:spcPts val="2600"/>
              </a:spcBef>
              <a:buSzTx/>
              <a:buNone/>
              <a:defRPr sz="2048"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>
                <a:latin typeface="Monaco"/>
                <a:ea typeface="Monaco"/>
                <a:cs typeface="Monaco"/>
                <a:sym typeface="Monaco"/>
              </a:defRPr>
            </a:pPr>
            <a:r>
              <a:t>}([ function(module, exports, __webpack_require__) {</a:t>
            </a:r>
            <a:br/>
            <a:r>
              <a:t>    "use strict";</a:t>
            </a:r>
            <a:br/>
            <a:r>
              <a:t>    function square(n) {</a:t>
            </a:r>
            <a:br/>
            <a:r>
              <a:t>        return n * n;</a:t>
            </a:r>
            <a:br/>
            <a:r>
              <a:t>    }</a:t>
            </a:r>
            <a:br/>
            <a:r>
              <a:t>    function cube(n) {</a:t>
            </a:r>
            <a:br/>
            <a:r>
              <a:t>        return n * n * n;</a:t>
            </a:r>
            <a:br/>
            <a:r>
              <a:t>    }</a:t>
            </a:r>
            <a:br/>
            <a:r>
              <a:t>    Object.defineProperty(exports, "__esModule", {</a:t>
            </a:r>
            <a:br/>
            <a:r>
              <a:t>        value: !0</a:t>
            </a:r>
            <a:br/>
            <a:r>
              <a:t>    }), exports.square = square, exports.cube = cube;</a:t>
            </a:r>
            <a:br/>
            <a:r>
              <a:t>},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lib/index.js (tree shaking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lib/index.js (tree shaking)</a:t>
            </a:r>
          </a:p>
        </p:txBody>
      </p:sp>
      <p:sp>
        <p:nvSpPr>
          <p:cNvPr id="262" name=". . 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79044">
              <a:spcBef>
                <a:spcPts val="3400"/>
              </a:spcBef>
              <a:buSzTx/>
              <a:buNone/>
              <a:defRPr sz="2624"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>
                <a:latin typeface="Monaco"/>
                <a:ea typeface="Monaco"/>
                <a:cs typeface="Monaco"/>
                <a:sym typeface="Monaco"/>
              </a:defRPr>
            </a:pPr>
            <a:r>
              <a:t>}([ function(module, __webpack_exports__, __webpack_require__) {</a:t>
            </a:r>
            <a:br/>
            <a:r>
              <a:t>    "use strict";</a:t>
            </a:r>
            <a:br/>
            <a:r>
              <a:t>    function cube(n) {</a:t>
            </a:r>
            <a:br/>
            <a:r>
              <a:t>        return n * n * n;</a:t>
            </a:r>
            <a:br/>
            <a:r>
              <a:t>    }</a:t>
            </a:r>
            <a:br/>
            <a:r>
              <a:t>    __webpack_exports__.a = cube;</a:t>
            </a:r>
            <a:br/>
            <a:r>
              <a:t>},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iki Fridrich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Riki Fridrich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9652" y="3640835"/>
            <a:ext cx="2770633" cy="2471929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Rectangle"/>
          <p:cNvSpPr/>
          <p:nvPr/>
        </p:nvSpPr>
        <p:spPr>
          <a:xfrm>
            <a:off x="8231909" y="4537363"/>
            <a:ext cx="1494594" cy="8356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26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60874" y="3506723"/>
            <a:ext cx="3325369" cy="2740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9652" y="3640835"/>
            <a:ext cx="2770633" cy="2471929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ectangle"/>
          <p:cNvSpPr/>
          <p:nvPr/>
        </p:nvSpPr>
        <p:spPr>
          <a:xfrm>
            <a:off x="8231909" y="4537363"/>
            <a:ext cx="1494594" cy="8356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27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0874" y="3506723"/>
            <a:ext cx="3325369" cy="2740153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Babel"/>
          <p:cNvSpPr/>
          <p:nvPr/>
        </p:nvSpPr>
        <p:spPr>
          <a:xfrm>
            <a:off x="3369305" y="6587123"/>
            <a:ext cx="13085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Babel</a:t>
            </a:r>
          </a:p>
        </p:txBody>
      </p:sp>
      <p:sp>
        <p:nvSpPr>
          <p:cNvPr id="277" name="Webpack"/>
          <p:cNvSpPr/>
          <p:nvPr/>
        </p:nvSpPr>
        <p:spPr>
          <a:xfrm>
            <a:off x="7947990" y="6587123"/>
            <a:ext cx="20624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Webpack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9652" y="3640835"/>
            <a:ext cx="2770633" cy="2471929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Rectangle"/>
          <p:cNvSpPr/>
          <p:nvPr/>
        </p:nvSpPr>
        <p:spPr>
          <a:xfrm>
            <a:off x="8231909" y="4537363"/>
            <a:ext cx="1494594" cy="8356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28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0874" y="3506723"/>
            <a:ext cx="3325369" cy="2740153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Babel…"/>
          <p:cNvSpPr/>
          <p:nvPr/>
        </p:nvSpPr>
        <p:spPr>
          <a:xfrm>
            <a:off x="2696078" y="6568073"/>
            <a:ext cx="265496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Babel</a:t>
            </a:r>
          </a:p>
          <a:p>
            <a:pPr/>
            <a:r>
              <a:t>./module/*.js</a:t>
            </a:r>
          </a:p>
        </p:txBody>
      </p:sp>
      <p:sp>
        <p:nvSpPr>
          <p:cNvPr id="283" name="Webpack…"/>
          <p:cNvSpPr/>
          <p:nvPr/>
        </p:nvSpPr>
        <p:spPr>
          <a:xfrm>
            <a:off x="7702702" y="6568073"/>
            <a:ext cx="255300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Webpack</a:t>
            </a:r>
          </a:p>
          <a:p>
            <a:pPr/>
            <a:r>
              <a:t>./lib/index.js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ckage.js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package.json</a:t>
            </a:r>
          </a:p>
        </p:txBody>
      </p:sp>
      <p:sp>
        <p:nvSpPr>
          <p:cNvPr id="286" name="{   . . .   &quot;scripts&quot;: {     &quot;build:classic&quot;: &quot;webpack&quot;,     &quot;build:modern&quot;: &quot;babel src -d module&quot;   } }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br/>
            <a:r>
              <a:t>  . . .</a:t>
            </a:r>
            <a:br/>
            <a:r>
              <a:t>  "scripts": {</a:t>
            </a:r>
            <a:br/>
            <a:r>
              <a:t>    "build:classic": "webpack",</a:t>
            </a:r>
            <a:br/>
            <a:r>
              <a:t>    "build:modern": "babel src -d module"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ackage.js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package.json</a:t>
            </a:r>
          </a:p>
        </p:txBody>
      </p:sp>
      <p:sp>
        <p:nvSpPr>
          <p:cNvPr id="289" name="{   . . .   &quot;scripts&quot;: {     &quot;build:classic&quot;: &quot;webpack&quot;,     &quot;build:modern&quot;: &quot;babel src -d module&quot;,     &quot;build&quot;: &quot;npm run build:classic &amp;&amp; npm run build:modern&quot;   } }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br/>
            <a:r>
              <a:t>  . . .</a:t>
            </a:r>
            <a:br/>
            <a:r>
              <a:t>  "scripts": {</a:t>
            </a:r>
            <a:br/>
            <a:r>
              <a:t>    "build:classic": "webpack",</a:t>
            </a:r>
            <a:br/>
            <a:r>
              <a:t>    "build:modern": "babel src -d module",</a:t>
            </a:r>
            <a:br/>
            <a:r>
              <a:t>    "build": "npm run build:classic &amp;&amp; npm run build:modern"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npm run build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npm run build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ackage.js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package.json</a:t>
            </a:r>
          </a:p>
        </p:txBody>
      </p:sp>
      <p:sp>
        <p:nvSpPr>
          <p:cNvPr id="294" name="{   . . .   &quot;main&quot;: &quot;./lib/index.js&quot; }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br/>
            <a:r>
              <a:t>  . . .</a:t>
            </a:r>
            <a:br/>
            <a:r>
              <a:t>  "main": "./lib/index.js"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ackage.js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package.json</a:t>
            </a:r>
          </a:p>
        </p:txBody>
      </p:sp>
      <p:sp>
        <p:nvSpPr>
          <p:cNvPr id="299" name="{   . . .   &quot;main&quot;: &quot;./lib/index.js&quot;,   &quot;module&quot;: &quot;./module/index.js&quot;,   &quot;webpack&quot;: &quot;./module/index.js&quot;,   &quot;jsnext:main&quot;: &quot;./module/index.js&quot; }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sz="32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br/>
            <a:r>
              <a:t>  . . .</a:t>
            </a:r>
            <a:br/>
            <a:r>
              <a:t>  "main": "./lib/index.js",</a:t>
            </a:r>
            <a:br/>
            <a:r>
              <a:t>  "module": "./module/index.js",</a:t>
            </a:r>
            <a:br/>
            <a:r>
              <a:t>  "webpack": "./module/index.js",</a:t>
            </a:r>
            <a:br/>
            <a:r>
              <a:t>  "jsnext:main": "./module/index.js"</a:t>
            </a:r>
            <a:br/>
            <a:r>
              <a:t>}</a:t>
            </a:r>
          </a:p>
        </p:txBody>
      </p:sp>
      <p:sp>
        <p:nvSpPr>
          <p:cNvPr id="300" name="webpack"/>
          <p:cNvSpPr/>
          <p:nvPr/>
        </p:nvSpPr>
        <p:spPr>
          <a:xfrm rot="21240040">
            <a:off x="9385300" y="5632687"/>
            <a:ext cx="3036659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82" y="17100"/>
                </a:moveTo>
                <a:lnTo>
                  <a:pt x="5782" y="21600"/>
                </a:lnTo>
                <a:lnTo>
                  <a:pt x="0" y="10800"/>
                </a:lnTo>
                <a:lnTo>
                  <a:pt x="5782" y="0"/>
                </a:lnTo>
                <a:lnTo>
                  <a:pt x="5782" y="4500"/>
                </a:lnTo>
                <a:lnTo>
                  <a:pt x="21600" y="4500"/>
                </a:lnTo>
                <a:lnTo>
                  <a:pt x="21600" y="171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:r>
              <a:t>webpack</a:t>
            </a:r>
          </a:p>
        </p:txBody>
      </p:sp>
      <p:sp>
        <p:nvSpPr>
          <p:cNvPr id="301" name="rollup"/>
          <p:cNvSpPr/>
          <p:nvPr/>
        </p:nvSpPr>
        <p:spPr>
          <a:xfrm rot="821656">
            <a:off x="9616616" y="7272277"/>
            <a:ext cx="303666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82" y="17100"/>
                </a:moveTo>
                <a:lnTo>
                  <a:pt x="5782" y="21600"/>
                </a:lnTo>
                <a:lnTo>
                  <a:pt x="0" y="10800"/>
                </a:lnTo>
                <a:lnTo>
                  <a:pt x="5782" y="0"/>
                </a:lnTo>
                <a:lnTo>
                  <a:pt x="5782" y="4500"/>
                </a:lnTo>
                <a:lnTo>
                  <a:pt x="21600" y="4500"/>
                </a:lnTo>
                <a:lnTo>
                  <a:pt x="21600" y="171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:r>
              <a:t>rollup</a:t>
            </a:r>
          </a:p>
        </p:txBody>
      </p:sp>
      <p:sp>
        <p:nvSpPr>
          <p:cNvPr id="302" name="???"/>
          <p:cNvSpPr/>
          <p:nvPr/>
        </p:nvSpPr>
        <p:spPr>
          <a:xfrm rot="19921985">
            <a:off x="8486519" y="4206889"/>
            <a:ext cx="303666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82" y="17100"/>
                </a:moveTo>
                <a:lnTo>
                  <a:pt x="5782" y="21600"/>
                </a:lnTo>
                <a:lnTo>
                  <a:pt x="0" y="10800"/>
                </a:lnTo>
                <a:lnTo>
                  <a:pt x="5782" y="0"/>
                </a:lnTo>
                <a:lnTo>
                  <a:pt x="5782" y="4500"/>
                </a:lnTo>
                <a:lnTo>
                  <a:pt x="21600" y="4500"/>
                </a:lnTo>
                <a:lnTo>
                  <a:pt x="21600" y="171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:r>
              <a:t>???</a:t>
            </a:r>
          </a:p>
        </p:txBody>
      </p:sp>
      <p:sp>
        <p:nvSpPr>
          <p:cNvPr id="303" name="*.mjs (node)"/>
          <p:cNvSpPr/>
          <p:nvPr/>
        </p:nvSpPr>
        <p:spPr>
          <a:xfrm>
            <a:off x="5589222" y="2898927"/>
            <a:ext cx="3852448" cy="155232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:r>
              <a:t>*.mjs (node)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3"/>
      <p:bldP build="whole" bldLvl="1" animBg="1" rev="0" advAuto="0" spid="301" grpId="1"/>
      <p:bldP build="whole" bldLvl="1" animBg="1" rev="0" advAuto="0" spid="300" grpId="2"/>
      <p:bldP build="whole" bldLvl="1" animBg="1" rev="0" advAuto="0" spid="303" grpId="4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ithub.com/fczbkk/develcz-2017-tree-shak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6600"/>
            </a:lvl1pPr>
          </a:lstStyle>
          <a:p>
            <a:pPr/>
            <a:r>
              <a:t>github.com/fczbkk/develcz-2017-tree-shaking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czbkk.co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fczbkk.com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ree Shak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Tree Shaking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tree-shaking-hump.mp4" descr="tree-shaking-hump.mp4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106596" y="0"/>
            <a:ext cx="12791608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00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tree-shaking-fail.mp4" descr="tree-shaking-fail.mp4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1587" y="624185"/>
            <a:ext cx="13001626" cy="8505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99999" fill="hold"/>
                                        <p:tgtEl>
                                          <p:spTgt spid="1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40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9963" y="4035552"/>
            <a:ext cx="2615185" cy="1682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