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650A8-B167-4DFD-9EF8-B5B0089A9880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74F4D-670A-4E37-A396-B321A2F39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507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74F4D-670A-4E37-A396-B321A2F394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559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74F4D-670A-4E37-A396-B321A2F394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0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74F4D-670A-4E37-A396-B321A2F394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145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74F4D-670A-4E37-A396-B321A2F394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61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67E2A-C298-302B-799B-D5802560C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2115C9-330B-0027-9AC8-6AA3DDC17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F8921-AAC7-8F43-2E7C-3B3E78F9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F6C90-3905-599C-AC59-C51D09EB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0E6CA-49EA-F816-5468-051D5BEB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03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8C767-7271-10BA-7212-19630CEAF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B5319C-AC0C-0257-C70A-ABCBBA0E4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0E7BA-2868-34BA-826E-0FF9ED57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DF423-D062-8AA0-8D24-56676000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D6668-47B7-AC45-2BF9-D2E25357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5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9F1F22-3E17-F0FC-D78A-88577335A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76F3E-4340-54DA-67B9-F20C68BA1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418892-2E46-2776-0B02-0546021C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6E263-47CD-4B78-81C7-C9AD05E7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06A8A-21BD-FB62-B276-A4BD127D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D7E0-7CBD-F24B-7C48-D7AACEAD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F7A6D4-30A4-B354-D214-485A325D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D0433-034E-3059-D94A-E4BF6302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46436-862C-1648-B18F-B88ECA25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7212C-09D0-90B2-BC1F-87E57836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0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F66AA-24B6-8A89-6965-20491190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EDF21-E8D4-BC33-F0AA-70B4DB4B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0EC09-6377-09B0-6239-3969E728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050B0-ED57-6309-B305-ABC36F99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159B-EE78-6B05-4F0D-4AA9AB12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24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1FDD3-B571-E437-3B62-7FD1FB72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E070F7-AFEE-D66F-DEF6-4D77B0E08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986F79-501D-2D62-37E7-6CF62185C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457316-E9E5-960C-8632-B90BA9FB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F8BED-1283-9B7F-435B-28F400C7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9B94E-AC8B-FC70-B0FD-2B97E8E9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1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92FB5-B1F7-8E08-8155-474DB1ED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A2C075-AE9E-8C61-394B-E587A839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BE19D-9EB4-04F9-D87E-DF9183AC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E91B36-BFAC-D26A-A4B4-490B986B0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7305E3-AC8A-B12B-A9F9-C7B0AEE4D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293950-83D9-9C85-106E-DF266BA20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3DDC0E-F23B-9435-A63A-49A9C1C2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37296D-0C74-6EAD-2B8C-941E4BBF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3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6897C-73E8-EE60-D7FE-2613650F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177A4-7C78-E9CD-CC11-C33C3CF4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58897E-6997-09C2-0805-BAC5DCC2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44C010-B322-49B8-0E4B-9E26C1D0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2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940E06-FE9D-A36B-8214-059B8D80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D2201C-D6CE-848B-DC57-15EC5538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31449-E43E-63B3-ADC7-9F64E660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1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A505D-B0F8-23A8-D99B-8F0E0C80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F29B52-F2D3-F151-1596-D2A378243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26417C-6399-6A2A-F19E-6BB2E21E7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3F7D42-F14A-71D2-5E40-445EB9EB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5DDCF-CC9E-652A-F978-067881C4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25C414-0320-D8A4-BD25-E80D03DD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57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7E26-FA42-FC50-C5FF-ABE20A57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AFD06-10C1-869E-F152-094568FDF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D7B166-1DE0-FC85-D861-D15DF116F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1A6D0-C8EF-04F1-AFBA-3D5EE692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D20ADE-5A3D-2A37-5351-DEA4E4C5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383ED-E0F6-25B2-D448-5BCB2230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55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46006E-047B-123E-07C6-AC05DFBD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25FDB-587A-1D0E-A188-7EB396E62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33B01-2375-1234-030F-7D01CA13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6256D-93EC-4DB6-9546-02F28EDF37EF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7F201-F74F-4F7D-934F-BAF1437FA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90301-A7DE-FF19-A1B8-BF471892C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DF260-07BC-463C-BFF1-34BEABBA87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59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C40EB-AFF8-9466-E776-BC0ECB0A0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Heterophily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AB301-2AEC-919C-A23E-90C302CCE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76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CFEC79-AAC0-9B31-122C-4EE3CDFA877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《Beyond Homophily in Graph Neural Networks: Current Limitations and Effective Designs》</a:t>
            </a:r>
            <a:endParaRPr lang="zh-CN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D6C6B49-AA2E-4893-E4B2-48B66D4472F9}"/>
              </a:ext>
            </a:extLst>
          </p:cNvPr>
          <p:cNvGraphicFramePr>
            <a:graphicFrameLocks noGrp="1"/>
          </p:cNvGraphicFramePr>
          <p:nvPr/>
        </p:nvGraphicFramePr>
        <p:xfrm>
          <a:off x="166254" y="571884"/>
          <a:ext cx="4775201" cy="116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585162583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3257826163"/>
                    </a:ext>
                  </a:extLst>
                </a:gridCol>
                <a:gridCol w="1644074">
                  <a:extLst>
                    <a:ext uri="{9D8B030D-6E8A-4147-A177-3AD203B41FA5}">
                      <a16:colId xmlns:a16="http://schemas.microsoft.com/office/drawing/2014/main" val="29257824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homophily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heterophily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058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homogeneous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单类节点</a:t>
                      </a:r>
                      <a:endParaRPr lang="en-US" altLang="zh-CN" sz="1000" dirty="0"/>
                    </a:p>
                    <a:p>
                      <a:pPr algn="ctr"/>
                      <a:r>
                        <a:rPr lang="zh-CN" altLang="en-US" sz="1000" dirty="0"/>
                        <a:t>同类吸引配边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单类节点</a:t>
                      </a:r>
                      <a:endParaRPr lang="en-US" altLang="zh-CN" sz="1000" dirty="0"/>
                    </a:p>
                    <a:p>
                      <a:pPr algn="ctr"/>
                      <a:r>
                        <a:rPr lang="zh-CN" altLang="en-US" sz="1000" dirty="0"/>
                        <a:t>异类吸引配边</a:t>
                      </a:r>
                      <a:r>
                        <a:rPr lang="en-US" altLang="zh-CN" sz="1000" dirty="0"/>
                        <a:t>(</a:t>
                      </a:r>
                      <a:r>
                        <a:rPr lang="zh-CN" altLang="en-US" sz="1000" dirty="0">
                          <a:solidFill>
                            <a:srgbClr val="FF0000"/>
                          </a:solidFill>
                        </a:rPr>
                        <a:t>不存在</a:t>
                      </a:r>
                      <a:r>
                        <a:rPr lang="en-US" altLang="zh-CN" sz="1000" dirty="0"/>
                        <a:t>)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46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heterogeneous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多类节点</a:t>
                      </a:r>
                      <a:endParaRPr lang="en-US" altLang="zh-CN" sz="1000" dirty="0"/>
                    </a:p>
                    <a:p>
                      <a:pPr algn="ctr"/>
                      <a:r>
                        <a:rPr lang="zh-CN" altLang="en-US" sz="1000" dirty="0"/>
                        <a:t>同类吸引配边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多类节点</a:t>
                      </a:r>
                      <a:endParaRPr lang="en-US" altLang="zh-CN" sz="1000" dirty="0"/>
                    </a:p>
                    <a:p>
                      <a:pPr algn="ctr"/>
                      <a:r>
                        <a:rPr lang="zh-CN" altLang="en-US" sz="1000" dirty="0"/>
                        <a:t>异类吸引配边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101723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2C5525-F234-E87D-60A0-F5A48E45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1" y="1937756"/>
            <a:ext cx="3209925" cy="29051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BE6505B-FA15-8E6F-83E8-3FC7A8A3E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4" y="5618085"/>
            <a:ext cx="3209926" cy="51525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9E284A0-6C7D-2D0E-6793-17E50645DA2C}"/>
              </a:ext>
            </a:extLst>
          </p:cNvPr>
          <p:cNvSpPr txBox="1"/>
          <p:nvPr/>
        </p:nvSpPr>
        <p:spPr>
          <a:xfrm>
            <a:off x="4308765" y="5644883"/>
            <a:ext cx="37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i="0" dirty="0">
                <a:solidFill>
                  <a:srgbClr val="000000"/>
                </a:solidFill>
                <a:effectLst/>
                <a:latin typeface="CMBX10"/>
              </a:rPr>
              <a:t>H</a:t>
            </a:r>
            <a:endParaRPr lang="zh-CN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2020EEA-A866-4B50-D897-EBE2AD9DD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708" y="810644"/>
            <a:ext cx="6160655" cy="6858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FF21D6-E034-4CA4-AB19-A93DE9717E86}"/>
              </a:ext>
            </a:extLst>
          </p:cNvPr>
          <p:cNvSpPr txBox="1"/>
          <p:nvPr/>
        </p:nvSpPr>
        <p:spPr>
          <a:xfrm>
            <a:off x="6456217" y="1663746"/>
            <a:ext cx="478689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MBX10"/>
              </a:rPr>
              <a:t>‘mixing’ results in similarity across </a:t>
            </a:r>
            <a:r>
              <a:rPr lang="en-US" altLang="zh-CN" sz="1600" dirty="0" err="1">
                <a:solidFill>
                  <a:srgbClr val="000000"/>
                </a:solidFill>
                <a:latin typeface="CMBX10"/>
              </a:rPr>
              <a:t>neighbours’</a:t>
            </a:r>
            <a:r>
              <a:rPr lang="en-US" altLang="zh-CN" sz="1600" dirty="0">
                <a:solidFill>
                  <a:srgbClr val="000000"/>
                </a:solidFill>
                <a:latin typeface="CMBX10"/>
              </a:rPr>
              <a:t> features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MBX10"/>
              </a:rPr>
              <a:t>c</a:t>
            </a:r>
            <a:r>
              <a:rPr lang="en-US" altLang="zh-CN" sz="1600" i="0" dirty="0">
                <a:solidFill>
                  <a:srgbClr val="FF0000"/>
                </a:solidFill>
                <a:effectLst/>
                <a:latin typeface="CMBX10"/>
              </a:rPr>
              <a:t>ombine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CMBX10"/>
              </a:rPr>
              <a:t> without 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CMBX10"/>
              </a:rPr>
              <a:t>‘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CMBX10"/>
              </a:rPr>
              <a:t>mixing</a:t>
            </a:r>
            <a:r>
              <a:rPr lang="zh-CN" altLang="en-US" sz="1600" i="0" dirty="0">
                <a:solidFill>
                  <a:srgbClr val="000000"/>
                </a:solidFill>
                <a:effectLst/>
                <a:latin typeface="CMBX10"/>
              </a:rPr>
              <a:t>’</a:t>
            </a:r>
            <a:r>
              <a:rPr lang="en-US" altLang="zh-CN" sz="1600" i="0" dirty="0">
                <a:solidFill>
                  <a:srgbClr val="000000"/>
                </a:solidFill>
                <a:effectLst/>
                <a:latin typeface="CMBX10"/>
              </a:rPr>
              <a:t>: 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evolve separately</a:t>
            </a:r>
            <a:endParaRPr lang="en-US" altLang="zh-CN" sz="1600" i="0" dirty="0">
              <a:solidFill>
                <a:srgbClr val="000000"/>
              </a:solidFill>
              <a:effectLst/>
              <a:latin typeface="CMBX1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29F55EA-33CA-0A5B-0274-B8A87EE92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5345" y="2990607"/>
            <a:ext cx="7176655" cy="43839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6EA49D9-E95A-55C7-B6C7-A275BB02E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067" y="3511028"/>
            <a:ext cx="649282" cy="35917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39C179F-4FE7-537E-3FD8-1CBEF10159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290" y="3510375"/>
            <a:ext cx="1851890" cy="31426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6A01263-7D98-8287-65DC-E196C33B8A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5708" y="3930354"/>
            <a:ext cx="3209925" cy="261147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B617921E-8DD8-24CC-B0D2-54ED3AFC61B3}"/>
              </a:ext>
            </a:extLst>
          </p:cNvPr>
          <p:cNvGrpSpPr/>
          <p:nvPr/>
        </p:nvGrpSpPr>
        <p:grpSpPr>
          <a:xfrm>
            <a:off x="9051635" y="3927116"/>
            <a:ext cx="2191473" cy="261147"/>
            <a:chOff x="6096000" y="3869855"/>
            <a:chExt cx="2634013" cy="294014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69DA43FD-83E0-A3F7-F875-B3FDE283A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96000" y="3869855"/>
              <a:ext cx="543708" cy="266306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3A753EF5-E493-674E-E350-D38DD527E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39708" y="3921347"/>
              <a:ext cx="2090305" cy="242522"/>
            </a:xfrm>
            <a:prstGeom prst="rect">
              <a:avLst/>
            </a:prstGeom>
          </p:spPr>
        </p:pic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C8AC4EAC-C529-D6F0-6008-C7A2E8B44D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52091" y="4299002"/>
            <a:ext cx="688398" cy="351223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7284988-8B72-BC70-85AD-17431237E6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0489" y="4320327"/>
            <a:ext cx="4458145" cy="296113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6BF9B1F-EA38-AAFA-A2C8-3719D9CEED1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15708" y="5392766"/>
            <a:ext cx="4027052" cy="50423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BAA4E817-619C-155F-5C17-C76E26142037}"/>
              </a:ext>
            </a:extLst>
          </p:cNvPr>
          <p:cNvSpPr txBox="1"/>
          <p:nvPr/>
        </p:nvSpPr>
        <p:spPr>
          <a:xfrm>
            <a:off x="10513434" y="5229383"/>
            <a:ext cx="1459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MBX10"/>
              </a:rPr>
              <a:t>earlier/later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MBX10"/>
              </a:rPr>
              <a:t>local/global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MBX10"/>
              </a:rPr>
              <a:t>high Hz/low Hz</a:t>
            </a:r>
            <a:endParaRPr lang="en-US" altLang="zh-CN" sz="1600" i="0" dirty="0">
              <a:solidFill>
                <a:srgbClr val="000000"/>
              </a:solidFill>
              <a:effectLst/>
              <a:latin typeface="CMBX10"/>
            </a:endParaRPr>
          </a:p>
        </p:txBody>
      </p:sp>
    </p:spTree>
    <p:extLst>
      <p:ext uri="{BB962C8B-B14F-4D97-AF65-F5344CB8AC3E}">
        <p14:creationId xmlns:p14="http://schemas.microsoft.com/office/powerpoint/2010/main" val="36912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CFEC79-AAC0-9B31-122C-4EE3CDFA877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《Beyond Homophily in Graph Neural Networks: Current Limitations and Effective Designs》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EC9F87-0F36-DA40-8D02-18D8DF192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13" y="1837337"/>
            <a:ext cx="1885950" cy="400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0EA8C8-7D61-67A9-A3E0-1B3A0D59B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313" y="3130969"/>
            <a:ext cx="6116882" cy="34679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7890663-FC7A-EBB8-BDD6-822E0423E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27" y="1250106"/>
            <a:ext cx="3095723" cy="33151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C6E8B3-23E0-BB8C-C142-F2D8A7F4B2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085" y="625053"/>
            <a:ext cx="1216623" cy="36933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C289FBA-9162-0A54-74DB-74E2CEA12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427" y="2495863"/>
            <a:ext cx="4262437" cy="37663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B271BBE-E1AF-F3FF-80A8-A77893E700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5708" y="3736240"/>
            <a:ext cx="1784682" cy="48503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F2FEFDE-BACB-B881-CA0E-CEE0C51D3F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2150" y="3736240"/>
            <a:ext cx="6016275" cy="42059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4F1A9F1-F51C-7AE9-3F47-D8D1272DAE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9852" y="584799"/>
            <a:ext cx="3209925" cy="290512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9EB8386-4832-A2A9-C13B-8E85DD0A22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427" y="5147332"/>
            <a:ext cx="2723963" cy="39811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DEF0A0E5-C169-9C11-8D11-CE571B0C6A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1313" y="4479752"/>
            <a:ext cx="4419786" cy="409104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CBB0E52-B2E9-8E62-65CB-F29437613D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01313" y="5803925"/>
            <a:ext cx="4117807" cy="4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00B7904-DD97-7016-D2A7-765F2C7831A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《</a:t>
            </a:r>
            <a:r>
              <a:rPr lang="zh-CN" altLang="en-US" b="1" dirty="0">
                <a:solidFill>
                  <a:srgbClr val="000000"/>
                </a:solidFill>
                <a:latin typeface="NimbusRomNo9L-Medi"/>
              </a:rPr>
              <a:t>Is Homophily a Necessity for Graph Neural Networks?</a:t>
            </a:r>
            <a:r>
              <a:rPr lang="en-US" altLang="zh-CN" b="1" dirty="0">
                <a:solidFill>
                  <a:srgbClr val="000000"/>
                </a:solidFill>
                <a:latin typeface="NimbusRomNo9L-Medi"/>
              </a:rPr>
              <a:t>》</a:t>
            </a:r>
            <a:endParaRPr lang="zh-CN" altLang="en-US" b="1" dirty="0">
              <a:solidFill>
                <a:srgbClr val="000000"/>
              </a:solidFill>
              <a:latin typeface="NimbusRomNo9L-Medi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72668F-2B1D-8B0A-33C4-3BC01DFA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90" y="3411093"/>
            <a:ext cx="4360797" cy="6889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59435BD-884C-F9C9-9B59-48208D952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50" y="573668"/>
            <a:ext cx="722851" cy="1729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A6178B-EE1F-3E16-E359-B7971714F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00" y="597841"/>
            <a:ext cx="2812618" cy="1246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ADD256-AF99-9C48-D266-6B6270A83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50" y="848888"/>
            <a:ext cx="722851" cy="159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07BA08-7016-8CAF-7944-29AB31E05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000" y="870400"/>
            <a:ext cx="2645641" cy="12677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6CDFE02-BAB4-CBE4-2573-F930C5A5A8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869" y="872509"/>
            <a:ext cx="1141702" cy="1292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63918B1-CD73-AA95-C597-158632968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50" y="1461313"/>
            <a:ext cx="575686" cy="1918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6C39215-3CDB-A3DF-0DE9-AE00FFCC093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694" y="1461313"/>
            <a:ext cx="4619625" cy="18809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95BD0AD-57F2-3E36-A6A4-E00C4EE06A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728" y="1767839"/>
            <a:ext cx="853200" cy="15997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644F0D-8DFC-5DFE-4865-1A1D9FAB47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694" y="1756235"/>
            <a:ext cx="3007662" cy="175272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D3B3FA94-9409-8CF8-E0FB-6296C7DE4D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728" y="2038334"/>
            <a:ext cx="2935721" cy="151326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4624E75-0057-8C30-E58E-957FE40BDA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28" y="2917347"/>
            <a:ext cx="1120632" cy="17139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7C76F7D-A02F-2C8D-1B5A-8F6AAF0D1E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36018" y="1076301"/>
            <a:ext cx="5256409" cy="1359867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B0CEE48C-1710-BEA9-9D53-9B65221732C3}"/>
              </a:ext>
            </a:extLst>
          </p:cNvPr>
          <p:cNvSpPr txBox="1"/>
          <p:nvPr/>
        </p:nvSpPr>
        <p:spPr>
          <a:xfrm>
            <a:off x="7213498" y="3109228"/>
            <a:ext cx="3501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mean在提取节点的邻居分布，</a:t>
            </a:r>
          </a:p>
          <a:p>
            <a:r>
              <a:rPr lang="zh-CN" altLang="en-US" dirty="0"/>
              <a:t>与homophily和heterophily无关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36642ECE-4907-C48E-E2F7-0E7B42746A0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1412" y="4559960"/>
            <a:ext cx="1800225" cy="120015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6CC898C-BD7D-7214-6005-5355509575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0728" y="5881113"/>
            <a:ext cx="3396634" cy="19046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2649FBB-92BB-D70E-D085-0D5F31CB12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728" y="6187914"/>
            <a:ext cx="5618724" cy="190465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5FEA632-F8D6-8FBF-EFF1-72286E1D8F1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39452" y="4559960"/>
            <a:ext cx="6249543" cy="7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650D40D-794D-C0CE-64B9-103615E1094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《Revisiting Heterophily For Graph Neural Networks》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C2B0B7-AC3A-B260-681A-C730537B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85" y="509586"/>
            <a:ext cx="2076450" cy="352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88E554-7844-1C84-3459-74A4DFF60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345" y="476248"/>
            <a:ext cx="2066925" cy="4191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C35A89-0A1D-FDE8-A002-A0889731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285" y="1412652"/>
            <a:ext cx="5176115" cy="353226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0AF9AB-1E3E-73ED-CE27-D201FF347B8B}"/>
              </a:ext>
            </a:extLst>
          </p:cNvPr>
          <p:cNvGrpSpPr/>
          <p:nvPr/>
        </p:nvGrpSpPr>
        <p:grpSpPr>
          <a:xfrm>
            <a:off x="310285" y="4247457"/>
            <a:ext cx="3633643" cy="353268"/>
            <a:chOff x="310285" y="2354136"/>
            <a:chExt cx="4003097" cy="35165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AB36370-6CCB-7AE5-C307-0D1958162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0285" y="2354136"/>
              <a:ext cx="867404" cy="351650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A2BEBB0-3A21-7910-B2B3-B37212EFB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77689" y="2354136"/>
              <a:ext cx="3135693" cy="346385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B93FDBCE-C950-C7A1-B94B-F70377BB1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285" y="1898927"/>
            <a:ext cx="4644880" cy="378701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39C503AD-4058-A5E0-630E-AF0652306E67}"/>
              </a:ext>
            </a:extLst>
          </p:cNvPr>
          <p:cNvGrpSpPr/>
          <p:nvPr/>
        </p:nvGrpSpPr>
        <p:grpSpPr>
          <a:xfrm>
            <a:off x="310285" y="4725992"/>
            <a:ext cx="3153351" cy="353268"/>
            <a:chOff x="315047" y="3994487"/>
            <a:chExt cx="3905250" cy="438150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D0F74A96-F6BB-708B-47E6-6382DF8D6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5047" y="4027825"/>
              <a:ext cx="1028700" cy="371475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7E5FDA6-B138-9EEF-9DDB-EACBE6E37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43747" y="3994487"/>
              <a:ext cx="2876550" cy="438150"/>
            </a:xfrm>
            <a:prstGeom prst="rect">
              <a:avLst/>
            </a:prstGeom>
          </p:spPr>
        </p:pic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ECED82DD-DD52-4CF3-82B2-8B5E6CA94B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0285" y="2407583"/>
            <a:ext cx="3135693" cy="4246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4BE54F47-C60F-AFC3-04D2-A7346FC01A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285" y="2962163"/>
            <a:ext cx="2076450" cy="40312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76CED3E-FC72-45B8-6611-F8559B1118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3928" y="2432087"/>
            <a:ext cx="1333066" cy="37561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723F7786-AE78-335D-22EC-977D4B0523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43928" y="2832208"/>
            <a:ext cx="1314656" cy="37561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14B38BBE-EBC8-80EB-1315-BED29C7863A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0285" y="5180737"/>
            <a:ext cx="1982859" cy="393361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EEB80F57-59E2-A37E-73E6-B9770E7D12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0285" y="5699274"/>
            <a:ext cx="1982859" cy="44245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25EB9DE3-C0D4-8AB8-44C7-B5E123C5A8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3928" y="5266891"/>
            <a:ext cx="1333066" cy="375615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876A7D9-1C52-E765-94D7-B14864BEC0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43928" y="5667012"/>
            <a:ext cx="1314656" cy="37561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710DDCEE-718B-CB40-5D4A-790217DC69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40993" y="2775596"/>
            <a:ext cx="5597236" cy="653404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A95D27F-F0E0-834B-FD7D-E015FC4C40E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0993" y="4089047"/>
            <a:ext cx="3872825" cy="664797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6B8DA862-8B27-5DB6-EBB2-7F88525B26D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40993" y="4902626"/>
            <a:ext cx="4091709" cy="629087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8AD222D-EF10-DA15-8A4C-AD3A156B9C7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40993" y="1428637"/>
            <a:ext cx="4259590" cy="687922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1E9654FB-47F4-9D56-0152-5583D10F0064}"/>
              </a:ext>
            </a:extLst>
          </p:cNvPr>
          <p:cNvSpPr txBox="1"/>
          <p:nvPr/>
        </p:nvSpPr>
        <p:spPr>
          <a:xfrm>
            <a:off x="10765326" y="4717960"/>
            <a:ext cx="285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20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650D40D-794D-C0CE-64B9-103615E1094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《Revisiting Heterophily For Graph Neural Networks》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0C3230-1422-FD07-BBE5-628D52F41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17" y="556489"/>
            <a:ext cx="4109893" cy="2834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03D24F-5417-57BB-6BB0-A3911F90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83" y="1023359"/>
            <a:ext cx="3786190" cy="4564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982CF8-4E7F-052A-4258-1EFCBA574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017" y="1667726"/>
            <a:ext cx="526934" cy="3293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754233-6E10-C622-F977-B96774A47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84" y="2184936"/>
            <a:ext cx="4388294" cy="479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E561CB0-CC66-1C61-E53A-55A877DC7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017" y="3212778"/>
            <a:ext cx="2761674" cy="58065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61DED56-BB8C-3239-0655-C725DFE79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017" y="3793437"/>
            <a:ext cx="1385456" cy="4292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7987F60-D693-9CF7-5221-957E47917B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017" y="5814376"/>
            <a:ext cx="5508480" cy="5058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0D49D3A-9E67-B810-259A-412C8656C1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017" y="4336052"/>
            <a:ext cx="4546743" cy="67310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5185430-5D76-5EC5-C1AB-840FA91034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5854" y="5122475"/>
            <a:ext cx="4713964" cy="572968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2941C15E-C916-304A-3F91-793B6B0CB737}"/>
              </a:ext>
            </a:extLst>
          </p:cNvPr>
          <p:cNvSpPr txBox="1"/>
          <p:nvPr/>
        </p:nvSpPr>
        <p:spPr>
          <a:xfrm>
            <a:off x="775854" y="2664686"/>
            <a:ext cx="76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 x C</a:t>
            </a:r>
            <a:endParaRPr lang="zh-CN" altLang="en-US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009E3ED-C7B0-CCED-2098-51C8A47658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65497" y="556489"/>
            <a:ext cx="2964293" cy="29577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688E1E05-1627-E100-8E1F-C7B2D742E0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65497" y="1029427"/>
            <a:ext cx="6334364" cy="68805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0FC6AAE-DD14-A138-91B2-F1880BA7E90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74678" y="1894644"/>
            <a:ext cx="4516002" cy="530167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A384A9E-90A7-DFAF-A353-CFEDC4D8106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5497" y="2846415"/>
            <a:ext cx="3367667" cy="297477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835BA9F-4130-0BAF-0C61-0029D3CFC3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72375" y="3322241"/>
            <a:ext cx="5514830" cy="36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37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650D40D-794D-C0CE-64B9-103615E1094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《Revisiting Heterophily For Graph Neural Networks》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F72782C6-C8B6-B0A6-60ED-007BB636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4" y="515684"/>
            <a:ext cx="3280522" cy="30065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60D3DA5-D9BE-74BE-E6DA-D9CD71108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92" y="962695"/>
            <a:ext cx="5441154" cy="9078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CA304C-805A-614B-AA1F-C73697189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68" y="184666"/>
            <a:ext cx="6095998" cy="18337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5409A4-B26A-6CE5-FF2E-13F570E625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934" y="2303593"/>
            <a:ext cx="5137030" cy="32057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E5EC552-91AC-023B-A944-4B9066C4C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934" y="2870408"/>
            <a:ext cx="5441154" cy="55859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3FC6CC-530E-79B4-895B-2064DCC5AA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934" y="3864088"/>
            <a:ext cx="1314450" cy="3905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B599EC3-378A-F35B-6B95-CDA720ED1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7195" y="3840275"/>
            <a:ext cx="2381250" cy="438150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11A74C54-F40B-CC18-31C8-90B3F272339E}"/>
              </a:ext>
            </a:extLst>
          </p:cNvPr>
          <p:cNvGrpSpPr/>
          <p:nvPr/>
        </p:nvGrpSpPr>
        <p:grpSpPr>
          <a:xfrm>
            <a:off x="386992" y="4427953"/>
            <a:ext cx="2861950" cy="248680"/>
            <a:chOff x="386992" y="4427953"/>
            <a:chExt cx="2861950" cy="24868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81E320A-D659-47A8-D582-7E223AEB5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86992" y="4427953"/>
              <a:ext cx="2452664" cy="24868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BB853DD5-5D8F-8442-F9A0-E3937F1C9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39656" y="4427953"/>
              <a:ext cx="409286" cy="248680"/>
            </a:xfrm>
            <a:prstGeom prst="rect">
              <a:avLst/>
            </a:prstGeom>
          </p:spPr>
        </p:pic>
      </p:grpSp>
      <p:pic>
        <p:nvPicPr>
          <p:cNvPr id="32" name="图片 31">
            <a:extLst>
              <a:ext uri="{FF2B5EF4-FFF2-40B4-BE49-F238E27FC236}">
                <a16:creationId xmlns:a16="http://schemas.microsoft.com/office/drawing/2014/main" id="{440F531E-52BA-1AEE-D587-B28443BE74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992" y="4826161"/>
            <a:ext cx="3062916" cy="23218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C79CAD8-267B-139A-8F32-5A01F94680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0451" y="4427953"/>
            <a:ext cx="1082489" cy="24868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5345CD9-2AEB-3A3D-DE16-E538EAC270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20450" y="4809670"/>
            <a:ext cx="1082489" cy="2486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548D4A-1C62-F413-853E-53E9B240F1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28146" y="2303593"/>
            <a:ext cx="4314825" cy="323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306D37-F6F7-82A4-CBCB-13AFAA17A21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28146" y="2936770"/>
            <a:ext cx="6096000" cy="4243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0BE4320-73B6-8AC5-D415-72103034907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28146" y="4500758"/>
            <a:ext cx="5892799" cy="45769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EDB2E3-940C-5C62-06BA-8DF66B70BC5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28146" y="3670445"/>
            <a:ext cx="6218023" cy="51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2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812C0B-0B79-514F-597F-B326AE5F624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NimbusRomNo9L-Medi"/>
              </a:rPr>
              <a:t>《HGNN with Heterophily》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10FBA9-BCA8-75E9-5E2A-BD90DE7A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4" y="2673507"/>
            <a:ext cx="6355716" cy="16248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42C724B-02A1-1D37-275F-060FE31C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6" y="1023521"/>
            <a:ext cx="6355716" cy="12578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0AA8C9-94A6-6BB0-5486-E9674141C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252" y="3589710"/>
            <a:ext cx="4751214" cy="12316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08BC432-B9ED-4D85-E369-6CD732C60C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784" y="562395"/>
            <a:ext cx="4314536" cy="2680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2EA716C-51AF-84D2-394B-AF82EF496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253" y="75103"/>
            <a:ext cx="4746855" cy="168220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F001860-6CCD-BDA2-5E3A-D5BB88AC0D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1252" y="1832406"/>
            <a:ext cx="4746855" cy="168220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90AAE09-B69D-4765-9E49-2207D69E39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1252" y="4896483"/>
            <a:ext cx="4746855" cy="168220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C4C75D4-30A6-7538-6955-798610E294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784" y="4896483"/>
            <a:ext cx="6748714" cy="16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148</Words>
  <Application>Microsoft Office PowerPoint</Application>
  <PresentationFormat>宽屏</PresentationFormat>
  <Paragraphs>35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CMBX10</vt:lpstr>
      <vt:lpstr>NimbusRomNo9L-Medi</vt:lpstr>
      <vt:lpstr>NimbusRomNo9L-Regu</vt:lpstr>
      <vt:lpstr>等线</vt:lpstr>
      <vt:lpstr>等线 Light</vt:lpstr>
      <vt:lpstr>Arial</vt:lpstr>
      <vt:lpstr>Office 主题​​</vt:lpstr>
      <vt:lpstr>Heterophily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Heterophily</dc:title>
  <dc:creator>丰臣 张</dc:creator>
  <cp:lastModifiedBy>丰臣 张</cp:lastModifiedBy>
  <cp:revision>18</cp:revision>
  <dcterms:created xsi:type="dcterms:W3CDTF">2024-05-14T06:08:50Z</dcterms:created>
  <dcterms:modified xsi:type="dcterms:W3CDTF">2024-05-24T02:34:56Z</dcterms:modified>
</cp:coreProperties>
</file>