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65" r:id="rId7"/>
    <p:sldId id="258" r:id="rId8"/>
    <p:sldId id="260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0E480-D9A3-4377-9DC6-490B3A07103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8F3C5-C52B-4C18-B5FE-8642660BE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8F3C5-C52B-4C18-B5FE-8642660BE7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266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52BF0-259F-4252-9CEF-0CBE64AC6F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552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52BF0-259F-4252-9CEF-0CBE64AC6F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29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8F3C5-C52B-4C18-B5FE-8642660BE7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04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3D6D1-8146-DBA6-DC94-4F875D9FC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9D60AA-E440-0ACA-E51D-1BBE709C3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D7C71-69DE-72E1-D017-BC7DDB71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5C92-532C-45B8-8F8C-D599D43368E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46E62-C8E0-C633-ED27-4C5EBE60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F6E7EF-517C-F996-B091-45370AFF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A03F-CB76-4A06-8451-1E8E173DF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05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4B116-F6EB-1E36-40A8-A25D3BD5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2DCDA2-2C37-3AF3-0AD3-1945DE63B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7658F-56C2-5453-3695-E0D2EDDB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5C92-532C-45B8-8F8C-D599D43368E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D0C91-89EC-7525-4C8E-A58D7A5B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0EA42-6C9A-E82D-96C7-85D01D1F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A03F-CB76-4A06-8451-1E8E173DF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7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10D0D9-B59F-EA27-A967-D354938BA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778879-A152-24B8-FEC0-2E2323968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2FCA5-B9FD-2351-24F3-B2C46E97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5C92-532C-45B8-8F8C-D599D43368E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E350A-BA1D-9371-F5AF-F9919F5F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F1EA0-D249-357E-0323-A84D1032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A03F-CB76-4A06-8451-1E8E173DF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82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50557-620E-F239-31F2-7F29FC1F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2864A-1E64-6E8A-D927-D194DD79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5CD11-55BC-6AD4-99E5-19468CFF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5C92-532C-45B8-8F8C-D599D43368E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17E52-DCC4-9F5D-994C-194E8AA3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AE046-95F2-6FE8-EF9F-4CB5DA92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A03F-CB76-4A06-8451-1E8E173DF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99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CDD85-2737-F31A-2805-D5E3ED5B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2FF2FE-0170-ECB8-A350-6DC84EF48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2A2E1-909B-C5E6-1580-1BF0B53D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5C92-532C-45B8-8F8C-D599D43368E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751D4-1288-4050-43F6-3CB90C02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105D8-7CE7-A408-CA20-1B4B0129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A03F-CB76-4A06-8451-1E8E173DF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4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68074-AC53-C9C5-45FD-8487A6D1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3C2B3-7931-6155-CD5A-08C764CD3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B95BFD-EF76-EE8C-0914-9B2808C17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DD999F-04AE-177D-779B-D80C229F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5C92-532C-45B8-8F8C-D599D43368E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F674DB-F69F-14AE-5F00-13942CDF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D2D6D4-6F01-8BE5-EBDA-A44E88C5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A03F-CB76-4A06-8451-1E8E173DF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6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CE169-1EC1-A5C5-BD70-C23D4A79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F026FE-729D-A7CB-3267-9E5069400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1A794-F0B8-7A1C-8157-2905973D2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863A62-2929-7A82-E647-B84207721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AFB114-AEEF-AE03-F74C-2B4A4E0A9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7164A3-83FE-9823-12F7-781DEADB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5C92-532C-45B8-8F8C-D599D43368E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91F2DF-5E8D-E9B5-F30D-50989347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E8BF83-9815-6F44-09EC-058C34C4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A03F-CB76-4A06-8451-1E8E173DF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7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407A5-879B-70A9-7E83-6C1506C8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47EF87-F734-FA0E-7983-58F944C6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5C92-532C-45B8-8F8C-D599D43368E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128E41-A166-E52B-2F5C-4009C650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11B6DE-ABDC-49D3-5616-41A95DBD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A03F-CB76-4A06-8451-1E8E173DF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090BBB-E0C4-C97F-FCF0-E84D8760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5C92-532C-45B8-8F8C-D599D43368E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4DC8EA-1486-CBF5-3252-6FE8DB74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8F4F21-113C-C05E-B13C-E3B19925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A03F-CB76-4A06-8451-1E8E173DF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1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A4F25-7569-CC5D-977E-F118E8FA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4707E-DA02-C3F6-9DA7-9DAC99674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52173F-4BBE-A85A-811C-958711957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FD94A8-9DF7-9455-A381-04BBF20B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5C92-532C-45B8-8F8C-D599D43368E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0B640-8268-FDAE-93E5-B9A958A6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8551EF-A8F0-14A5-3173-68F632CF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A03F-CB76-4A06-8451-1E8E173DF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8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43D20-7FE3-4B95-7BA5-A6DE1DE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FD43AF-C1E8-2256-BD36-58279FD42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D73910-610E-EA18-03A3-3D19D02FF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081648-6A18-BF10-39F3-8A94DDAB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5C92-532C-45B8-8F8C-D599D43368E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37BE6F-8DA3-6C46-51BC-F439BC9B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AC889C-D2BB-1275-0570-C8F61B67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A03F-CB76-4A06-8451-1E8E173DF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4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7B9E77-6252-7F85-30D8-1A3459F5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2315AA-27C3-3F79-3798-B8EB87BB6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6294E-F1BC-5BE9-A6C3-46BA26ABF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295C92-532C-45B8-8F8C-D599D43368E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5B5DA-36E3-64B8-638F-AEF8B8278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8A485-A1A0-F383-25B9-278D1DF51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DA03F-CB76-4A06-8451-1E8E173DF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88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3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3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5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2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Relationship Id="rId1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0C9FE21-163A-B449-DB23-0205C96E50AB}"/>
              </a:ext>
            </a:extLst>
          </p:cNvPr>
          <p:cNvSpPr txBox="1"/>
          <p:nvPr/>
        </p:nvSpPr>
        <p:spPr>
          <a:xfrm>
            <a:off x="7372350" y="2043451"/>
            <a:ext cx="48196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时空图神经网络</a:t>
            </a:r>
            <a:endParaRPr lang="en-US" altLang="zh-CN" sz="2800" dirty="0"/>
          </a:p>
          <a:p>
            <a:pPr algn="ctr"/>
            <a:r>
              <a:rPr lang="en-US" altLang="zh-CN" sz="1600" dirty="0" err="1"/>
              <a:t>Spatio</a:t>
            </a:r>
            <a:r>
              <a:rPr lang="en-US" altLang="zh-CN" sz="1600" dirty="0"/>
              <a:t>-temporal Graph Neural Networks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5696A8-8ED4-023C-52D6-E8771486C277}"/>
              </a:ext>
            </a:extLst>
          </p:cNvPr>
          <p:cNvSpPr txBox="1"/>
          <p:nvPr/>
        </p:nvSpPr>
        <p:spPr>
          <a:xfrm>
            <a:off x="7372350" y="3862303"/>
            <a:ext cx="48196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时空超图神经网络</a:t>
            </a:r>
            <a:endParaRPr lang="en-US" altLang="zh-CN" sz="2800" dirty="0"/>
          </a:p>
          <a:p>
            <a:pPr algn="ctr"/>
            <a:r>
              <a:rPr lang="en-US" altLang="zh-CN" sz="1600" dirty="0" err="1"/>
              <a:t>Spatio</a:t>
            </a:r>
            <a:r>
              <a:rPr lang="en-US" altLang="zh-CN" sz="1600" dirty="0"/>
              <a:t>-temporal Hypergraph Neural Networks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B93E19-DC89-B790-5925-07FA62EEA571}"/>
              </a:ext>
            </a:extLst>
          </p:cNvPr>
          <p:cNvSpPr txBox="1"/>
          <p:nvPr/>
        </p:nvSpPr>
        <p:spPr>
          <a:xfrm>
            <a:off x="7372350" y="5681156"/>
            <a:ext cx="48196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2024.04.25</a:t>
            </a:r>
            <a:endParaRPr lang="zh-CN" altLang="en-US" sz="16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78B703C-FE52-36AB-85EE-EDE34478A7B8}"/>
              </a:ext>
            </a:extLst>
          </p:cNvPr>
          <p:cNvCxnSpPr>
            <a:cxnSpLocks/>
          </p:cNvCxnSpPr>
          <p:nvPr/>
        </p:nvCxnSpPr>
        <p:spPr>
          <a:xfrm>
            <a:off x="9782175" y="2988000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D5046206-C264-BD5F-AA64-429D2F3D8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590550"/>
            <a:ext cx="73342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7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9302228-FBB5-8029-C63A-3E3BEBB7B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1" y="3609033"/>
            <a:ext cx="4359565" cy="27811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C7E88D-8D9F-F918-291F-FCE24C8D7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0392"/>
            <a:ext cx="2973161" cy="192820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B43BC96-4245-2A08-71C4-BA7DE3F0B0FC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highlight>
                  <a:srgbClr val="FFFF00"/>
                </a:highlight>
              </a:rPr>
              <a:t>时空图构建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48DE9D-FAD6-6434-B1FE-8880D2E0DDC3}"/>
              </a:ext>
            </a:extLst>
          </p:cNvPr>
          <p:cNvSpPr txBox="1"/>
          <p:nvPr/>
        </p:nvSpPr>
        <p:spPr>
          <a:xfrm>
            <a:off x="6096000" y="0"/>
            <a:ext cx="6096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highlight>
                  <a:srgbClr val="FFFF00"/>
                </a:highlight>
              </a:rPr>
              <a:t>时空图预测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527017-320D-9E72-7840-B06C517010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9"/>
          <a:stretch/>
        </p:blipFill>
        <p:spPr>
          <a:xfrm>
            <a:off x="2973161" y="2598339"/>
            <a:ext cx="3257218" cy="3403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F05934-CE01-FACA-5B4F-4E8DB820D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3161" y="1882504"/>
            <a:ext cx="1907743" cy="2958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3B7673-900B-09E2-4EBC-254ED3ABF7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4787" y="624488"/>
            <a:ext cx="4878427" cy="3707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A181DD5-3B94-6176-88A5-5E57F18718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787" y="1158109"/>
            <a:ext cx="4878427" cy="237896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3D49579-01A2-FD35-93B9-956D922671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2694" y="3609033"/>
            <a:ext cx="5662612" cy="309371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51CF115-4B6F-5F0D-841D-AA0F913EB529}"/>
              </a:ext>
            </a:extLst>
          </p:cNvPr>
          <p:cNvSpPr txBox="1"/>
          <p:nvPr/>
        </p:nvSpPr>
        <p:spPr>
          <a:xfrm>
            <a:off x="642667" y="995286"/>
            <a:ext cx="1892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highlight>
                  <a:srgbClr val="FFFF00"/>
                </a:highlight>
              </a:rPr>
              <a:t>图→时空图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F38948-304A-9AC3-E1BF-D04BDFBD6C3A}"/>
              </a:ext>
            </a:extLst>
          </p:cNvPr>
          <p:cNvSpPr txBox="1"/>
          <p:nvPr/>
        </p:nvSpPr>
        <p:spPr>
          <a:xfrm>
            <a:off x="4203079" y="3945741"/>
            <a:ext cx="1892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highlight>
                  <a:srgbClr val="FFFF00"/>
                </a:highlight>
              </a:rPr>
              <a:t>静态时空图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B824B58-07E7-6EBF-3C6E-FAD714E8AB0B}"/>
              </a:ext>
            </a:extLst>
          </p:cNvPr>
          <p:cNvSpPr txBox="1"/>
          <p:nvPr/>
        </p:nvSpPr>
        <p:spPr>
          <a:xfrm>
            <a:off x="4203078" y="5322162"/>
            <a:ext cx="1892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highlight>
                  <a:srgbClr val="FFFF00"/>
                </a:highlight>
              </a:rPr>
              <a:t>动态时空图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65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E75C4B-A4B3-62F2-8267-2A88BEFCCC6C}"/>
              </a:ext>
            </a:extLst>
          </p:cNvPr>
          <p:cNvSpPr txBox="1"/>
          <p:nvPr/>
        </p:nvSpPr>
        <p:spPr>
          <a:xfrm>
            <a:off x="5372618" y="3066870"/>
            <a:ext cx="3470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NimbusRomNo9L-Medi"/>
              </a:rPr>
              <a:t>《</a:t>
            </a:r>
            <a:r>
              <a:rPr lang="zh-CN" altLang="en-US" b="1" dirty="0">
                <a:solidFill>
                  <a:srgbClr val="000000"/>
                </a:solidFill>
                <a:highlight>
                  <a:srgbClr val="FFFF00"/>
                </a:highlight>
                <a:latin typeface="NimbusRomNo9L-Medi"/>
              </a:rPr>
              <a:t>Convolutional LSTM Network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NimbusRomNo9L-Medi"/>
              </a:rPr>
              <a:t>》</a:t>
            </a:r>
            <a:endParaRPr lang="zh-CN" altLang="en-US" b="1" dirty="0">
              <a:solidFill>
                <a:srgbClr val="000000"/>
              </a:solidFill>
              <a:highlight>
                <a:srgbClr val="FFFF00"/>
              </a:highlight>
              <a:latin typeface="NimbusRomNo9L-Medi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F9C8CB2-1B86-56A9-6F1D-902566E78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62" y="3429000"/>
            <a:ext cx="5495119" cy="161825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7638FEC-DEEC-918B-4827-C42C60D49546}"/>
              </a:ext>
            </a:extLst>
          </p:cNvPr>
          <p:cNvSpPr txBox="1"/>
          <p:nvPr/>
        </p:nvSpPr>
        <p:spPr>
          <a:xfrm>
            <a:off x="0" y="5323"/>
            <a:ext cx="3470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NimbusRomNo9L-Medi"/>
              </a:rPr>
              <a:t>《LONG SHORT-TERM MEMORY 》</a:t>
            </a: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EAB6889-9D21-2CA2-31B4-5AAD6DDE0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4655"/>
            <a:ext cx="4740563" cy="64833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06D0CE3-617B-A572-F85B-AD40472FA4F7}"/>
              </a:ext>
            </a:extLst>
          </p:cNvPr>
          <p:cNvSpPr txBox="1"/>
          <p:nvPr/>
        </p:nvSpPr>
        <p:spPr>
          <a:xfrm>
            <a:off x="5025415" y="-164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NimbusRomNo9L-Medi"/>
              </a:rPr>
              <a:t>《</a:t>
            </a:r>
            <a:r>
              <a:rPr lang="zh-CN" altLang="en-US" b="1" dirty="0">
                <a:solidFill>
                  <a:srgbClr val="000000"/>
                </a:solidFill>
                <a:highlight>
                  <a:srgbClr val="FFFF00"/>
                </a:highlight>
                <a:latin typeface="NimbusRomNo9L-Medi"/>
              </a:rPr>
              <a:t>Generating Sequences With Recurrent Neural Networks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NimbusRomNo9L-Medi"/>
              </a:rPr>
              <a:t>》</a:t>
            </a:r>
            <a:endParaRPr lang="zh-CN" altLang="en-US" b="1" dirty="0">
              <a:solidFill>
                <a:srgbClr val="000000"/>
              </a:solidFill>
              <a:highlight>
                <a:srgbClr val="FFFF00"/>
              </a:highlight>
              <a:latin typeface="NimbusRomNo9L-Medi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271AEB5-F943-2034-C087-5AA6B4CE0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439" y="369169"/>
            <a:ext cx="4617904" cy="242984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F946CE4-9E1C-26E6-338A-75A8F63384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2625" y="369169"/>
            <a:ext cx="2710874" cy="242984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EA9E977-AECA-0C07-4ADB-90BF9A8E7D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8517" y="5047254"/>
            <a:ext cx="5495119" cy="161825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0BC201E-3C2B-48E7-C5AA-C63107FDCA55}"/>
              </a:ext>
            </a:extLst>
          </p:cNvPr>
          <p:cNvSpPr txBox="1"/>
          <p:nvPr/>
        </p:nvSpPr>
        <p:spPr>
          <a:xfrm>
            <a:off x="3706866" y="-5649"/>
            <a:ext cx="797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NimbusRomNo9L-Medi"/>
              </a:rPr>
              <a:t>LSTM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7CFB83-06DC-2660-EAA9-71E748AFFF29}"/>
              </a:ext>
            </a:extLst>
          </p:cNvPr>
          <p:cNvSpPr txBox="1"/>
          <p:nvPr/>
        </p:nvSpPr>
        <p:spPr>
          <a:xfrm>
            <a:off x="10995272" y="-11135"/>
            <a:ext cx="1196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NimbusRomNo9L-Medi"/>
              </a:rPr>
              <a:t>FC-LSTM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B8AC5D-5C02-AE01-9830-C712A2D98658}"/>
              </a:ext>
            </a:extLst>
          </p:cNvPr>
          <p:cNvSpPr txBox="1"/>
          <p:nvPr/>
        </p:nvSpPr>
        <p:spPr>
          <a:xfrm>
            <a:off x="9753151" y="3066870"/>
            <a:ext cx="1392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NimbusRomNo9L-Medi"/>
              </a:rPr>
              <a:t>Conv-LSTM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B9095F-4110-4E59-3D66-3E70D1D563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3340" y="2898217"/>
            <a:ext cx="2124870" cy="10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22812385-2F04-0120-38DD-DE0A66369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58" y="184666"/>
            <a:ext cx="6332375" cy="32153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470A17A-B92F-59A8-3577-DC54D725EDB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imbusRomNo9L-Medi"/>
              </a:rPr>
              <a:t>《STGCN: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imbusRomNo9L-Medi"/>
              </a:rPr>
              <a:t>Spatio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imbusRomNo9L-Medi"/>
              </a:rPr>
              <a:t>-Temporal Graph Convolutional Networks》</a:t>
            </a: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ADC468-2A0B-B56F-3A5F-FB6302555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8" y="2487578"/>
            <a:ext cx="4889241" cy="8167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2FD03C-FB0E-20EA-4620-6ADDD4D97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9" y="1356247"/>
            <a:ext cx="2037185" cy="3344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2D28FC6-580B-7423-4202-DE6B5C4BD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7" y="559377"/>
            <a:ext cx="2973161" cy="19282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1E722A-8363-887C-2BEA-EE0F2B469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8589" y="3583403"/>
            <a:ext cx="6419850" cy="4762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2864A60-C823-0740-75E8-CE0973D5A9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3539" y="4443858"/>
            <a:ext cx="3409950" cy="5524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01B8C62-5B4C-7574-A841-2FB39E8686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3964" y="5380513"/>
            <a:ext cx="4229100" cy="9715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44FB51E-89F7-B6C8-EDD3-E8C2353BB4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308" y="3583403"/>
            <a:ext cx="4968734" cy="290429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DC8441C-FED5-A5A0-1D77-79F3DD8896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308" y="6335300"/>
            <a:ext cx="1790700" cy="3048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82DAF85-DA4A-5B5A-5377-BABD74CF4F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6599" y="6297200"/>
            <a:ext cx="18859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4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E82D80B-6EBF-388F-7E85-B4B03F55C62D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NimbusRomNo9L-Medi"/>
              </a:rPr>
              <a:t>《DCRNN: </a:t>
            </a:r>
            <a:r>
              <a:rPr lang="fr-FR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NimbusRomNo9L-Medi"/>
              </a:rPr>
              <a:t>DIFFUSION CONVOLUTIONAL RECURRENT NEURALNETWORK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NimbusRomNo9L-Medi"/>
              </a:rPr>
              <a:t>》</a:t>
            </a: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6E66AC-D364-DFC7-A350-883A158B5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38" y="599062"/>
            <a:ext cx="2400300" cy="495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C74FB3-0B45-448F-2D39-3189B2AEA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52" y="1286474"/>
            <a:ext cx="4098590" cy="3681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1F301DE-D982-9E84-E6E7-60C7FB16676F}"/>
              </a:ext>
            </a:extLst>
          </p:cNvPr>
          <p:cNvSpPr txBox="1"/>
          <p:nvPr/>
        </p:nvSpPr>
        <p:spPr>
          <a:xfrm>
            <a:off x="2970300" y="660135"/>
            <a:ext cx="2412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有向 </a:t>
            </a:r>
            <a:r>
              <a:rPr lang="en-US" altLang="zh-CN" dirty="0"/>
              <a:t>+ W</a:t>
            </a:r>
            <a:r>
              <a:rPr lang="zh-CN" altLang="en-US" dirty="0"/>
              <a:t>节点相似度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8B4E309-29D4-D29A-E829-E241E82AD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16" y="2251526"/>
            <a:ext cx="2651698" cy="7424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CCD66CE-EEEF-3F92-8636-85CFD76F5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714" y="2922479"/>
            <a:ext cx="5359169" cy="69392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2A564FA-8A4B-259B-DDB1-CE88306440C7}"/>
              </a:ext>
            </a:extLst>
          </p:cNvPr>
          <p:cNvSpPr txBox="1"/>
          <p:nvPr/>
        </p:nvSpPr>
        <p:spPr>
          <a:xfrm>
            <a:off x="0" y="1910104"/>
            <a:ext cx="5359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捕获空间关系：扩散卷积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433736-713A-1596-6B26-61DEFC9E8406}"/>
              </a:ext>
            </a:extLst>
          </p:cNvPr>
          <p:cNvSpPr txBox="1"/>
          <p:nvPr/>
        </p:nvSpPr>
        <p:spPr>
          <a:xfrm>
            <a:off x="4321998" y="2737251"/>
            <a:ext cx="1206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双向扩散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E5EFC63-D50B-318D-8762-298E3431BC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714" y="3616406"/>
            <a:ext cx="4634463" cy="798683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20D68A50-0564-410D-D404-B3919C9426E3}"/>
              </a:ext>
            </a:extLst>
          </p:cNvPr>
          <p:cNvSpPr txBox="1"/>
          <p:nvPr/>
        </p:nvSpPr>
        <p:spPr>
          <a:xfrm>
            <a:off x="5689352" y="489349"/>
            <a:ext cx="61237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《Sequence to Sequence Learning with Neural Networks》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7D732B8-5A6B-3D67-FE49-7A97599208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9352" y="947920"/>
            <a:ext cx="6391977" cy="1432376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2E0D7EA1-9415-942D-DBAF-B761CCA276AB}"/>
              </a:ext>
            </a:extLst>
          </p:cNvPr>
          <p:cNvSpPr txBox="1"/>
          <p:nvPr/>
        </p:nvSpPr>
        <p:spPr>
          <a:xfrm>
            <a:off x="0" y="4429418"/>
            <a:ext cx="5649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捕获空间关系：</a:t>
            </a:r>
            <a:r>
              <a:rPr lang="en-US" altLang="zh-CN" dirty="0">
                <a:solidFill>
                  <a:srgbClr val="FF0000"/>
                </a:solidFill>
              </a:rPr>
              <a:t>DC-GRU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5E72DC72-1F72-AF59-4530-F9650067A7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238" y="5012437"/>
            <a:ext cx="3360770" cy="481184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4A6C6C19-644E-7A4B-3ABD-A8FE22F41B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138" y="5910080"/>
            <a:ext cx="3360771" cy="598493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07871FD5-A48F-D4BB-14B5-153823ABCF33}"/>
              </a:ext>
            </a:extLst>
          </p:cNvPr>
          <p:cNvSpPr txBox="1"/>
          <p:nvPr/>
        </p:nvSpPr>
        <p:spPr>
          <a:xfrm>
            <a:off x="5728820" y="5657708"/>
            <a:ext cx="63130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scheduled sampling: </a:t>
            </a:r>
          </a:p>
          <a:p>
            <a:r>
              <a:rPr lang="zh-CN" altLang="en-US" dirty="0"/>
              <a:t>训练时，以概率</a:t>
            </a:r>
            <a:r>
              <a:rPr lang="en-US" altLang="zh-CN" dirty="0"/>
              <a:t>epsilon</a:t>
            </a:r>
            <a:r>
              <a:rPr lang="zh-CN" altLang="en-US" dirty="0"/>
              <a:t>将真实样本作为</a:t>
            </a:r>
            <a:r>
              <a:rPr lang="en-US" altLang="zh-CN" dirty="0"/>
              <a:t>decoder</a:t>
            </a:r>
            <a:r>
              <a:rPr lang="zh-CN" altLang="en-US" dirty="0"/>
              <a:t>输入；</a:t>
            </a:r>
            <a:endParaRPr lang="en-US" altLang="zh-CN" dirty="0"/>
          </a:p>
          <a:p>
            <a:r>
              <a:rPr lang="zh-CN" altLang="en-US" dirty="0"/>
              <a:t>随着时间推移，</a:t>
            </a:r>
            <a:r>
              <a:rPr lang="en-US" altLang="zh-CN" dirty="0"/>
              <a:t>epsilon</a:t>
            </a:r>
            <a:r>
              <a:rPr lang="zh-CN" altLang="en-US" dirty="0"/>
              <a:t>逐渐减小</a:t>
            </a:r>
            <a:endParaRPr lang="en-US" altLang="zh-CN" dirty="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0E09BFA6-A65B-9C2B-0395-C333F516F8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4282" y="2622764"/>
            <a:ext cx="6542115" cy="288568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72D7682-3396-DC40-992A-5C7F2FD73BB7}"/>
              </a:ext>
            </a:extLst>
          </p:cNvPr>
          <p:cNvSpPr txBox="1"/>
          <p:nvPr/>
        </p:nvSpPr>
        <p:spPr>
          <a:xfrm>
            <a:off x="5689352" y="827903"/>
            <a:ext cx="27931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Encoder + Decoder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A696D8-15FC-C69D-8934-DDE29BB12B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76255" y="4938571"/>
            <a:ext cx="2073629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1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8F50C1-B599-6343-B6D9-E210EF606E25}"/>
              </a:ext>
            </a:extLst>
          </p:cNvPr>
          <p:cNvSpPr txBox="1"/>
          <p:nvPr/>
        </p:nvSpPr>
        <p:spPr>
          <a:xfrm>
            <a:off x="-1" y="0"/>
            <a:ext cx="5008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highlight>
                  <a:srgbClr val="FFFF00"/>
                </a:highlight>
              </a:rPr>
              <a:t>图与超图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D2C4646-5B25-818B-C9BE-D32A2AED7502}"/>
              </a:ext>
            </a:extLst>
          </p:cNvPr>
          <p:cNvGrpSpPr/>
          <p:nvPr/>
        </p:nvGrpSpPr>
        <p:grpSpPr>
          <a:xfrm>
            <a:off x="76200" y="523220"/>
            <a:ext cx="5328000" cy="6083910"/>
            <a:chOff x="6639054" y="404291"/>
            <a:chExt cx="5328000" cy="608391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7218D4D-A926-F681-3889-33BBE97C2734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39054" y="3392291"/>
              <a:ext cx="1872000" cy="324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4AE54CE-AC4F-4701-7E7F-42DB7A04A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5312" y="3852273"/>
              <a:ext cx="3298046" cy="2520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85B71A2-3247-9411-76E9-5EFEADD0716A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11054" y="4148291"/>
              <a:ext cx="1728000" cy="432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6ABE3D9-5B82-CF6F-65A9-B20B4D41F5D6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34335" y="4687653"/>
              <a:ext cx="1440000" cy="396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791699E-AB9B-9B8E-C266-1DA62F4A6C6D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054" y="5191015"/>
              <a:ext cx="1656000" cy="360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A6B8B85-2067-8A5F-C719-FC9EAA15C714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39054" y="404291"/>
              <a:ext cx="4932000" cy="2952000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B3B9C72-DFEA-F853-19E9-7AD3C94871B8}"/>
                </a:ext>
              </a:extLst>
            </p:cNvPr>
            <p:cNvSpPr/>
            <p:nvPr/>
          </p:nvSpPr>
          <p:spPr>
            <a:xfrm>
              <a:off x="7791054" y="1664291"/>
              <a:ext cx="105676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FF0000"/>
                  </a:solidFill>
                </a:rPr>
                <a:t>pairwise</a:t>
              </a:r>
              <a:endParaRPr lang="zh-CN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B943822-330E-0246-8D9F-02A076B65681}"/>
                </a:ext>
              </a:extLst>
            </p:cNvPr>
            <p:cNvSpPr/>
            <p:nvPr/>
          </p:nvSpPr>
          <p:spPr>
            <a:xfrm>
              <a:off x="10779054" y="1664290"/>
              <a:ext cx="105676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FF0000"/>
                  </a:solidFill>
                </a:rPr>
                <a:t>group</a:t>
              </a:r>
              <a:endParaRPr lang="zh-CN" altLang="en-US" sz="1000" b="1" dirty="0">
                <a:solidFill>
                  <a:srgbClr val="FF0000"/>
                </a:solidFill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E50FED4-21AE-25C8-E49B-4DB70A28E420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91054" y="3428291"/>
              <a:ext cx="1188000" cy="288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0A105A7-CD60-0534-B394-71F31B288FD3}"/>
                </a:ext>
              </a:extLst>
            </p:cNvPr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51054" y="4184291"/>
              <a:ext cx="360000" cy="3600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E11F26E9-5AFC-2402-77D6-CA340E8F5B20}"/>
                </a:ext>
              </a:extLst>
            </p:cNvPr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21215" y="5012291"/>
              <a:ext cx="216000" cy="21600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03735DB-555A-A038-ED4A-F4A3D1453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55054" y="5825294"/>
              <a:ext cx="1440000" cy="45283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597E5A29-962E-7B30-8CF8-97DE4FE98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43054" y="5652183"/>
              <a:ext cx="2599806" cy="346221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85762737-6AC3-F2E9-0764-857D10526461}"/>
                </a:ext>
              </a:extLst>
            </p:cNvPr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547054" y="6128201"/>
              <a:ext cx="3420000" cy="360000"/>
            </a:xfrm>
            <a:prstGeom prst="rect">
              <a:avLst/>
            </a:prstGeom>
          </p:spPr>
        </p:pic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59E7D9E6-1E7A-AB64-ECC3-D577BA725BC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00675" y="2748588"/>
            <a:ext cx="1390650" cy="4000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BB99BCB-5BD7-2966-4867-A17E11CF4B3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72150" y="3109070"/>
            <a:ext cx="2038350" cy="4381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403A3ED-7A12-116A-D1F0-6E5C4316AF0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72150" y="3577677"/>
            <a:ext cx="2247900" cy="4000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63C5F15-F66C-15DE-9268-05121D9A872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74450" y="3109070"/>
            <a:ext cx="2053829" cy="4381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11CA562-ECAE-4821-B32D-55BEC1F072A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212654" y="3544611"/>
            <a:ext cx="3226042" cy="601017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F688B37F-D2B8-3867-09EB-B11911506977}"/>
              </a:ext>
            </a:extLst>
          </p:cNvPr>
          <p:cNvGrpSpPr/>
          <p:nvPr/>
        </p:nvGrpSpPr>
        <p:grpSpPr>
          <a:xfrm>
            <a:off x="5772150" y="4022450"/>
            <a:ext cx="1636251" cy="249180"/>
            <a:chOff x="3003866" y="1192408"/>
            <a:chExt cx="2333625" cy="352425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558B1D2B-DDA6-FE7E-1819-7D9AAA6CF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003866" y="1192408"/>
              <a:ext cx="1809750" cy="352425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08A81C96-82A2-F20D-A670-2418F3963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813616" y="1205491"/>
              <a:ext cx="523875" cy="323850"/>
            </a:xfrm>
            <a:prstGeom prst="rect">
              <a:avLst/>
            </a:prstGeom>
          </p:spPr>
        </p:pic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BE1C19B3-9DA5-D1B5-9F40-D7BBBC19AD5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404200" y="523220"/>
            <a:ext cx="5824366" cy="2225368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B37B2AAB-9460-67C9-6266-690C851E6833}"/>
              </a:ext>
            </a:extLst>
          </p:cNvPr>
          <p:cNvSpPr txBox="1"/>
          <p:nvPr/>
        </p:nvSpPr>
        <p:spPr>
          <a:xfrm>
            <a:off x="5404200" y="-120"/>
            <a:ext cx="678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highlight>
                  <a:srgbClr val="FFFF00"/>
                </a:highlight>
              </a:rPr>
              <a:t>时空超图的构建与预测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DAB804D-5491-862C-2664-B0EEAB64908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08056" y="4313332"/>
            <a:ext cx="5612905" cy="199234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5D98284-DC69-A5F6-5FCF-CF62E7327A7D}"/>
              </a:ext>
            </a:extLst>
          </p:cNvPr>
          <p:cNvSpPr txBox="1"/>
          <p:nvPr/>
        </p:nvSpPr>
        <p:spPr>
          <a:xfrm>
            <a:off x="11228566" y="1013777"/>
            <a:ext cx="9762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highlight>
                  <a:srgbClr val="FFFF00"/>
                </a:highlight>
              </a:rPr>
              <a:t>静态</a:t>
            </a:r>
            <a:endParaRPr lang="en-US" altLang="zh-CN" sz="2000" dirty="0">
              <a:highlight>
                <a:srgbClr val="FFFF00"/>
              </a:highlight>
            </a:endParaRPr>
          </a:p>
          <a:p>
            <a:pPr algn="ctr"/>
            <a:r>
              <a:rPr lang="zh-CN" altLang="en-US" sz="2000" dirty="0">
                <a:highlight>
                  <a:srgbClr val="FFFF00"/>
                </a:highlight>
              </a:rPr>
              <a:t>时空</a:t>
            </a:r>
            <a:endParaRPr lang="en-US" altLang="zh-CN" sz="2000" dirty="0">
              <a:highlight>
                <a:srgbClr val="FFFF00"/>
              </a:highlight>
            </a:endParaRPr>
          </a:p>
          <a:p>
            <a:pPr algn="ctr"/>
            <a:r>
              <a:rPr lang="zh-CN" altLang="en-US" sz="2000" dirty="0">
                <a:highlight>
                  <a:srgbClr val="FFFF00"/>
                </a:highlight>
              </a:rPr>
              <a:t>超图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933A97F-7213-26D1-A7A3-38BE1750794A}"/>
              </a:ext>
            </a:extLst>
          </p:cNvPr>
          <p:cNvSpPr txBox="1"/>
          <p:nvPr/>
        </p:nvSpPr>
        <p:spPr>
          <a:xfrm>
            <a:off x="11004261" y="4839388"/>
            <a:ext cx="11877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highlight>
                  <a:srgbClr val="FFFF00"/>
                </a:highlight>
              </a:rPr>
              <a:t>动态</a:t>
            </a:r>
            <a:endParaRPr lang="en-US" altLang="zh-CN" sz="2000" dirty="0">
              <a:highlight>
                <a:srgbClr val="FFFF00"/>
              </a:highlight>
            </a:endParaRPr>
          </a:p>
          <a:p>
            <a:pPr algn="ctr"/>
            <a:r>
              <a:rPr lang="zh-CN" altLang="en-US" sz="2000" dirty="0">
                <a:highlight>
                  <a:srgbClr val="FFFF00"/>
                </a:highlight>
              </a:rPr>
              <a:t>时空</a:t>
            </a:r>
            <a:endParaRPr lang="en-US" altLang="zh-CN" sz="2000" dirty="0">
              <a:highlight>
                <a:srgbClr val="FFFF00"/>
              </a:highlight>
            </a:endParaRPr>
          </a:p>
          <a:p>
            <a:pPr algn="ctr"/>
            <a:r>
              <a:rPr lang="zh-CN" altLang="en-US" sz="2000" dirty="0">
                <a:highlight>
                  <a:srgbClr val="FFFF00"/>
                </a:highlight>
              </a:rPr>
              <a:t>超图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5AC487C-FBFD-E2DA-44AB-0A6D5920973F}"/>
              </a:ext>
            </a:extLst>
          </p:cNvPr>
          <p:cNvSpPr txBox="1"/>
          <p:nvPr/>
        </p:nvSpPr>
        <p:spPr>
          <a:xfrm>
            <a:off x="5702468" y="6305677"/>
            <a:ext cx="5224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《DHNN: </a:t>
            </a:r>
            <a:r>
              <a:rPr lang="zh-CN" altLang="en-US" dirty="0">
                <a:solidFill>
                  <a:srgbClr val="FF0000"/>
                </a:solidFill>
              </a:rPr>
              <a:t>Dynamic Hypergraph Neural Networks</a:t>
            </a:r>
            <a:r>
              <a:rPr lang="en-US" altLang="zh-CN" dirty="0">
                <a:solidFill>
                  <a:srgbClr val="FF0000"/>
                </a:solidFill>
              </a:rPr>
              <a:t>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A36A195-03BB-D097-F84A-0594C7E0C64C}"/>
              </a:ext>
            </a:extLst>
          </p:cNvPr>
          <p:cNvSpPr txBox="1"/>
          <p:nvPr/>
        </p:nvSpPr>
        <p:spPr>
          <a:xfrm>
            <a:off x="10900594" y="6027721"/>
            <a:ext cx="12914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construction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embedding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5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1CBEBBE-EA1C-4719-0935-6ADC4DCF0A4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NimbusRomNo9L-Regu"/>
              </a:rPr>
              <a:t>《HCRNN: Hypergraph Convolutional Recurrent Neural Network》</a:t>
            </a:r>
            <a:endParaRPr lang="zh-CN" altLang="en-US" b="1" dirty="0">
              <a:solidFill>
                <a:srgbClr val="000000"/>
              </a:solidFill>
              <a:highlight>
                <a:srgbClr val="FFFF00"/>
              </a:highlight>
              <a:latin typeface="NimbusRomNo9L-Regu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7D2B271-1A01-179D-6994-B15A87214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64" y="508352"/>
            <a:ext cx="1390650" cy="4000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ECF22B-A111-BED2-6EA9-09F2843CF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39" y="873993"/>
            <a:ext cx="2038350" cy="4381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FE40FC2-7C4F-D22C-5EEB-A8500A837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39" y="1353023"/>
            <a:ext cx="2247900" cy="4000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F5ECA93-085A-56DB-E0DE-FCBA5C6E82F4}"/>
              </a:ext>
            </a:extLst>
          </p:cNvPr>
          <p:cNvSpPr txBox="1"/>
          <p:nvPr/>
        </p:nvSpPr>
        <p:spPr>
          <a:xfrm>
            <a:off x="2928108" y="5049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静态时空超图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A757CA4-1640-8090-7C67-3B3D31CE67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813" y="5295664"/>
            <a:ext cx="2143125" cy="4572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0840759-74E5-97D4-2F1D-8DE4FA48AB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594" y="5943600"/>
            <a:ext cx="3476625" cy="6477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964152A9-D20B-BE00-5705-97B95425189F}"/>
              </a:ext>
            </a:extLst>
          </p:cNvPr>
          <p:cNvSpPr txBox="1"/>
          <p:nvPr/>
        </p:nvSpPr>
        <p:spPr>
          <a:xfrm>
            <a:off x="7051958" y="17471"/>
            <a:ext cx="44738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《Sequence to Sequence Learning with Neural Networks》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F34ACB35-B6B9-D354-1AD4-1893A7680D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296" y="298884"/>
            <a:ext cx="4627222" cy="1036913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24868346-2B76-048D-013B-F8BA09BD1B77}"/>
              </a:ext>
            </a:extLst>
          </p:cNvPr>
          <p:cNvGrpSpPr/>
          <p:nvPr/>
        </p:nvGrpSpPr>
        <p:grpSpPr>
          <a:xfrm>
            <a:off x="2987755" y="1187553"/>
            <a:ext cx="1636251" cy="249180"/>
            <a:chOff x="3003866" y="1192408"/>
            <a:chExt cx="2333625" cy="352425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EF0E1DB1-C0F1-DA9F-55C1-F27E3D4B7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03866" y="1192408"/>
              <a:ext cx="1809750" cy="352425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4B3F3A98-0E4D-1342-9A96-C142BBEAE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13616" y="1205491"/>
              <a:ext cx="523875" cy="323850"/>
            </a:xfrm>
            <a:prstGeom prst="rect">
              <a:avLst/>
            </a:prstGeom>
          </p:spPr>
        </p:pic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32C19D81-F516-9A42-6E6D-663626B23E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2981" y="4505015"/>
            <a:ext cx="7553953" cy="2352985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FAE6D220-1C61-DB7D-75F5-8B9B46D456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383" y="1937709"/>
            <a:ext cx="4316962" cy="316721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1C931959-FD89-5F23-C08C-7729DECBAA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24006" y="1481052"/>
            <a:ext cx="7342929" cy="2522987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BAA51F49-7A33-EB90-80F9-D9DEB7D483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0636" y="2961323"/>
            <a:ext cx="1524309" cy="315212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5E4B3295-3883-63B0-3019-CB65A1F97BE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42923" y="2094146"/>
            <a:ext cx="1299733" cy="254084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DCA37E73-F1B6-7FE0-1073-84AA34B5673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54945" y="1803436"/>
            <a:ext cx="1526389" cy="501039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9E4403B5-4E43-0C73-0EBC-7CAC78F2F91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16995" y="4399162"/>
            <a:ext cx="1858301" cy="21170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BFE52512-AF85-4A0A-9F8A-86D2A3D66EE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54945" y="4414648"/>
            <a:ext cx="1858301" cy="196219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E479DDB8-40B4-A585-CD2F-FA36AE05F90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92895" y="4404367"/>
            <a:ext cx="1746506" cy="23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0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541109-2684-E046-D353-A74952F92054}"/>
              </a:ext>
            </a:extLst>
          </p:cNvPr>
          <p:cNvSpPr txBox="1"/>
          <p:nvPr/>
        </p:nvSpPr>
        <p:spPr>
          <a:xfrm>
            <a:off x="673265" y="367264"/>
            <a:ext cx="748013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科研挖掘：</a:t>
            </a:r>
            <a:endParaRPr lang="en-US" altLang="zh-CN" dirty="0">
              <a:solidFill>
                <a:srgbClr val="000000"/>
              </a:solidFill>
              <a:latin typeface="NimbusRomNo9L-Regu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动态时空超图的预测（属性、</a:t>
            </a:r>
            <a:r>
              <a:rPr lang="zh-CN" altLang="en-US" dirty="0">
                <a:solidFill>
                  <a:srgbClr val="FF0000"/>
                </a:solidFill>
                <a:latin typeface="NimbusRomNo9L-Regu"/>
              </a:rPr>
              <a:t>结构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的预测）</a:t>
            </a:r>
            <a:endParaRPr lang="en-US" altLang="zh-CN" dirty="0">
              <a:solidFill>
                <a:srgbClr val="000000"/>
              </a:solidFill>
              <a:latin typeface="NimbusRomNo9L-Regu"/>
            </a:endParaRPr>
          </a:p>
          <a:p>
            <a:endParaRPr lang="en-US" altLang="zh-CN" dirty="0">
              <a:solidFill>
                <a:srgbClr val="000000"/>
              </a:solidFill>
              <a:latin typeface="NimbusRomNo9L-Regu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在研论文：</a:t>
            </a:r>
            <a:endParaRPr lang="en-US" altLang="zh-CN" dirty="0">
              <a:solidFill>
                <a:srgbClr val="000000"/>
              </a:solidFill>
              <a:latin typeface="NimbusRomNo9L-Regu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基于动态超图的无人集群对抗网络</a:t>
            </a:r>
            <a:r>
              <a:rPr lang="zh-CN" altLang="en-US" dirty="0">
                <a:solidFill>
                  <a:srgbClr val="FF0000"/>
                </a:solidFill>
                <a:latin typeface="NimbusRomNo9L-Regu"/>
              </a:rPr>
              <a:t>建模</a:t>
            </a:r>
            <a:endParaRPr lang="en-US" altLang="zh-CN" dirty="0">
              <a:solidFill>
                <a:srgbClr val="FF0000"/>
              </a:solidFill>
              <a:latin typeface="NimbusRomNo9L-Regu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基于时空超图神经网络的无人集群</a:t>
            </a:r>
            <a:r>
              <a:rPr lang="zh-CN" altLang="en-US" dirty="0">
                <a:solidFill>
                  <a:srgbClr val="FF0000"/>
                </a:solidFill>
                <a:latin typeface="NimbusRomNo9L-Regu"/>
              </a:rPr>
              <a:t>轨迹预测</a:t>
            </a:r>
            <a:endParaRPr lang="en-US" altLang="zh-CN" dirty="0">
              <a:solidFill>
                <a:srgbClr val="FF0000"/>
              </a:solidFill>
              <a:latin typeface="NimbusRomNo9L-Regu"/>
            </a:endParaRPr>
          </a:p>
          <a:p>
            <a:endParaRPr lang="en-US" altLang="zh-CN" dirty="0">
              <a:solidFill>
                <a:srgbClr val="000000"/>
              </a:solidFill>
              <a:latin typeface="NimbusRomNo9L-Regu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论文待研：</a:t>
            </a:r>
            <a:endParaRPr lang="en-US" altLang="zh-CN" dirty="0">
              <a:solidFill>
                <a:srgbClr val="000000"/>
              </a:solidFill>
              <a:latin typeface="NimbusRomNo9L-Regu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基于超图神经网络和多智能体强化学习的无人集群</a:t>
            </a:r>
            <a:r>
              <a:rPr lang="zh-CN" altLang="en-US" dirty="0">
                <a:solidFill>
                  <a:srgbClr val="FF0000"/>
                </a:solidFill>
                <a:latin typeface="NimbusRomNo9L-Regu"/>
              </a:rPr>
              <a:t>决策对抗</a:t>
            </a:r>
            <a:endParaRPr lang="en-US" altLang="zh-CN" dirty="0">
              <a:solidFill>
                <a:srgbClr val="FF0000"/>
              </a:solidFill>
              <a:latin typeface="NimbusRomNo9L-Regu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98FCAE-E722-EB72-2694-C4F6604CB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64" y="3667208"/>
            <a:ext cx="11275559" cy="27298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E26250-53FE-885F-6E52-323D39215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399" y="129057"/>
            <a:ext cx="3795424" cy="306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7C728-6AB9-E81A-DCCA-41A6C4E0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83247"/>
            <a:ext cx="12192000" cy="1891506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感 谢 听 取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en-US" altLang="zh-CN" sz="2400" dirty="0"/>
              <a:t>2024.04.25</a:t>
            </a:r>
            <a:endParaRPr lang="zh-CN" altLang="en-US" sz="24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BFEE4A7-054E-E32B-E43A-FA38ECFE6730}"/>
              </a:ext>
            </a:extLst>
          </p:cNvPr>
          <p:cNvSpPr txBox="1">
            <a:spLocks/>
          </p:cNvSpPr>
          <p:nvPr/>
        </p:nvSpPr>
        <p:spPr>
          <a:xfrm>
            <a:off x="0" y="4966494"/>
            <a:ext cx="12192000" cy="1891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dirty="0"/>
              <a:t>图到超图</a:t>
            </a:r>
            <a:r>
              <a:rPr lang="zh-CN" altLang="en-US" sz="4800"/>
              <a:t>的意义</a:t>
            </a:r>
            <a:endParaRPr lang="en-US" altLang="zh-CN" sz="4800"/>
          </a:p>
        </p:txBody>
      </p:sp>
    </p:spTree>
    <p:extLst>
      <p:ext uri="{BB962C8B-B14F-4D97-AF65-F5344CB8AC3E}">
        <p14:creationId xmlns:p14="http://schemas.microsoft.com/office/powerpoint/2010/main" val="3697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3746</TotalTime>
  <Words>228</Words>
  <Application>Microsoft Office PowerPoint</Application>
  <PresentationFormat>宽屏</PresentationFormat>
  <Paragraphs>59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NimbusRomNo9L-Medi</vt:lpstr>
      <vt:lpstr>NimbusRomNo9L-Regu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 谢 听 取  2024.04.25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时空超图神经网络</dc:title>
  <dc:creator>丰臣 张</dc:creator>
  <cp:lastModifiedBy>丰臣 张</cp:lastModifiedBy>
  <cp:revision>9</cp:revision>
  <dcterms:created xsi:type="dcterms:W3CDTF">2024-04-22T00:28:12Z</dcterms:created>
  <dcterms:modified xsi:type="dcterms:W3CDTF">2024-04-26T06:17:19Z</dcterms:modified>
</cp:coreProperties>
</file>