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04" autoAdjust="0"/>
  </p:normalViewPr>
  <p:slideViewPr>
    <p:cSldViewPr snapToGrid="0">
      <p:cViewPr varScale="1">
        <p:scale>
          <a:sx n="103" d="100"/>
          <a:sy n="103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A8BD4-F2E3-4290-B350-32F5E38ED610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52BF0-259F-4252-9CEF-0CBE64AC6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25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52BF0-259F-4252-9CEF-0CBE64AC6FB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552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52BF0-259F-4252-9CEF-0CBE64AC6FB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42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49985-AA0F-8DAF-A854-A7F70510D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250309-70C6-17DA-94BE-BC385D6B1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A1CAF-8EB4-361C-5CBD-F891F4ED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B10D-0294-4D55-B19B-98D33D14C20B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9C433-6620-60CA-60B1-E5B43857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EC96C-EC8F-F528-41E3-2DA80857B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B2A5-C930-4E82-BB31-E44B48F77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67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BACEF-48C2-DA5D-397C-50966C61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C81EF2-7CD4-E723-EDE8-4C2509473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DEA5A-BCCA-40FE-685C-7D0945DE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B10D-0294-4D55-B19B-98D33D14C20B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D7756-AFE3-C144-CFDF-C13BD2F3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E9B38B-F7F7-27CB-082E-05E908DD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B2A5-C930-4E82-BB31-E44B48F77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54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0AB96C-4EB8-0BDD-BE6B-5F8FA6F5F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0B417F-7944-C643-A588-CA50BF620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369A1-66C9-5249-152C-54306020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B10D-0294-4D55-B19B-98D33D14C20B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38055-6CA7-0756-85C0-473961A4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9CD87-C70B-B2DA-9726-3A3EA1F5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B2A5-C930-4E82-BB31-E44B48F77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92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61F88-0A94-7F58-7321-7227577C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244CA-8791-0844-D38B-3DD3B48C1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77FA0-5958-C892-C0AC-BFD82177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B10D-0294-4D55-B19B-98D33D14C20B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745DB-09D3-8BA9-EE11-659E6D2F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91854D-0D46-D98F-6DB0-E0CF41F4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B2A5-C930-4E82-BB31-E44B48F77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00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5EBE1-7B21-4F9B-F504-998B3583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07E3EB-3F5D-DC12-A65F-C79FE0CD7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08598-B358-1D26-9DD7-486EC25A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B10D-0294-4D55-B19B-98D33D14C20B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EFB6F4-9ACB-F44C-9E78-4E4C3262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F5A5E-505D-587F-B867-D1914029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B2A5-C930-4E82-BB31-E44B48F77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023CD-3764-D3D6-1059-0F0E448C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1AFA6-9031-109A-B6D5-D7650CF32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A46120-0D94-4BCF-70BF-797A47551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821C3B-C3C2-2396-7708-3615612F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B10D-0294-4D55-B19B-98D33D14C20B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D2FEE4-8697-9EC1-D954-BBFD0FAF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FC4FB3-46B4-C3C9-4CCF-68523997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B2A5-C930-4E82-BB31-E44B48F77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78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9224B-EB15-57A1-96D7-1371BB2A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4A1117-E1E4-E75B-6C98-5EAEED25D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564243-955D-1624-C354-AFEF9DDBA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08887B-A83F-3E2C-C117-688F342FE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97C616-5C8F-C480-5A37-780CA9F1A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3B7432-A769-02EC-6BB2-93C43EDF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B10D-0294-4D55-B19B-98D33D14C20B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1EDFEE-1B50-68B4-0FB3-BB4E5DE1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41BE6C-9468-CCB6-00CE-BD9C84B7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B2A5-C930-4E82-BB31-E44B48F77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23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75D0C-6B43-AF32-6495-7E0AB8CC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06163F-0C1E-24CA-708A-6940FF4E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B10D-0294-4D55-B19B-98D33D14C20B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DFB75B-B8D7-2F0B-C9B6-A6623717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2ABD7F-BAAA-E2DB-C095-FF6768C1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B2A5-C930-4E82-BB31-E44B48F77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03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813C1A-FC3D-36CA-CA07-FF66A094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B10D-0294-4D55-B19B-98D33D14C20B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276706-B5C2-B6C7-7C1C-1C9C0532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127EEC-BF35-6692-011C-B65B12F7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B2A5-C930-4E82-BB31-E44B48F77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98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1F1DB-35A4-929C-EBD8-0EF55A07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8011E-C79A-EA3A-8EA0-31947659E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5C5601-E13B-6F7C-6452-240BF33E6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2D37D5-3138-64F7-D0B5-114BD1EE3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B10D-0294-4D55-B19B-98D33D14C20B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09DBBC-BBA2-B48B-C13D-9F83A4D1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8C3963-AC8B-6C5F-5A56-64EF69DA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B2A5-C930-4E82-BB31-E44B48F77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92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38665-7653-5466-BBDB-FF3385A4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FB783C-8D45-614D-8CF3-831516768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D95152-C3D9-E789-8240-F317E41CD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1189D2-DAF9-755D-472C-D85D8E0E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B10D-0294-4D55-B19B-98D33D14C20B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790287-E04E-31E4-B0DB-1E5C38A5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121534-63E0-CD67-BFEA-A7C538F3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B2A5-C930-4E82-BB31-E44B48F77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80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FF544A-92B8-21E5-B2D4-84705D8A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50C02B-D9F3-D23C-F6D8-BBD2FE78F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A827A1-3AE6-1ED4-5E54-F6E33B4BD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2CB10D-0294-4D55-B19B-98D33D14C20B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3A8AA-BF67-C5CC-DE40-D3FDF48CD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2EC57-3D97-CF4B-B7C3-D89FDC0AB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E7B2A5-C930-4E82-BB31-E44B48F77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19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9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53DD5-55A5-8A77-0539-E8C9C56A2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7107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时空图神经网络</a:t>
            </a:r>
            <a:br>
              <a:rPr lang="en-US" altLang="zh-CN" dirty="0"/>
            </a:br>
            <a:r>
              <a:rPr lang="en-US" altLang="zh-CN" sz="3100" dirty="0" err="1"/>
              <a:t>Spatio</a:t>
            </a:r>
            <a:r>
              <a:rPr lang="en-US" altLang="zh-CN" sz="3100" dirty="0"/>
              <a:t>-Temporal Graph Neural Networks </a:t>
            </a:r>
            <a:endParaRPr lang="zh-CN" altLang="en-US" sz="31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72A33B-0E54-5DF8-604C-D781CA31D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3526"/>
            <a:ext cx="9144000" cy="1655762"/>
          </a:xfrm>
        </p:spPr>
        <p:txBody>
          <a:bodyPr/>
          <a:lstStyle/>
          <a:p>
            <a:r>
              <a:rPr lang="en-US" altLang="zh-CN" dirty="0"/>
              <a:t>2024.04.11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62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A247E3-F186-217E-C44E-D547F4D73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30" y="3429000"/>
            <a:ext cx="4616161" cy="27811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BAAFCC-6692-3573-FFCD-8AB474EF8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6" y="2722107"/>
            <a:ext cx="5200650" cy="457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BC2826-6ECF-4879-74AB-4544C0116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399" y="2110464"/>
            <a:ext cx="2333625" cy="3619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C533FA9-A472-4158-D4D2-EA4FFB385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2517" y="179459"/>
            <a:ext cx="5442238" cy="238990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7706A9D-70C8-2C79-5EF5-46B9715A0E8F}"/>
              </a:ext>
            </a:extLst>
          </p:cNvPr>
          <p:cNvSpPr txBox="1"/>
          <p:nvPr/>
        </p:nvSpPr>
        <p:spPr>
          <a:xfrm>
            <a:off x="5742420" y="2950707"/>
            <a:ext cx="616989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+mj-lt"/>
                <a:ea typeface="华文细黑" panose="02010600040101010101" pitchFamily="2" charset="-122"/>
              </a:rPr>
              <a:t>Topology-based graph</a:t>
            </a:r>
            <a:r>
              <a:rPr lang="en-US" altLang="zh-CN" b="1" dirty="0">
                <a:solidFill>
                  <a:srgbClr val="000000"/>
                </a:solidFill>
                <a:latin typeface="+mj-lt"/>
                <a:ea typeface="华文细黑" panose="02010600040101010101" pitchFamily="2" charset="-122"/>
              </a:rPr>
              <a:t>:</a:t>
            </a:r>
          </a:p>
          <a:p>
            <a:endParaRPr lang="en-US" altLang="zh-CN" b="1" dirty="0">
              <a:solidFill>
                <a:srgbClr val="000000"/>
              </a:solidFill>
              <a:latin typeface="+mj-lt"/>
              <a:ea typeface="华文细黑" panose="02010600040101010101" pitchFamily="2" charset="-122"/>
            </a:endParaRPr>
          </a:p>
          <a:p>
            <a:endParaRPr lang="en-US" altLang="zh-CN" b="1" dirty="0">
              <a:solidFill>
                <a:srgbClr val="000000"/>
              </a:solidFill>
              <a:latin typeface="+mj-lt"/>
              <a:ea typeface="华文细黑" panose="02010600040101010101" pitchFamily="2" charset="-122"/>
            </a:endParaRPr>
          </a:p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+mj-lt"/>
                <a:ea typeface="华文细黑" panose="02010600040101010101" pitchFamily="2" charset="-122"/>
              </a:rPr>
              <a:t>Distance-based graph:</a:t>
            </a:r>
            <a:r>
              <a:rPr lang="en-US" altLang="zh-CN" dirty="0">
                <a:latin typeface="+mj-lt"/>
                <a:ea typeface="华文细黑" panose="02010600040101010101" pitchFamily="2" charset="-122"/>
              </a:rPr>
              <a:t> </a:t>
            </a:r>
          </a:p>
          <a:p>
            <a:endParaRPr lang="en-US" altLang="zh-CN" dirty="0">
              <a:latin typeface="+mj-lt"/>
              <a:ea typeface="华文细黑" panose="02010600040101010101" pitchFamily="2" charset="-122"/>
            </a:endParaRPr>
          </a:p>
          <a:p>
            <a:br>
              <a:rPr lang="en-US" altLang="zh-CN" dirty="0">
                <a:latin typeface="+mj-lt"/>
                <a:ea typeface="华文细黑" panose="02010600040101010101" pitchFamily="2" charset="-122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+mj-lt"/>
                <a:ea typeface="华文细黑" panose="02010600040101010101" pitchFamily="2" charset="-122"/>
              </a:rPr>
              <a:t>Similarity-based graph:</a:t>
            </a:r>
            <a:r>
              <a:rPr lang="en-US" altLang="zh-CN" dirty="0">
                <a:latin typeface="+mj-lt"/>
                <a:ea typeface="华文细黑" panose="02010600040101010101" pitchFamily="2" charset="-122"/>
              </a:rPr>
              <a:t> </a:t>
            </a:r>
          </a:p>
          <a:p>
            <a:r>
              <a:rPr lang="en-US" altLang="zh-CN" dirty="0">
                <a:latin typeface="+mj-lt"/>
                <a:ea typeface="华文细黑" panose="02010600040101010101" pitchFamily="2" charset="-122"/>
              </a:rPr>
              <a:t>            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华文细黑" panose="02010600040101010101" pitchFamily="2" charset="-122"/>
              </a:rPr>
              <a:t>PCC + DTW</a:t>
            </a:r>
          </a:p>
          <a:p>
            <a:endParaRPr lang="en-US" altLang="zh-CN" dirty="0">
              <a:latin typeface="+mj-lt"/>
              <a:ea typeface="华文细黑" panose="02010600040101010101" pitchFamily="2" charset="-122"/>
            </a:endParaRPr>
          </a:p>
          <a:p>
            <a:br>
              <a:rPr lang="en-US" altLang="zh-CN" dirty="0">
                <a:latin typeface="+mj-lt"/>
                <a:ea typeface="华文细黑" panose="02010600040101010101" pitchFamily="2" charset="-122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+mj-lt"/>
                <a:ea typeface="华文细黑" panose="02010600040101010101" pitchFamily="2" charset="-122"/>
              </a:rPr>
              <a:t>Interaction-based graph:</a:t>
            </a:r>
          </a:p>
          <a:p>
            <a:endParaRPr lang="en-US" altLang="zh-CN" b="1" dirty="0">
              <a:solidFill>
                <a:srgbClr val="000000"/>
              </a:solidFill>
              <a:latin typeface="+mj-lt"/>
              <a:ea typeface="华文细黑" panose="02010600040101010101" pitchFamily="2" charset="-122"/>
            </a:endParaRPr>
          </a:p>
          <a:p>
            <a:r>
              <a:rPr lang="en-US" altLang="zh-CN" dirty="0">
                <a:latin typeface="+mj-lt"/>
                <a:ea typeface="华文细黑" panose="02010600040101010101" pitchFamily="2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+mj-lt"/>
                <a:ea typeface="华文细黑" panose="02010600040101010101" pitchFamily="2" charset="-122"/>
              </a:rPr>
              <a:t> </a:t>
            </a:r>
            <a:endParaRPr lang="zh-CN" altLang="en-US" dirty="0">
              <a:latin typeface="+mj-lt"/>
              <a:ea typeface="华文细黑" panose="0201060004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A2A0894-2B39-C2E0-93BB-40484897A3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3636" y="2827193"/>
            <a:ext cx="2246746" cy="60180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2EE14B4-6A42-558D-FCEA-EA09FC9026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3636" y="3573841"/>
            <a:ext cx="2631498" cy="82147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4442D52-03FD-0EB8-2D97-6E2CBCF6B9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3636" y="4536293"/>
            <a:ext cx="3368675" cy="84487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9F454DA-5750-5DC5-2034-11D6368738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3636" y="5524710"/>
            <a:ext cx="2597727" cy="86149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CBAE6AC-2B12-FC29-1CB3-D2780ED4ED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7632" y="0"/>
            <a:ext cx="2973161" cy="19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8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BD7A046-61AF-218D-9F26-21A998FD1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2" y="101600"/>
            <a:ext cx="6800850" cy="5905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4F40E8-7507-DACF-9B46-A8D5A565A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93" y="3479800"/>
            <a:ext cx="5662612" cy="30937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E7DC6B8-3D19-C247-D603-ADE750779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316" y="304800"/>
            <a:ext cx="3562350" cy="6248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199E373-C7BD-6983-FDD7-C499D5D98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186" y="793750"/>
            <a:ext cx="5534025" cy="26860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43E3056-6CEB-D8AA-49D2-3003060A52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7038" y="692150"/>
            <a:ext cx="1957924" cy="126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3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E75C4B-A4B3-62F2-8267-2A88BEFCCC6C}"/>
              </a:ext>
            </a:extLst>
          </p:cNvPr>
          <p:cNvSpPr txBox="1"/>
          <p:nvPr/>
        </p:nvSpPr>
        <p:spPr>
          <a:xfrm>
            <a:off x="4740563" y="2799018"/>
            <a:ext cx="3470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《</a:t>
            </a:r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Convolutional LSTM Network</a:t>
            </a:r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》</a:t>
            </a:r>
            <a:endParaRPr lang="zh-CN" altLang="en-US" b="1" dirty="0">
              <a:solidFill>
                <a:srgbClr val="000000"/>
              </a:solidFill>
              <a:latin typeface="NimbusRomNo9L-Medi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F9C8CB2-1B86-56A9-6F1D-902566E78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983" y="3168350"/>
            <a:ext cx="5495119" cy="161825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7638FEC-DEEC-918B-4827-C42C60D49546}"/>
              </a:ext>
            </a:extLst>
          </p:cNvPr>
          <p:cNvSpPr txBox="1"/>
          <p:nvPr/>
        </p:nvSpPr>
        <p:spPr>
          <a:xfrm>
            <a:off x="0" y="5323"/>
            <a:ext cx="3470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《LONG SHORT-TERM MEMORY 》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EAB6889-9D21-2CA2-31B4-5AAD6DDE0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74655"/>
            <a:ext cx="4740565" cy="647802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06D0CE3-617B-A572-F85B-AD40472FA4F7}"/>
              </a:ext>
            </a:extLst>
          </p:cNvPr>
          <p:cNvSpPr txBox="1"/>
          <p:nvPr/>
        </p:nvSpPr>
        <p:spPr>
          <a:xfrm>
            <a:off x="4740564" y="-163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《</a:t>
            </a:r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Generating Sequences With Recurrent Neural Networks</a:t>
            </a:r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》</a:t>
            </a:r>
            <a:endParaRPr lang="zh-CN" altLang="en-US" b="1" dirty="0">
              <a:solidFill>
                <a:srgbClr val="000000"/>
              </a:solidFill>
              <a:latin typeface="NimbusRomNo9L-Medi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271AEB5-F943-2034-C087-5AA6B4CE0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438" y="369169"/>
            <a:ext cx="4617904" cy="242984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F946CE4-9E1C-26E6-338A-75A8F63384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0564" y="369169"/>
            <a:ext cx="2710874" cy="242984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EA9E977-AECA-0C07-4ADB-90BF9A8E7D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8983" y="4786603"/>
            <a:ext cx="5495119" cy="161825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0BC201E-3C2B-48E7-C5AA-C63107FDCA55}"/>
              </a:ext>
            </a:extLst>
          </p:cNvPr>
          <p:cNvSpPr txBox="1"/>
          <p:nvPr/>
        </p:nvSpPr>
        <p:spPr>
          <a:xfrm>
            <a:off x="3470988" y="5323"/>
            <a:ext cx="797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NimbusRomNo9L-Medi"/>
              </a:rPr>
              <a:t>LSTM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7CFB83-06DC-2660-EAA9-71E748AFFF29}"/>
              </a:ext>
            </a:extLst>
          </p:cNvPr>
          <p:cNvSpPr txBox="1"/>
          <p:nvPr/>
        </p:nvSpPr>
        <p:spPr>
          <a:xfrm>
            <a:off x="10860376" y="-5649"/>
            <a:ext cx="1196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NimbusRomNo9L-Medi"/>
              </a:rPr>
              <a:t>FC-LSTM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B8AC5D-5C02-AE01-9830-C712A2D98658}"/>
              </a:ext>
            </a:extLst>
          </p:cNvPr>
          <p:cNvSpPr txBox="1"/>
          <p:nvPr/>
        </p:nvSpPr>
        <p:spPr>
          <a:xfrm>
            <a:off x="9162026" y="2799018"/>
            <a:ext cx="1392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NimbusRomNo9L-Medi"/>
              </a:rPr>
              <a:t>Conv-LSTM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B9095F-4110-4E59-3D66-3E70D1D563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7653" y="2891015"/>
            <a:ext cx="2124870" cy="107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5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470A17A-B92F-59A8-3577-DC54D725EDBC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《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  <a:latin typeface="NimbusRomNo9L-Medi"/>
              </a:rPr>
              <a:t>Spatio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-Temporal Graph Convolutional Networks》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ADC468-2A0B-B56F-3A5F-FB6302555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08" y="2517316"/>
            <a:ext cx="4889241" cy="8167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2FD03C-FB0E-20EA-4620-6ADDD4D97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1356247"/>
            <a:ext cx="2037185" cy="3344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2D28FC6-580B-7423-4202-DE6B5C4BD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8" y="529641"/>
            <a:ext cx="2973161" cy="19282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B1E722A-8363-887C-2BEA-EE0F2B469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589" y="3583403"/>
            <a:ext cx="6419850" cy="4762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2812385-2F04-0120-38DD-DE0A663697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0751" y="77067"/>
            <a:ext cx="6332375" cy="321533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2864A60-C823-0740-75E8-CE0973D5A9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3539" y="4443858"/>
            <a:ext cx="3409950" cy="5524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01B8C62-5B4C-7574-A841-2FB39E8686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3964" y="5380513"/>
            <a:ext cx="4229100" cy="97155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44FB51E-89F7-B6C8-EDD3-E8C2353BB4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561" y="3583403"/>
            <a:ext cx="4968734" cy="290429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DC8441C-FED5-A5A0-1D77-79F3DD8896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3308" y="6352063"/>
            <a:ext cx="1790700" cy="3048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82DAF85-DA4A-5B5A-5377-BABD74CF4F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6015" y="6297200"/>
            <a:ext cx="18859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4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E82D80B-6EBF-388F-7E85-B4B03F55C62D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《DCRNN: </a:t>
            </a:r>
            <a:r>
              <a:rPr lang="fr-FR" altLang="zh-CN" b="1" dirty="0">
                <a:solidFill>
                  <a:srgbClr val="000000"/>
                </a:solidFill>
                <a:latin typeface="NimbusRomNo9L-Medi"/>
              </a:rPr>
              <a:t>DIFFUSION CONVOLUTIONAL RECURRENT NEURALNETWORK</a:t>
            </a:r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》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6E66AC-D364-DFC7-A350-883A158B5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38" y="588602"/>
            <a:ext cx="2400300" cy="495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C74FB3-0B45-448F-2D39-3189B2AEA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43" y="1398536"/>
            <a:ext cx="4098590" cy="3681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1F301DE-D982-9E84-E6E7-60C7FB16676F}"/>
              </a:ext>
            </a:extLst>
          </p:cNvPr>
          <p:cNvSpPr txBox="1"/>
          <p:nvPr/>
        </p:nvSpPr>
        <p:spPr>
          <a:xfrm>
            <a:off x="2990954" y="657818"/>
            <a:ext cx="2412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</a:t>
            </a:r>
            <a:r>
              <a:rPr lang="zh-CN" altLang="en-US" dirty="0"/>
              <a:t>有向 </a:t>
            </a:r>
            <a:r>
              <a:rPr lang="en-US" altLang="zh-CN" dirty="0"/>
              <a:t>+ W</a:t>
            </a:r>
            <a:r>
              <a:rPr lang="zh-CN" altLang="en-US" dirty="0"/>
              <a:t>节点相似度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8B4E309-29D4-D29A-E829-E241E82AD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16" y="2279436"/>
            <a:ext cx="2651698" cy="7424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CCD66CE-EEEF-3F92-8636-85CFD76F5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716" y="2978771"/>
            <a:ext cx="5359169" cy="69392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2A564FA-8A4B-259B-DDB1-CE88306440C7}"/>
              </a:ext>
            </a:extLst>
          </p:cNvPr>
          <p:cNvSpPr txBox="1"/>
          <p:nvPr/>
        </p:nvSpPr>
        <p:spPr>
          <a:xfrm>
            <a:off x="0" y="1910104"/>
            <a:ext cx="1616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空间关系建模：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433736-713A-1596-6B26-61DEFC9E8406}"/>
              </a:ext>
            </a:extLst>
          </p:cNvPr>
          <p:cNvSpPr txBox="1"/>
          <p:nvPr/>
        </p:nvSpPr>
        <p:spPr>
          <a:xfrm>
            <a:off x="4321998" y="2793624"/>
            <a:ext cx="1206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双向扩散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E5EFC63-D50B-318D-8762-298E3431BC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716" y="3673179"/>
            <a:ext cx="4634463" cy="798683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20D68A50-0564-410D-D404-B3919C9426E3}"/>
              </a:ext>
            </a:extLst>
          </p:cNvPr>
          <p:cNvSpPr txBox="1"/>
          <p:nvPr/>
        </p:nvSpPr>
        <p:spPr>
          <a:xfrm>
            <a:off x="5784019" y="484099"/>
            <a:ext cx="61237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《Sequence to Sequence Learning with Neural Networks》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07D732B8-5A6B-3D67-FE49-7A97599208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9885" y="940346"/>
            <a:ext cx="6391977" cy="1432376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2E0D7EA1-9415-942D-DBAF-B761CCA276AB}"/>
              </a:ext>
            </a:extLst>
          </p:cNvPr>
          <p:cNvSpPr txBox="1"/>
          <p:nvPr/>
        </p:nvSpPr>
        <p:spPr>
          <a:xfrm>
            <a:off x="-1" y="4380266"/>
            <a:ext cx="1616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时间关系建模：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5E72DC72-1F72-AF59-4530-F9650067A7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124" y="4840669"/>
            <a:ext cx="4098590" cy="586823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4A6C6C19-644E-7A4B-3ABD-A8FE22F41B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9124" y="5657222"/>
            <a:ext cx="4348162" cy="774330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07871FD5-A48F-D4BB-14B5-153823ABCF33}"/>
              </a:ext>
            </a:extLst>
          </p:cNvPr>
          <p:cNvSpPr txBox="1"/>
          <p:nvPr/>
        </p:nvSpPr>
        <p:spPr>
          <a:xfrm>
            <a:off x="5689352" y="5657709"/>
            <a:ext cx="63130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scheduled sampling: </a:t>
            </a:r>
          </a:p>
          <a:p>
            <a:r>
              <a:rPr lang="zh-CN" altLang="en-US" dirty="0"/>
              <a:t>训练时，以概率</a:t>
            </a:r>
            <a:r>
              <a:rPr lang="en-US" altLang="zh-CN" dirty="0"/>
              <a:t>epsilon</a:t>
            </a:r>
            <a:r>
              <a:rPr lang="zh-CN" altLang="en-US" dirty="0"/>
              <a:t>将真实样本作为</a:t>
            </a:r>
            <a:r>
              <a:rPr lang="en-US" altLang="zh-CN" dirty="0"/>
              <a:t>decoder</a:t>
            </a:r>
            <a:r>
              <a:rPr lang="zh-CN" altLang="en-US" dirty="0"/>
              <a:t>输入；</a:t>
            </a:r>
            <a:endParaRPr lang="en-US" altLang="zh-CN" dirty="0"/>
          </a:p>
          <a:p>
            <a:r>
              <a:rPr lang="zh-CN" altLang="en-US" dirty="0"/>
              <a:t>随着时间推移，</a:t>
            </a:r>
            <a:r>
              <a:rPr lang="en-US" altLang="zh-CN" dirty="0"/>
              <a:t>epsilon</a:t>
            </a:r>
            <a:r>
              <a:rPr lang="zh-CN" altLang="en-US" dirty="0"/>
              <a:t>逐渐减小</a:t>
            </a:r>
            <a:endParaRPr lang="en-US" altLang="zh-CN" dirty="0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0E09BFA6-A65B-9C2B-0395-C333F516F8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9885" y="2627637"/>
            <a:ext cx="6542115" cy="288568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A948EC4-74D9-CBB9-FF75-C720BAB53A5E}"/>
              </a:ext>
            </a:extLst>
          </p:cNvPr>
          <p:cNvSpPr txBox="1"/>
          <p:nvPr/>
        </p:nvSpPr>
        <p:spPr>
          <a:xfrm>
            <a:off x="2448419" y="4380266"/>
            <a:ext cx="1206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DC-GRU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01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577871D-51DF-3547-1ABA-C31FBCE09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865" y="111972"/>
            <a:ext cx="8102270" cy="272987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4FE1C0D-6481-E7F7-887D-F86EA8C09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51" y="3188924"/>
            <a:ext cx="4409498" cy="355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4184</TotalTime>
  <Words>105</Words>
  <Application>Microsoft Office PowerPoint</Application>
  <PresentationFormat>宽屏</PresentationFormat>
  <Paragraphs>32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NimbusRomNo9L-Medi</vt:lpstr>
      <vt:lpstr>等线</vt:lpstr>
      <vt:lpstr>等线 Light</vt:lpstr>
      <vt:lpstr>Arial</vt:lpstr>
      <vt:lpstr>Office 主题​​</vt:lpstr>
      <vt:lpstr>时空图神经网络 Spatio-Temporal Graph Neural Networks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时空图神经网络 Spatio-Temporal Graph Neural Networks </dc:title>
  <dc:creator>丰臣 张</dc:creator>
  <cp:lastModifiedBy>丰臣 张</cp:lastModifiedBy>
  <cp:revision>10</cp:revision>
  <dcterms:created xsi:type="dcterms:W3CDTF">2024-04-03T01:42:56Z</dcterms:created>
  <dcterms:modified xsi:type="dcterms:W3CDTF">2024-04-11T00:12:38Z</dcterms:modified>
</cp:coreProperties>
</file>