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B2B73-FAE4-4FFF-BF6B-E9A1E72A1671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F2046-B2F0-4253-82FE-420A52434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88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F2046-B2F0-4253-82FE-420A5243419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21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8591-6D13-4D69-9315-473B5CC97270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440A-6CE0-4D1D-ACDC-41293C819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72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8591-6D13-4D69-9315-473B5CC97270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440A-6CE0-4D1D-ACDC-41293C819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03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8591-6D13-4D69-9315-473B5CC97270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440A-6CE0-4D1D-ACDC-41293C819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88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8591-6D13-4D69-9315-473B5CC97270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440A-6CE0-4D1D-ACDC-41293C819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5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8591-6D13-4D69-9315-473B5CC97270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440A-6CE0-4D1D-ACDC-41293C819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31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8591-6D13-4D69-9315-473B5CC97270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440A-6CE0-4D1D-ACDC-41293C819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71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8591-6D13-4D69-9315-473B5CC97270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440A-6CE0-4D1D-ACDC-41293C819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86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8591-6D13-4D69-9315-473B5CC97270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440A-6CE0-4D1D-ACDC-41293C819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29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8591-6D13-4D69-9315-473B5CC97270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440A-6CE0-4D1D-ACDC-41293C819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71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8591-6D13-4D69-9315-473B5CC97270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440A-6CE0-4D1D-ACDC-41293C819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12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8591-6D13-4D69-9315-473B5CC97270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440A-6CE0-4D1D-ACDC-41293C819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05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D8591-6D13-4D69-9315-473B5CC97270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5440A-6CE0-4D1D-ACDC-41293C819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39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3.png"/><Relationship Id="rId7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34.png"/><Relationship Id="rId9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工作汇报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2023.10.26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113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084000" y="36000"/>
            <a:ext cx="2736000" cy="2736000"/>
          </a:xfrm>
          <a:prstGeom prst="rect">
            <a:avLst/>
          </a:prstGeom>
        </p:spPr>
      </p:pic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0" y="-7192"/>
            <a:ext cx="12192000" cy="6865192"/>
          </a:xfrm>
        </p:spPr>
        <p:txBody>
          <a:bodyPr>
            <a:no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altLang="zh-CN" sz="1300" dirty="0" smtClean="0"/>
              <a:t>word2vec</a:t>
            </a:r>
            <a:r>
              <a:rPr lang="en-US" altLang="zh-CN" sz="1300" dirty="0" smtClean="0">
                <a:sym typeface="Wingdings" panose="05000000000000000000" pitchFamily="2" charset="2"/>
              </a:rPr>
              <a:t>: 			(word embedding)</a:t>
            </a:r>
            <a:endParaRPr lang="en-US" altLang="zh-CN" sz="1300" dirty="0"/>
          </a:p>
          <a:p>
            <a:pPr marL="0" indent="0">
              <a:lnSpc>
                <a:spcPts val="2400"/>
              </a:lnSpc>
              <a:buNone/>
            </a:pPr>
            <a:r>
              <a:rPr lang="en-US" altLang="zh-CN" sz="1300" dirty="0" smtClean="0"/>
              <a:t>	[Efficient </a:t>
            </a:r>
            <a:r>
              <a:rPr lang="en-US" altLang="zh-CN" sz="1300" dirty="0"/>
              <a:t>Estimation of Word Representations in Vector Space]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altLang="zh-CN" sz="1300" dirty="0" smtClean="0"/>
              <a:t>	[Distributed </a:t>
            </a:r>
            <a:r>
              <a:rPr lang="en-US" altLang="zh-CN" sz="1300" dirty="0"/>
              <a:t>Representations of Words and Phrases and their Compositionality]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altLang="zh-CN" sz="1300" dirty="0" smtClean="0"/>
              <a:t>	[</a:t>
            </a:r>
            <a:r>
              <a:rPr lang="en-US" altLang="zh-CN" sz="1300" dirty="0" smtClean="0">
                <a:solidFill>
                  <a:srgbClr val="FF0000"/>
                </a:solidFill>
              </a:rPr>
              <a:t>word2vec</a:t>
            </a:r>
            <a:r>
              <a:rPr lang="en-US" altLang="zh-CN" sz="1300" dirty="0" smtClean="0"/>
              <a:t> </a:t>
            </a:r>
            <a:r>
              <a:rPr lang="en-US" altLang="zh-CN" sz="1300" dirty="0"/>
              <a:t>Parameter Learning Explained]</a:t>
            </a:r>
          </a:p>
          <a:p>
            <a:pPr marL="0" indent="0">
              <a:lnSpc>
                <a:spcPts val="2400"/>
              </a:lnSpc>
              <a:buNone/>
            </a:pPr>
            <a:endParaRPr lang="en-US" altLang="zh-CN" sz="1300" dirty="0"/>
          </a:p>
          <a:p>
            <a:pPr marL="0" indent="0">
              <a:lnSpc>
                <a:spcPts val="2400"/>
              </a:lnSpc>
              <a:buNone/>
            </a:pPr>
            <a:r>
              <a:rPr lang="en-US" altLang="zh-CN" sz="1300" dirty="0" smtClean="0"/>
              <a:t>walks: 			(graph embedding)</a:t>
            </a:r>
            <a:endParaRPr lang="en-US" altLang="zh-CN" sz="1300" dirty="0"/>
          </a:p>
          <a:p>
            <a:pPr marL="0" indent="0">
              <a:lnSpc>
                <a:spcPts val="2400"/>
              </a:lnSpc>
              <a:buNone/>
            </a:pPr>
            <a:r>
              <a:rPr lang="en-US" altLang="zh-CN" sz="1300" dirty="0" smtClean="0"/>
              <a:t>	[</a:t>
            </a:r>
            <a:r>
              <a:rPr lang="en-US" altLang="zh-CN" sz="1300" dirty="0" err="1" smtClean="0">
                <a:solidFill>
                  <a:srgbClr val="FF0000"/>
                </a:solidFill>
              </a:rPr>
              <a:t>DeepWalk</a:t>
            </a:r>
            <a:r>
              <a:rPr lang="en-US" altLang="zh-CN" sz="1300" dirty="0"/>
              <a:t>: Online Learning of Social Representations]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altLang="zh-CN" sz="1300" dirty="0" smtClean="0"/>
              <a:t>	[</a:t>
            </a:r>
            <a:r>
              <a:rPr lang="en-US" altLang="zh-CN" sz="1300" dirty="0" smtClean="0">
                <a:solidFill>
                  <a:srgbClr val="FF0000"/>
                </a:solidFill>
              </a:rPr>
              <a:t>LINE</a:t>
            </a:r>
            <a:r>
              <a:rPr lang="en-US" altLang="zh-CN" sz="1300" dirty="0"/>
              <a:t>: Large-scale Information Network Embedding]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altLang="zh-CN" sz="1300" dirty="0" smtClean="0"/>
              <a:t>	[</a:t>
            </a:r>
            <a:r>
              <a:rPr lang="en-US" altLang="zh-CN" sz="1300" dirty="0" smtClean="0">
                <a:solidFill>
                  <a:srgbClr val="FF0000"/>
                </a:solidFill>
              </a:rPr>
              <a:t>node2vec</a:t>
            </a:r>
            <a:r>
              <a:rPr lang="en-US" altLang="zh-CN" sz="1300" dirty="0"/>
              <a:t>: Scalable Feature Learning for Networks</a:t>
            </a:r>
            <a:r>
              <a:rPr lang="en-US" altLang="zh-CN" sz="1300" dirty="0" smtClean="0"/>
              <a:t>]</a:t>
            </a:r>
          </a:p>
          <a:p>
            <a:pPr marL="0" indent="0">
              <a:lnSpc>
                <a:spcPts val="2400"/>
              </a:lnSpc>
              <a:buNone/>
            </a:pPr>
            <a:endParaRPr lang="en-US" altLang="zh-CN" sz="1300" dirty="0"/>
          </a:p>
          <a:p>
            <a:pPr marL="0" indent="0">
              <a:lnSpc>
                <a:spcPts val="2400"/>
              </a:lnSpc>
              <a:buNone/>
            </a:pPr>
            <a:r>
              <a:rPr lang="en-US" altLang="zh-CN" sz="1300" dirty="0"/>
              <a:t>g</a:t>
            </a:r>
            <a:r>
              <a:rPr lang="en-US" altLang="zh-CN" sz="1300" dirty="0" smtClean="0"/>
              <a:t>raph neural networks: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altLang="zh-CN" sz="1300" dirty="0"/>
              <a:t>	</a:t>
            </a:r>
            <a:r>
              <a:rPr lang="en-US" altLang="zh-CN" sz="1300" dirty="0" smtClean="0"/>
              <a:t>Node </a:t>
            </a:r>
            <a:r>
              <a:rPr lang="en-US" altLang="zh-CN" sz="1300" dirty="0"/>
              <a:t>C</a:t>
            </a:r>
            <a:r>
              <a:rPr lang="en-US" altLang="zh-CN" sz="1300" dirty="0" smtClean="0"/>
              <a:t>lassification and </a:t>
            </a:r>
            <a:r>
              <a:rPr lang="en-US" altLang="zh-CN" sz="1300" dirty="0"/>
              <a:t>M</a:t>
            </a:r>
            <a:r>
              <a:rPr lang="en-US" altLang="zh-CN" sz="1300" dirty="0" smtClean="0"/>
              <a:t>essage </a:t>
            </a:r>
            <a:r>
              <a:rPr lang="en-US" altLang="zh-CN" sz="1300" dirty="0"/>
              <a:t>P</a:t>
            </a:r>
            <a:r>
              <a:rPr lang="en-US" altLang="zh-CN" sz="1300" dirty="0" smtClean="0"/>
              <a:t>assing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altLang="zh-CN" sz="1300" dirty="0"/>
              <a:t>	S</a:t>
            </a:r>
            <a:r>
              <a:rPr lang="en-US" altLang="zh-CN" sz="1300" dirty="0" smtClean="0"/>
              <a:t>pectral </a:t>
            </a:r>
            <a:r>
              <a:rPr lang="en-US" altLang="zh-CN" sz="1300" dirty="0"/>
              <a:t>G</a:t>
            </a:r>
            <a:r>
              <a:rPr lang="en-US" altLang="zh-CN" sz="1300" dirty="0" smtClean="0"/>
              <a:t>raph </a:t>
            </a:r>
            <a:r>
              <a:rPr lang="en-US" altLang="zh-CN" sz="1300" dirty="0"/>
              <a:t>T</a:t>
            </a:r>
            <a:r>
              <a:rPr lang="en-US" altLang="zh-CN" sz="1300" dirty="0" smtClean="0"/>
              <a:t>heory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altLang="zh-CN" sz="1300" dirty="0"/>
              <a:t>	</a:t>
            </a:r>
            <a:r>
              <a:rPr lang="en-US" altLang="zh-CN" sz="1300" dirty="0" smtClean="0"/>
              <a:t>[</a:t>
            </a:r>
            <a:r>
              <a:rPr lang="en-US" altLang="zh-CN" sz="1300" dirty="0" smtClean="0">
                <a:solidFill>
                  <a:srgbClr val="FF0000"/>
                </a:solidFill>
              </a:rPr>
              <a:t>GCN</a:t>
            </a:r>
            <a:r>
              <a:rPr lang="en-US" altLang="zh-CN" sz="1300" dirty="0" smtClean="0"/>
              <a:t>: Semi-supervised classification with graph convolutional networks]</a:t>
            </a:r>
          </a:p>
          <a:p>
            <a:pPr marL="0" indent="0">
              <a:lnSpc>
                <a:spcPts val="2400"/>
              </a:lnSpc>
              <a:buNone/>
            </a:pPr>
            <a:endParaRPr lang="en-US" altLang="zh-CN" sz="1300" dirty="0"/>
          </a:p>
        </p:txBody>
      </p:sp>
      <p:pic>
        <p:nvPicPr>
          <p:cNvPr id="6" name="图片 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000" y="36000"/>
            <a:ext cx="3348000" cy="2736000"/>
          </a:xfrm>
          <a:prstGeom prst="rect">
            <a:avLst/>
          </a:prstGeom>
        </p:spPr>
      </p:pic>
      <p:pic>
        <p:nvPicPr>
          <p:cNvPr id="7" name="图片 6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940000" y="2772000"/>
            <a:ext cx="2880000" cy="2160000"/>
          </a:xfrm>
          <a:prstGeom prst="rect">
            <a:avLst/>
          </a:prstGeom>
        </p:spPr>
      </p:pic>
      <p:pic>
        <p:nvPicPr>
          <p:cNvPr id="8" name="图片 7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9000000" y="3132000"/>
            <a:ext cx="3024000" cy="1620000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9000000" y="5040000"/>
            <a:ext cx="3024000" cy="1620000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6228944" y="5040000"/>
            <a:ext cx="2808000" cy="16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2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48000" y="849304"/>
            <a:ext cx="4140000" cy="1512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36000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800" dirty="0" smtClean="0"/>
              <a:t>Node </a:t>
            </a:r>
            <a:r>
              <a:rPr lang="en-US" altLang="zh-CN" sz="2800" dirty="0"/>
              <a:t>C</a:t>
            </a:r>
            <a:r>
              <a:rPr lang="en-US" altLang="zh-CN" sz="2800" dirty="0" smtClean="0"/>
              <a:t>lassification and Message </a:t>
            </a:r>
            <a:r>
              <a:rPr lang="en-US" altLang="zh-CN" sz="2800" dirty="0"/>
              <a:t>P</a:t>
            </a:r>
            <a:r>
              <a:rPr lang="en-US" altLang="zh-CN" sz="2800" dirty="0" smtClean="0"/>
              <a:t>assing</a:t>
            </a:r>
          </a:p>
        </p:txBody>
      </p:sp>
      <p:sp>
        <p:nvSpPr>
          <p:cNvPr id="3" name="矩形 2"/>
          <p:cNvSpPr/>
          <p:nvPr/>
        </p:nvSpPr>
        <p:spPr>
          <a:xfrm>
            <a:off x="936262" y="2361304"/>
            <a:ext cx="3563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semi</a:t>
            </a:r>
            <a:r>
              <a:rPr lang="en-US" altLang="zh-CN" dirty="0" smtClean="0"/>
              <a:t>-supervised node classification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48000" y="849304"/>
            <a:ext cx="252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graph embedding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503998" y="849304"/>
            <a:ext cx="252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ll nodes’ feature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048000" y="1569304"/>
            <a:ext cx="252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semi-supervised training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503998" y="1569304"/>
            <a:ext cx="252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classifier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047999" y="2289304"/>
            <a:ext cx="252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classification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503998" y="2289304"/>
            <a:ext cx="252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ll nodes’ label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8820000" y="943970"/>
            <a:ext cx="360000" cy="18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8820000" y="1663970"/>
            <a:ext cx="360000" cy="18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8820000" y="2383970"/>
            <a:ext cx="360000" cy="18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868000" y="669304"/>
            <a:ext cx="5760000" cy="21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047996" y="4089304"/>
            <a:ext cx="5010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structural features (not include </a:t>
            </a:r>
            <a:r>
              <a:rPr lang="en-US" altLang="zh-CN" dirty="0" smtClean="0">
                <a:solidFill>
                  <a:srgbClr val="FF0000"/>
                </a:solidFill>
              </a:rPr>
              <a:t>node attributes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047997" y="4809304"/>
            <a:ext cx="4729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indirectly</a:t>
            </a:r>
            <a:r>
              <a:rPr lang="en-US" altLang="zh-CN" dirty="0" smtClean="0"/>
              <a:t> exploit graph topology information</a:t>
            </a:r>
            <a:endParaRPr lang="zh-CN" altLang="en-US" dirty="0"/>
          </a:p>
        </p:txBody>
      </p:sp>
      <p:sp>
        <p:nvSpPr>
          <p:cNvPr id="22" name="右箭头 21"/>
          <p:cNvSpPr/>
          <p:nvPr/>
        </p:nvSpPr>
        <p:spPr>
          <a:xfrm>
            <a:off x="5241091" y="1510638"/>
            <a:ext cx="461819" cy="180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8568000" y="3081304"/>
            <a:ext cx="180000" cy="720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10800000">
            <a:off x="5241090" y="4629304"/>
            <a:ext cx="461819" cy="180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000" y="4809304"/>
            <a:ext cx="2822738" cy="1973084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288000" y="3096000"/>
            <a:ext cx="2772000" cy="12958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local attributes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neighbourhoods’</a:t>
            </a:r>
            <a:r>
              <a:rPr lang="en-US" altLang="zh-CN" dirty="0" smtClean="0"/>
              <a:t> attributes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neighbourhoods’</a:t>
            </a:r>
            <a:r>
              <a:rPr lang="en-US" altLang="zh-CN" dirty="0" smtClean="0"/>
              <a:t> label</a:t>
            </a:r>
            <a:endParaRPr lang="zh-CN" altLang="en-US" dirty="0"/>
          </a:p>
        </p:txBody>
      </p:sp>
      <p:sp>
        <p:nvSpPr>
          <p:cNvPr id="28" name="右大括号 27"/>
          <p:cNvSpPr/>
          <p:nvPr/>
        </p:nvSpPr>
        <p:spPr>
          <a:xfrm>
            <a:off x="3312000" y="3312000"/>
            <a:ext cx="360000" cy="936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960000" y="3564000"/>
            <a:ext cx="1125308" cy="50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local label</a:t>
            </a:r>
          </a:p>
        </p:txBody>
      </p:sp>
      <p:sp>
        <p:nvSpPr>
          <p:cNvPr id="30" name="矩形 29"/>
          <p:cNvSpPr/>
          <p:nvPr/>
        </p:nvSpPr>
        <p:spPr>
          <a:xfrm>
            <a:off x="2129504" y="5543846"/>
            <a:ext cx="1188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 smtClean="0"/>
              <a:t>correlations</a:t>
            </a:r>
          </a:p>
        </p:txBody>
      </p:sp>
    </p:spTree>
    <p:extLst>
      <p:ext uri="{BB962C8B-B14F-4D97-AF65-F5344CB8AC3E}">
        <p14:creationId xmlns:p14="http://schemas.microsoft.com/office/powerpoint/2010/main" val="131023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图片 5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256000" y="4320000"/>
            <a:ext cx="6768000" cy="1080000"/>
          </a:xfrm>
          <a:prstGeom prst="rect">
            <a:avLst/>
          </a:prstGeom>
        </p:spPr>
      </p:pic>
      <p:pic>
        <p:nvPicPr>
          <p:cNvPr id="60" name="图片 59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090464" y="5593238"/>
            <a:ext cx="6984000" cy="936000"/>
          </a:xfrm>
          <a:prstGeom prst="rect">
            <a:avLst/>
          </a:prstGeom>
        </p:spPr>
      </p:pic>
      <p:pic>
        <p:nvPicPr>
          <p:cNvPr id="54" name="图片 5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45411" y="5597499"/>
            <a:ext cx="3456000" cy="79200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232000" y="849745"/>
            <a:ext cx="2520000" cy="1389295"/>
            <a:chOff x="2296371" y="1469602"/>
            <a:chExt cx="2588605" cy="1389295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04513" y="1469602"/>
              <a:ext cx="2480463" cy="455837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49711" y="1897713"/>
              <a:ext cx="2204774" cy="416949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96371" y="2353550"/>
              <a:ext cx="1846461" cy="505347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288000" y="2664000"/>
            <a:ext cx="4536000" cy="1800000"/>
            <a:chOff x="9411" y="3543668"/>
            <a:chExt cx="4546403" cy="1833658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11" y="3543668"/>
              <a:ext cx="1643410" cy="918896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770" y="4450530"/>
              <a:ext cx="1551929" cy="926796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690058" y="4003116"/>
              <a:ext cx="2865756" cy="945699"/>
            </a:xfrm>
            <a:prstGeom prst="rect">
              <a:avLst/>
            </a:prstGeom>
          </p:spPr>
        </p:pic>
      </p:grpSp>
      <p:pic>
        <p:nvPicPr>
          <p:cNvPr id="38" name="图片 37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5774033" y="1548000"/>
            <a:ext cx="6120000" cy="100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72000" y="648000"/>
            <a:ext cx="2160000" cy="1800000"/>
            <a:chOff x="153430" y="1229485"/>
            <a:chExt cx="2186635" cy="176635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13000" y="1549791"/>
              <a:ext cx="610977" cy="55965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1123978" y="1844431"/>
              <a:ext cx="895242" cy="26501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901620" y="2109448"/>
              <a:ext cx="222358" cy="621443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901129" y="1752098"/>
              <a:ext cx="6872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/>
                <a:t>v</a:t>
              </a:r>
              <a:r>
                <a:rPr lang="en-US" altLang="zh-CN" sz="1600" dirty="0" smtClean="0"/>
                <a:t>1/s1</a:t>
              </a:r>
              <a:endParaRPr lang="zh-CN" altLang="en-US" sz="16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616559" y="1574411"/>
              <a:ext cx="39623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 smtClean="0">
                  <a:solidFill>
                    <a:srgbClr val="FF0000"/>
                  </a:solidFill>
                </a:rPr>
                <a:t>e1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373479" y="1936764"/>
              <a:ext cx="39623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 smtClean="0">
                  <a:solidFill>
                    <a:srgbClr val="FF0000"/>
                  </a:solidFill>
                </a:rPr>
                <a:t>e2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03500" y="2297058"/>
              <a:ext cx="39623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 smtClean="0">
                  <a:solidFill>
                    <a:srgbClr val="FF0000"/>
                  </a:solidFill>
                </a:rPr>
                <a:t>e3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53430" y="1229485"/>
              <a:ext cx="6872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 smtClean="0"/>
                <a:t>v2/s2</a:t>
              </a:r>
              <a:endParaRPr lang="zh-CN" altLang="en-US" sz="1600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1652821" y="1482078"/>
              <a:ext cx="6872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 smtClean="0"/>
                <a:t>v3/s3</a:t>
              </a:r>
              <a:endParaRPr lang="zh-CN" altLang="en-US" sz="16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559034" y="2657281"/>
              <a:ext cx="6872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 smtClean="0"/>
                <a:t>v4/s4</a:t>
              </a:r>
              <a:endParaRPr lang="zh-CN" altLang="en-US" sz="1600" dirty="0"/>
            </a:p>
          </p:txBody>
        </p:sp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11709" y="1008000"/>
            <a:ext cx="2196745" cy="691283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56000" y="2605854"/>
            <a:ext cx="2044761" cy="591064"/>
          </a:xfrm>
          <a:prstGeom prst="rect">
            <a:avLst/>
          </a:prstGeom>
        </p:spPr>
      </p:pic>
      <p:pic>
        <p:nvPicPr>
          <p:cNvPr id="45" name="图片 44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5228430" y="3750619"/>
            <a:ext cx="5760000" cy="648000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922364" y="6228000"/>
            <a:ext cx="1854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FF0000"/>
                </a:solidFill>
              </a:rPr>
              <a:t>图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632000" y="1260000"/>
            <a:ext cx="1854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FF0000"/>
                </a:solidFill>
              </a:rPr>
              <a:t>谱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0770465" y="4176000"/>
            <a:ext cx="1854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FF0000"/>
                </a:solidFill>
              </a:rPr>
              <a:t>幅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038031" y="6220222"/>
            <a:ext cx="1854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FF0000"/>
                </a:solidFill>
              </a:rPr>
              <a:t>频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256000" y="5472000"/>
            <a:ext cx="72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FF0000"/>
                </a:solidFill>
              </a:rPr>
              <a:t>能量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55" name="图片 54"/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1775953" y="4524954"/>
            <a:ext cx="1584000" cy="864000"/>
          </a:xfrm>
          <a:prstGeom prst="rect">
            <a:avLst/>
          </a:prstGeom>
        </p:spPr>
      </p:pic>
      <p:pic>
        <p:nvPicPr>
          <p:cNvPr id="56" name="图片 55"/>
          <p:cNvPicPr>
            <a:picLocks/>
          </p:cNvPicPr>
          <p:nvPr/>
        </p:nvPicPr>
        <p:blipFill>
          <a:blip r:embed="rId16"/>
          <a:stretch>
            <a:fillRect/>
          </a:stretch>
        </p:blipFill>
        <p:spPr>
          <a:xfrm>
            <a:off x="5228430" y="432000"/>
            <a:ext cx="2016000" cy="576000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0" y="36000"/>
            <a:ext cx="12192000" cy="417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800" dirty="0"/>
              <a:t>Spectral Graph Theory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968000" y="468084"/>
            <a:ext cx="27709" cy="60906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1101817" y="4176000"/>
            <a:ext cx="1854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FF0000"/>
                </a:solidFill>
              </a:rPr>
              <a:t>频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2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5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184000" y="5018346"/>
            <a:ext cx="4608000" cy="756000"/>
          </a:xfrm>
          <a:prstGeom prst="rect">
            <a:avLst/>
          </a:prstGeom>
        </p:spPr>
      </p:pic>
      <p:pic>
        <p:nvPicPr>
          <p:cNvPr id="59" name="图片 58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184000" y="4442346"/>
            <a:ext cx="6840000" cy="576000"/>
          </a:xfrm>
          <a:prstGeom prst="rect">
            <a:avLst/>
          </a:prstGeom>
        </p:spPr>
      </p:pic>
      <p:pic>
        <p:nvPicPr>
          <p:cNvPr id="13" name="图片 12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12000" y="2744224"/>
            <a:ext cx="3528000" cy="1188000"/>
          </a:xfrm>
          <a:prstGeom prst="rect">
            <a:avLst/>
          </a:prstGeom>
        </p:spPr>
      </p:pic>
      <p:pic>
        <p:nvPicPr>
          <p:cNvPr id="14" name="图片 13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12000" y="4075378"/>
            <a:ext cx="4068000" cy="1188000"/>
          </a:xfrm>
          <a:prstGeom prst="rect">
            <a:avLst/>
          </a:prstGeom>
        </p:spPr>
      </p:pic>
      <p:pic>
        <p:nvPicPr>
          <p:cNvPr id="15" name="图片 14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12000" y="5328000"/>
            <a:ext cx="4068000" cy="1116000"/>
          </a:xfrm>
          <a:prstGeom prst="rect">
            <a:avLst/>
          </a:prstGeom>
        </p:spPr>
      </p:pic>
      <p:pic>
        <p:nvPicPr>
          <p:cNvPr id="16" name="图片 15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5184000" y="1894336"/>
            <a:ext cx="4932000" cy="1116000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8905885" y="3203392"/>
            <a:ext cx="1210115" cy="38785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00626" y="3012540"/>
            <a:ext cx="2470699" cy="769562"/>
          </a:xfrm>
          <a:prstGeom prst="rect">
            <a:avLst/>
          </a:prstGeom>
        </p:spPr>
      </p:pic>
      <p:pic>
        <p:nvPicPr>
          <p:cNvPr id="24" name="图片 23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5203844" y="3844622"/>
            <a:ext cx="5154063" cy="648000"/>
          </a:xfrm>
          <a:prstGeom prst="rect">
            <a:avLst/>
          </a:prstGeom>
        </p:spPr>
      </p:pic>
      <p:pic>
        <p:nvPicPr>
          <p:cNvPr id="49" name="图片 48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5203844" y="5889506"/>
            <a:ext cx="1116000" cy="468000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45513" y="5808974"/>
            <a:ext cx="2766350" cy="562920"/>
          </a:xfrm>
          <a:prstGeom prst="rect">
            <a:avLst/>
          </a:prstGeom>
        </p:spPr>
      </p:pic>
      <p:pic>
        <p:nvPicPr>
          <p:cNvPr id="56" name="图片 55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36000" y="36000"/>
            <a:ext cx="4752000" cy="927119"/>
          </a:xfrm>
          <a:prstGeom prst="rect">
            <a:avLst/>
          </a:prstGeom>
        </p:spPr>
      </p:pic>
      <p:pic>
        <p:nvPicPr>
          <p:cNvPr id="57" name="图片 56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36000" y="893506"/>
            <a:ext cx="6660000" cy="972000"/>
          </a:xfrm>
          <a:prstGeom prst="rect">
            <a:avLst/>
          </a:prstGeom>
        </p:spPr>
      </p:pic>
      <p:pic>
        <p:nvPicPr>
          <p:cNvPr id="58" name="图片 57"/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36000" y="1865506"/>
            <a:ext cx="3981692" cy="878718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984000" y="72000"/>
            <a:ext cx="5112000" cy="1728000"/>
            <a:chOff x="6783300" y="569887"/>
            <a:chExt cx="5153470" cy="1766486"/>
          </a:xfrm>
        </p:grpSpPr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652075" y="863078"/>
              <a:ext cx="1552156" cy="1203712"/>
            </a:xfrm>
            <a:prstGeom prst="rect">
              <a:avLst/>
            </a:prstGeom>
          </p:spPr>
        </p:pic>
        <p:cxnSp>
          <p:nvCxnSpPr>
            <p:cNvPr id="61" name="直接连接符 60"/>
            <p:cNvCxnSpPr/>
            <p:nvPr/>
          </p:nvCxnSpPr>
          <p:spPr>
            <a:xfrm>
              <a:off x="7142870" y="890193"/>
              <a:ext cx="610977" cy="55965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7753848" y="1184833"/>
              <a:ext cx="895242" cy="26501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7531490" y="1449850"/>
              <a:ext cx="222358" cy="621443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7530999" y="1092500"/>
              <a:ext cx="6872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 smtClean="0"/>
                <a:t>s1</a:t>
              </a:r>
              <a:endParaRPr lang="zh-CN" altLang="en-US" sz="1600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6783300" y="569887"/>
              <a:ext cx="6872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 smtClean="0"/>
                <a:t>s2</a:t>
              </a:r>
              <a:endParaRPr lang="zh-CN" altLang="en-US" sz="1600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8282691" y="822480"/>
              <a:ext cx="6872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 smtClean="0"/>
                <a:t>s3</a:t>
              </a:r>
              <a:endParaRPr lang="zh-CN" altLang="en-US" sz="1600" dirty="0"/>
            </a:p>
          </p:txBody>
        </p:sp>
        <p:sp>
          <p:nvSpPr>
            <p:cNvPr id="70" name="矩形 69"/>
            <p:cNvSpPr/>
            <p:nvPr/>
          </p:nvSpPr>
          <p:spPr>
            <a:xfrm>
              <a:off x="7188904" y="1997683"/>
              <a:ext cx="6872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 smtClean="0"/>
                <a:t>s4</a:t>
              </a:r>
              <a:endParaRPr lang="zh-CN" altLang="en-US" sz="1600" dirty="0"/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10109705" y="890329"/>
              <a:ext cx="610977" cy="55965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H="1">
              <a:off x="10720683" y="1184969"/>
              <a:ext cx="895242" cy="26501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10498325" y="1449986"/>
              <a:ext cx="222358" cy="621443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>
            <a:xfrm>
              <a:off x="10497834" y="1092636"/>
              <a:ext cx="6872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 smtClean="0"/>
                <a:t>s1’</a:t>
              </a:r>
              <a:endParaRPr lang="zh-CN" altLang="en-US" sz="1600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9750135" y="570023"/>
              <a:ext cx="6872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/>
                <a:t>s</a:t>
              </a:r>
              <a:r>
                <a:rPr lang="en-US" altLang="zh-CN" sz="1600" dirty="0" smtClean="0"/>
                <a:t>2’</a:t>
              </a:r>
              <a:endParaRPr lang="zh-CN" altLang="en-US" sz="1600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11249526" y="822616"/>
              <a:ext cx="6872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/>
                <a:t>s</a:t>
              </a:r>
              <a:r>
                <a:rPr lang="en-US" altLang="zh-CN" sz="1600" dirty="0" smtClean="0"/>
                <a:t>3’</a:t>
              </a:r>
              <a:endParaRPr lang="zh-CN" altLang="en-US" sz="1600" dirty="0"/>
            </a:p>
          </p:txBody>
        </p:sp>
        <p:sp>
          <p:nvSpPr>
            <p:cNvPr id="78" name="矩形 77"/>
            <p:cNvSpPr/>
            <p:nvPr/>
          </p:nvSpPr>
          <p:spPr>
            <a:xfrm>
              <a:off x="10155739" y="1997819"/>
              <a:ext cx="6872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/>
                <a:t>s</a:t>
              </a:r>
              <a:r>
                <a:rPr lang="en-US" altLang="zh-CN" sz="1600" dirty="0" smtClean="0"/>
                <a:t>4’</a:t>
              </a:r>
              <a:endParaRPr lang="zh-CN" altLang="en-US" sz="1600" dirty="0"/>
            </a:p>
          </p:txBody>
        </p:sp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035506" y="1042616"/>
              <a:ext cx="390707" cy="3562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055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6000"/>
            <a:ext cx="12192000" cy="417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800" dirty="0" smtClean="0"/>
              <a:t>GCN: Semi-supervised classification with graph convolutional networks</a:t>
            </a:r>
            <a:endParaRPr lang="en-US" altLang="zh-CN" sz="2800" dirty="0"/>
          </a:p>
        </p:txBody>
      </p:sp>
      <p:pic>
        <p:nvPicPr>
          <p:cNvPr id="5" name="图片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0073" y="648000"/>
            <a:ext cx="3708000" cy="2073109"/>
          </a:xfrm>
          <a:prstGeom prst="rect">
            <a:avLst/>
          </a:prstGeom>
        </p:spPr>
      </p:pic>
      <p:pic>
        <p:nvPicPr>
          <p:cNvPr id="6" name="图片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" y="2880000"/>
            <a:ext cx="1116000" cy="46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000" y="2808000"/>
            <a:ext cx="2766350" cy="562920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251021" y="512779"/>
            <a:ext cx="4968000" cy="1836000"/>
          </a:xfrm>
          <a:prstGeom prst="rect">
            <a:avLst/>
          </a:prstGeom>
        </p:spPr>
      </p:pic>
      <p:pic>
        <p:nvPicPr>
          <p:cNvPr id="11" name="图片 10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868000" y="3816000"/>
            <a:ext cx="5781675" cy="2757543"/>
          </a:xfrm>
          <a:prstGeom prst="rect">
            <a:avLst/>
          </a:prstGeom>
        </p:spPr>
      </p:pic>
      <p:pic>
        <p:nvPicPr>
          <p:cNvPr id="12" name="图片 11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5220000" y="2592000"/>
            <a:ext cx="3240000" cy="1080000"/>
          </a:xfrm>
          <a:prstGeom prst="rect">
            <a:avLst/>
          </a:prstGeom>
        </p:spPr>
      </p:pic>
      <p:pic>
        <p:nvPicPr>
          <p:cNvPr id="13" name="图片 12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9072000" y="2592000"/>
            <a:ext cx="2628000" cy="1080000"/>
          </a:xfrm>
          <a:prstGeom prst="rect">
            <a:avLst/>
          </a:prstGeom>
        </p:spPr>
      </p:pic>
      <p:pic>
        <p:nvPicPr>
          <p:cNvPr id="14" name="图片 13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288000" y="3456000"/>
            <a:ext cx="4428000" cy="1944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6000" y="5472000"/>
            <a:ext cx="4563452" cy="64688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0000" y="6192000"/>
            <a:ext cx="5616000" cy="58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3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216000"/>
            <a:ext cx="4341090" cy="3096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3528000"/>
            <a:ext cx="4318556" cy="321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3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92</Words>
  <Application>Microsoft Office PowerPoint</Application>
  <PresentationFormat>宽屏</PresentationFormat>
  <Paragraphs>55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Wingdings</vt:lpstr>
      <vt:lpstr>Office 主题</vt:lpstr>
      <vt:lpstr>工作汇报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Microsoft 帐户</dc:creator>
  <cp:lastModifiedBy>Microsoft 帐户</cp:lastModifiedBy>
  <cp:revision>31</cp:revision>
  <dcterms:created xsi:type="dcterms:W3CDTF">2023-10-19T01:37:21Z</dcterms:created>
  <dcterms:modified xsi:type="dcterms:W3CDTF">2023-10-29T12:40:09Z</dcterms:modified>
</cp:coreProperties>
</file>