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9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5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3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9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2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5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C2EE-F971-452F-AD4F-80F155A7603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D60F-95F5-483B-970C-35A4D881A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1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Graph Embedding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22106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2023.06.03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6000" y="663171"/>
            <a:ext cx="9411591" cy="4728754"/>
          </a:xfrm>
        </p:spPr>
        <p:txBody>
          <a:bodyPr>
            <a:noAutofit/>
          </a:bodyPr>
          <a:lstStyle/>
          <a:p>
            <a:pPr marL="0" indent="0">
              <a:lnSpc>
                <a:spcPts val="3120"/>
              </a:lnSpc>
              <a:buNone/>
            </a:pPr>
            <a:r>
              <a:rPr lang="en-US" altLang="zh-CN" dirty="0" smtClean="0"/>
              <a:t>word2vec</a:t>
            </a:r>
            <a:r>
              <a:rPr lang="en-US" altLang="zh-CN" dirty="0" smtClean="0">
                <a:sym typeface="Wingdings" panose="05000000000000000000" pitchFamily="2" charset="2"/>
              </a:rPr>
              <a:t>: 			(word embedding)</a:t>
            </a:r>
            <a:endParaRPr lang="en-US" altLang="zh-CN" dirty="0"/>
          </a:p>
          <a:p>
            <a:pPr marL="0" indent="0">
              <a:lnSpc>
                <a:spcPts val="3120"/>
              </a:lnSpc>
              <a:buNone/>
            </a:pPr>
            <a:r>
              <a:rPr lang="en-US" altLang="zh-CN" sz="2000" dirty="0" smtClean="0"/>
              <a:t>	[Efficient </a:t>
            </a:r>
            <a:r>
              <a:rPr lang="en-US" altLang="zh-CN" sz="2000" dirty="0"/>
              <a:t>Estimation of Word Representations in Vector Space]</a:t>
            </a:r>
          </a:p>
          <a:p>
            <a:pPr marL="0" indent="0">
              <a:lnSpc>
                <a:spcPts val="3120"/>
              </a:lnSpc>
              <a:buNone/>
            </a:pPr>
            <a:r>
              <a:rPr lang="en-US" altLang="zh-CN" sz="2000" dirty="0" smtClean="0"/>
              <a:t>	[Distributed </a:t>
            </a:r>
            <a:r>
              <a:rPr lang="en-US" altLang="zh-CN" sz="2000" dirty="0"/>
              <a:t>Representations of Words and Phrases and their Compositionality]</a:t>
            </a:r>
          </a:p>
          <a:p>
            <a:pPr marL="0" indent="0">
              <a:lnSpc>
                <a:spcPts val="3120"/>
              </a:lnSpc>
              <a:buNone/>
            </a:pPr>
            <a:r>
              <a:rPr lang="en-US" altLang="zh-CN" sz="2000" dirty="0" smtClean="0"/>
              <a:t>	[</a:t>
            </a:r>
            <a:r>
              <a:rPr lang="en-US" altLang="zh-CN" sz="2000" dirty="0" smtClean="0">
                <a:solidFill>
                  <a:srgbClr val="FF0000"/>
                </a:solidFill>
              </a:rPr>
              <a:t>word2vec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Parameter Learning Explained]</a:t>
            </a:r>
          </a:p>
          <a:p>
            <a:pPr marL="0" indent="0">
              <a:lnSpc>
                <a:spcPts val="3120"/>
              </a:lnSpc>
              <a:buNone/>
            </a:pPr>
            <a:endParaRPr lang="en-US" altLang="zh-CN" sz="2000" dirty="0"/>
          </a:p>
          <a:p>
            <a:pPr marL="0" indent="0">
              <a:lnSpc>
                <a:spcPts val="3120"/>
              </a:lnSpc>
              <a:buNone/>
            </a:pPr>
            <a:r>
              <a:rPr lang="en-US" altLang="zh-CN" dirty="0" smtClean="0"/>
              <a:t>walks: 			(graph embedding)</a:t>
            </a:r>
            <a:endParaRPr lang="en-US" altLang="zh-CN" dirty="0"/>
          </a:p>
          <a:p>
            <a:pPr marL="0" indent="0">
              <a:lnSpc>
                <a:spcPts val="3120"/>
              </a:lnSpc>
              <a:buNone/>
            </a:pPr>
            <a:r>
              <a:rPr lang="en-US" altLang="zh-CN" sz="2000" dirty="0" smtClean="0"/>
              <a:t>	[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DeepWalk</a:t>
            </a:r>
            <a:r>
              <a:rPr lang="en-US" altLang="zh-CN" sz="2000" dirty="0"/>
              <a:t>: Online Learning of Social Representations]</a:t>
            </a:r>
          </a:p>
          <a:p>
            <a:pPr marL="0" indent="0">
              <a:lnSpc>
                <a:spcPts val="3120"/>
              </a:lnSpc>
              <a:buNone/>
            </a:pPr>
            <a:r>
              <a:rPr lang="en-US" altLang="zh-CN" sz="2000" dirty="0" smtClean="0"/>
              <a:t>	[</a:t>
            </a:r>
            <a:r>
              <a:rPr lang="en-US" altLang="zh-CN" sz="2000" dirty="0" smtClean="0">
                <a:solidFill>
                  <a:srgbClr val="FF0000"/>
                </a:solidFill>
              </a:rPr>
              <a:t>LINE</a:t>
            </a:r>
            <a:r>
              <a:rPr lang="en-US" altLang="zh-CN" sz="2000" dirty="0"/>
              <a:t>: Large-scale Information Network Embedding]</a:t>
            </a:r>
          </a:p>
          <a:p>
            <a:pPr marL="0" indent="0">
              <a:lnSpc>
                <a:spcPts val="3120"/>
              </a:lnSpc>
              <a:buNone/>
            </a:pPr>
            <a:r>
              <a:rPr lang="en-US" altLang="zh-CN" sz="2000" dirty="0" smtClean="0"/>
              <a:t>	[</a:t>
            </a:r>
            <a:r>
              <a:rPr lang="en-US" altLang="zh-CN" sz="2000" dirty="0" smtClean="0">
                <a:solidFill>
                  <a:srgbClr val="FF0000"/>
                </a:solidFill>
              </a:rPr>
              <a:t>node2vec</a:t>
            </a:r>
            <a:r>
              <a:rPr lang="en-US" altLang="zh-CN" sz="2000" dirty="0"/>
              <a:t>: Scalable Feature Learning for Networks</a:t>
            </a:r>
            <a:r>
              <a:rPr lang="en-US" altLang="zh-CN" sz="2000" dirty="0" smtClean="0"/>
              <a:t>]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173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8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word2vec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48" y="216000"/>
            <a:ext cx="4392000" cy="2367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00" y="2741866"/>
            <a:ext cx="2721841" cy="3720502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863804" y="2741866"/>
            <a:ext cx="2836800" cy="36933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6000" y="963709"/>
            <a:ext cx="4996873" cy="532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 smtClean="0"/>
              <a:t>输入：     向量（初始数值）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词集合（符号）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词编码（数值：one-hot或随机）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语料库（规律：词共现的概率分布）</a:t>
            </a:r>
          </a:p>
          <a:p>
            <a:pPr>
              <a:lnSpc>
                <a:spcPts val="2400"/>
              </a:lnSpc>
            </a:pPr>
            <a:endParaRPr lang="zh-CN" altLang="en-US" dirty="0" smtClean="0"/>
          </a:p>
          <a:p>
            <a:pPr>
              <a:lnSpc>
                <a:spcPts val="2400"/>
              </a:lnSpc>
            </a:pPr>
            <a:r>
              <a:rPr lang="zh-CN" altLang="en-US" dirty="0" smtClean="0"/>
              <a:t>模型：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结构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参数</a:t>
            </a:r>
          </a:p>
          <a:p>
            <a:pPr>
              <a:lnSpc>
                <a:spcPts val="2400"/>
              </a:lnSpc>
            </a:pPr>
            <a:endParaRPr lang="zh-CN" altLang="en-US" dirty="0" smtClean="0"/>
          </a:p>
          <a:p>
            <a:pPr>
              <a:lnSpc>
                <a:spcPts val="2400"/>
              </a:lnSpc>
            </a:pPr>
            <a:r>
              <a:rPr lang="zh-CN" altLang="en-US" dirty="0" smtClean="0"/>
              <a:t>输出：     向量（待预测对象的表示）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词集合（不变，没有产生新词）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词编码（不变，维值没有改变）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        中间状态，编码映射到低维向量空间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语料库（不变，原始语料作为监督）</a:t>
            </a:r>
          </a:p>
          <a:p>
            <a:pPr>
              <a:lnSpc>
                <a:spcPts val="2400"/>
              </a:lnSpc>
            </a:pPr>
            <a:endParaRPr lang="zh-CN" altLang="en-US" dirty="0" smtClean="0"/>
          </a:p>
          <a:p>
            <a:pPr>
              <a:lnSpc>
                <a:spcPts val="2400"/>
              </a:lnSpc>
            </a:pPr>
            <a:r>
              <a:rPr lang="zh-CN" altLang="en-US" dirty="0" smtClean="0"/>
              <a:t>训练：     拟合语料库中词间共现概率分布</a:t>
            </a:r>
          </a:p>
          <a:p>
            <a:pPr>
              <a:lnSpc>
                <a:spcPts val="2400"/>
              </a:lnSpc>
            </a:pPr>
            <a:r>
              <a:rPr lang="zh-CN" altLang="en-US" dirty="0" smtClean="0"/>
              <a:t>        根据监督信息，修改模型参数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8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14082"/>
              </p:ext>
            </p:extLst>
          </p:nvPr>
        </p:nvGraphicFramePr>
        <p:xfrm>
          <a:off x="1764145" y="734251"/>
          <a:ext cx="9107056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3528"/>
                <a:gridCol w="4553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word embedding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dirty="0" smtClean="0"/>
                        <a:t>node embedding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article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graph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sentences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walks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word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node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722362" y="3887233"/>
            <a:ext cx="90934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dirty="0" smtClean="0"/>
              <a:t>Embedding: </a:t>
            </a:r>
          </a:p>
          <a:p>
            <a:pPr>
              <a:lnSpc>
                <a:spcPts val="4000"/>
              </a:lnSpc>
            </a:pPr>
            <a:r>
              <a:rPr lang="en-US" altLang="zh-CN" sz="2800" dirty="0" smtClean="0"/>
              <a:t>	</a:t>
            </a:r>
            <a:r>
              <a:rPr lang="zh-CN" altLang="en-US" sz="2000" dirty="0" smtClean="0"/>
              <a:t>将原始信息结构</a:t>
            </a:r>
            <a:r>
              <a:rPr lang="zh-CN" altLang="en-US" sz="2000" dirty="0" smtClean="0">
                <a:solidFill>
                  <a:srgbClr val="FF0000"/>
                </a:solidFill>
              </a:rPr>
              <a:t>映射</a:t>
            </a:r>
            <a:r>
              <a:rPr lang="zh-CN" altLang="en-US" sz="2000" dirty="0" smtClean="0"/>
              <a:t>到机器可以识别的低维、连续、稠密的数值空间，并同时</a:t>
            </a:r>
            <a:r>
              <a:rPr lang="zh-CN" altLang="en-US" sz="2000" dirty="0" smtClean="0">
                <a:solidFill>
                  <a:srgbClr val="FF0000"/>
                </a:solidFill>
              </a:rPr>
              <a:t>保留</a:t>
            </a:r>
            <a:r>
              <a:rPr lang="zh-CN" altLang="en-US" sz="2000" dirty="0" smtClean="0"/>
              <a:t>原有结构之间的关系。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40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80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DeepWalk</a:t>
            </a:r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2000"/>
            <a:ext cx="5256000" cy="4117963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64"/>
            <a:ext cx="5220000" cy="1476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0" y="1"/>
            <a:ext cx="3353859" cy="265809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58" y="0"/>
            <a:ext cx="2916000" cy="1325622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58" y="1368000"/>
            <a:ext cx="3312000" cy="1332468"/>
          </a:xfrm>
          <a:prstGeom prst="rect">
            <a:avLst/>
          </a:prstGeom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52" y="3054240"/>
            <a:ext cx="3248266" cy="3240000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18" y="3054240"/>
            <a:ext cx="3238123" cy="3204000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629458" y="4470401"/>
            <a:ext cx="1590542" cy="19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8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LINE</a:t>
            </a:r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8001"/>
            <a:ext cx="4500000" cy="2923742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35" y="504000"/>
            <a:ext cx="4680000" cy="1029614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84000" y="36000"/>
            <a:ext cx="6084000" cy="466725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048000" y="1368000"/>
            <a:ext cx="3492000" cy="59055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048000" y="2052000"/>
            <a:ext cx="4788000" cy="864000"/>
          </a:xfrm>
          <a:prstGeom prst="rect">
            <a:avLst/>
          </a:prstGeom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940000" y="4032000"/>
            <a:ext cx="5327597" cy="1273568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048000" y="3434386"/>
            <a:ext cx="2808000" cy="574674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056835" y="3362549"/>
            <a:ext cx="2952000" cy="612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012000" y="5269811"/>
            <a:ext cx="4752000" cy="12382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30876" y="4219743"/>
            <a:ext cx="43200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800" dirty="0" smtClean="0"/>
              <a:t>一阶相似度：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直接相连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二阶相似度：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有相同的邻居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51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8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node2vec</a:t>
            </a:r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01"/>
            <a:ext cx="5400000" cy="198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8001"/>
            <a:ext cx="5400000" cy="24106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00000" y="5292000"/>
            <a:ext cx="360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/>
              <a:t>二阶</a:t>
            </a:r>
            <a:r>
              <a:rPr lang="en-US" altLang="zh-CN" sz="2400" dirty="0" smtClean="0"/>
              <a:t>Markov</a:t>
            </a:r>
            <a:r>
              <a:rPr lang="zh-CN" altLang="en-US" sz="2400" dirty="0" smtClean="0"/>
              <a:t>过程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400" dirty="0" smtClean="0"/>
              <a:t>已知当前节点、上一节点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400" dirty="0" smtClean="0"/>
              <a:t>决定</a:t>
            </a:r>
            <a:r>
              <a:rPr lang="en-US" altLang="zh-CN" sz="2400" dirty="0" smtClean="0"/>
              <a:t>d=0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d=1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d=2</a:t>
            </a:r>
            <a:endParaRPr lang="zh-CN" altLang="en-US" sz="2400" dirty="0"/>
          </a:p>
        </p:txBody>
      </p:sp>
      <p:pic>
        <p:nvPicPr>
          <p:cNvPr id="8" name="图片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00" y="36000"/>
            <a:ext cx="5256000" cy="3924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968000" y="3960000"/>
            <a:ext cx="4176000" cy="282401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144000" y="4125621"/>
            <a:ext cx="28425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600" dirty="0"/>
              <a:t>BFS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lnSpc>
                <a:spcPts val="3200"/>
              </a:lnSpc>
            </a:pPr>
            <a:r>
              <a:rPr lang="en-US" altLang="zh-CN" sz="1600" dirty="0" err="1" smtClean="0"/>
              <a:t>homophily</a:t>
            </a:r>
            <a:r>
              <a:rPr lang="zh-CN" altLang="en-US" sz="1600" dirty="0"/>
              <a:t>（</a:t>
            </a:r>
            <a:r>
              <a:rPr lang="zh-CN" altLang="en-US" sz="1600" dirty="0" smtClean="0"/>
              <a:t>同质性）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9144000" y="5506745"/>
            <a:ext cx="29160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600" dirty="0" smtClean="0"/>
              <a:t>DFS</a:t>
            </a:r>
            <a:r>
              <a:rPr lang="zh-CN" altLang="en-US" sz="1600" dirty="0" smtClean="0"/>
              <a:t>：</a:t>
            </a:r>
            <a:endParaRPr lang="en-US" altLang="zh-CN" sz="1600" dirty="0"/>
          </a:p>
          <a:p>
            <a:pPr>
              <a:lnSpc>
                <a:spcPts val="3200"/>
              </a:lnSpc>
            </a:pPr>
            <a:r>
              <a:rPr lang="en-US" altLang="zh-CN" sz="1600" dirty="0"/>
              <a:t>structural </a:t>
            </a:r>
            <a:r>
              <a:rPr lang="en-US" altLang="zh-CN" sz="1600" dirty="0" smtClean="0"/>
              <a:t>equivalence</a:t>
            </a:r>
            <a:r>
              <a:rPr lang="zh-CN" altLang="en-US" sz="1600" dirty="0" smtClean="0"/>
              <a:t>（结构性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28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8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node2vec</a:t>
            </a:r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00"/>
            <a:ext cx="4320000" cy="4104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540000"/>
            <a:ext cx="4320000" cy="4104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0" y="468000"/>
            <a:ext cx="3528000" cy="4176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0000"/>
            <a:ext cx="4320000" cy="108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000"/>
            <a:ext cx="4320000" cy="108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58708" y="5534874"/>
            <a:ext cx="2842584" cy="45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altLang="zh-CN" sz="1600" dirty="0" err="1" smtClean="0"/>
              <a:t>homophily</a:t>
            </a:r>
            <a:r>
              <a:rPr lang="zh-CN" altLang="en-US" sz="1600" dirty="0"/>
              <a:t>（</a:t>
            </a:r>
            <a:r>
              <a:rPr lang="zh-CN" altLang="en-US" sz="1600" dirty="0" smtClean="0"/>
              <a:t>同质性）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61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170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Office 主题</vt:lpstr>
      <vt:lpstr>Graph Embedding</vt:lpstr>
      <vt:lpstr>PowerPoint 演示文稿</vt:lpstr>
      <vt:lpstr>word2vec</vt:lpstr>
      <vt:lpstr>PowerPoint 演示文稿</vt:lpstr>
      <vt:lpstr>DeepWalk</vt:lpstr>
      <vt:lpstr>LINE</vt:lpstr>
      <vt:lpstr>node2vec</vt:lpstr>
      <vt:lpstr>node2vec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Embedding</dc:title>
  <dc:creator>zhfc</dc:creator>
  <cp:lastModifiedBy>Microsoft 帐户</cp:lastModifiedBy>
  <cp:revision>20</cp:revision>
  <dcterms:created xsi:type="dcterms:W3CDTF">2023-05-31T05:17:09Z</dcterms:created>
  <dcterms:modified xsi:type="dcterms:W3CDTF">2023-10-17T22:30:12Z</dcterms:modified>
</cp:coreProperties>
</file>