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60" r:id="rId3"/>
    <p:sldId id="261" r:id="rId4"/>
    <p:sldId id="262" r:id="rId5"/>
    <p:sldId id="263" r:id="rId6"/>
    <p:sldId id="281" r:id="rId7"/>
    <p:sldId id="265" r:id="rId8"/>
    <p:sldId id="266" r:id="rId9"/>
    <p:sldId id="269" r:id="rId10"/>
    <p:sldId id="267" r:id="rId11"/>
    <p:sldId id="268" r:id="rId12"/>
    <p:sldId id="256" r:id="rId13"/>
    <p:sldId id="257" r:id="rId14"/>
    <p:sldId id="258" r:id="rId15"/>
    <p:sldId id="259" r:id="rId16"/>
    <p:sldId id="273" r:id="rId17"/>
    <p:sldId id="272" r:id="rId18"/>
    <p:sldId id="278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CB2D-59D5-4A82-A321-D0D211DE9E9D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50D5B-C1D6-4932-8A25-2CBFFAC6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8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00A600-23EB-492E-B9AD-482F46296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BBAB475-639C-4A4F-B26F-9065F0C8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3484DF-B63A-477C-89FB-EC45E783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E9D3B88-3D45-476C-AD68-505AC3DC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A5FCE7-6B25-4817-9476-F45B560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8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6F64DF-E981-44A9-9E10-E19695CE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DA4B389-9847-4760-BF1F-72F0BEBA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36C9ED-FA5E-4F08-9F21-F8F9FD5E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D9A7881-C511-4DBD-A723-F9DD1BFB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9F33EB-CE2E-495B-A24A-EFA038A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7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CAA844A-7F52-4098-B46F-B9612AEF7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2B92504-E818-499B-A632-F54E444A5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C494C5D-DB0A-4E66-B61E-9464E09D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E801C6D-B4A3-4166-B1E2-2427C566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852542-C3D0-402B-A439-43524EB6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314FC3-A429-42C6-88B8-9EF958F7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D285541-96B2-4E98-A03F-42F12225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6770DE-B2E4-4FC9-9DE0-92B050FB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00990B-2513-44A8-A32D-C8785572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A2C755C-E4E0-4CBE-9E65-D2EC2EBA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93C6F1-8088-4D6D-8B93-54F17803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34708F-D4A5-457F-8501-732FF231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701AC72-C0EE-4829-B543-CB208E4E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83C001-01CA-402F-8B92-8BFF460F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91E3032-2AD3-4F37-9C09-88CC0C34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63F4C3-00CD-4E46-87FE-0600AF5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1E84CE-ABFA-4878-8363-2147EFFAB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3197695-3D00-4DAE-80D8-C6DAE000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ACE31C9-C0E7-452E-BC35-1485857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A5D0B2D-17D1-4847-9351-7C28B66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AB21C87-6F0A-4EFD-BF8C-3FF10CA5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5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27167A-7D6C-4EE7-9BCD-82E7FFC0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B8AD984-C603-49AF-A3CA-D66726CB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6EAA2AD-F7A2-404B-A5D9-37345B02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538C661-5852-417B-A40B-F61F42151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5056C2A-AE93-41D5-95FC-324AFAD5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6525C49-3463-4AA7-8FB1-2230370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AD14ADA-5F62-44FC-99D0-EE1EE05B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6B33040-3469-46CA-BBC1-1053BB1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E1377-A7C0-49FC-95E9-D374F24A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893C4D3-3031-449F-8DB3-B87519CE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0529249-C94B-40C4-BE1A-8961E991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D02C30C-FBD9-4DAF-BBB9-BB91B1A4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5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A3E018D-23E3-44EB-88B7-0C8AEFE5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C2CFAC9-2ABD-49EB-B47E-E874EDD0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EBB87E7-547D-43F2-86E4-7A7DD1FD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0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AE95A-1508-4EA5-9C09-612C86C5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D30196-04D2-4012-924E-7F173600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9326AB6-A1C1-4C8A-9622-192A04F1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A962BE-CEBA-4B35-B787-6EE02A24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AB73D7B-11F8-497F-B00D-8A6E58A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593CC42-8B43-4CF7-AFF6-B8496604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2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7D6942-F041-43D5-AD7E-F563659E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C678F67-6BED-4414-B956-4E5674AD0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BCD2FF9-607E-4C1E-A070-F58C9E63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FA68CF6-A797-43AF-A4D1-7B7D553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0F91605-E8F8-4BB2-8D81-16028F87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53BE56-840D-4F60-B3C4-5CB54E73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5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67AAB42-B4AD-49A5-B71F-7D33E9C7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74C8B02-114A-4A43-A6E8-FE2DCDBE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4A6575C-7664-43EC-A726-0B398FE92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92ED-0F5B-43CB-A243-551599931CA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AD57BE-3484-41BE-A37E-9BDF0214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971E1F6-50D1-4BE5-A741-F2FC40346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-geometric.readthedocs.io/en/latest/index.html" TargetMode="External"/><Relationship Id="rId2" Type="http://schemas.openxmlformats.org/officeDocument/2006/relationships/hyperlink" Target="https://www.py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pytorch-geometric.readthedocs.io/en/latest/notes/load_csv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jure/" TargetMode="External"/><Relationship Id="rId2" Type="http://schemas.openxmlformats.org/officeDocument/2006/relationships/hyperlink" Target="https://snap.stanford.edu/biodat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eweb.ucsd.edu/~jmcauley/datasets.html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9FE969-C6C8-4209-8DDD-F9D7D577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2EB6D6-E30F-4EAC-9632-AD10DE66E5F3}"/>
              </a:ext>
            </a:extLst>
          </p:cNvPr>
          <p:cNvSpPr txBox="1"/>
          <p:nvPr/>
        </p:nvSpPr>
        <p:spPr>
          <a:xfrm>
            <a:off x="1274619" y="1690688"/>
            <a:ext cx="100791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一定要有充足的时间投入（建议时间投入比例</a:t>
            </a:r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  <a:r>
              <a:rPr lang="en-US" altLang="zh-CN" sz="3200" dirty="0"/>
              <a:t>10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养成</a:t>
            </a:r>
            <a:r>
              <a:rPr lang="zh-CN" altLang="en-US" sz="3200" dirty="0">
                <a:highlight>
                  <a:srgbClr val="FFFF00"/>
                </a:highlight>
              </a:rPr>
              <a:t>读代码</a:t>
            </a:r>
            <a:r>
              <a:rPr lang="zh-CN" altLang="en-US" sz="3200" dirty="0"/>
              <a:t>的习惯，注重写代码或代码重现（论文、算法≠代码）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一定找到自己工作与</a:t>
            </a:r>
            <a:r>
              <a:rPr lang="en-US" altLang="zh-CN" sz="3200" dirty="0"/>
              <a:t>GNN</a:t>
            </a:r>
            <a:r>
              <a:rPr lang="zh-CN" altLang="en-US" sz="3200" dirty="0"/>
              <a:t>的切入点（即数据问题）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一定要有读论文的总结（别人用了哪些</a:t>
            </a:r>
            <a:r>
              <a:rPr lang="en-US" altLang="zh-CN" sz="3200" dirty="0"/>
              <a:t>metrics</a:t>
            </a:r>
            <a:r>
              <a:rPr lang="zh-CN" altLang="en-US" sz="3200" dirty="0"/>
              <a:t>、涉及到了哪些</a:t>
            </a:r>
            <a:r>
              <a:rPr lang="en-US" altLang="zh-CN" sz="3200" dirty="0"/>
              <a:t>baseline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学术问题在大群里提问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3267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D1BADE-5EFD-40CA-A592-4915C85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will do?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8A5DAD7-649F-4D35-A1C8-157A63B3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85" y="1431087"/>
            <a:ext cx="10265030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8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D1BADE-5EFD-40CA-A592-4915C85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will do?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8A5DAD7-649F-4D35-A1C8-157A63B3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85" y="1431087"/>
            <a:ext cx="10265030" cy="4686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85743A7-F68C-48B3-91B2-0CB161B83B29}"/>
              </a:ext>
            </a:extLst>
          </p:cNvPr>
          <p:cNvSpPr txBox="1"/>
          <p:nvPr/>
        </p:nvSpPr>
        <p:spPr>
          <a:xfrm>
            <a:off x="2560320" y="6195347"/>
            <a:ext cx="715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Task dependent or task independent?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16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106698-E220-4CB0-8647-93AC74904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核心工具介绍</a:t>
            </a:r>
          </a:p>
        </p:txBody>
      </p:sp>
    </p:spTree>
    <p:extLst>
      <p:ext uri="{BB962C8B-B14F-4D97-AF65-F5344CB8AC3E}">
        <p14:creationId xmlns:p14="http://schemas.microsoft.com/office/powerpoint/2010/main" val="364359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792BD8-2253-44F4-97AB-DC18DBF5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NetworkX</a:t>
            </a:r>
            <a:r>
              <a:rPr lang="zh-CN" altLang="en-US" dirty="0"/>
              <a:t>（与</a:t>
            </a:r>
            <a:r>
              <a:rPr lang="en-US" altLang="zh-CN" dirty="0" err="1"/>
              <a:t>pytorch</a:t>
            </a:r>
            <a:r>
              <a:rPr lang="zh-CN" altLang="en-US" dirty="0"/>
              <a:t>、</a:t>
            </a:r>
            <a:r>
              <a:rPr lang="en-US" altLang="zh-CN" dirty="0" err="1"/>
              <a:t>pyg</a:t>
            </a:r>
            <a:r>
              <a:rPr lang="zh-CN" altLang="en-US" dirty="0"/>
              <a:t>协同）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9C5389-D59C-4789-A42E-B483DC3B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如何从</a:t>
            </a:r>
            <a:r>
              <a:rPr lang="en-US" altLang="zh-CN" dirty="0" err="1"/>
              <a:t>dataframe</a:t>
            </a:r>
            <a:r>
              <a:rPr lang="zh-CN" altLang="en-US" dirty="0"/>
              <a:t>创建一个</a:t>
            </a:r>
            <a:r>
              <a:rPr lang="en-US" altLang="zh-CN" dirty="0"/>
              <a:t>graph</a:t>
            </a:r>
          </a:p>
          <a:p>
            <a:r>
              <a:rPr lang="zh-CN" altLang="en-US" dirty="0"/>
              <a:t>如何获取图的</a:t>
            </a:r>
            <a:r>
              <a:rPr lang="en-US" altLang="zh-CN" dirty="0"/>
              <a:t>node</a:t>
            </a:r>
            <a:r>
              <a:rPr lang="zh-CN" altLang="en-US" dirty="0"/>
              <a:t>、</a:t>
            </a:r>
            <a:r>
              <a:rPr lang="en-US" altLang="zh-CN" dirty="0"/>
              <a:t>edge</a:t>
            </a:r>
            <a:r>
              <a:rPr lang="zh-CN" altLang="en-US" dirty="0"/>
              <a:t>信息（比如手动构建一条路径）</a:t>
            </a:r>
            <a:endParaRPr lang="en-US" altLang="zh-CN" dirty="0"/>
          </a:p>
          <a:p>
            <a:r>
              <a:rPr lang="zh-CN" altLang="en-US" dirty="0"/>
              <a:t>如何获取图的邻接矩阵（计算</a:t>
            </a:r>
            <a:r>
              <a:rPr lang="en-US" altLang="zh-CN" dirty="0"/>
              <a:t>GCN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如何将</a:t>
            </a:r>
            <a:r>
              <a:rPr lang="en-US" altLang="zh-CN" dirty="0" err="1"/>
              <a:t>NetworkX</a:t>
            </a:r>
            <a:r>
              <a:rPr lang="zh-CN" altLang="en-US" dirty="0"/>
              <a:t>的</a:t>
            </a:r>
            <a:r>
              <a:rPr lang="en-US" altLang="zh-CN" dirty="0"/>
              <a:t>graph</a:t>
            </a:r>
            <a:r>
              <a:rPr lang="zh-CN" altLang="en-US" dirty="0"/>
              <a:t>对象转化为</a:t>
            </a:r>
            <a:r>
              <a:rPr lang="en-US" altLang="zh-CN" dirty="0" err="1"/>
              <a:t>pyg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B81A25A5-A7CC-4041-9B87-492756A16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81137"/>
              </p:ext>
            </p:extLst>
          </p:nvPr>
        </p:nvGraphicFramePr>
        <p:xfrm>
          <a:off x="1483361" y="4635817"/>
          <a:ext cx="4754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773898388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42138318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99226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Node1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72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87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20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9384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63B99A3-CF78-4316-A9B6-E1163B72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82" y="4450149"/>
            <a:ext cx="2837597" cy="1861751"/>
          </a:xfrm>
          <a:prstGeom prst="rect">
            <a:avLst/>
          </a:prstGeom>
        </p:spPr>
      </p:pic>
      <p:sp>
        <p:nvSpPr>
          <p:cNvPr id="7" name="箭头: 左右 6">
            <a:extLst>
              <a:ext uri="{FF2B5EF4-FFF2-40B4-BE49-F238E27FC236}">
                <a16:creationId xmlns:a16="http://schemas.microsoft.com/office/drawing/2014/main" xmlns="" id="{4828C0CE-4973-481C-9F30-E2F48B7E7428}"/>
              </a:ext>
            </a:extLst>
          </p:cNvPr>
          <p:cNvSpPr/>
          <p:nvPr/>
        </p:nvSpPr>
        <p:spPr>
          <a:xfrm>
            <a:off x="6632472" y="5316185"/>
            <a:ext cx="788462" cy="355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9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792BD8-2253-44F4-97AB-DC18DBF5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9C5389-D59C-4789-A42E-B483DC3B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中常用的分类、回归方法</a:t>
            </a:r>
            <a:endParaRPr lang="en-US" altLang="zh-CN" dirty="0"/>
          </a:p>
          <a:p>
            <a:r>
              <a:rPr lang="zh-CN" altLang="en-US" dirty="0"/>
              <a:t>各种</a:t>
            </a:r>
            <a:r>
              <a:rPr lang="en-US" altLang="zh-CN" dirty="0"/>
              <a:t>metrics</a:t>
            </a:r>
            <a:r>
              <a:rPr lang="zh-CN" altLang="en-US" dirty="0"/>
              <a:t>（</a:t>
            </a:r>
            <a:r>
              <a:rPr lang="en-US" altLang="zh-CN" dirty="0"/>
              <a:t>acc</a:t>
            </a:r>
            <a:r>
              <a:rPr lang="zh-CN" altLang="en-US" dirty="0"/>
              <a:t>、</a:t>
            </a:r>
            <a:r>
              <a:rPr lang="en-US" altLang="zh-CN" dirty="0"/>
              <a:t>F1</a:t>
            </a:r>
            <a:r>
              <a:rPr lang="zh-CN" altLang="en-US" dirty="0"/>
              <a:t>等）和常用方法</a:t>
            </a:r>
            <a:r>
              <a:rPr lang="en-US" altLang="zh-CN" dirty="0" err="1"/>
              <a:t>train_test_split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如何构建</a:t>
            </a:r>
            <a:r>
              <a:rPr lang="en-US" altLang="zh-CN" dirty="0"/>
              <a:t>Dataset</a:t>
            </a:r>
            <a:r>
              <a:rPr lang="zh-CN" altLang="en-US" dirty="0"/>
              <a:t>和</a:t>
            </a:r>
            <a:r>
              <a:rPr lang="en-US" altLang="zh-CN" dirty="0" err="1"/>
              <a:t>DataLoader</a:t>
            </a:r>
            <a:endParaRPr lang="en-US" altLang="zh-CN" dirty="0"/>
          </a:p>
          <a:p>
            <a:r>
              <a:rPr lang="zh-CN" altLang="en-US" dirty="0"/>
              <a:t>如何写模型的类，包括</a:t>
            </a:r>
            <a:r>
              <a:rPr lang="en-US" altLang="zh-CN" dirty="0"/>
              <a:t>forward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 err="1"/>
              <a:t>nn</a:t>
            </a:r>
            <a:r>
              <a:rPr lang="zh-CN" altLang="en-US" dirty="0"/>
              <a:t>、</a:t>
            </a:r>
            <a:r>
              <a:rPr lang="en-US" altLang="zh-CN" dirty="0"/>
              <a:t>Functional</a:t>
            </a:r>
            <a:r>
              <a:rPr lang="zh-CN" altLang="en-US" dirty="0"/>
              <a:t>模块的常用层：</a:t>
            </a:r>
            <a:r>
              <a:rPr lang="en-US" altLang="zh-CN" dirty="0"/>
              <a:t>Linear</a:t>
            </a:r>
            <a:r>
              <a:rPr lang="zh-CN" altLang="en-US" dirty="0"/>
              <a:t>、各种</a:t>
            </a:r>
            <a:r>
              <a:rPr lang="en-US" altLang="zh-CN" dirty="0"/>
              <a:t>activation</a:t>
            </a:r>
          </a:p>
          <a:p>
            <a:r>
              <a:rPr lang="zh-CN" altLang="en-US" dirty="0"/>
              <a:t>常见的损失函数：</a:t>
            </a:r>
            <a:r>
              <a:rPr lang="en-US" altLang="zh-CN" dirty="0" err="1"/>
              <a:t>crossentropy</a:t>
            </a:r>
            <a:r>
              <a:rPr lang="zh-CN" altLang="en-US" dirty="0"/>
              <a:t>、</a:t>
            </a:r>
            <a:r>
              <a:rPr lang="en-US" altLang="zh-CN" dirty="0"/>
              <a:t>L1</a:t>
            </a:r>
            <a:r>
              <a:rPr lang="zh-CN" altLang="en-US" dirty="0"/>
              <a:t>、</a:t>
            </a:r>
            <a:r>
              <a:rPr lang="en-US" altLang="zh-CN" dirty="0"/>
              <a:t>MSE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Routine</a:t>
            </a:r>
            <a:r>
              <a:rPr lang="zh-CN" altLang="en-US" dirty="0"/>
              <a:t>的训练过程</a:t>
            </a:r>
          </a:p>
        </p:txBody>
      </p:sp>
    </p:spTree>
    <p:extLst>
      <p:ext uri="{BB962C8B-B14F-4D97-AF65-F5344CB8AC3E}">
        <p14:creationId xmlns:p14="http://schemas.microsoft.com/office/powerpoint/2010/main" val="291297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792BD8-2253-44F4-97AB-DC18DBF5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en-US" altLang="zh-CN" dirty="0"/>
              <a:t> Geometric</a:t>
            </a:r>
            <a:r>
              <a:rPr lang="zh-CN" altLang="en-US" dirty="0"/>
              <a:t>（</a:t>
            </a:r>
            <a:r>
              <a:rPr lang="en-US" altLang="zh-CN" dirty="0" err="1">
                <a:hlinkClick r:id="rId2"/>
              </a:rPr>
              <a:t>PyG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9C5389-D59C-4789-A42E-B483DC3B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/>
          <a:lstStyle/>
          <a:p>
            <a:r>
              <a:rPr lang="zh-CN" altLang="en-US" dirty="0"/>
              <a:t>如何直接创建</a:t>
            </a:r>
            <a:r>
              <a:rPr lang="en-US" altLang="zh-CN" dirty="0" err="1"/>
              <a:t>pyg</a:t>
            </a:r>
            <a:r>
              <a:rPr lang="zh-CN" altLang="en-US" dirty="0"/>
              <a:t>的</a:t>
            </a:r>
            <a:r>
              <a:rPr lang="en-US" altLang="zh-CN" dirty="0"/>
              <a:t>network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 err="1"/>
              <a:t>Pyg</a:t>
            </a:r>
            <a:r>
              <a:rPr lang="zh-CN" altLang="en-US" dirty="0"/>
              <a:t>常用的模块（</a:t>
            </a:r>
            <a:r>
              <a:rPr lang="en-US" altLang="zh-CN" dirty="0"/>
              <a:t>GCN</a:t>
            </a:r>
            <a:r>
              <a:rPr lang="zh-CN" altLang="en-US" dirty="0"/>
              <a:t>、</a:t>
            </a:r>
            <a:r>
              <a:rPr lang="en-US" altLang="zh-CN" dirty="0"/>
              <a:t>GAT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PyG</a:t>
            </a:r>
            <a:r>
              <a:rPr lang="en-US" altLang="zh-CN" dirty="0">
                <a:hlinkClick r:id="rId3"/>
              </a:rPr>
              <a:t> Documentation — </a:t>
            </a:r>
            <a:r>
              <a:rPr lang="en-US" altLang="zh-CN" dirty="0" err="1">
                <a:hlinkClick r:id="rId3"/>
              </a:rPr>
              <a:t>pytorch_geometric</a:t>
            </a:r>
            <a:r>
              <a:rPr lang="en-US" altLang="zh-CN" dirty="0">
                <a:hlinkClick r:id="rId3"/>
              </a:rPr>
              <a:t> documentation (pytorch-geometric.readthedocs.io)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Loading Graphs from CSV — </a:t>
            </a:r>
            <a:r>
              <a:rPr lang="en-US" altLang="zh-CN" dirty="0" err="1">
                <a:hlinkClick r:id="rId4"/>
              </a:rPr>
              <a:t>pytorch_geometric</a:t>
            </a:r>
            <a:r>
              <a:rPr lang="en-US" altLang="zh-CN" dirty="0">
                <a:hlinkClick r:id="rId4"/>
              </a:rPr>
              <a:t> documentation (pytorch-geometric.readthedocs.io)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2C0A209-17B3-4F5B-A410-4FFF4423E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970" y="1434549"/>
            <a:ext cx="4196342" cy="46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106698-E220-4CB0-8647-93AC74904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一些关键的论文和数据</a:t>
            </a:r>
          </a:p>
        </p:txBody>
      </p:sp>
    </p:spTree>
    <p:extLst>
      <p:ext uri="{BB962C8B-B14F-4D97-AF65-F5344CB8AC3E}">
        <p14:creationId xmlns:p14="http://schemas.microsoft.com/office/powerpoint/2010/main" val="256209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AF7F0B-5186-47E1-B578-AE1E099A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AFFCB3-0F25-4554-AEC7-6DFC127C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DeepWalk</a:t>
            </a:r>
            <a:r>
              <a:rPr lang="en-US" altLang="zh-CN" dirty="0"/>
              <a:t>: Online Learning of Social Representations</a:t>
            </a:r>
          </a:p>
          <a:p>
            <a:r>
              <a:rPr lang="en-US" altLang="zh-CN" dirty="0"/>
              <a:t>node2vec: Scalable Feature Learning for Networks</a:t>
            </a:r>
          </a:p>
          <a:p>
            <a:r>
              <a:rPr lang="en-US" altLang="zh-CN" dirty="0"/>
              <a:t>Semi-Supervised Classification with Graph Convolutional Networks</a:t>
            </a:r>
          </a:p>
          <a:p>
            <a:r>
              <a:rPr lang="en-US" altLang="zh-CN" dirty="0"/>
              <a:t>Inductive Representation Learning on Large Graphs</a:t>
            </a:r>
          </a:p>
          <a:p>
            <a:r>
              <a:rPr lang="en-US" altLang="zh-CN" dirty="0"/>
              <a:t>Graph Attention Networks</a:t>
            </a:r>
          </a:p>
          <a:p>
            <a:r>
              <a:rPr lang="en-US" altLang="zh-CN" dirty="0"/>
              <a:t>metapath2vec: Scalable Representation Learning for Heterogeneous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4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D7F4F0-2CDF-498E-B7FC-BB14A715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1CCEB90-5F8F-4804-AD82-09AF38250272}"/>
              </a:ext>
            </a:extLst>
          </p:cNvPr>
          <p:cNvSpPr txBox="1"/>
          <p:nvPr/>
        </p:nvSpPr>
        <p:spPr>
          <a:xfrm>
            <a:off x="838200" y="142592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Stanford Biomedical Network Dataset Collection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F396E16-3903-4046-9E3F-01437B376E7D}"/>
              </a:ext>
            </a:extLst>
          </p:cNvPr>
          <p:cNvSpPr txBox="1"/>
          <p:nvPr/>
        </p:nvSpPr>
        <p:spPr>
          <a:xfrm>
            <a:off x="838200" y="188405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Jure </a:t>
            </a:r>
            <a:r>
              <a:rPr lang="en-US" altLang="zh-CN" dirty="0" err="1">
                <a:hlinkClick r:id="rId3"/>
              </a:rPr>
              <a:t>Leskovec</a:t>
            </a:r>
            <a:r>
              <a:rPr lang="en-US" altLang="zh-CN" dirty="0">
                <a:hlinkClick r:id="rId3"/>
              </a:rPr>
              <a:t> @ Stanford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535EC69-2F71-486E-A2FF-EFCAB9EFB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7" y="2934027"/>
            <a:ext cx="10646063" cy="35588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7D5874C-2B20-46C4-BB77-2DC3D9F07F94}"/>
              </a:ext>
            </a:extLst>
          </p:cNvPr>
          <p:cNvSpPr txBox="1"/>
          <p:nvPr/>
        </p:nvSpPr>
        <p:spPr>
          <a:xfrm>
            <a:off x="4551911" y="6359154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GAT Tasks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A4755F4-190E-4069-922F-090221337B1F}"/>
              </a:ext>
            </a:extLst>
          </p:cNvPr>
          <p:cNvSpPr txBox="1"/>
          <p:nvPr/>
        </p:nvSpPr>
        <p:spPr>
          <a:xfrm>
            <a:off x="772968" y="2342179"/>
            <a:ext cx="524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5"/>
              </a:rPr>
              <a:t>https://cseweb.ucsd.edu/~jmcauley/datasets.html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21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106698-E220-4CB0-8647-93AC74904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图方法的任务</a:t>
            </a:r>
          </a:p>
        </p:txBody>
      </p:sp>
    </p:spTree>
    <p:extLst>
      <p:ext uri="{BB962C8B-B14F-4D97-AF65-F5344CB8AC3E}">
        <p14:creationId xmlns:p14="http://schemas.microsoft.com/office/powerpoint/2010/main" val="204976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A673B4-FF4F-4B7B-ABDD-C704F2B00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 Neural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13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AF7F0B-5186-47E1-B578-AE1E099A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A3FB45C-466C-4130-A5FC-3A8C0114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1538667"/>
            <a:ext cx="8077900" cy="52353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C016154-41E4-4D6D-A318-ECCB278A78EB}"/>
              </a:ext>
            </a:extLst>
          </p:cNvPr>
          <p:cNvSpPr/>
          <p:nvPr/>
        </p:nvSpPr>
        <p:spPr>
          <a:xfrm>
            <a:off x="1787236" y="3584864"/>
            <a:ext cx="2462646" cy="201583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FB94574-F09A-48AD-BA01-0B315A09F2AE}"/>
              </a:ext>
            </a:extLst>
          </p:cNvPr>
          <p:cNvSpPr/>
          <p:nvPr/>
        </p:nvSpPr>
        <p:spPr>
          <a:xfrm>
            <a:off x="7789718" y="3446319"/>
            <a:ext cx="2462646" cy="201583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2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AF7F0B-5186-47E1-B578-AE1E099A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Tasks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E982FF2-0E2D-442E-8F3D-52D9D90B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432677"/>
            <a:ext cx="8893311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50E8EE-3331-4C4C-ABEA-8DA72234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项目具体流程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47708F-5806-4D62-AF70-E64B981E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先掌握</a:t>
            </a:r>
            <a:r>
              <a:rPr lang="en-US" altLang="zh-CN" dirty="0"/>
              <a:t>2-3</a:t>
            </a:r>
            <a:r>
              <a:rPr lang="zh-CN" altLang="en-US" dirty="0"/>
              <a:t>种</a:t>
            </a:r>
            <a:r>
              <a:rPr lang="en-US" altLang="zh-CN" dirty="0"/>
              <a:t>baseline</a:t>
            </a:r>
            <a:r>
              <a:rPr lang="zh-CN" altLang="en-US" dirty="0"/>
              <a:t>方法（</a:t>
            </a:r>
            <a:r>
              <a:rPr lang="en-US" altLang="zh-CN" dirty="0" err="1"/>
              <a:t>deepwalk</a:t>
            </a:r>
            <a:r>
              <a:rPr lang="zh-CN" altLang="en-US" dirty="0"/>
              <a:t>、</a:t>
            </a:r>
            <a:r>
              <a:rPr lang="en-US" altLang="zh-CN" dirty="0"/>
              <a:t>GCN</a:t>
            </a:r>
            <a:r>
              <a:rPr lang="zh-CN" altLang="en-US" dirty="0"/>
              <a:t>等，传统方法不要忘记）</a:t>
            </a:r>
            <a:endParaRPr lang="en-US" altLang="zh-CN" dirty="0"/>
          </a:p>
          <a:p>
            <a:r>
              <a:rPr lang="zh-CN" altLang="en-US" dirty="0"/>
              <a:t>确定每位学员的具体任务（大方向，非具体）</a:t>
            </a:r>
            <a:endParaRPr lang="en-US" altLang="zh-CN" dirty="0"/>
          </a:p>
          <a:p>
            <a:pPr lvl="1"/>
            <a:r>
              <a:rPr lang="zh-CN" altLang="en-US" dirty="0"/>
              <a:t>确定数据</a:t>
            </a:r>
            <a:endParaRPr lang="en-US" altLang="zh-CN" dirty="0"/>
          </a:p>
          <a:p>
            <a:pPr lvl="1"/>
            <a:r>
              <a:rPr lang="zh-CN" altLang="en-US" dirty="0"/>
              <a:t>确定方向（</a:t>
            </a:r>
            <a:r>
              <a:rPr lang="zh-CN" altLang="en-US" dirty="0">
                <a:highlight>
                  <a:srgbClr val="FFFF00"/>
                </a:highlight>
              </a:rPr>
              <a:t>模型改进、模型迁移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讲解进阶方法（会对具体的代码进行讲解，学员需要去确定一下采用哪种方法去做）</a:t>
            </a:r>
            <a:endParaRPr lang="en-US" altLang="zh-CN" dirty="0"/>
          </a:p>
          <a:p>
            <a:pPr lvl="1"/>
            <a:r>
              <a:rPr lang="en-US" altLang="zh-CN" dirty="0"/>
              <a:t>GAT</a:t>
            </a:r>
            <a:r>
              <a:rPr lang="zh-CN" altLang="en-US" dirty="0"/>
              <a:t>、</a:t>
            </a:r>
            <a:r>
              <a:rPr lang="en-US" altLang="zh-CN" dirty="0" err="1"/>
              <a:t>metapath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具体案例讲解</a:t>
            </a:r>
            <a:endParaRPr lang="en-US" altLang="zh-CN" dirty="0"/>
          </a:p>
          <a:p>
            <a:r>
              <a:rPr lang="zh-CN" altLang="en-US" dirty="0"/>
              <a:t>每位学员的具体论文情况说明</a:t>
            </a:r>
          </a:p>
        </p:txBody>
      </p:sp>
    </p:spTree>
    <p:extLst>
      <p:ext uri="{BB962C8B-B14F-4D97-AF65-F5344CB8AC3E}">
        <p14:creationId xmlns:p14="http://schemas.microsoft.com/office/powerpoint/2010/main" val="34717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9FE969-C6C8-4209-8DDD-F9D7D577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graph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77443FC-7B40-45AB-B8B7-0931887B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29" y="1690688"/>
            <a:ext cx="5539854" cy="1738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39A8495-5499-45E9-82D0-2C446D49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28757"/>
            <a:ext cx="5629899" cy="14144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F005BBA-FE0A-447D-A7A8-C54C0C85F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1895463"/>
            <a:ext cx="2498521" cy="1670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429F4E96-0126-4BDC-9274-0E6990BD2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807" y="3826499"/>
            <a:ext cx="2713433" cy="1788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FF6ADF0-FFE0-41EA-B57E-5672C276FA24}"/>
              </a:ext>
            </a:extLst>
          </p:cNvPr>
          <p:cNvSpPr txBox="1"/>
          <p:nvPr/>
        </p:nvSpPr>
        <p:spPr>
          <a:xfrm>
            <a:off x="1174173" y="5839691"/>
            <a:ext cx="34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What features?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58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3A50D7-EE4F-4125-ADD0-ECF1A065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graph is so important?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BBB590-4546-4341-B3A0-6FDD0B00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9" y="1585685"/>
            <a:ext cx="8245221" cy="49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8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3A50D7-EE4F-4125-ADD0-ECF1A065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graph is so important?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9A5BE5-6EAD-4E4D-B03D-068F9C17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1536188"/>
            <a:ext cx="8147434" cy="47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3A50D7-EE4F-4125-ADD0-ECF1A065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graph is so important?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D3E5E77-9124-4F47-BF90-C16F3408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39" y="1445801"/>
            <a:ext cx="8308721" cy="49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38CD29-DAF9-485E-B68F-DBF7C36E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a graph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752E10A-9691-4771-9A87-8A6A6357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78" y="1563385"/>
            <a:ext cx="10830022" cy="2473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3C8D2365-35A9-4594-828F-CFA6238052E9}"/>
                  </a:ext>
                </a:extLst>
              </p:cNvPr>
              <p:cNvSpPr txBox="1"/>
              <p:nvPr/>
            </p:nvSpPr>
            <p:spPr>
              <a:xfrm>
                <a:off x="1361208" y="4611461"/>
                <a:ext cx="8136082" cy="1463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拉普拉斯矩阵的性质：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特征值都是非负实数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特征向量都是实向量，且正交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正则化表示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8D2365-35A9-4594-828F-CFA623805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8" y="4611461"/>
                <a:ext cx="8136082" cy="1463799"/>
              </a:xfrm>
              <a:prstGeom prst="rect">
                <a:avLst/>
              </a:prstGeom>
              <a:blipFill>
                <a:blip r:embed="rId4"/>
                <a:stretch>
                  <a:fillRect l="-749" t="-2075" b="-4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0AFC80-8F25-4D9E-AF0B-8D576002C80C}"/>
              </a:ext>
            </a:extLst>
          </p:cNvPr>
          <p:cNvSpPr txBox="1"/>
          <p:nvPr/>
        </p:nvSpPr>
        <p:spPr>
          <a:xfrm>
            <a:off x="3719945" y="4037200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CE74D02-99AE-4597-B262-41EE80ECF86E}"/>
              </a:ext>
            </a:extLst>
          </p:cNvPr>
          <p:cNvSpPr txBox="1"/>
          <p:nvPr/>
        </p:nvSpPr>
        <p:spPr>
          <a:xfrm>
            <a:off x="6315074" y="4040244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5CFE67D-76BD-4592-8AD9-92977EF3C115}"/>
              </a:ext>
            </a:extLst>
          </p:cNvPr>
          <p:cNvSpPr txBox="1"/>
          <p:nvPr/>
        </p:nvSpPr>
        <p:spPr>
          <a:xfrm>
            <a:off x="8910203" y="4037200"/>
            <a:ext cx="117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L=D-A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44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D1BADE-5EFD-40CA-A592-4915C85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will do?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449D1F4-FB02-423D-9A06-64D935EF2F58}"/>
              </a:ext>
            </a:extLst>
          </p:cNvPr>
          <p:cNvSpPr/>
          <p:nvPr/>
        </p:nvSpPr>
        <p:spPr>
          <a:xfrm>
            <a:off x="838200" y="2682240"/>
            <a:ext cx="206248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Data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F86B7E3-356C-46CA-9DA0-8F7235A8B931}"/>
              </a:ext>
            </a:extLst>
          </p:cNvPr>
          <p:cNvSpPr/>
          <p:nvPr/>
        </p:nvSpPr>
        <p:spPr>
          <a:xfrm>
            <a:off x="4572000" y="2682240"/>
            <a:ext cx="206248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Module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6A6FDA-98B1-4F91-9E3E-2147768BEC94}"/>
              </a:ext>
            </a:extLst>
          </p:cNvPr>
          <p:cNvSpPr/>
          <p:nvPr/>
        </p:nvSpPr>
        <p:spPr>
          <a:xfrm>
            <a:off x="8305800" y="2682240"/>
            <a:ext cx="206248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Prediction</a:t>
            </a:r>
            <a:endParaRPr lang="zh-CN" altLang="en-US" sz="2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C386F637-2E01-4E25-8AB8-DC144EA886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00680" y="3149600"/>
            <a:ext cx="1671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2BD2DE5E-1EEE-4748-A287-D5FAA7B8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34480" y="3149600"/>
            <a:ext cx="1671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57DCBF1-D103-4B69-8CB4-DDF988729051}"/>
              </a:ext>
            </a:extLst>
          </p:cNvPr>
          <p:cNvSpPr txBox="1"/>
          <p:nvPr/>
        </p:nvSpPr>
        <p:spPr>
          <a:xfrm>
            <a:off x="3111500" y="2503269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Feature</a:t>
            </a:r>
          </a:p>
          <a:p>
            <a:pPr algn="ctr"/>
            <a:r>
              <a:rPr lang="en-US" altLang="zh-CN" dirty="0"/>
              <a:t>Extraction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E9112BB-B6C3-4F74-B9AF-492CF59A93FF}"/>
              </a:ext>
            </a:extLst>
          </p:cNvPr>
          <p:cNvSpPr/>
          <p:nvPr/>
        </p:nvSpPr>
        <p:spPr>
          <a:xfrm>
            <a:off x="2705100" y="4608512"/>
            <a:ext cx="206248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Graph</a:t>
            </a:r>
            <a:endParaRPr lang="zh-CN" altLang="en-US" sz="28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xmlns="" id="{00442807-2801-4CA3-A33F-466320E9AB8A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 rot="16200000" flipH="1">
            <a:off x="1557814" y="3928586"/>
            <a:ext cx="1458912" cy="835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xmlns="" id="{49C05C36-A154-4006-A648-CEFF095DFED0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4767580" y="3616960"/>
            <a:ext cx="835660" cy="1458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6B30720B-02B8-4AF1-B6AB-56B546D6DA5B}"/>
              </a:ext>
            </a:extLst>
          </p:cNvPr>
          <p:cNvSpPr txBox="1"/>
          <p:nvPr/>
        </p:nvSpPr>
        <p:spPr>
          <a:xfrm>
            <a:off x="4978400" y="4197737"/>
            <a:ext cx="124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?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4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D1BADE-5EFD-40CA-A592-4915C85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C9155BD-3368-42B7-A1D2-E3EDA63D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48" y="1817202"/>
            <a:ext cx="7340551" cy="39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477</Words>
  <Application>Microsoft Office PowerPoint</Application>
  <PresentationFormat>宽屏</PresentationFormat>
  <Paragraphs>82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注意事项</vt:lpstr>
      <vt:lpstr>Graph Neural Network</vt:lpstr>
      <vt:lpstr>What is a graph</vt:lpstr>
      <vt:lpstr>Why graph is so important?</vt:lpstr>
      <vt:lpstr>Why graph is so important?</vt:lpstr>
      <vt:lpstr>Why graph is so important?</vt:lpstr>
      <vt:lpstr>Features of a graph</vt:lpstr>
      <vt:lpstr>What we will do?</vt:lpstr>
      <vt:lpstr>Word embedding</vt:lpstr>
      <vt:lpstr>What we will do?</vt:lpstr>
      <vt:lpstr>What we will do?</vt:lpstr>
      <vt:lpstr>核心工具介绍</vt:lpstr>
      <vt:lpstr>NetworkX（与pytorch、pyg协同）</vt:lpstr>
      <vt:lpstr>sklearn和Pytorch</vt:lpstr>
      <vt:lpstr>PyTorch Geometric（PyG）</vt:lpstr>
      <vt:lpstr>一些关键的论文和数据</vt:lpstr>
      <vt:lpstr>Network Embedding</vt:lpstr>
      <vt:lpstr>Datasets</vt:lpstr>
      <vt:lpstr>图方法的任务</vt:lpstr>
      <vt:lpstr>Tasks</vt:lpstr>
      <vt:lpstr>Tasks</vt:lpstr>
      <vt:lpstr>项目具体流程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威</dc:creator>
  <cp:lastModifiedBy>Microsoft 帐户</cp:lastModifiedBy>
  <cp:revision>98</cp:revision>
  <dcterms:created xsi:type="dcterms:W3CDTF">2022-12-05T08:10:41Z</dcterms:created>
  <dcterms:modified xsi:type="dcterms:W3CDTF">2023-07-08T06:06:08Z</dcterms:modified>
</cp:coreProperties>
</file>