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6" r:id="rId2"/>
    <p:sldId id="260" r:id="rId3"/>
    <p:sldId id="263" r:id="rId4"/>
    <p:sldId id="264" r:id="rId5"/>
    <p:sldId id="265" r:id="rId6"/>
    <p:sldId id="266" r:id="rId7"/>
    <p:sldId id="268" r:id="rId8"/>
    <p:sldId id="269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40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CB2D-59D5-4A82-A321-D0D211DE9E9D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50D5B-C1D6-4932-8A25-2CBFFAC6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4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80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29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77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6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78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9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28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70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12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3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61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0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4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19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2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that other</a:t>
            </a:r>
            <a:r>
              <a:rPr lang="en-US" altLang="zh-CN" baseline="0" dirty="0"/>
              <a:t> distance measures other than dot products could be used (e.g., Euclidean distance), but the dot product is the standard measure of similarity used.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9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00A600-23EB-492E-B9AD-482F46296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BBAB475-639C-4A4F-B26F-9065F0C8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23484DF-B63A-477C-89FB-EC45E783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E9D3B88-3D45-476C-AD68-505AC3DC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A5FCE7-6B25-4817-9476-F45B560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8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6F64DF-E981-44A9-9E10-E19695CE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DA4B389-9847-4760-BF1F-72F0BEBA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36C9ED-FA5E-4F08-9F21-F8F9FD5E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D9A7881-C511-4DBD-A723-F9DD1BFB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9F33EB-CE2E-495B-A24A-EFA038A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7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CAA844A-7F52-4098-B46F-B9612AEF7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2B92504-E818-499B-A632-F54E444A5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C494C5D-DB0A-4E66-B61E-9464E09D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E801C6D-B4A3-4166-B1E2-2427C566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852542-C3D0-402B-A439-43524EB6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314FC3-A429-42C6-88B8-9EF958F7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D285541-96B2-4E98-A03F-42F12225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6770DE-B2E4-4FC9-9DE0-92B050FB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00990B-2513-44A8-A32D-C8785572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A2C755C-E4E0-4CBE-9E65-D2EC2EBA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93C6F1-8088-4D6D-8B93-54F17803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D34708F-D4A5-457F-8501-732FF231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701AC72-C0EE-4829-B543-CB208E4E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83C001-01CA-402F-8B92-8BFF460F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91E3032-2AD3-4F37-9C09-88CC0C34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9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63F4C3-00CD-4E46-87FE-0600AF59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1E84CE-ABFA-4878-8363-2147EFFAB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3197695-3D00-4DAE-80D8-C6DAE000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ACE31C9-C0E7-452E-BC35-14858574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A5D0B2D-17D1-4847-9351-7C28B66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AB21C87-6F0A-4EFD-BF8C-3FF10CA5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5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27167A-7D6C-4EE7-9BCD-82E7FFC0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B8AD984-C603-49AF-A3CA-D66726CB9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6EAA2AD-F7A2-404B-A5D9-37345B02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538C661-5852-417B-A40B-F61F42151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5056C2A-AE93-41D5-95FC-324AFAD5E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6525C49-3463-4AA7-8FB1-2230370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AD14ADA-5F62-44FC-99D0-EE1EE05B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6B33040-3469-46CA-BBC1-1053BB1D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E1377-A7C0-49FC-95E9-D374F24A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893C4D3-3031-449F-8DB3-B87519CE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0529249-C94B-40C4-BE1A-8961E991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D02C30C-FBD9-4DAF-BBB9-BB91B1A4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5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A3E018D-23E3-44EB-88B7-0C8AEFE5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C2CFAC9-2ABD-49EB-B47E-E874EDD0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EBB87E7-547D-43F2-86E4-7A7DD1FD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0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5AE95A-1508-4EA5-9C09-612C86C5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D30196-04D2-4012-924E-7F173600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9326AB6-A1C1-4C8A-9622-192A04F1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A962BE-CEBA-4B35-B787-6EE02A24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AB73D7B-11F8-497F-B00D-8A6E58AF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593CC42-8B43-4CF7-AFF6-B8496604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2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7D6942-F041-43D5-AD7E-F563659E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C678F67-6BED-4414-B956-4E5674AD0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BCD2FF9-607E-4C1E-A070-F58C9E632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FA68CF6-A797-43AF-A4D1-7B7D553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0F91605-E8F8-4BB2-8D81-16028F87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53BE56-840D-4F60-B3C4-5CB54E73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5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67AAB42-B4AD-49A5-B71F-7D33E9C7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74C8B02-114A-4A43-A6E8-FE2DCDBE4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4A6575C-7664-43EC-A726-0B398FE92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AD57BE-3484-41BE-A37E-9BDF0214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971E1F6-50D1-4BE5-A741-F2FC40346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3.665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ttps://dl.acm.org/citation.cfm?id=3098061" TargetMode="External"/><Relationship Id="rId4" Type="http://schemas.openxmlformats.org/officeDocument/2006/relationships/hyperlink" Target="https://cs.stanford.edu/~jure/pubs/node2vec-kdd16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hyperlink" Target="http://papers.nips.cc/paper/5021-distributed-representations-of-words-andphrases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710.09599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arxiv.org/pdf/1704.03165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07.00653" TargetMode="External"/><Relationship Id="rId5" Type="http://schemas.openxmlformats.org/officeDocument/2006/relationships/hyperlink" Target="https://arxiv.org/abs/1403.6652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hyperlink" Target="https://cs.stanford.edu/~jure/pubs/node2vec-kdd16.pdf" TargetMode="Externa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19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8B1E06-76C6-478B-8BCB-D735830E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1FFA02-5D2C-4E5F-BF87-46344F7A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18005"/>
            <a:ext cx="5707380" cy="4351338"/>
          </a:xfrm>
        </p:spPr>
        <p:txBody>
          <a:bodyPr/>
          <a:lstStyle/>
          <a:p>
            <a:r>
              <a:rPr lang="en-US" altLang="zh-CN" dirty="0"/>
              <a:t>1. GNN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基于</a:t>
            </a:r>
            <a:r>
              <a:rPr lang="en-US" altLang="zh-CN" dirty="0"/>
              <a:t>random walk</a:t>
            </a:r>
            <a:r>
              <a:rPr lang="zh-CN" altLang="en-US" dirty="0"/>
              <a:t>的图嵌入算法</a:t>
            </a:r>
            <a:endParaRPr lang="en-US" altLang="zh-CN" dirty="0"/>
          </a:p>
          <a:p>
            <a:r>
              <a:rPr lang="en-US" altLang="zh-CN" dirty="0"/>
              <a:t>3. GCN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研究方向说明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语言模型</a:t>
            </a:r>
            <a:r>
              <a:rPr lang="en-US" altLang="zh-CN" dirty="0"/>
              <a:t>GraphSAGE</a:t>
            </a:r>
          </a:p>
          <a:p>
            <a:r>
              <a:rPr lang="en-US" altLang="zh-CN" dirty="0"/>
              <a:t>6. Attention</a:t>
            </a:r>
            <a:r>
              <a:rPr lang="zh-CN" altLang="en-US" dirty="0"/>
              <a:t>机制与</a:t>
            </a:r>
            <a:r>
              <a:rPr lang="en-US" altLang="zh-CN" dirty="0"/>
              <a:t>GAT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实例讲解：</a:t>
            </a:r>
            <a:r>
              <a:rPr lang="en-US" altLang="zh-CN" dirty="0"/>
              <a:t>HGNN</a:t>
            </a:r>
          </a:p>
          <a:p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ADC6B325-35D9-4F7B-99C4-85197072D826}"/>
              </a:ext>
            </a:extLst>
          </p:cNvPr>
          <p:cNvSpPr txBox="1">
            <a:spLocks/>
          </p:cNvSpPr>
          <p:nvPr/>
        </p:nvSpPr>
        <p:spPr>
          <a:xfrm>
            <a:off x="5981700" y="1818005"/>
            <a:ext cx="5707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8. </a:t>
            </a:r>
            <a:r>
              <a:rPr lang="zh-CN" altLang="en-US" dirty="0"/>
              <a:t>异质图算法</a:t>
            </a:r>
            <a:endParaRPr lang="en-US" altLang="zh-CN" dirty="0"/>
          </a:p>
          <a:p>
            <a:r>
              <a:rPr lang="en-US" altLang="zh-CN" dirty="0"/>
              <a:t>9. VGAE</a:t>
            </a:r>
            <a:r>
              <a:rPr lang="zh-CN" altLang="en-US" dirty="0"/>
              <a:t>和</a:t>
            </a:r>
            <a:r>
              <a:rPr lang="en-US" altLang="zh-CN" dirty="0"/>
              <a:t>graph GAN</a:t>
            </a:r>
          </a:p>
          <a:p>
            <a:r>
              <a:rPr lang="en-US" altLang="zh-CN" dirty="0"/>
              <a:t>10. </a:t>
            </a:r>
            <a:r>
              <a:rPr lang="zh-CN" altLang="en-US" dirty="0"/>
              <a:t>实例讲解：</a:t>
            </a:r>
            <a:r>
              <a:rPr lang="en-US" altLang="zh-CN" dirty="0"/>
              <a:t>DSTG</a:t>
            </a:r>
          </a:p>
          <a:p>
            <a:r>
              <a:rPr lang="en-US" altLang="zh-CN" dirty="0"/>
              <a:t>11. GNN</a:t>
            </a:r>
            <a:r>
              <a:rPr lang="zh-CN" altLang="en-US" dirty="0"/>
              <a:t>模型的解释性</a:t>
            </a:r>
            <a:endParaRPr lang="en-US" altLang="zh-CN" dirty="0"/>
          </a:p>
          <a:p>
            <a:r>
              <a:rPr lang="en-US" altLang="zh-CN" dirty="0"/>
              <a:t>12. How to write</a:t>
            </a:r>
          </a:p>
          <a:p>
            <a:r>
              <a:rPr lang="en-US" altLang="zh-CN" dirty="0"/>
              <a:t>13. </a:t>
            </a:r>
            <a:r>
              <a:rPr lang="en-US" altLang="zh-CN" dirty="0" err="1"/>
              <a:t>beyondGNN</a:t>
            </a:r>
            <a:endParaRPr lang="en-US" altLang="zh-CN" dirty="0"/>
          </a:p>
          <a:p>
            <a:r>
              <a:rPr lang="en-US" altLang="zh-CN" dirty="0"/>
              <a:t>14. </a:t>
            </a:r>
            <a:r>
              <a:rPr lang="zh-CN" altLang="en-US" dirty="0"/>
              <a:t>论文选会以及如何让你的论文更容易发表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22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Adjacency-based Similarity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6">
                <a:extLst>
                  <a:ext uri="{FF2B5EF4-FFF2-40B4-BE49-F238E27FC236}">
                    <a16:creationId xmlns:a16="http://schemas.microsoft.com/office/drawing/2014/main" xmlns="" id="{49B87E3F-F0A7-4600-A5E0-91D2B9CA263A}"/>
                  </a:ext>
                </a:extLst>
              </p:cNvPr>
              <p:cNvSpPr txBox="1"/>
              <p:nvPr/>
            </p:nvSpPr>
            <p:spPr>
              <a:xfrm>
                <a:off x="2692400" y="3018355"/>
                <a:ext cx="6376095" cy="2877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69" tIns="68569" rIns="68569" bIns="68569" rtlCol="0" anchor="t" anchorCtr="0">
                <a:noAutofit/>
              </a:bodyPr>
              <a:lstStyle/>
              <a:p>
                <a:pPr marL="342900" indent="-342900">
                  <a:buFont typeface="Wingdings" charset="2"/>
                  <a:buChar char="§"/>
                </a:pPr>
                <a:r>
                  <a:rPr lang="en-US" sz="2400" dirty="0"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Find embedding matrix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latin typeface="Cambria Math" charset="0"/>
                        <a:ea typeface="Helvetica Neue Light" charset="0"/>
                        <a:cs typeface="Helvetica Neue Light" charset="0"/>
                        <a:sym typeface="Open Sans"/>
                      </a:rPr>
                      <m:t>𝐙</m:t>
                    </m:r>
                    <m:r>
                      <a:rPr lang="en-CA" sz="2400" b="1" i="1" smtClean="0">
                        <a:latin typeface="Cambria Math" charset="0"/>
                        <a:ea typeface="Cambria Math" charset="0"/>
                        <a:cs typeface="Cambria Math" charset="0"/>
                        <a:sym typeface="Open Sans"/>
                      </a:rPr>
                      <m:t>∈</m:t>
                    </m:r>
                    <m:sSup>
                      <m:sSupPr>
                        <m:ctrlPr>
                          <a:rPr lang="en-CA" sz="24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  <a:sym typeface="Open Sans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ℝ</m:t>
                        </m:r>
                      </m:e>
                      <m:sup>
                        <m:r>
                          <a:rPr lang="en-CA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𝑑</m:t>
                        </m:r>
                        <m:r>
                          <a:rPr lang="en-CA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x</m:t>
                        </m:r>
                        <m:r>
                          <a:rPr lang="en-CA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 |</m:t>
                        </m:r>
                        <m:r>
                          <a:rPr lang="en-CA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𝑉</m:t>
                        </m:r>
                        <m:r>
                          <a:rPr lang="en-CA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Open Sans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400" dirty="0"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that minimizes the loss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  <a:sym typeface="Open Sans"/>
                      </a:rPr>
                      <m:t>ℒ</m:t>
                    </m:r>
                  </m:oMath>
                </a14:m>
                <a:r>
                  <a:rPr lang="en-US" sz="2400" dirty="0"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: </a:t>
                </a:r>
              </a:p>
              <a:p>
                <a:pPr marL="800100" lvl="1" indent="-342900">
                  <a:buFont typeface="Wingdings" charset="2"/>
                  <a:buChar char="§"/>
                </a:pPr>
                <a:r>
                  <a:rPr lang="en-US" sz="2000" dirty="0">
                    <a:solidFill>
                      <a:srgbClr val="C00000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Option 1: Stochastic gradient descent (SGD)</a:t>
                </a:r>
              </a:p>
              <a:p>
                <a:pPr marL="1257299" lvl="2" indent="-342900">
                  <a:buFont typeface="Wingdings" charset="2"/>
                  <a:buChar char="§"/>
                </a:pPr>
                <a:r>
                  <a:rPr lang="en-US" sz="2000" dirty="0"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Highly scalable, general approach</a:t>
                </a:r>
              </a:p>
              <a:p>
                <a:pPr marL="800100" lvl="1" indent="-342900">
                  <a:buFont typeface="Wingdings" charset="2"/>
                  <a:buChar char="§"/>
                </a:pPr>
                <a:r>
                  <a:rPr lang="en-CA" sz="2000" dirty="0">
                    <a:solidFill>
                      <a:srgbClr val="C00000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Option 2: Solve matrix decomposition solvers</a:t>
                </a:r>
              </a:p>
              <a:p>
                <a:pPr marL="1257299" lvl="2" indent="-342900">
                  <a:buFont typeface="Wingdings" charset="2"/>
                  <a:buChar char="§"/>
                </a:pPr>
                <a:r>
                  <a:rPr lang="en-CA" sz="2000" dirty="0">
                    <a:latin typeface="Helvetica Neue Light" charset="0"/>
                    <a:ea typeface="Helvetica Neue Light" charset="0"/>
                    <a:cs typeface="Helvetica Neue Light" charset="0"/>
                  </a:rPr>
                  <a:t>e.g., SVD or QR decompositions</a:t>
                </a:r>
              </a:p>
              <a:p>
                <a:pPr marL="1257299" lvl="2" indent="-342900">
                  <a:buFont typeface="Wingdings" charset="2"/>
                  <a:buChar char="§"/>
                </a:pPr>
                <a:r>
                  <a:rPr lang="en-US" sz="2000" dirty="0"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Need to derive specialized solvers</a:t>
                </a:r>
              </a:p>
            </p:txBody>
          </p:sp>
        </mc:Choice>
        <mc:Fallback xmlns="">
          <p:sp>
            <p:nvSpPr>
              <p:cNvPr id="17" name="TextBox 6">
                <a:extLst>
                  <a:ext uri="{FF2B5EF4-FFF2-40B4-BE49-F238E27FC236}">
                    <a16:creationId xmlns:a16="http://schemas.microsoft.com/office/drawing/2014/main" id="{49B87E3F-F0A7-4600-A5E0-91D2B9CA2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3018355"/>
                <a:ext cx="6376095" cy="2877496"/>
              </a:xfrm>
              <a:prstGeom prst="rect">
                <a:avLst/>
              </a:prstGeom>
              <a:blipFill>
                <a:blip r:embed="rId3"/>
                <a:stretch>
                  <a:fillRect l="-1721" t="-4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8">
            <a:extLst>
              <a:ext uri="{FF2B5EF4-FFF2-40B4-BE49-F238E27FC236}">
                <a16:creationId xmlns:a16="http://schemas.microsoft.com/office/drawing/2014/main" xmlns="" id="{DEA2E672-A943-47D9-B800-DE208665D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42" y="2076476"/>
            <a:ext cx="4885541" cy="8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8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Random Walk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87C6ACE-3218-48C7-8569-63DB80C1C20B}"/>
              </a:ext>
            </a:extLst>
          </p:cNvPr>
          <p:cNvSpPr txBox="1"/>
          <p:nvPr/>
        </p:nvSpPr>
        <p:spPr>
          <a:xfrm>
            <a:off x="1198880" y="1750379"/>
            <a:ext cx="10241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Material based on:</a:t>
            </a:r>
          </a:p>
          <a:p>
            <a:pPr marL="174625" indent="-174625">
              <a:buFont typeface="Arial" charset="0"/>
              <a:buChar char="•"/>
            </a:pP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Perozzi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et al. 2014. 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  <a:hlinkClick r:id="rId3"/>
              </a:rPr>
              <a:t>DeepWalk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  <a:hlinkClick r:id="rId3"/>
              </a:rPr>
              <a:t>: Online Learning of Social Representations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. </a:t>
            </a:r>
            <a:r>
              <a:rPr lang="en-US" altLang="zh-C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KDD.</a:t>
            </a:r>
          </a:p>
          <a:p>
            <a:pPr marL="174625" indent="-174625">
              <a:buFont typeface="Arial" charset="0"/>
              <a:buChar char="•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Grover et al. 2016.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  <a:hlinkClick r:id="rId4"/>
              </a:rPr>
              <a:t>node2vec: Scalable Feature Learning for Networks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. </a:t>
            </a:r>
            <a:r>
              <a:rPr lang="en-US" altLang="zh-C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KDD.</a:t>
            </a:r>
          </a:p>
          <a:p>
            <a:pPr marL="174625" indent="-174625">
              <a:buFont typeface="Arial" charset="0"/>
              <a:buChar char="•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Ribeiro et al. 2017.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  <a:hlinkClick r:id="rId5"/>
              </a:rPr>
              <a:t>struc2vec: Learning Node Representations from Structural Identity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. </a:t>
            </a:r>
            <a:r>
              <a:rPr lang="en-US" altLang="zh-C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KDD.</a:t>
            </a:r>
          </a:p>
        </p:txBody>
      </p:sp>
    </p:spTree>
    <p:extLst>
      <p:ext uri="{BB962C8B-B14F-4D97-AF65-F5344CB8AC3E}">
        <p14:creationId xmlns:p14="http://schemas.microsoft.com/office/powerpoint/2010/main" val="39925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Multi-Hop Similarity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761304F-BE95-4BD3-BB06-54778024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650" y="1792512"/>
            <a:ext cx="6285269" cy="1044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rgbClr val="C00000"/>
                </a:solidFill>
              </a:rPr>
              <a:t>Idea: </a:t>
            </a:r>
            <a:r>
              <a:rPr lang="en-CA" sz="2400" dirty="0"/>
              <a:t>Define node similarity function based on </a:t>
            </a:r>
            <a:r>
              <a:rPr lang="en-CA" sz="2400" dirty="0">
                <a:solidFill>
                  <a:srgbClr val="C00000"/>
                </a:solidFill>
              </a:rPr>
              <a:t>higher-order neighborhoods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9E955F82-A157-4B96-921A-D94C04E0A5E3}"/>
              </a:ext>
            </a:extLst>
          </p:cNvPr>
          <p:cNvSpPr txBox="1"/>
          <p:nvPr/>
        </p:nvSpPr>
        <p:spPr>
          <a:xfrm>
            <a:off x="5627966" y="2637790"/>
            <a:ext cx="3282354" cy="2701626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Red: </a:t>
            </a:r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Target node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k=1: </a:t>
            </a:r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1-hop neighbors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b="1" dirty="0">
                <a:latin typeface="Cambria Math" charset="0"/>
                <a:ea typeface="Cambria Math" charset="0"/>
                <a:cs typeface="Cambria Math" charset="0"/>
                <a:sym typeface="Open Sans"/>
              </a:rPr>
              <a:t>A </a:t>
            </a:r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(i.e., adjacency matrix)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k= 2: </a:t>
            </a:r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2-hop neighbors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k=3: </a:t>
            </a:r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3-hop neighbors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08FC6638-6C2D-44CF-B041-E1429C374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77" y="2637790"/>
            <a:ext cx="3230722" cy="2906074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C9A9EA83-1648-41A6-9C57-85CA322DAB7B}"/>
              </a:ext>
            </a:extLst>
          </p:cNvPr>
          <p:cNvSpPr/>
          <p:nvPr/>
        </p:nvSpPr>
        <p:spPr>
          <a:xfrm>
            <a:off x="5627966" y="4278474"/>
            <a:ext cx="3238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b="1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How to stochastically </a:t>
            </a:r>
            <a:r>
              <a:rPr lang="en-US" b="1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define these </a:t>
            </a:r>
            <a:r>
              <a:rPr lang="en-US" b="1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higher-order neighborhoods?</a:t>
            </a:r>
          </a:p>
        </p:txBody>
      </p:sp>
    </p:spTree>
    <p:extLst>
      <p:ext uri="{BB962C8B-B14F-4D97-AF65-F5344CB8AC3E}">
        <p14:creationId xmlns:p14="http://schemas.microsoft.com/office/powerpoint/2010/main" val="17747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Unsupervised Feature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2AEC4985-6B46-4D1F-A02E-8896CBD1E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1100" y="1809750"/>
                <a:ext cx="6362700" cy="3810000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>
                    <a:solidFill>
                      <a:srgbClr val="C00000"/>
                    </a:solidFill>
                  </a:rPr>
                  <a:t>Intuition:</a:t>
                </a:r>
                <a:r>
                  <a:rPr lang="en-US" dirty="0"/>
                  <a:t> </a:t>
                </a:r>
                <a:r>
                  <a:rPr lang="en-GB" dirty="0"/>
                  <a:t>Find embedding of nodes to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dirty="0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GB" dirty="0"/>
                  <a:t>-dimensions that preserves similarity</a:t>
                </a:r>
              </a:p>
              <a:p>
                <a:pPr lvl="4"/>
                <a:endParaRPr lang="en-GB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Idea: </a:t>
                </a:r>
                <a:r>
                  <a:rPr lang="en-US" dirty="0"/>
                  <a:t>Learn node embedding such that </a:t>
                </a:r>
                <a:r>
                  <a:rPr lang="en-US" dirty="0">
                    <a:solidFill>
                      <a:srgbClr val="C00000"/>
                    </a:solidFill>
                  </a:rPr>
                  <a:t>nearby</a:t>
                </a:r>
                <a:r>
                  <a:rPr lang="en-US" dirty="0"/>
                  <a:t> nodes are close together</a:t>
                </a:r>
              </a:p>
              <a:p>
                <a:pPr lvl="4"/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Given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how do we define nearby nodes?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sym typeface="Open Sans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sym typeface="Open Sans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sym typeface="Open Sans"/>
                          </a:rPr>
                          <m:t>𝑢</m:t>
                        </m:r>
                      </m:e>
                    </m:d>
                  </m:oMath>
                </a14:m>
                <a:r>
                  <a:rPr lang="is-IS" dirty="0">
                    <a:sym typeface="Open Sans"/>
                  </a:rPr>
                  <a:t> … </a:t>
                </a:r>
                <a:r>
                  <a:rPr lang="en-GB" dirty="0">
                    <a:sym typeface="Open Sans"/>
                  </a:rPr>
                  <a:t>neighbourhood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charset="0"/>
                        <a:sym typeface="Open Sans"/>
                      </a:rPr>
                      <m:t>𝑢</m:t>
                    </m:r>
                  </m:oMath>
                </a14:m>
                <a:r>
                  <a:rPr lang="en-GB" dirty="0">
                    <a:sym typeface="Open Sans"/>
                  </a:rPr>
                  <a:t> obtained by some strategy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sym typeface="Open Sans"/>
                      </a:rPr>
                      <m:t>𝑅</m:t>
                    </m:r>
                  </m:oMath>
                </a14:m>
                <a:endParaRPr lang="en-GB" i="1" dirty="0">
                  <a:sym typeface="Open Sans"/>
                </a:endParaRPr>
              </a:p>
              <a:p>
                <a:pPr marL="45717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2AEC4985-6B46-4D1F-A02E-8896CBD1E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100" y="1809750"/>
                <a:ext cx="6362700" cy="3810000"/>
              </a:xfrm>
              <a:blipFill>
                <a:blip r:embed="rId3"/>
                <a:stretch>
                  <a:fillRect l="-1724" t="-3840" r="-2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0494BD98-2B2F-4C04-93EF-E90E541612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" y="1690688"/>
            <a:ext cx="3824419" cy="34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29358BAC-A67B-4F02-9433-3790A4641F7D}"/>
                  </a:ext>
                </a:extLst>
              </p:cNvPr>
              <p:cNvSpPr txBox="1"/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358BAC-A67B-4F02-9433-3790A4641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9F4D916-7911-417E-A601-119D79A3C243}"/>
              </a:ext>
            </a:extLst>
          </p:cNvPr>
          <p:cNvSpPr txBox="1"/>
          <p:nvPr/>
        </p:nvSpPr>
        <p:spPr>
          <a:xfrm>
            <a:off x="2557570" y="5555152"/>
            <a:ext cx="3960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Randomwalk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</a:t>
            </a:r>
            <a:r>
              <a:rPr lang="en-US" altLang="zh-CN" dirty="0"/>
              <a:t>u</a:t>
            </a:r>
            <a:r>
              <a:rPr lang="zh-CN" altLang="en-US" dirty="0"/>
              <a:t>开始形成</a:t>
            </a:r>
            <a:r>
              <a:rPr lang="en-US" altLang="zh-CN" dirty="0"/>
              <a:t>100</a:t>
            </a:r>
            <a:r>
              <a:rPr lang="zh-CN" altLang="en-US" dirty="0"/>
              <a:t>个路径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每个路径跳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60268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Unsupervised Feature Learning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1E724872-B0FF-4608-924B-DC144CE42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" y="1690688"/>
            <a:ext cx="3824419" cy="34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24F31857-2831-44A9-8F1B-D8294625F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2340" y="1690688"/>
                <a:ext cx="6515100" cy="3810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charset="0"/>
                      </a:rPr>
                      <m:t>𝐺</m:t>
                    </m:r>
                    <m:r>
                      <a:rPr lang="en-US" smtClean="0">
                        <a:latin typeface="Cambria Math" charset="0"/>
                      </a:rPr>
                      <m:t>=(</m:t>
                    </m:r>
                    <m:r>
                      <a:rPr lang="en-US" smtClean="0">
                        <a:latin typeface="Cambria Math" charset="0"/>
                      </a:rPr>
                      <m:t>𝑉</m:t>
                    </m:r>
                    <m:r>
                      <a:rPr lang="en-US" smtClean="0">
                        <a:latin typeface="Cambria Math" charset="0"/>
                      </a:rPr>
                      <m:t>,</m:t>
                    </m:r>
                    <m:r>
                      <a:rPr lang="en-US" smtClean="0">
                        <a:latin typeface="Cambria Math" charset="0"/>
                      </a:rPr>
                      <m:t>𝐸</m:t>
                    </m:r>
                    <m:r>
                      <a:rPr lang="en-US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 is to learn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charset="0"/>
                      </a:rPr>
                      <m:t>𝑓</m:t>
                    </m:r>
                    <m:r>
                      <a:rPr lang="en-US" smtClean="0">
                        <a:latin typeface="Cambria Math" charset="0"/>
                      </a:rPr>
                      <m:t>:</m:t>
                    </m:r>
                    <m:r>
                      <a:rPr lang="en-US" smtClean="0">
                        <a:latin typeface="Cambria Math" charset="0"/>
                      </a:rPr>
                      <m:t>𝑢</m:t>
                    </m:r>
                    <m:r>
                      <a:rPr lang="en-US" smtClean="0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mtClean="0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is a table lookup</a:t>
                </a:r>
              </a:p>
              <a:p>
                <a:pPr lvl="2"/>
                <a:r>
                  <a:rPr lang="en-US" dirty="0"/>
                  <a:t>We directly “learn”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charset="0"/>
                          </a:rPr>
                          <m:t>𝒛</m:t>
                        </m:r>
                      </m:e>
                      <m:sub>
                        <m:r>
                          <a:rPr lang="en-US" b="1" i="1" dirty="0" smtClean="0">
                            <a:latin typeface="Cambria Math" charset="0"/>
                          </a:rPr>
                          <m:t>𝒖</m:t>
                        </m:r>
                      </m:sub>
                    </m:sSub>
                    <m:r>
                      <a:rPr lang="en-US" b="0" i="0" dirty="0" smtClean="0">
                        <a:latin typeface="Cambria Math" charset="0"/>
                      </a:rPr>
                      <m:t>=</m:t>
                    </m:r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Given node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we want to learn feature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that is predictive of nodes in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’s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R</m:t>
                        </m:r>
                      </m:sub>
                    </m:sSub>
                    <m:r>
                      <a:rPr lang="en-US">
                        <a:solidFill>
                          <a:srgbClr val="C00000"/>
                        </a:solidFill>
                        <a:latin typeface="Cambria Math" charset="0"/>
                      </a:rPr>
                      <m:t>(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charset="0"/>
                      </a:rPr>
                      <m:t>𝑢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4571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>
                                  <a:latin typeface="Cambria Math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Pr</m:t>
                                  </m:r>
                                  <m:r>
                                    <a:rPr lang="en-US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charset="0"/>
                                        </a:rPr>
                                        <m:t>R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</m:func>
                              <m:r>
                                <a:rPr lang="en-US">
                                  <a:latin typeface="Cambria Math" charset="0"/>
                                </a:rPr>
                                <m:t>)|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</a:rPr>
                                    <m:t>u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4F31857-2831-44A9-8F1B-D8294625F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2340" y="1690688"/>
                <a:ext cx="6515100" cy="3810000"/>
              </a:xfrm>
              <a:blipFill>
                <a:blip r:embed="rId4"/>
                <a:stretch>
                  <a:fillRect l="-1685" t="-2720" r="-2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7C1C723-F9DB-4A01-94EB-45E88CD1BADF}"/>
                  </a:ext>
                </a:extLst>
              </p:cNvPr>
              <p:cNvSpPr txBox="1"/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C1C723-F9DB-4A01-94EB-45E88CD1B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35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Unsupervised Feature Learning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1E724872-B0FF-4608-924B-DC144CE42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" y="1690688"/>
            <a:ext cx="3824419" cy="34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7C1C723-F9DB-4A01-94EB-45E88CD1BADF}"/>
                  </a:ext>
                </a:extLst>
              </p:cNvPr>
              <p:cNvSpPr txBox="1"/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C1C723-F9DB-4A01-94EB-45E88CD1B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E0B0FDF5-41EC-4178-86FD-793E045FE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180" y="1498600"/>
                <a:ext cx="6515100" cy="381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700" dirty="0">
                    <a:solidFill>
                      <a:srgbClr val="C00000"/>
                    </a:solidFill>
                    <a:sym typeface="Open Sans"/>
                  </a:rPr>
                  <a:t>Goal:</a:t>
                </a:r>
                <a:r>
                  <a:rPr lang="en-GB" sz="2700" dirty="0">
                    <a:sym typeface="Open Sans"/>
                  </a:rPr>
                  <a:t> Find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0" i="1" dirty="0" smtClean="0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sSubPr>
                      <m:e>
                        <m:r>
                          <a:rPr lang="en-US" sz="2700" b="1" i="1" dirty="0" smtClean="0">
                            <a:latin typeface="Cambria Math" charset="0"/>
                            <a:sym typeface="Open Sans"/>
                          </a:rPr>
                          <m:t>𝒛</m:t>
                        </m:r>
                      </m:e>
                      <m:sub>
                        <m:r>
                          <a:rPr lang="en-US" sz="2700" b="0" i="1" dirty="0" smtClean="0">
                            <a:latin typeface="Cambria Math" charset="0"/>
                            <a:sym typeface="Open Sans"/>
                          </a:rPr>
                          <m:t>𝑢</m:t>
                        </m:r>
                      </m:sub>
                    </m:sSub>
                    <m:r>
                      <a:rPr lang="en-US" sz="2700" b="0" i="1" dirty="0" smtClean="0">
                        <a:latin typeface="Cambria Math" charset="0"/>
                        <a:sym typeface="Open Sans"/>
                      </a:rPr>
                      <m:t> </m:t>
                    </m:r>
                  </m:oMath>
                </a14:m>
                <a:r>
                  <a:rPr lang="en-GB" sz="2700" dirty="0">
                    <a:sym typeface="Open Sans"/>
                  </a:rPr>
                  <a:t>that predicts nearby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charset="0"/>
                            <a:sym typeface="Open Sans"/>
                          </a:rPr>
                          <m:t>𝑁</m:t>
                        </m:r>
                      </m:e>
                      <m:sub>
                        <m:r>
                          <a:rPr lang="en-US" sz="2700" b="0" i="1" smtClean="0">
                            <a:latin typeface="Cambria Math" charset="0"/>
                            <a:sym typeface="Open Sans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charset="0"/>
                            <a:sym typeface="Open Sans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700" dirty="0"/>
                  <a:t>:</a:t>
                </a:r>
              </a:p>
              <a:p>
                <a:pPr lvl="2"/>
                <a:endParaRPr lang="en-US" sz="1800" dirty="0"/>
              </a:p>
              <a:p>
                <a:pPr lvl="3"/>
                <a:endParaRPr lang="en-US" sz="1500" dirty="0"/>
              </a:p>
              <a:p>
                <a:pPr marL="0" indent="0">
                  <a:buNone/>
                </a:pPr>
                <a:endParaRPr lang="en-US" sz="2700" dirty="0"/>
              </a:p>
              <a:p>
                <a:pPr marL="0" indent="0">
                  <a:buNone/>
                </a:pPr>
                <a:r>
                  <a:rPr lang="en-US" sz="2700" dirty="0"/>
                  <a:t>Assume conditional likelihood factorizes:</a:t>
                </a:r>
              </a:p>
              <a:p>
                <a:pPr lvl="3"/>
                <a:endParaRPr lang="en-US" sz="1500" dirty="0"/>
              </a:p>
              <a:p>
                <a:pPr lvl="3"/>
                <a:endParaRPr lang="en-US" sz="15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0B0FDF5-41EC-4178-86FD-793E045FE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180" y="1498600"/>
                <a:ext cx="6515100" cy="3810000"/>
              </a:xfrm>
              <a:blipFill>
                <a:blip r:embed="rId5"/>
                <a:stretch>
                  <a:fillRect l="-1777" t="-2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DF117982-0F2D-41F3-81CF-1FA6E939F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280" y="4065584"/>
            <a:ext cx="4298950" cy="709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601B865-1410-441C-B917-41A3BE5E1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3280" y="2489200"/>
            <a:ext cx="3746500" cy="8867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885B9D6-9D8B-4334-B9C3-B5A9CD1A013C}"/>
              </a:ext>
            </a:extLst>
          </p:cNvPr>
          <p:cNvSpPr txBox="1"/>
          <p:nvPr/>
        </p:nvSpPr>
        <p:spPr>
          <a:xfrm>
            <a:off x="1948180" y="5707102"/>
            <a:ext cx="6334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Random-walk Embeddings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xmlns="" id="{F5C1072D-7E0A-42D5-8938-84B0F078851D}"/>
              </a:ext>
            </a:extLst>
          </p:cNvPr>
          <p:cNvSpPr txBox="1"/>
          <p:nvPr/>
        </p:nvSpPr>
        <p:spPr>
          <a:xfrm>
            <a:off x="7511218" y="5308600"/>
            <a:ext cx="3842582" cy="988027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Probability that </a:t>
            </a:r>
            <a:r>
              <a:rPr lang="en-US" sz="2400" i="1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  <a:sym typeface="Open Sans"/>
              </a:rPr>
              <a:t>u</a:t>
            </a:r>
            <a:r>
              <a:rPr lang="en-US" sz="24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and </a:t>
            </a:r>
            <a:r>
              <a:rPr lang="en-US" sz="2400" i="1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  <a:sym typeface="Open Sans"/>
              </a:rPr>
              <a:t>v</a:t>
            </a:r>
            <a:r>
              <a:rPr lang="en-US" sz="24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co-occur in a random walk over the network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xmlns="" id="{54A0D94E-3CC5-418C-82B9-853959257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1045" y="5766589"/>
            <a:ext cx="1016715" cy="3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3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Random Walk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1E724872-B0FF-4608-924B-DC144CE42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" y="1690688"/>
            <a:ext cx="3824419" cy="34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7C1C723-F9DB-4A01-94EB-45E88CD1BADF}"/>
                  </a:ext>
                </a:extLst>
              </p:cNvPr>
              <p:cNvSpPr txBox="1"/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C1C723-F9DB-4A01-94EB-45E88CD1B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885B9D6-9D8B-4334-B9C3-B5A9CD1A013C}"/>
              </a:ext>
            </a:extLst>
          </p:cNvPr>
          <p:cNvSpPr txBox="1"/>
          <p:nvPr/>
        </p:nvSpPr>
        <p:spPr>
          <a:xfrm>
            <a:off x="1948180" y="5707102"/>
            <a:ext cx="6334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Random-walk Embeddings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xmlns="" id="{F5C1072D-7E0A-42D5-8938-84B0F078851D}"/>
              </a:ext>
            </a:extLst>
          </p:cNvPr>
          <p:cNvSpPr txBox="1"/>
          <p:nvPr/>
        </p:nvSpPr>
        <p:spPr>
          <a:xfrm>
            <a:off x="7511218" y="5308600"/>
            <a:ext cx="3842582" cy="988027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Probability that </a:t>
            </a:r>
            <a:r>
              <a:rPr lang="en-US" sz="2400" i="1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  <a:sym typeface="Open Sans"/>
              </a:rPr>
              <a:t>u</a:t>
            </a:r>
            <a:r>
              <a:rPr lang="en-US" sz="24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and </a:t>
            </a:r>
            <a:r>
              <a:rPr lang="en-US" sz="2400" i="1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  <a:sym typeface="Open Sans"/>
              </a:rPr>
              <a:t>v</a:t>
            </a:r>
            <a:r>
              <a:rPr lang="en-US" sz="24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co-occur in a random walk over the network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xmlns="" id="{54A0D94E-3CC5-418C-82B9-853959257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045" y="5766589"/>
            <a:ext cx="1016715" cy="377894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xmlns="" id="{BA1D939B-1C70-4DE5-912C-2C792E306913}"/>
              </a:ext>
            </a:extLst>
          </p:cNvPr>
          <p:cNvSpPr/>
          <p:nvPr/>
        </p:nvSpPr>
        <p:spPr>
          <a:xfrm>
            <a:off x="6502704" y="4023696"/>
            <a:ext cx="685800" cy="911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91A400EF-EADC-4820-899E-9B45B2200FE8}"/>
              </a:ext>
            </a:extLst>
          </p:cNvPr>
          <p:cNvSpPr/>
          <p:nvPr/>
        </p:nvSpPr>
        <p:spPr>
          <a:xfrm>
            <a:off x="7264704" y="4026258"/>
            <a:ext cx="3438053" cy="911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4BEFBC9E-4CA7-49DD-8694-283966DF3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304" y="1367791"/>
            <a:ext cx="6705600" cy="2438400"/>
          </a:xfrm>
        </p:spPr>
        <p:txBody>
          <a:bodyPr>
            <a:normAutofit/>
          </a:bodyPr>
          <a:lstStyle/>
          <a:p>
            <a:pPr marL="401638" indent="-401638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Simulate many short random walks </a:t>
            </a:r>
            <a:r>
              <a:rPr lang="en-US" sz="2400" dirty="0"/>
              <a:t>starting from each node using a strategy 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</a:rPr>
              <a:t>R</a:t>
            </a:r>
            <a:endParaRPr lang="en-US" sz="2400" dirty="0"/>
          </a:p>
          <a:p>
            <a:pPr marL="401638" indent="-401638">
              <a:buFont typeface="+mj-lt"/>
              <a:buAutoNum type="arabicPeriod"/>
            </a:pPr>
            <a:r>
              <a:rPr lang="en-US" sz="2400" dirty="0"/>
              <a:t>For each node 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</a:rPr>
              <a:t>u,</a:t>
            </a:r>
            <a:r>
              <a:rPr lang="en-US" sz="2400" dirty="0"/>
              <a:t> get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sz="2400" i="1" baseline="-25000" dirty="0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)</a:t>
            </a:r>
            <a:r>
              <a:rPr lang="en-US" sz="2400" dirty="0"/>
              <a:t> as a </a:t>
            </a:r>
            <a:r>
              <a:rPr lang="en-US" sz="2400" dirty="0">
                <a:solidFill>
                  <a:srgbClr val="C00000"/>
                </a:solidFill>
              </a:rPr>
              <a:t>sequence of nodes visited by random walks starting at </a:t>
            </a:r>
            <a:r>
              <a:rPr lang="en-US" sz="2400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u</a:t>
            </a:r>
          </a:p>
          <a:p>
            <a:pPr marL="401638" indent="-401638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For each node </a:t>
            </a:r>
            <a:r>
              <a:rPr lang="en-US" sz="2400" i="1" dirty="0">
                <a:solidFill>
                  <a:schemeClr val="accent6"/>
                </a:solidFill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</a:rPr>
              <a:t>, </a:t>
            </a:r>
            <a:r>
              <a:rPr lang="en-US" sz="2400" dirty="0"/>
              <a:t>learn its embedding by </a:t>
            </a:r>
            <a:r>
              <a:rPr lang="en-US" sz="2400" dirty="0">
                <a:solidFill>
                  <a:schemeClr val="accent1"/>
                </a:solidFill>
              </a:rPr>
              <a:t>predicting which nodes are in </a:t>
            </a:r>
            <a:r>
              <a:rPr lang="en-US" sz="2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sz="2400" i="1" baseline="-250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en-US" sz="2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sz="2400" i="1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US" sz="2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rPr>
              <a:t>):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xmlns="" id="{71EFE6CD-548C-4DE2-98E1-CFAB4EF77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04" y="4094928"/>
            <a:ext cx="4771553" cy="8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6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Random Walk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1E724872-B0FF-4608-924B-DC144CE42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" y="1690688"/>
            <a:ext cx="3824419" cy="34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7C1C723-F9DB-4A01-94EB-45E88CD1BADF}"/>
                  </a:ext>
                </a:extLst>
              </p:cNvPr>
              <p:cNvSpPr txBox="1"/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C1C723-F9DB-4A01-94EB-45E88CD1B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C07D44EC-BE63-4F0D-9EAA-03C1F112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158" y="1381718"/>
            <a:ext cx="6705600" cy="3023981"/>
          </a:xfrm>
        </p:spPr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xmlns="" id="{40ACD976-F31F-48EE-ADB9-F134EDA1D89D}"/>
              </a:ext>
            </a:extLst>
          </p:cNvPr>
          <p:cNvSpPr/>
          <p:nvPr/>
        </p:nvSpPr>
        <p:spPr>
          <a:xfrm>
            <a:off x="5798211" y="1586299"/>
            <a:ext cx="562583" cy="1002445"/>
          </a:xfrm>
          <a:prstGeom prst="rect">
            <a:avLst/>
          </a:prstGeom>
          <a:solidFill>
            <a:schemeClr val="accent6">
              <a:lumMod val="60000"/>
              <a:lumOff val="40000"/>
              <a:alpha val="38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xmlns="" id="{308B16A2-28CA-4714-A136-D61193E736EF}"/>
              </a:ext>
            </a:extLst>
          </p:cNvPr>
          <p:cNvSpPr/>
          <p:nvPr/>
        </p:nvSpPr>
        <p:spPr>
          <a:xfrm>
            <a:off x="6387864" y="1586299"/>
            <a:ext cx="1030494" cy="1002446"/>
          </a:xfrm>
          <a:prstGeom prst="rect">
            <a:avLst/>
          </a:prstGeom>
          <a:solidFill>
            <a:schemeClr val="accent3">
              <a:alpha val="38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xmlns="" id="{0D3A0CCF-6D80-42AE-AC5D-CEFCD3F8675A}"/>
              </a:ext>
            </a:extLst>
          </p:cNvPr>
          <p:cNvSpPr/>
          <p:nvPr/>
        </p:nvSpPr>
        <p:spPr>
          <a:xfrm>
            <a:off x="8332759" y="1586300"/>
            <a:ext cx="2590800" cy="1002444"/>
          </a:xfrm>
          <a:prstGeom prst="rect">
            <a:avLst/>
          </a:prstGeom>
          <a:solidFill>
            <a:schemeClr val="accent1">
              <a:alpha val="38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11">
            <a:extLst>
              <a:ext uri="{FF2B5EF4-FFF2-40B4-BE49-F238E27FC236}">
                <a16:creationId xmlns:a16="http://schemas.microsoft.com/office/drawing/2014/main" xmlns="" id="{AF31D219-CCE3-47F3-8BE0-842F8DB7F4DF}"/>
              </a:ext>
            </a:extLst>
          </p:cNvPr>
          <p:cNvCxnSpPr/>
          <p:nvPr/>
        </p:nvCxnSpPr>
        <p:spPr>
          <a:xfrm flipV="1">
            <a:off x="5723485" y="2648099"/>
            <a:ext cx="310105" cy="31037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>
            <a:extLst>
              <a:ext uri="{FF2B5EF4-FFF2-40B4-BE49-F238E27FC236}">
                <a16:creationId xmlns:a16="http://schemas.microsoft.com/office/drawing/2014/main" xmlns="" id="{F633BFC1-BB9C-44B9-B8EC-BE0004095F96}"/>
              </a:ext>
            </a:extLst>
          </p:cNvPr>
          <p:cNvSpPr txBox="1"/>
          <p:nvPr/>
        </p:nvSpPr>
        <p:spPr>
          <a:xfrm>
            <a:off x="4787529" y="2836052"/>
            <a:ext cx="1716429" cy="731447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sum over all nodes </a:t>
            </a:r>
            <a:r>
              <a:rPr lang="en-US" i="1" dirty="0">
                <a:solidFill>
                  <a:schemeClr val="accent6"/>
                </a:solidFill>
                <a:latin typeface="Cambria Math" charset="0"/>
                <a:ea typeface="Cambria Math" charset="0"/>
                <a:cs typeface="Cambria Math" charset="0"/>
                <a:sym typeface="Open Sans"/>
              </a:rPr>
              <a:t>u</a:t>
            </a:r>
          </a:p>
          <a:p>
            <a:pPr algn="ctr"/>
            <a:endParaRPr lang="en-US" dirty="0">
              <a:solidFill>
                <a:schemeClr val="accent6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xmlns="" id="{94C979AB-298D-44F6-BC43-2D112EAE1213}"/>
              </a:ext>
            </a:extLst>
          </p:cNvPr>
          <p:cNvCxnSpPr/>
          <p:nvPr/>
        </p:nvCxnSpPr>
        <p:spPr>
          <a:xfrm flipH="1" flipV="1">
            <a:off x="6961845" y="2652718"/>
            <a:ext cx="128622" cy="259576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4">
            <a:extLst>
              <a:ext uri="{FF2B5EF4-FFF2-40B4-BE49-F238E27FC236}">
                <a16:creationId xmlns:a16="http://schemas.microsoft.com/office/drawing/2014/main" xmlns="" id="{FEEB4739-FCC3-4251-8DFD-FC95203A64D8}"/>
              </a:ext>
            </a:extLst>
          </p:cNvPr>
          <p:cNvSpPr txBox="1"/>
          <p:nvPr/>
        </p:nvSpPr>
        <p:spPr>
          <a:xfrm>
            <a:off x="6286948" y="2813425"/>
            <a:ext cx="2198209" cy="930142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sum over nodes </a:t>
            </a:r>
            <a:r>
              <a:rPr lang="en-US" i="1" dirty="0">
                <a:solidFill>
                  <a:schemeClr val="accent3"/>
                </a:solidFill>
                <a:latin typeface="Cambria Math" charset="0"/>
                <a:ea typeface="Cambria Math" charset="0"/>
                <a:cs typeface="Cambria Math" charset="0"/>
                <a:sym typeface="Open Sans"/>
              </a:rPr>
              <a:t>v </a:t>
            </a:r>
            <a:r>
              <a:rPr lang="en-US" dirty="0">
                <a:solidFill>
                  <a:schemeClr val="accent3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seen on random walks starting from </a:t>
            </a:r>
            <a:r>
              <a:rPr lang="en-US" i="1" dirty="0">
                <a:solidFill>
                  <a:schemeClr val="accent3"/>
                </a:solidFill>
                <a:latin typeface="Cambria Math" charset="0"/>
                <a:ea typeface="Cambria Math" charset="0"/>
                <a:cs typeface="Cambria Math" charset="0"/>
                <a:sym typeface="Open Sans"/>
              </a:rPr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7">
                <a:extLst>
                  <a:ext uri="{FF2B5EF4-FFF2-40B4-BE49-F238E27FC236}">
                    <a16:creationId xmlns:a16="http://schemas.microsoft.com/office/drawing/2014/main" xmlns="" id="{08DA5227-B4D6-4BC7-94C8-A523DB158E67}"/>
                  </a:ext>
                </a:extLst>
              </p:cNvPr>
              <p:cNvSpPr txBox="1"/>
              <p:nvPr/>
            </p:nvSpPr>
            <p:spPr>
              <a:xfrm>
                <a:off x="8563712" y="2808806"/>
                <a:ext cx="2588446" cy="1410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69" tIns="68569" rIns="68569" bIns="68569" rtlCol="0" anchor="t" anchorCtr="0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predicted probability of </a:t>
                </a:r>
                <a:r>
                  <a:rPr lang="en-US" i="1" dirty="0">
                    <a:solidFill>
                      <a:schemeClr val="accent1"/>
                    </a:solidFill>
                    <a:latin typeface="Cambria Math" charset="0"/>
                    <a:ea typeface="Cambria Math" charset="0"/>
                    <a:cs typeface="Cambria Math" charset="0"/>
                    <a:sym typeface="Open Sans"/>
                  </a:rPr>
                  <a:t>u</a:t>
                </a:r>
                <a:r>
                  <a:rPr lang="en-US" dirty="0">
                    <a:solidFill>
                      <a:schemeClr val="accent1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and </a:t>
                </a:r>
                <a:r>
                  <a:rPr lang="en-US" dirty="0">
                    <a:solidFill>
                      <a:schemeClr val="accent1"/>
                    </a:solidFill>
                    <a:latin typeface="Cambria Math" charset="0"/>
                    <a:ea typeface="Cambria Math" charset="0"/>
                    <a:cs typeface="Cambria Math" charset="0"/>
                    <a:sym typeface="Open Sans"/>
                  </a:rPr>
                  <a:t>v</a:t>
                </a:r>
                <a:r>
                  <a:rPr lang="en-US" dirty="0">
                    <a:solidFill>
                      <a:schemeClr val="accent1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co-</a:t>
                </a:r>
                <a:r>
                  <a:rPr lang="en-US" dirty="0" err="1">
                    <a:solidFill>
                      <a:schemeClr val="accent1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occuring</a:t>
                </a:r>
                <a:r>
                  <a:rPr lang="en-US" dirty="0">
                    <a:solidFill>
                      <a:schemeClr val="accent1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on random walk, i.e., use </a:t>
                </a:r>
                <a:r>
                  <a:rPr lang="en-US" dirty="0" err="1">
                    <a:solidFill>
                      <a:schemeClr val="accent1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softmax</a:t>
                </a:r>
                <a:r>
                  <a:rPr lang="en-US" dirty="0">
                    <a:solidFill>
                      <a:schemeClr val="accent1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to parameterize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  <a:ea typeface="Helvetica Neue Light" charset="0"/>
                        <a:cs typeface="Helvetica Neue Light" charset="0"/>
                        <a:sym typeface="Open Sans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  <a:ea typeface="Helvetica Neue Light" charset="0"/>
                        <a:cs typeface="Helvetica Neue Light" charset="0"/>
                        <a:sym typeface="Open Sans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  <a:ea typeface="Helvetica Neue Light" charset="0"/>
                        <a:cs typeface="Helvetica Neue Light" charset="0"/>
                        <a:sym typeface="Open Sans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  <a:ea typeface="Helvetica Neue Light" charset="0"/>
                        <a:cs typeface="Helvetica Neue Light" charset="0"/>
                        <a:sym typeface="Open Sans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Helvetica Neue Light" charset="0"/>
                            <a:cs typeface="Helvetica Neue Light" charset="0"/>
                            <a:sym typeface="Open Sans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Helvetica Neue Light" charset="0"/>
                            <a:cs typeface="Helvetica Neue Light" charset="0"/>
                            <a:sym typeface="Open Sans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Helvetica Neue Light" charset="0"/>
                            <a:cs typeface="Helvetica Neue Light" charset="0"/>
                            <a:sym typeface="Open Sans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  <a:ea typeface="Helvetica Neue Light" charset="0"/>
                        <a:cs typeface="Helvetica Neue Light" charset="0"/>
                        <a:sym typeface="Open Sans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  <a:sym typeface="Open Sans"/>
                </a:endParaRPr>
              </a:p>
            </p:txBody>
          </p:sp>
        </mc:Choice>
        <mc:Fallback xmlns="">
          <p:sp>
            <p:nvSpPr>
              <p:cNvPr id="28" name="TextBox 17">
                <a:extLst>
                  <a:ext uri="{FF2B5EF4-FFF2-40B4-BE49-F238E27FC236}">
                    <a16:creationId xmlns:a16="http://schemas.microsoft.com/office/drawing/2014/main" id="{08DA5227-B4D6-4BC7-94C8-A523DB15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712" y="2808806"/>
                <a:ext cx="2588446" cy="1410709"/>
              </a:xfrm>
              <a:prstGeom prst="rect">
                <a:avLst/>
              </a:prstGeom>
              <a:blipFill>
                <a:blip r:embed="rId5"/>
                <a:stretch>
                  <a:fillRect l="-2358" t="-1299" r="-3066"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8">
                <a:extLst>
                  <a:ext uri="{FF2B5EF4-FFF2-40B4-BE49-F238E27FC236}">
                    <a16:creationId xmlns:a16="http://schemas.microsoft.com/office/drawing/2014/main" xmlns="" id="{1A738BCA-237A-4DE1-A572-A552C17EC36C}"/>
                  </a:ext>
                </a:extLst>
              </p:cNvPr>
              <p:cNvSpPr/>
              <p:nvPr/>
            </p:nvSpPr>
            <p:spPr>
              <a:xfrm>
                <a:off x="4662619" y="4669135"/>
                <a:ext cx="6705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Random walk </a:t>
                </a:r>
                <a:r>
                  <a:rPr lang="en-US" sz="2400" b="1" dirty="0" err="1"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embeddings</a:t>
                </a:r>
                <a:r>
                  <a:rPr lang="en-US" sz="2400" b="1" dirty="0"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Helvetica Neue Light" charset="0"/>
                            <a:cs typeface="Helvetica Neue Light" charset="0"/>
                            <a:sym typeface="Open Sans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  <a:ea typeface="Helvetica Neue Light" charset="0"/>
                            <a:cs typeface="Helvetica Neue Light" charset="0"/>
                            <a:sym typeface="Open Sans"/>
                          </a:rPr>
                          <m:t>𝒛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Helvetica Neue Light" charset="0"/>
                            <a:cs typeface="Helvetica Neue Light" charset="0"/>
                            <a:sym typeface="Open Sans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b="1" i="1" baseline="-25000" dirty="0">
                    <a:latin typeface="Cambria Math" charset="0"/>
                    <a:ea typeface="Cambria Math" charset="0"/>
                    <a:cs typeface="Cambria Math" charset="0"/>
                    <a:sym typeface="Open Sans"/>
                  </a:rPr>
                  <a:t> </a:t>
                </a:r>
                <a:r>
                  <a:rPr lang="en-US" sz="2400" b="1" dirty="0"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minimizing </a:t>
                </a:r>
                <a:r>
                  <a:rPr lang="en-US" sz="2400" b="1" dirty="0">
                    <a:latin typeface="Apple Chancery" charset="0"/>
                    <a:ea typeface="Apple Chancery" charset="0"/>
                    <a:cs typeface="Apple Chancery" charset="0"/>
                    <a:sym typeface="Open Sans"/>
                  </a:rPr>
                  <a:t>L</a:t>
                </a:r>
                <a:r>
                  <a:rPr lang="en-US" sz="2400" b="1" dirty="0"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 </a:t>
                </a:r>
              </a:p>
            </p:txBody>
          </p:sp>
        </mc:Choice>
        <mc:Fallback xmlns="">
          <p:sp>
            <p:nvSpPr>
              <p:cNvPr id="29" name="Rectangle 18">
                <a:extLst>
                  <a:ext uri="{FF2B5EF4-FFF2-40B4-BE49-F238E27FC236}">
                    <a16:creationId xmlns:a16="http://schemas.microsoft.com/office/drawing/2014/main" id="{1A738BCA-237A-4DE1-A572-A552C17EC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19" y="4669135"/>
                <a:ext cx="6705600" cy="461665"/>
              </a:xfrm>
              <a:prstGeom prst="rect">
                <a:avLst/>
              </a:prstGeom>
              <a:blipFill>
                <a:blip r:embed="rId6"/>
                <a:stretch>
                  <a:fillRect l="-1455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0">
            <a:extLst>
              <a:ext uri="{FF2B5EF4-FFF2-40B4-BE49-F238E27FC236}">
                <a16:creationId xmlns:a16="http://schemas.microsoft.com/office/drawing/2014/main" xmlns="" id="{0A7A1B38-A9F1-4272-8FAD-0DD42D31163C}"/>
              </a:ext>
            </a:extLst>
          </p:cNvPr>
          <p:cNvCxnSpPr/>
          <p:nvPr/>
        </p:nvCxnSpPr>
        <p:spPr>
          <a:xfrm flipH="1" flipV="1">
            <a:off x="9648939" y="2625968"/>
            <a:ext cx="50800" cy="244763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>
            <a:extLst>
              <a:ext uri="{FF2B5EF4-FFF2-40B4-BE49-F238E27FC236}">
                <a16:creationId xmlns:a16="http://schemas.microsoft.com/office/drawing/2014/main" xmlns="" id="{261D810E-7D03-43B4-B920-20A2FFCE3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8558" y="1598145"/>
            <a:ext cx="5791200" cy="9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Random Walk 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xmlns="" id="{8182D199-51BC-4212-8480-2199C3B01184}"/>
              </a:ext>
            </a:extLst>
          </p:cNvPr>
          <p:cNvSpPr/>
          <p:nvPr/>
        </p:nvSpPr>
        <p:spPr>
          <a:xfrm>
            <a:off x="8365936" y="2979053"/>
            <a:ext cx="2423984" cy="606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xmlns="" id="{A217BB21-2481-4D3C-8233-013D4924BF7A}"/>
              </a:ext>
            </a:extLst>
          </p:cNvPr>
          <p:cNvSpPr/>
          <p:nvPr/>
        </p:nvSpPr>
        <p:spPr>
          <a:xfrm>
            <a:off x="5722620" y="2674017"/>
            <a:ext cx="762000" cy="911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F510733D-421B-4198-AC77-F9A669BFA0A0}"/>
              </a:ext>
            </a:extLst>
          </p:cNvPr>
          <p:cNvSpPr txBox="1"/>
          <p:nvPr/>
        </p:nvSpPr>
        <p:spPr>
          <a:xfrm>
            <a:off x="5219398" y="1690688"/>
            <a:ext cx="5807044" cy="70313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But doing this naively is too </a:t>
            </a:r>
            <a:r>
              <a:rPr lang="en-US" sz="2400" b="1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expensive!</a:t>
            </a:r>
            <a:endParaRPr lang="en-US" sz="2400" b="1" dirty="0">
              <a:solidFill>
                <a:schemeClr val="accent2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endParaRPr lang="en-US" dirty="0"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xmlns="" id="{5C9B3103-228B-49D9-9561-DF424D0827A0}"/>
              </a:ext>
            </a:extLst>
          </p:cNvPr>
          <p:cNvSpPr txBox="1"/>
          <p:nvPr/>
        </p:nvSpPr>
        <p:spPr>
          <a:xfrm>
            <a:off x="5356129" y="3943371"/>
            <a:ext cx="5562413" cy="129310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Nested sum over nodes gives </a:t>
            </a:r>
            <a:r>
              <a:rPr lang="en-US" sz="20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  <a:sym typeface="Open Sans"/>
              </a:rPr>
              <a:t>O(|V|</a:t>
            </a:r>
            <a:r>
              <a:rPr lang="en-US" sz="2000" baseline="300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  <a:sym typeface="Open Sans"/>
              </a:rPr>
              <a:t>2</a:t>
            </a:r>
            <a:r>
              <a:rPr lang="en-US" sz="20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  <a:sym typeface="Open Sans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complexity!</a:t>
            </a:r>
          </a:p>
          <a:p>
            <a:pPr algn="ctr"/>
            <a:endParaRPr lang="en-US" sz="2000" dirty="0">
              <a:solidFill>
                <a:schemeClr val="accent1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The problem is normalization term in the </a:t>
            </a:r>
            <a:r>
              <a:rPr lang="en-US" sz="2000" b="1" dirty="0" err="1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softmax</a:t>
            </a:r>
            <a:r>
              <a:rPr lang="en-US" sz="2000" b="1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function?</a:t>
            </a:r>
            <a:endParaRPr lang="en-US" sz="2000" dirty="0">
              <a:solidFill>
                <a:schemeClr val="accent1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xmlns="" id="{70B79B23-613C-441D-9839-939D15C8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0" y="2577130"/>
            <a:ext cx="5791200" cy="926246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A0EDFB4D-C446-4378-A67D-D4FE43F59C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" y="1690688"/>
            <a:ext cx="3824419" cy="34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="" id="{1EC71802-3014-4065-A993-23154AF4D276}"/>
                  </a:ext>
                </a:extLst>
              </p:cNvPr>
              <p:cNvSpPr txBox="1"/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C71802-3014-4065-A993-23154AF4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05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Random Walk 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A0EDFB4D-C446-4378-A67D-D4FE43F59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" y="1690688"/>
            <a:ext cx="3824419" cy="34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="" id="{1EC71802-3014-4065-A993-23154AF4D276}"/>
                  </a:ext>
                </a:extLst>
              </p:cNvPr>
              <p:cNvSpPr txBox="1"/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C71802-3014-4065-A993-23154AF4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22265B0B-9F76-4D3A-96B5-B6FC35D96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187" y="1457267"/>
            <a:ext cx="6705600" cy="3023981"/>
          </a:xfrm>
        </p:spPr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0081E822-4E9F-4E90-9CBD-7CA52FCB3263}"/>
              </a:ext>
            </a:extLst>
          </p:cNvPr>
          <p:cNvSpPr txBox="1"/>
          <p:nvPr/>
        </p:nvSpPr>
        <p:spPr>
          <a:xfrm>
            <a:off x="4827187" y="1381044"/>
            <a:ext cx="6797644" cy="3901988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Solution: </a:t>
            </a:r>
            <a:r>
              <a:rPr lang="en-US" sz="2400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Negative sampling (</a:t>
            </a:r>
            <a:r>
              <a:rPr lang="en-US" sz="2400" dirty="0" err="1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  <a:hlinkClick r:id="rId5"/>
              </a:rPr>
              <a:t>Mikolov</a:t>
            </a:r>
            <a:r>
              <a:rPr lang="en-US" sz="2400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  <a:hlinkClick r:id="rId5"/>
              </a:rPr>
              <a:t> et al., 2013</a:t>
            </a:r>
            <a:r>
              <a:rPr lang="en-US" sz="2400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)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rgbClr val="C00000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>
              <a:spcBef>
                <a:spcPts val="1200"/>
              </a:spcBef>
            </a:pPr>
            <a:endParaRPr lang="en-US" sz="2400" dirty="0">
              <a:solidFill>
                <a:srgbClr val="C00000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>
              <a:spcBef>
                <a:spcPts val="1200"/>
              </a:spcBef>
            </a:pPr>
            <a:endParaRPr lang="en-US" sz="2400" dirty="0">
              <a:solidFill>
                <a:srgbClr val="C00000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>
              <a:spcBef>
                <a:spcPts val="1200"/>
              </a:spcBef>
            </a:pPr>
            <a:endParaRPr lang="en-US" sz="2400" dirty="0">
              <a:solidFill>
                <a:srgbClr val="C00000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>
              <a:spcBef>
                <a:spcPts val="1200"/>
              </a:spcBef>
            </a:pPr>
            <a:endParaRPr lang="en-US" sz="2400" dirty="0">
              <a:solidFill>
                <a:srgbClr val="C00000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i.e., instead of normalizing </a:t>
            </a:r>
            <a:r>
              <a:rPr lang="en-US" sz="2400" dirty="0" err="1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w.r.t</a:t>
            </a:r>
            <a:r>
              <a:rPr lang="en-US" sz="2400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. all nodes, just normalize against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Open Sans"/>
              </a:rPr>
              <a:t>k</a:t>
            </a:r>
            <a:r>
              <a:rPr lang="en-US" sz="2400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random </a:t>
            </a:r>
            <a:r>
              <a:rPr lang="en-US" sz="2400" b="1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negative samples</a:t>
            </a:r>
            <a:endParaRPr lang="en-US" sz="2400" dirty="0">
              <a:solidFill>
                <a:srgbClr val="C00000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endParaRPr lang="en-US" dirty="0">
              <a:solidFill>
                <a:srgbClr val="C00000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xmlns="" id="{CB21C795-5EE1-4555-902F-B29B59FF56A6}"/>
              </a:ext>
            </a:extLst>
          </p:cNvPr>
          <p:cNvCxnSpPr/>
          <p:nvPr/>
        </p:nvCxnSpPr>
        <p:spPr>
          <a:xfrm flipH="1" flipV="1">
            <a:off x="6270049" y="3556924"/>
            <a:ext cx="166255" cy="46181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>
            <a:extLst>
              <a:ext uri="{FF2B5EF4-FFF2-40B4-BE49-F238E27FC236}">
                <a16:creationId xmlns:a16="http://schemas.microsoft.com/office/drawing/2014/main" xmlns="" id="{5D107B73-40CB-4364-BDE0-C18BEA9A5705}"/>
              </a:ext>
            </a:extLst>
          </p:cNvPr>
          <p:cNvSpPr txBox="1"/>
          <p:nvPr/>
        </p:nvSpPr>
        <p:spPr>
          <a:xfrm>
            <a:off x="5561458" y="3920409"/>
            <a:ext cx="2175549" cy="4072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sigmoid function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xmlns="" id="{42B16216-47D6-4451-BAB8-E602763A17DD}"/>
              </a:ext>
            </a:extLst>
          </p:cNvPr>
          <p:cNvSpPr txBox="1"/>
          <p:nvPr/>
        </p:nvSpPr>
        <p:spPr>
          <a:xfrm>
            <a:off x="8738104" y="3780999"/>
            <a:ext cx="2615696" cy="700249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random distribution over all nodes</a:t>
            </a:r>
          </a:p>
        </p:txBody>
      </p: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xmlns="" id="{CCA09C2F-1905-4DCD-8E3E-B1857138A75A}"/>
              </a:ext>
            </a:extLst>
          </p:cNvPr>
          <p:cNvCxnSpPr/>
          <p:nvPr/>
        </p:nvCxnSpPr>
        <p:spPr>
          <a:xfrm flipV="1">
            <a:off x="10130758" y="3575396"/>
            <a:ext cx="351073" cy="2609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D6F555F8-BC3A-444D-882F-3FF89FA9B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341" y="2124710"/>
            <a:ext cx="5517444" cy="169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4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A673B4-FF4F-4B7B-ABDD-C704F2B00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Node Embedding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13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Random Walk 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A0EDFB4D-C446-4378-A67D-D4FE43F59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" y="1690688"/>
            <a:ext cx="3824419" cy="34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="" id="{1EC71802-3014-4065-A993-23154AF4D276}"/>
                  </a:ext>
                </a:extLst>
              </p:cNvPr>
              <p:cNvSpPr txBox="1"/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C71802-3014-4065-A993-23154AF4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3">
            <a:extLst>
              <a:ext uri="{FF2B5EF4-FFF2-40B4-BE49-F238E27FC236}">
                <a16:creationId xmlns:a16="http://schemas.microsoft.com/office/drawing/2014/main" xmlns="" id="{F54B20BD-FFB5-45C7-977C-BA2E9A748C03}"/>
              </a:ext>
            </a:extLst>
          </p:cNvPr>
          <p:cNvSpPr txBox="1"/>
          <p:nvPr/>
        </p:nvSpPr>
        <p:spPr>
          <a:xfrm>
            <a:off x="5181600" y="4858540"/>
            <a:ext cx="6172200" cy="54452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Can efficiently approximate using negative sampling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A816E31F-5A2B-4498-AEE0-A828923B17FE}"/>
              </a:ext>
            </a:extLst>
          </p:cNvPr>
          <p:cNvSpPr/>
          <p:nvPr/>
        </p:nvSpPr>
        <p:spPr>
          <a:xfrm>
            <a:off x="6614984" y="3944140"/>
            <a:ext cx="685800" cy="911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xmlns="" id="{FA0911FF-3E5B-4911-9AE9-C155C4D21143}"/>
              </a:ext>
            </a:extLst>
          </p:cNvPr>
          <p:cNvSpPr/>
          <p:nvPr/>
        </p:nvSpPr>
        <p:spPr>
          <a:xfrm>
            <a:off x="7376984" y="3946702"/>
            <a:ext cx="3438053" cy="911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6955A946-DFC8-491A-841D-FEF7CBAF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584" y="1429541"/>
            <a:ext cx="6705600" cy="2438400"/>
          </a:xfrm>
        </p:spPr>
        <p:txBody>
          <a:bodyPr>
            <a:normAutofit/>
          </a:bodyPr>
          <a:lstStyle/>
          <a:p>
            <a:pPr marL="401638" indent="-401638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Simulate many short random walks </a:t>
            </a:r>
            <a:r>
              <a:rPr lang="en-US" sz="2400" dirty="0"/>
              <a:t>starting from each node using a strategy 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</a:rPr>
              <a:t>R</a:t>
            </a:r>
            <a:endParaRPr lang="en-US" sz="2400" dirty="0"/>
          </a:p>
          <a:p>
            <a:pPr marL="401638" indent="-401638">
              <a:buFont typeface="+mj-lt"/>
              <a:buAutoNum type="arabicPeriod"/>
            </a:pPr>
            <a:r>
              <a:rPr lang="en-US" sz="2400" dirty="0"/>
              <a:t>For each node 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</a:rPr>
              <a:t>u,</a:t>
            </a:r>
            <a:r>
              <a:rPr lang="en-US" sz="2400" dirty="0"/>
              <a:t> get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sz="2400" i="1" baseline="-25000" dirty="0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)</a:t>
            </a:r>
            <a:r>
              <a:rPr lang="en-US" sz="2400" dirty="0"/>
              <a:t> as a </a:t>
            </a:r>
            <a:r>
              <a:rPr lang="en-US" sz="2400" dirty="0">
                <a:solidFill>
                  <a:srgbClr val="C00000"/>
                </a:solidFill>
              </a:rPr>
              <a:t>sequence of nodes visited by random walks starting at </a:t>
            </a:r>
            <a:r>
              <a:rPr lang="en-US" sz="2400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u</a:t>
            </a:r>
          </a:p>
          <a:p>
            <a:pPr marL="401638" indent="-401638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For each node </a:t>
            </a:r>
            <a:r>
              <a:rPr lang="en-US" sz="2400" i="1" dirty="0">
                <a:solidFill>
                  <a:schemeClr val="accent6"/>
                </a:solidFill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</a:rPr>
              <a:t>, </a:t>
            </a:r>
            <a:r>
              <a:rPr lang="en-US" sz="2400" dirty="0"/>
              <a:t>learn its embedding by </a:t>
            </a:r>
            <a:r>
              <a:rPr lang="en-US" sz="2400" dirty="0">
                <a:solidFill>
                  <a:schemeClr val="accent1"/>
                </a:solidFill>
              </a:rPr>
              <a:t>predicting which nodes are in </a:t>
            </a:r>
            <a:r>
              <a:rPr lang="en-US" sz="2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sz="2400" i="1" baseline="-250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en-US" sz="2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sz="2400" i="1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US" sz="2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rPr>
              <a:t>):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F4C4BA2F-707D-44E6-91B3-C12966A29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84" y="4015372"/>
            <a:ext cx="4771553" cy="8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Random Walk </a:t>
            </a:r>
            <a:r>
              <a:rPr lang="zh-CN" altLang="en-US" sz="4400" dirty="0"/>
              <a:t>（</a:t>
            </a:r>
            <a:r>
              <a:rPr lang="zh-CN" altLang="en-US" sz="4400" dirty="0">
                <a:highlight>
                  <a:srgbClr val="FFFF00"/>
                </a:highlight>
              </a:rPr>
              <a:t>针对有权图如何修改</a:t>
            </a:r>
            <a:r>
              <a:rPr lang="zh-CN" altLang="en-US" sz="4400" dirty="0"/>
              <a:t>）</a:t>
            </a:r>
            <a:endParaRPr lang="en-US" altLang="zh-CN" sz="4400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A0EDFB4D-C446-4378-A67D-D4FE43F59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" y="1690688"/>
            <a:ext cx="3824419" cy="34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="" id="{1EC71802-3014-4065-A993-23154AF4D276}"/>
                  </a:ext>
                </a:extLst>
              </p:cNvPr>
              <p:cNvSpPr txBox="1"/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C71802-3014-4065-A993-23154AF4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8E0C61E-BC01-46FB-B14A-A0748C94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143" y="1455099"/>
            <a:ext cx="6732761" cy="3947801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700"/>
              </a:spcBef>
              <a:buClrTx/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defTabSz="914400">
              <a:spcBef>
                <a:spcPts val="700"/>
              </a:spcBef>
              <a:buClrTx/>
            </a:pPr>
            <a:r>
              <a:rPr lang="en-US" sz="2400" b="1" dirty="0">
                <a:solidFill>
                  <a:srgbClr val="C00000"/>
                </a:solidFill>
              </a:rPr>
              <a:t>What strategies can we use to obtain these random walks?</a:t>
            </a:r>
          </a:p>
          <a:p>
            <a:pPr lvl="1" defTabSz="914400">
              <a:spcBef>
                <a:spcPts val="700"/>
              </a:spcBef>
              <a:buClrTx/>
            </a:pPr>
            <a:r>
              <a:rPr lang="en-US" sz="2000" dirty="0"/>
              <a:t>Simplest idea: </a:t>
            </a:r>
          </a:p>
          <a:p>
            <a:pPr lvl="2" defTabSz="914400">
              <a:spcBef>
                <a:spcPts val="700"/>
              </a:spcBef>
              <a:buClrTx/>
            </a:pPr>
            <a:r>
              <a:rPr lang="en-US" sz="1600" dirty="0"/>
              <a:t>Fixed-length, unbiased random walks starting from each node (i.e., </a:t>
            </a:r>
            <a:r>
              <a:rPr lang="en-US" sz="1600" dirty="0">
                <a:hlinkClick r:id="rId5"/>
              </a:rPr>
              <a:t>DeepWalk from Perozzi et al., 2013</a:t>
            </a:r>
            <a:r>
              <a:rPr lang="en-US" sz="1600" dirty="0"/>
              <a:t>)</a:t>
            </a:r>
          </a:p>
          <a:p>
            <a:pPr lvl="1" defTabSz="914400">
              <a:spcBef>
                <a:spcPts val="700"/>
              </a:spcBef>
              <a:buClrTx/>
            </a:pPr>
            <a:r>
              <a:rPr lang="en-US" sz="2000" b="1" dirty="0"/>
              <a:t>Can we do better?</a:t>
            </a:r>
          </a:p>
          <a:p>
            <a:pPr lvl="2" defTabSz="914400">
              <a:spcBef>
                <a:spcPts val="700"/>
              </a:spcBef>
              <a:buClrTx/>
            </a:pPr>
            <a:r>
              <a:rPr lang="en-US" sz="1600" dirty="0">
                <a:hlinkClick r:id="rId6"/>
              </a:rPr>
              <a:t>Grover et al., 2016</a:t>
            </a:r>
            <a:r>
              <a:rPr lang="en-US" sz="1600" dirty="0"/>
              <a:t>; </a:t>
            </a:r>
            <a:r>
              <a:rPr lang="en-US" sz="1600" dirty="0">
                <a:hlinkClick r:id="rId7"/>
              </a:rPr>
              <a:t>Ribeiro et al., 2017</a:t>
            </a:r>
            <a:r>
              <a:rPr lang="en-US" sz="1600" dirty="0"/>
              <a:t>; </a:t>
            </a:r>
            <a:r>
              <a:rPr lang="en-US" sz="1600" dirty="0">
                <a:hlinkClick r:id="rId8"/>
              </a:rPr>
              <a:t>Abu-El-Haija et al., 2017</a:t>
            </a:r>
            <a:r>
              <a:rPr lang="en-US" sz="1600" dirty="0"/>
              <a:t> 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1379024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node2vec: Biased Walks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A0EDFB4D-C446-4378-A67D-D4FE43F59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" y="1690688"/>
            <a:ext cx="3824419" cy="34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="" id="{1EC71802-3014-4065-A993-23154AF4D276}"/>
                  </a:ext>
                </a:extLst>
              </p:cNvPr>
              <p:cNvSpPr txBox="1"/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C71802-3014-4065-A993-23154AF4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2B1212D-7DCE-4257-9B07-55C24FA5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619" y="1690688"/>
            <a:ext cx="6393806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rgbClr val="C00000"/>
                </a:solidFill>
              </a:rPr>
              <a:t>Idea: </a:t>
            </a:r>
            <a:r>
              <a:rPr lang="en-CA" dirty="0"/>
              <a:t>Use flexible, biased random walks that can trade off between </a:t>
            </a:r>
            <a:r>
              <a:rPr lang="en-CA" b="1" dirty="0">
                <a:solidFill>
                  <a:srgbClr val="C00000"/>
                </a:solidFill>
              </a:rPr>
              <a:t>local </a:t>
            </a:r>
            <a:r>
              <a:rPr lang="en-CA" dirty="0"/>
              <a:t>and </a:t>
            </a:r>
            <a:r>
              <a:rPr lang="en-CA" b="1" dirty="0">
                <a:solidFill>
                  <a:schemeClr val="accent1"/>
                </a:solidFill>
              </a:rPr>
              <a:t>global </a:t>
            </a:r>
            <a:r>
              <a:rPr lang="en-CA" dirty="0"/>
              <a:t>views of the network (</a:t>
            </a:r>
            <a:r>
              <a:rPr lang="en-CA" dirty="0">
                <a:hlinkClick r:id="rId5"/>
              </a:rPr>
              <a:t>Grover and Leskovec, 2016</a:t>
            </a:r>
            <a:r>
              <a:rPr lang="en-CA" dirty="0"/>
              <a:t>)  </a:t>
            </a: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9F89A251-DD24-4764-BA03-70DCD250D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069" y="3394249"/>
            <a:ext cx="4855210" cy="18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5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node2vec: Biased Walks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A0EDFB4D-C446-4378-A67D-D4FE43F59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6" y="1690688"/>
            <a:ext cx="3824419" cy="34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="" id="{1EC71802-3014-4065-A993-23154AF4D276}"/>
                  </a:ext>
                </a:extLst>
              </p:cNvPr>
              <p:cNvSpPr txBox="1"/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C71802-3014-4065-A993-23154AF4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695" y="30342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9D7A0E75-A449-422F-ACC5-79A990AFE5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3863" y="1690688"/>
                <a:ext cx="6393806" cy="381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Two classic strategies to define a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sym typeface="Open Sans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  <a:sym typeface="Open Sans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sym typeface="Open Sans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of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sym typeface="Open Sans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D7A0E75-A449-422F-ACC5-79A990AFE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863" y="1690688"/>
                <a:ext cx="6393806" cy="3810000"/>
              </a:xfrm>
              <a:blipFill>
                <a:blip r:embed="rId5"/>
                <a:stretch>
                  <a:fillRect l="-1907" t="-2880" r="-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xmlns="" id="{CC33E1AE-AE91-4098-84F5-D22DE91925E6}"/>
                  </a:ext>
                </a:extLst>
              </p:cNvPr>
              <p:cNvSpPr txBox="1"/>
              <p:nvPr/>
            </p:nvSpPr>
            <p:spPr>
              <a:xfrm>
                <a:off x="4640609" y="4526881"/>
                <a:ext cx="3094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𝐵𝐹𝑆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={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id="{CC33E1AE-AE91-4098-84F5-D22DE9192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609" y="4526881"/>
                <a:ext cx="3094180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xmlns="" id="{6B512F7B-2057-4146-A068-7687B5158F81}"/>
                  </a:ext>
                </a:extLst>
              </p:cNvPr>
              <p:cNvSpPr txBox="1"/>
              <p:nvPr/>
            </p:nvSpPr>
            <p:spPr>
              <a:xfrm>
                <a:off x="4696953" y="5066186"/>
                <a:ext cx="3103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𝐷𝐹𝑆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={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6B512F7B-2057-4146-A068-7687B515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53" y="5066186"/>
                <a:ext cx="310328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202E2C6B-C790-4FF9-B6D4-BC73E5891834}"/>
              </a:ext>
            </a:extLst>
          </p:cNvPr>
          <p:cNvSpPr txBox="1"/>
          <p:nvPr/>
        </p:nvSpPr>
        <p:spPr>
          <a:xfrm>
            <a:off x="8024920" y="4571255"/>
            <a:ext cx="3268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Local</a:t>
            </a:r>
            <a:r>
              <a:rPr lang="en-US" sz="2400" dirty="0">
                <a:solidFill>
                  <a:srgbClr val="96110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microscopic view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xmlns="" id="{D438D509-F641-4DB1-84D2-002808ABB141}"/>
              </a:ext>
            </a:extLst>
          </p:cNvPr>
          <p:cNvSpPr txBox="1"/>
          <p:nvPr/>
        </p:nvSpPr>
        <p:spPr>
          <a:xfrm>
            <a:off x="8024918" y="5032751"/>
            <a:ext cx="3506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Global</a:t>
            </a:r>
            <a:r>
              <a:rPr lang="en-US" sz="2400" dirty="0">
                <a:solidFill>
                  <a:srgbClr val="00206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macroscopic view</a:t>
            </a:r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xmlns="" id="{31C088CC-F9B6-4F0B-9B14-67B001896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996" y="2543529"/>
            <a:ext cx="4855210" cy="18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6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node2vec: Biased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id="{68FCF280-82E1-4977-9C4B-44C5262291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4980" y="1880870"/>
                <a:ext cx="6438900" cy="3810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Biased random walk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dirty="0"/>
                  <a:t> that given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dirty="0"/>
                  <a:t> generates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sym typeface="Open Sans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  <a:sym typeface="Open Sans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Open Sans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sym typeface="Open Sans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Two parameters: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Return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</a:p>
              <a:p>
                <a:pPr lvl="2"/>
                <a:r>
                  <a:rPr lang="en-US" dirty="0"/>
                  <a:t>return parameter</a:t>
                </a:r>
              </a:p>
              <a:p>
                <a:pPr lvl="2"/>
                <a:r>
                  <a:rPr lang="en-US" dirty="0"/>
                  <a:t>Return back to the previous node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In-out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</a:p>
              <a:p>
                <a:pPr lvl="2"/>
                <a:r>
                  <a:rPr lang="en-US" dirty="0"/>
                  <a:t>walk away parameter</a:t>
                </a:r>
              </a:p>
              <a:p>
                <a:pPr lvl="2"/>
                <a:r>
                  <a:rPr lang="en-US" dirty="0"/>
                  <a:t>Moving outwards (DFS) vs. inwards (BFS)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68FCF280-82E1-4977-9C4B-44C5262291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4980" y="1880870"/>
                <a:ext cx="6438900" cy="3810000"/>
              </a:xfrm>
              <a:blipFill>
                <a:blip r:embed="rId3"/>
                <a:stretch>
                  <a:fillRect l="-1892" t="-2880" r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4">
            <a:extLst>
              <a:ext uri="{FF2B5EF4-FFF2-40B4-BE49-F238E27FC236}">
                <a16:creationId xmlns:a16="http://schemas.microsoft.com/office/drawing/2014/main" xmlns="" id="{930EEE9F-EA68-4BAC-8498-16896262A7A9}"/>
              </a:ext>
            </a:extLst>
          </p:cNvPr>
          <p:cNvCxnSpPr/>
          <p:nvPr/>
        </p:nvCxnSpPr>
        <p:spPr>
          <a:xfrm flipH="1" flipV="1">
            <a:off x="2260727" y="2078507"/>
            <a:ext cx="525653" cy="217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">
            <a:extLst>
              <a:ext uri="{FF2B5EF4-FFF2-40B4-BE49-F238E27FC236}">
                <a16:creationId xmlns:a16="http://schemas.microsoft.com/office/drawing/2014/main" xmlns="" id="{16A517BB-F8B5-49C4-9018-5767A8364290}"/>
              </a:ext>
            </a:extLst>
          </p:cNvPr>
          <p:cNvCxnSpPr/>
          <p:nvPr/>
        </p:nvCxnSpPr>
        <p:spPr>
          <a:xfrm flipV="1">
            <a:off x="3165689" y="2434367"/>
            <a:ext cx="539299" cy="2487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6">
            <a:extLst>
              <a:ext uri="{FF2B5EF4-FFF2-40B4-BE49-F238E27FC236}">
                <a16:creationId xmlns:a16="http://schemas.microsoft.com/office/drawing/2014/main" xmlns="" id="{DAF14078-31B6-4174-8A3D-64419852A9C8}"/>
              </a:ext>
            </a:extLst>
          </p:cNvPr>
          <p:cNvSpPr/>
          <p:nvPr/>
        </p:nvSpPr>
        <p:spPr>
          <a:xfrm>
            <a:off x="1778287" y="2876273"/>
            <a:ext cx="429768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000" baseline="-25000" dirty="0">
                <a:latin typeface="Helvetica Neue Light" charset="0"/>
                <a:ea typeface="Helvetica Neue Light" charset="0"/>
                <a:cs typeface="Helvetica Neue Light" charset="0"/>
              </a:rPr>
              <a:t>1</a:t>
            </a:r>
          </a:p>
        </p:txBody>
      </p:sp>
      <p:cxnSp>
        <p:nvCxnSpPr>
          <p:cNvPr id="21" name="Straight Connector 7">
            <a:extLst>
              <a:ext uri="{FF2B5EF4-FFF2-40B4-BE49-F238E27FC236}">
                <a16:creationId xmlns:a16="http://schemas.microsoft.com/office/drawing/2014/main" xmlns="" id="{C2FD13E6-25DF-4467-A5A6-C4352C47E47E}"/>
              </a:ext>
            </a:extLst>
          </p:cNvPr>
          <p:cNvCxnSpPr>
            <a:stCxn id="20" idx="2"/>
            <a:endCxn id="30" idx="6"/>
          </p:cNvCxnSpPr>
          <p:nvPr/>
        </p:nvCxnSpPr>
        <p:spPr>
          <a:xfrm flipH="1">
            <a:off x="1101598" y="3059153"/>
            <a:ext cx="676689" cy="495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xmlns="" id="{7A242298-080E-4395-A1C1-12C472F88CE3}"/>
              </a:ext>
            </a:extLst>
          </p:cNvPr>
          <p:cNvCxnSpPr>
            <a:stCxn id="19" idx="3"/>
          </p:cNvCxnSpPr>
          <p:nvPr/>
        </p:nvCxnSpPr>
        <p:spPr>
          <a:xfrm flipH="1">
            <a:off x="1778287" y="3181426"/>
            <a:ext cx="62938" cy="934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xmlns="" id="{279020B5-6C6C-44F0-A3C8-AFE9ECEB3217}"/>
              </a:ext>
            </a:extLst>
          </p:cNvPr>
          <p:cNvCxnSpPr>
            <a:stCxn id="19" idx="6"/>
          </p:cNvCxnSpPr>
          <p:nvPr/>
        </p:nvCxnSpPr>
        <p:spPr>
          <a:xfrm flipV="1">
            <a:off x="2208057" y="2663018"/>
            <a:ext cx="488399" cy="3890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11">
            <a:extLst>
              <a:ext uri="{FF2B5EF4-FFF2-40B4-BE49-F238E27FC236}">
                <a16:creationId xmlns:a16="http://schemas.microsoft.com/office/drawing/2014/main" xmlns="" id="{42F4B791-501C-44C0-AECC-12D8958035B2}"/>
              </a:ext>
            </a:extLst>
          </p:cNvPr>
          <p:cNvSpPr/>
          <p:nvPr/>
        </p:nvSpPr>
        <p:spPr>
          <a:xfrm>
            <a:off x="1814830" y="1920017"/>
            <a:ext cx="429768" cy="365760"/>
          </a:xfrm>
          <a:prstGeom prst="ellipse">
            <a:avLst/>
          </a:prstGeom>
          <a:solidFill>
            <a:srgbClr val="FF2600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000" baseline="-25000" dirty="0">
                <a:latin typeface="Helvetica Neue Light" charset="0"/>
                <a:ea typeface="Helvetica Neue Light" charset="0"/>
                <a:cs typeface="Helvetica Neue Light" charset="0"/>
              </a:rPr>
              <a:t>2</a:t>
            </a: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xmlns="" id="{C5A9C75F-233B-4C48-9984-118858A2494F}"/>
              </a:ext>
            </a:extLst>
          </p:cNvPr>
          <p:cNvSpPr/>
          <p:nvPr/>
        </p:nvSpPr>
        <p:spPr>
          <a:xfrm>
            <a:off x="2633516" y="2357864"/>
            <a:ext cx="429768" cy="36576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w</a:t>
            </a:r>
            <a:endParaRPr lang="en-US" sz="2000" baseline="-2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xmlns="" id="{58E73B6F-97BA-408C-A583-C9398A20FE32}"/>
              </a:ext>
            </a:extLst>
          </p:cNvPr>
          <p:cNvCxnSpPr>
            <a:stCxn id="24" idx="5"/>
          </p:cNvCxnSpPr>
          <p:nvPr/>
        </p:nvCxnSpPr>
        <p:spPr>
          <a:xfrm>
            <a:off x="2181660" y="2232213"/>
            <a:ext cx="514796" cy="1792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4">
            <a:extLst>
              <a:ext uri="{FF2B5EF4-FFF2-40B4-BE49-F238E27FC236}">
                <a16:creationId xmlns:a16="http://schemas.microsoft.com/office/drawing/2014/main" xmlns="" id="{85DCECF1-0CED-42F6-BC3D-A4FED029F999}"/>
              </a:ext>
            </a:extLst>
          </p:cNvPr>
          <p:cNvSpPr/>
          <p:nvPr/>
        </p:nvSpPr>
        <p:spPr>
          <a:xfrm>
            <a:off x="3643875" y="2025547"/>
            <a:ext cx="429768" cy="365760"/>
          </a:xfrm>
          <a:prstGeom prst="ellipse">
            <a:avLst/>
          </a:prstGeom>
          <a:solidFill>
            <a:srgbClr val="FF9300">
              <a:alpha val="29804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000" baseline="-25000" dirty="0">
                <a:latin typeface="Helvetica Neue Light" charset="0"/>
                <a:ea typeface="Helvetica Neue Light" charset="0"/>
                <a:cs typeface="Helvetica Neue Light" charset="0"/>
              </a:rPr>
              <a:t>3</a:t>
            </a:r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xmlns="" id="{3E84913B-ACD6-4269-AF57-3858FFE8946D}"/>
              </a:ext>
            </a:extLst>
          </p:cNvPr>
          <p:cNvCxnSpPr>
            <a:endCxn id="27" idx="3"/>
          </p:cNvCxnSpPr>
          <p:nvPr/>
        </p:nvCxnSpPr>
        <p:spPr>
          <a:xfrm flipV="1">
            <a:off x="3063286" y="2337743"/>
            <a:ext cx="643528" cy="2030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0">
            <a:extLst>
              <a:ext uri="{FF2B5EF4-FFF2-40B4-BE49-F238E27FC236}">
                <a16:creationId xmlns:a16="http://schemas.microsoft.com/office/drawing/2014/main" xmlns="" id="{5EF1D0A9-7A4D-4A17-9A8C-F0D90FC81F6D}"/>
              </a:ext>
            </a:extLst>
          </p:cNvPr>
          <p:cNvCxnSpPr/>
          <p:nvPr/>
        </p:nvCxnSpPr>
        <p:spPr>
          <a:xfrm flipH="1">
            <a:off x="2248984" y="2765916"/>
            <a:ext cx="537397" cy="4155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2">
            <a:extLst>
              <a:ext uri="{FF2B5EF4-FFF2-40B4-BE49-F238E27FC236}">
                <a16:creationId xmlns:a16="http://schemas.microsoft.com/office/drawing/2014/main" xmlns="" id="{F6BD879F-85DB-499C-AEC5-9E15E8C7CF43}"/>
              </a:ext>
            </a:extLst>
          </p:cNvPr>
          <p:cNvSpPr/>
          <p:nvPr/>
        </p:nvSpPr>
        <p:spPr>
          <a:xfrm>
            <a:off x="671830" y="2925857"/>
            <a:ext cx="429768" cy="3657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u</a:t>
            </a:r>
          </a:p>
        </p:txBody>
      </p:sp>
      <p:cxnSp>
        <p:nvCxnSpPr>
          <p:cNvPr id="31" name="Straight Connector 17">
            <a:extLst>
              <a:ext uri="{FF2B5EF4-FFF2-40B4-BE49-F238E27FC236}">
                <a16:creationId xmlns:a16="http://schemas.microsoft.com/office/drawing/2014/main" xmlns="" id="{845EF1FC-689B-4C1B-836C-B7345D2C44D8}"/>
              </a:ext>
            </a:extLst>
          </p:cNvPr>
          <p:cNvCxnSpPr>
            <a:stCxn id="24" idx="4"/>
            <a:endCxn id="20" idx="0"/>
          </p:cNvCxnSpPr>
          <p:nvPr/>
        </p:nvCxnSpPr>
        <p:spPr>
          <a:xfrm flipH="1">
            <a:off x="1993171" y="2285777"/>
            <a:ext cx="36543" cy="590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8">
                <a:extLst>
                  <a:ext uri="{FF2B5EF4-FFF2-40B4-BE49-F238E27FC236}">
                    <a16:creationId xmlns:a16="http://schemas.microsoft.com/office/drawing/2014/main" xmlns="" id="{7FEBFF68-4982-425E-984A-0A798593FD1A}"/>
                  </a:ext>
                </a:extLst>
              </p:cNvPr>
              <p:cNvSpPr txBox="1"/>
              <p:nvPr/>
            </p:nvSpPr>
            <p:spPr>
              <a:xfrm>
                <a:off x="2100581" y="3128918"/>
                <a:ext cx="101822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rgbClr val="0070C0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Closer to </a:t>
                </a:r>
                <a14:m>
                  <m:oMath xmlns:m="http://schemas.openxmlformats.org/officeDocument/2006/math">
                    <m:r>
                      <a:rPr lang="en-US" sz="1350" b="1" i="1" dirty="0">
                        <a:solidFill>
                          <a:srgbClr val="0070C0"/>
                        </a:solidFill>
                        <a:latin typeface="Cambria Math" charset="0"/>
                        <a:ea typeface="Helvetica Neue Light" charset="0"/>
                        <a:cs typeface="Helvetica Neue Light" charset="0"/>
                      </a:rPr>
                      <m:t>𝒖</m:t>
                    </m:r>
                  </m:oMath>
                </a14:m>
                <a:endParaRPr lang="en-US" sz="1350" b="1" dirty="0">
                  <a:solidFill>
                    <a:srgbClr val="0070C0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 xmlns="">
          <p:sp>
            <p:nvSpPr>
              <p:cNvPr id="32" name="TextBox 18">
                <a:extLst>
                  <a:ext uri="{FF2B5EF4-FFF2-40B4-BE49-F238E27FC236}">
                    <a16:creationId xmlns:a16="http://schemas.microsoft.com/office/drawing/2014/main" id="{7FEBFF68-4982-425E-984A-0A798593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81" y="3128918"/>
                <a:ext cx="1018227" cy="300082"/>
              </a:xfrm>
              <a:prstGeom prst="rect">
                <a:avLst/>
              </a:prstGeom>
              <a:blipFill>
                <a:blip r:embed="rId4"/>
                <a:stretch>
                  <a:fillRect l="-1796" t="-4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1">
                <a:extLst>
                  <a:ext uri="{FF2B5EF4-FFF2-40B4-BE49-F238E27FC236}">
                    <a16:creationId xmlns:a16="http://schemas.microsoft.com/office/drawing/2014/main" xmlns="" id="{7854A01F-0350-408E-A534-E660B20FD1D0}"/>
                  </a:ext>
                </a:extLst>
              </p:cNvPr>
              <p:cNvSpPr txBox="1"/>
              <p:nvPr/>
            </p:nvSpPr>
            <p:spPr>
              <a:xfrm>
                <a:off x="1334546" y="1642715"/>
                <a:ext cx="1649811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rgbClr val="FF0000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Same distance to </a:t>
                </a:r>
                <a14:m>
                  <m:oMath xmlns:m="http://schemas.openxmlformats.org/officeDocument/2006/math">
                    <m:r>
                      <a:rPr lang="en-US" sz="1350" b="1" i="1" dirty="0">
                        <a:solidFill>
                          <a:srgbClr val="FF0000"/>
                        </a:solidFill>
                        <a:latin typeface="Cambria Math" charset="0"/>
                        <a:ea typeface="Helvetica Neue Light" charset="0"/>
                        <a:cs typeface="Helvetica Neue Light" charset="0"/>
                      </a:rPr>
                      <m:t>𝒖</m:t>
                    </m:r>
                  </m:oMath>
                </a14:m>
                <a:endParaRPr lang="en-US" sz="1350" b="1" dirty="0">
                  <a:solidFill>
                    <a:srgbClr val="FF0000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 xmlns="">
          <p:sp>
            <p:nvSpPr>
              <p:cNvPr id="33" name="TextBox 21">
                <a:extLst>
                  <a:ext uri="{FF2B5EF4-FFF2-40B4-BE49-F238E27FC236}">
                    <a16:creationId xmlns:a16="http://schemas.microsoft.com/office/drawing/2014/main" id="{7854A01F-0350-408E-A534-E660B20FD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46" y="1642715"/>
                <a:ext cx="1649811" cy="300082"/>
              </a:xfrm>
              <a:prstGeom prst="rect">
                <a:avLst/>
              </a:prstGeom>
              <a:blipFill>
                <a:blip r:embed="rId5"/>
                <a:stretch>
                  <a:fillRect l="-1107" t="-4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xmlns="" id="{E09181A6-AECB-4545-80CF-4DC7ADC5359A}"/>
                  </a:ext>
                </a:extLst>
              </p:cNvPr>
              <p:cNvSpPr txBox="1"/>
              <p:nvPr/>
            </p:nvSpPr>
            <p:spPr>
              <a:xfrm>
                <a:off x="3684817" y="2385968"/>
                <a:ext cx="125553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chemeClr val="accent6">
                        <a:lumMod val="75000"/>
                      </a:schemeClr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Farther from </a:t>
                </a:r>
                <a14:m>
                  <m:oMath xmlns:m="http://schemas.openxmlformats.org/officeDocument/2006/math">
                    <m:r>
                      <a:rPr lang="en-US" sz="1350" b="1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Helvetica Neue Light" charset="0"/>
                        <a:cs typeface="Helvetica Neue Light" charset="0"/>
                      </a:rPr>
                      <m:t>𝒖</m:t>
                    </m:r>
                  </m:oMath>
                </a14:m>
                <a:endParaRPr lang="en-US" sz="1350" b="1" dirty="0">
                  <a:solidFill>
                    <a:schemeClr val="accent6">
                      <a:lumMod val="7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 xmlns=""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E09181A6-AECB-4545-80CF-4DC7ADC5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17" y="2385968"/>
                <a:ext cx="1255537" cy="300082"/>
              </a:xfrm>
              <a:prstGeom prst="rect">
                <a:avLst/>
              </a:prstGeom>
              <a:blipFill>
                <a:blip r:embed="rId6"/>
                <a:stretch>
                  <a:fillRect l="-971" t="-4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8">
                <a:extLst>
                  <a:ext uri="{FF2B5EF4-FFF2-40B4-BE49-F238E27FC236}">
                    <a16:creationId xmlns:a16="http://schemas.microsoft.com/office/drawing/2014/main" xmlns="" id="{4B664737-A07A-4172-AA57-F2F24D022038}"/>
                  </a:ext>
                </a:extLst>
              </p:cNvPr>
              <p:cNvSpPr txBox="1"/>
              <p:nvPr/>
            </p:nvSpPr>
            <p:spPr>
              <a:xfrm>
                <a:off x="2505599" y="385065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 xmlns="">
          <p:sp>
            <p:nvSpPr>
              <p:cNvPr id="35" name="TextBox 48">
                <a:extLst>
                  <a:ext uri="{FF2B5EF4-FFF2-40B4-BE49-F238E27FC236}">
                    <a16:creationId xmlns:a16="http://schemas.microsoft.com/office/drawing/2014/main" id="{4B664737-A07A-4172-AA57-F2F24D022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99" y="3850656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xmlns="" id="{F6EB3E6C-3B77-4F63-8CCA-6347FDEB9918}"/>
                  </a:ext>
                </a:extLst>
              </p:cNvPr>
              <p:cNvSpPr txBox="1"/>
              <p:nvPr/>
            </p:nvSpPr>
            <p:spPr>
              <a:xfrm>
                <a:off x="3186038" y="4597629"/>
                <a:ext cx="558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1/</m:t>
                      </m:r>
                      <m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𝑞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 xmlns=""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F6EB3E6C-3B77-4F63-8CCA-6347FDEB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038" y="4597629"/>
                <a:ext cx="558167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50">
                <a:extLst>
                  <a:ext uri="{FF2B5EF4-FFF2-40B4-BE49-F238E27FC236}">
                    <a16:creationId xmlns:a16="http://schemas.microsoft.com/office/drawing/2014/main" xmlns="" id="{11323697-C646-4631-8F8C-81C59AECDFDF}"/>
                  </a:ext>
                </a:extLst>
              </p:cNvPr>
              <p:cNvSpPr txBox="1"/>
              <p:nvPr/>
            </p:nvSpPr>
            <p:spPr>
              <a:xfrm>
                <a:off x="2443088" y="4918692"/>
                <a:ext cx="558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1/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 xmlns="">
          <p:sp>
            <p:nvSpPr>
              <p:cNvPr id="39" name="TextBox 50">
                <a:extLst>
                  <a:ext uri="{FF2B5EF4-FFF2-40B4-BE49-F238E27FC236}">
                    <a16:creationId xmlns:a16="http://schemas.microsoft.com/office/drawing/2014/main" id="{11323697-C646-4631-8F8C-81C59AECD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088" y="4918692"/>
                <a:ext cx="558167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14">
                <a:extLst>
                  <a:ext uri="{FF2B5EF4-FFF2-40B4-BE49-F238E27FC236}">
                    <a16:creationId xmlns:a16="http://schemas.microsoft.com/office/drawing/2014/main" xmlns="" id="{7BB52C49-07D8-47DE-AF10-866774D37B63}"/>
                  </a:ext>
                </a:extLst>
              </p:cNvPr>
              <p:cNvSpPr txBox="1"/>
              <p:nvPr/>
            </p:nvSpPr>
            <p:spPr>
              <a:xfrm>
                <a:off x="3271776" y="5339193"/>
                <a:ext cx="22832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i="1" dirty="0">
                        <a:solidFill>
                          <a:srgbClr val="008000"/>
                        </a:solidFill>
                        <a:latin typeface="Cambria Math" charset="0"/>
                        <a:cs typeface="Arial" pitchFamily="34" charset="0"/>
                      </a:rPr>
                      <m:t>1/</m:t>
                    </m:r>
                    <m:r>
                      <a:rPr lang="en-US" sz="2100" i="1" dirty="0">
                        <a:solidFill>
                          <a:srgbClr val="008000"/>
                        </a:solidFill>
                        <a:latin typeface="Cambria Math" charset="0"/>
                        <a:cs typeface="Arial" pitchFamily="34" charset="0"/>
                      </a:rPr>
                      <m:t>𝑝</m:t>
                    </m:r>
                    <m:r>
                      <a:rPr lang="en-US" sz="2100" i="1" dirty="0">
                        <a:solidFill>
                          <a:srgbClr val="008000"/>
                        </a:solidFill>
                        <a:latin typeface="Cambria Math" charset="0"/>
                        <a:cs typeface="Arial" pitchFamily="34" charset="0"/>
                      </a:rPr>
                      <m:t>,1/</m:t>
                    </m:r>
                    <m:r>
                      <a:rPr lang="en-US" sz="2100" i="1" dirty="0">
                        <a:solidFill>
                          <a:srgbClr val="008000"/>
                        </a:solidFill>
                        <a:latin typeface="Cambria Math" charset="0"/>
                        <a:cs typeface="Arial" pitchFamily="34" charset="0"/>
                      </a:rPr>
                      <m:t>𝑞</m:t>
                    </m:r>
                    <m:r>
                      <a:rPr lang="en-US" sz="2100" i="1" dirty="0">
                        <a:solidFill>
                          <a:srgbClr val="008000"/>
                        </a:solidFill>
                        <a:latin typeface="Cambria Math" charset="0"/>
                        <a:cs typeface="Arial" pitchFamily="34" charset="0"/>
                      </a:rPr>
                      <m:t>,1</m:t>
                    </m:r>
                  </m:oMath>
                </a14:m>
                <a:r>
                  <a:rPr lang="en-US" sz="21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8000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are </a:t>
                </a:r>
                <a:r>
                  <a:rPr lang="en-US" sz="2400" dirty="0" err="1">
                    <a:solidFill>
                      <a:srgbClr val="008000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unnormalized</a:t>
                </a:r>
                <a:r>
                  <a:rPr lang="en-US" sz="2400" dirty="0">
                    <a:solidFill>
                      <a:srgbClr val="008000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/>
                </a:r>
                <a:br>
                  <a:rPr lang="en-US" sz="2400" dirty="0">
                    <a:solidFill>
                      <a:srgbClr val="008000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</a:br>
                <a:r>
                  <a:rPr lang="en-US" sz="2400" dirty="0">
                    <a:solidFill>
                      <a:srgbClr val="008000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probabilities</a:t>
                </a:r>
                <a:endParaRPr lang="en-US" sz="2100" dirty="0">
                  <a:solidFill>
                    <a:srgbClr val="008000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>
          <p:sp>
            <p:nvSpPr>
              <p:cNvPr id="40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B52C49-07D8-47DE-AF10-866774D3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76" y="5339193"/>
                <a:ext cx="2283203" cy="1200329"/>
              </a:xfrm>
              <a:prstGeom prst="rect">
                <a:avLst/>
              </a:prstGeom>
              <a:blipFill rotWithShape="0">
                <a:blip r:embed="rId10"/>
                <a:stretch>
                  <a:fillRect l="-4278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24">
            <a:extLst>
              <a:ext uri="{FF2B5EF4-FFF2-40B4-BE49-F238E27FC236}">
                <a16:creationId xmlns:a16="http://schemas.microsoft.com/office/drawing/2014/main" xmlns="" id="{34860E51-3D89-4C38-B716-36D9852E9E74}"/>
              </a:ext>
            </a:extLst>
          </p:cNvPr>
          <p:cNvCxnSpPr/>
          <p:nvPr/>
        </p:nvCxnSpPr>
        <p:spPr>
          <a:xfrm flipH="1" flipV="1">
            <a:off x="2247002" y="4061587"/>
            <a:ext cx="525653" cy="217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5">
            <a:extLst>
              <a:ext uri="{FF2B5EF4-FFF2-40B4-BE49-F238E27FC236}">
                <a16:creationId xmlns:a16="http://schemas.microsoft.com/office/drawing/2014/main" xmlns="" id="{3FD66803-FE4B-4267-ACA9-5B5C440060A7}"/>
              </a:ext>
            </a:extLst>
          </p:cNvPr>
          <p:cNvCxnSpPr/>
          <p:nvPr/>
        </p:nvCxnSpPr>
        <p:spPr>
          <a:xfrm flipV="1">
            <a:off x="3151964" y="4417447"/>
            <a:ext cx="539299" cy="2487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26">
            <a:extLst>
              <a:ext uri="{FF2B5EF4-FFF2-40B4-BE49-F238E27FC236}">
                <a16:creationId xmlns:a16="http://schemas.microsoft.com/office/drawing/2014/main" xmlns="" id="{624ED268-C879-42F9-84A9-9D17F5D67CB3}"/>
              </a:ext>
            </a:extLst>
          </p:cNvPr>
          <p:cNvSpPr/>
          <p:nvPr/>
        </p:nvSpPr>
        <p:spPr>
          <a:xfrm>
            <a:off x="1764562" y="4859353"/>
            <a:ext cx="429768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000" baseline="-25000" dirty="0">
                <a:latin typeface="Helvetica Neue Light" charset="0"/>
                <a:ea typeface="Helvetica Neue Light" charset="0"/>
                <a:cs typeface="Helvetica Neue Light" charset="0"/>
              </a:rPr>
              <a:t>1</a:t>
            </a:r>
          </a:p>
        </p:txBody>
      </p:sp>
      <p:cxnSp>
        <p:nvCxnSpPr>
          <p:cNvPr id="44" name="Straight Connector 28">
            <a:extLst>
              <a:ext uri="{FF2B5EF4-FFF2-40B4-BE49-F238E27FC236}">
                <a16:creationId xmlns:a16="http://schemas.microsoft.com/office/drawing/2014/main" xmlns="" id="{D7B2ACF0-D23F-4CC2-8B9D-5CE31A3D5278}"/>
              </a:ext>
            </a:extLst>
          </p:cNvPr>
          <p:cNvCxnSpPr>
            <a:stCxn id="46" idx="2"/>
          </p:cNvCxnSpPr>
          <p:nvPr/>
        </p:nvCxnSpPr>
        <p:spPr>
          <a:xfrm flipH="1">
            <a:off x="1087873" y="5042233"/>
            <a:ext cx="676689" cy="495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29">
            <a:extLst>
              <a:ext uri="{FF2B5EF4-FFF2-40B4-BE49-F238E27FC236}">
                <a16:creationId xmlns:a16="http://schemas.microsoft.com/office/drawing/2014/main" xmlns="" id="{25717B45-C3F1-4260-A4FC-D5B6654B7585}"/>
              </a:ext>
            </a:extLst>
          </p:cNvPr>
          <p:cNvCxnSpPr>
            <a:stCxn id="45" idx="3"/>
          </p:cNvCxnSpPr>
          <p:nvPr/>
        </p:nvCxnSpPr>
        <p:spPr>
          <a:xfrm flipH="1">
            <a:off x="1764562" y="5164506"/>
            <a:ext cx="62938" cy="934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30">
            <a:extLst>
              <a:ext uri="{FF2B5EF4-FFF2-40B4-BE49-F238E27FC236}">
                <a16:creationId xmlns:a16="http://schemas.microsoft.com/office/drawing/2014/main" xmlns="" id="{2EB2704E-C0B7-4AE5-A5ED-913E20A62571}"/>
              </a:ext>
            </a:extLst>
          </p:cNvPr>
          <p:cNvCxnSpPr>
            <a:stCxn id="45" idx="6"/>
          </p:cNvCxnSpPr>
          <p:nvPr/>
        </p:nvCxnSpPr>
        <p:spPr>
          <a:xfrm flipV="1">
            <a:off x="2194332" y="4646098"/>
            <a:ext cx="488399" cy="3890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33">
            <a:extLst>
              <a:ext uri="{FF2B5EF4-FFF2-40B4-BE49-F238E27FC236}">
                <a16:creationId xmlns:a16="http://schemas.microsoft.com/office/drawing/2014/main" xmlns="" id="{6402CB8D-AACC-4044-988E-951B005007DE}"/>
              </a:ext>
            </a:extLst>
          </p:cNvPr>
          <p:cNvSpPr/>
          <p:nvPr/>
        </p:nvSpPr>
        <p:spPr>
          <a:xfrm>
            <a:off x="1801105" y="3903097"/>
            <a:ext cx="429768" cy="365760"/>
          </a:xfrm>
          <a:prstGeom prst="ellipse">
            <a:avLst/>
          </a:prstGeom>
          <a:solidFill>
            <a:srgbClr val="FF2600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000" baseline="-25000" dirty="0">
                <a:latin typeface="Helvetica Neue Light" charset="0"/>
                <a:ea typeface="Helvetica Neue Light" charset="0"/>
                <a:cs typeface="Helvetica Neue Light" charset="0"/>
              </a:rPr>
              <a:t>2</a:t>
            </a: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xmlns="" id="{6D3B26E6-52A1-411D-960B-F890413CB620}"/>
              </a:ext>
            </a:extLst>
          </p:cNvPr>
          <p:cNvSpPr/>
          <p:nvPr/>
        </p:nvSpPr>
        <p:spPr>
          <a:xfrm>
            <a:off x="2619791" y="4340944"/>
            <a:ext cx="429768" cy="36576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w</a:t>
            </a:r>
            <a:endParaRPr lang="en-US" sz="2000" baseline="-2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49" name="Straight Connector 35">
            <a:extLst>
              <a:ext uri="{FF2B5EF4-FFF2-40B4-BE49-F238E27FC236}">
                <a16:creationId xmlns:a16="http://schemas.microsoft.com/office/drawing/2014/main" xmlns="" id="{E8E7D1B3-CDCE-40B6-ADD7-53019A0D0A37}"/>
              </a:ext>
            </a:extLst>
          </p:cNvPr>
          <p:cNvCxnSpPr>
            <a:stCxn id="51" idx="5"/>
          </p:cNvCxnSpPr>
          <p:nvPr/>
        </p:nvCxnSpPr>
        <p:spPr>
          <a:xfrm>
            <a:off x="2167935" y="4215293"/>
            <a:ext cx="514796" cy="1792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36">
            <a:extLst>
              <a:ext uri="{FF2B5EF4-FFF2-40B4-BE49-F238E27FC236}">
                <a16:creationId xmlns:a16="http://schemas.microsoft.com/office/drawing/2014/main" xmlns="" id="{FAE2FEA6-9EFD-434E-8166-A50EC9794C8A}"/>
              </a:ext>
            </a:extLst>
          </p:cNvPr>
          <p:cNvSpPr/>
          <p:nvPr/>
        </p:nvSpPr>
        <p:spPr>
          <a:xfrm>
            <a:off x="3630150" y="4008627"/>
            <a:ext cx="429768" cy="365760"/>
          </a:xfrm>
          <a:prstGeom prst="ellipse">
            <a:avLst/>
          </a:prstGeom>
          <a:solidFill>
            <a:srgbClr val="FF9300">
              <a:alpha val="29804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000" baseline="-25000" dirty="0">
                <a:latin typeface="Helvetica Neue Light" charset="0"/>
                <a:ea typeface="Helvetica Neue Light" charset="0"/>
                <a:cs typeface="Helvetica Neue Light" charset="0"/>
              </a:rPr>
              <a:t>3</a:t>
            </a:r>
          </a:p>
        </p:txBody>
      </p:sp>
      <p:cxnSp>
        <p:nvCxnSpPr>
          <p:cNvPr id="51" name="Straight Connector 37">
            <a:extLst>
              <a:ext uri="{FF2B5EF4-FFF2-40B4-BE49-F238E27FC236}">
                <a16:creationId xmlns:a16="http://schemas.microsoft.com/office/drawing/2014/main" xmlns="" id="{E4037FF6-116E-42FF-A8C1-C46F1FD2FA44}"/>
              </a:ext>
            </a:extLst>
          </p:cNvPr>
          <p:cNvCxnSpPr>
            <a:endCxn id="54" idx="3"/>
          </p:cNvCxnSpPr>
          <p:nvPr/>
        </p:nvCxnSpPr>
        <p:spPr>
          <a:xfrm flipV="1">
            <a:off x="3049561" y="4320823"/>
            <a:ext cx="643528" cy="2030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38">
            <a:extLst>
              <a:ext uri="{FF2B5EF4-FFF2-40B4-BE49-F238E27FC236}">
                <a16:creationId xmlns:a16="http://schemas.microsoft.com/office/drawing/2014/main" xmlns="" id="{B2F2B082-8D28-4823-A7D7-D9F1DECB5EA2}"/>
              </a:ext>
            </a:extLst>
          </p:cNvPr>
          <p:cNvCxnSpPr/>
          <p:nvPr/>
        </p:nvCxnSpPr>
        <p:spPr>
          <a:xfrm flipH="1">
            <a:off x="2235259" y="4748996"/>
            <a:ext cx="537397" cy="4155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9">
            <a:extLst>
              <a:ext uri="{FF2B5EF4-FFF2-40B4-BE49-F238E27FC236}">
                <a16:creationId xmlns:a16="http://schemas.microsoft.com/office/drawing/2014/main" xmlns="" id="{4D8B2847-60AD-466E-80A5-C8C004EC77DA}"/>
              </a:ext>
            </a:extLst>
          </p:cNvPr>
          <p:cNvSpPr/>
          <p:nvPr/>
        </p:nvSpPr>
        <p:spPr>
          <a:xfrm>
            <a:off x="658105" y="4908937"/>
            <a:ext cx="429768" cy="3657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u</a:t>
            </a:r>
          </a:p>
        </p:txBody>
      </p:sp>
      <p:cxnSp>
        <p:nvCxnSpPr>
          <p:cNvPr id="54" name="Straight Connector 40">
            <a:extLst>
              <a:ext uri="{FF2B5EF4-FFF2-40B4-BE49-F238E27FC236}">
                <a16:creationId xmlns:a16="http://schemas.microsoft.com/office/drawing/2014/main" xmlns="" id="{BE6FEEF7-0F8B-49AB-BE5E-28024A1AF8B8}"/>
              </a:ext>
            </a:extLst>
          </p:cNvPr>
          <p:cNvCxnSpPr>
            <a:stCxn id="51" idx="4"/>
            <a:endCxn id="46" idx="0"/>
          </p:cNvCxnSpPr>
          <p:nvPr/>
        </p:nvCxnSpPr>
        <p:spPr>
          <a:xfrm flipH="1">
            <a:off x="1979446" y="4268857"/>
            <a:ext cx="36543" cy="590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40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node2vec: Biased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11">
                <a:extLst>
                  <a:ext uri="{FF2B5EF4-FFF2-40B4-BE49-F238E27FC236}">
                    <a16:creationId xmlns:a16="http://schemas.microsoft.com/office/drawing/2014/main" xmlns="" id="{6F9BDAB4-9160-40D0-837D-C35AA078D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6550" y="1690688"/>
                <a:ext cx="6438900" cy="39528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Walker is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>
                        <a:solidFill>
                          <a:srgbClr val="008000"/>
                        </a:solidFill>
                        <a:latin typeface="Cambria Math" charset="0"/>
                      </a:rPr>
                      <m:t>w</m:t>
                    </m:r>
                  </m:oMath>
                </a14:m>
                <a:r>
                  <a:rPr lang="en-US" dirty="0"/>
                  <a:t>. Where to go next?</a:t>
                </a:r>
                <a:r>
                  <a:rPr lang="en-US" sz="3000" dirty="0">
                    <a:solidFill>
                      <a:schemeClr val="accent6">
                        <a:lumMod val="75000"/>
                      </a:schemeClr>
                    </a:solidFill>
                  </a:rPr>
                  <a:t>  </a:t>
                </a:r>
                <a:endParaRPr lang="en-US" dirty="0"/>
              </a:p>
              <a:p>
                <a:pPr lvl="4"/>
                <a:endParaRPr lang="en-US" dirty="0"/>
              </a:p>
              <a:p>
                <a:pPr lvl="4"/>
                <a:endParaRPr lang="en-US" dirty="0"/>
              </a:p>
              <a:p>
                <a:endParaRPr lang="en-US" dirty="0"/>
              </a:p>
              <a:p>
                <a:pPr lvl="3"/>
                <a:endParaRPr lang="en-US" sz="2700" dirty="0"/>
              </a:p>
              <a:p>
                <a:pPr lvl="3"/>
                <a:endParaRPr lang="en-US" sz="2700" dirty="0"/>
              </a:p>
              <a:p>
                <a:pPr lvl="1"/>
                <a:r>
                  <a:rPr lang="en-US" b="1" dirty="0"/>
                  <a:t>BFS-like</a:t>
                </a:r>
                <a:r>
                  <a:rPr lang="en-US" dirty="0"/>
                  <a:t> walk: Low value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DFS-like</a:t>
                </a:r>
                <a:r>
                  <a:rPr lang="en-US" dirty="0"/>
                  <a:t> walk: Low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𝑢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visited by the walker</a:t>
                </a:r>
              </a:p>
            </p:txBody>
          </p:sp>
        </mc:Choice>
        <mc:Fallback xmlns="">
          <p:sp>
            <p:nvSpPr>
              <p:cNvPr id="55" name="Content Placeholder 11">
                <a:extLst>
                  <a:ext uri="{FF2B5EF4-FFF2-40B4-BE49-F238E27FC236}">
                    <a16:creationId xmlns:a16="http://schemas.microsoft.com/office/drawing/2014/main" id="{6F9BDAB4-9160-40D0-837D-C35AA078D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6550" y="1690688"/>
                <a:ext cx="6438900" cy="3952858"/>
              </a:xfrm>
              <a:blipFill>
                <a:blip r:embed="rId3"/>
                <a:stretch>
                  <a:fillRect l="-1989" t="-3082" b="-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27">
                <a:extLst>
                  <a:ext uri="{FF2B5EF4-FFF2-40B4-BE49-F238E27FC236}">
                    <a16:creationId xmlns:a16="http://schemas.microsoft.com/office/drawing/2014/main" xmlns="" id="{7544A738-0844-4DE4-A3EC-E7B1DDB13B2D}"/>
                  </a:ext>
                </a:extLst>
              </p:cNvPr>
              <p:cNvSpPr txBox="1"/>
              <p:nvPr/>
            </p:nvSpPr>
            <p:spPr>
              <a:xfrm>
                <a:off x="6884425" y="2950547"/>
                <a:ext cx="112723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solidFill>
                          <a:srgbClr val="008000"/>
                        </a:solidFill>
                        <a:latin typeface="Cambria Math" charset="0"/>
                        <a:ea typeface="Helvetica Neue Light" charset="0"/>
                        <a:cs typeface="Helvetica Neue Light" charset="0"/>
                      </a:rPr>
                      <m:t>w</m:t>
                    </m:r>
                    <m:r>
                      <a:rPr lang="en-US" sz="27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Helvetica Neue Light" charset="0"/>
                        <a:cs typeface="Helvetica Neue Light" charset="0"/>
                      </a:rPr>
                      <m:t>→</m:t>
                    </m:r>
                  </m:oMath>
                </a14:m>
                <a:r>
                  <a:rPr lang="en-US" sz="2700" dirty="0">
                    <a:solidFill>
                      <a:schemeClr val="accent6">
                        <a:lumMod val="75000"/>
                      </a:schemeClr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56" name="TextBox 27">
                <a:extLst>
                  <a:ext uri="{FF2B5EF4-FFF2-40B4-BE49-F238E27FC236}">
                    <a16:creationId xmlns:a16="http://schemas.microsoft.com/office/drawing/2014/main" id="{7544A738-0844-4DE4-A3EC-E7B1DDB13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25" y="2950547"/>
                <a:ext cx="1127232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31">
            <a:extLst>
              <a:ext uri="{FF2B5EF4-FFF2-40B4-BE49-F238E27FC236}">
                <a16:creationId xmlns:a16="http://schemas.microsoft.com/office/drawing/2014/main" xmlns="" id="{225C1CA1-29F8-4FFD-8952-1E898358FDCF}"/>
              </a:ext>
            </a:extLst>
          </p:cNvPr>
          <p:cNvSpPr txBox="1"/>
          <p:nvPr/>
        </p:nvSpPr>
        <p:spPr>
          <a:xfrm>
            <a:off x="7720502" y="2641740"/>
            <a:ext cx="462605" cy="1200329"/>
          </a:xfrm>
          <a:prstGeom prst="rect">
            <a:avLst/>
          </a:prstGeom>
          <a:noFill/>
          <a:ln w="38100">
            <a:solidFill>
              <a:srgbClr val="9611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</a:t>
            </a:r>
            <a:r>
              <a:rPr lang="en-US" sz="2400" baseline="-25000" dirty="0">
                <a:solidFill>
                  <a:schemeClr val="accent5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2400" baseline="-25000" dirty="0">
                <a:solidFill>
                  <a:schemeClr val="accent5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2400" dirty="0">
                <a:solidFill>
                  <a:srgbClr val="FF000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2</a:t>
            </a:r>
            <a:r>
              <a:rPr lang="en-US" sz="2400" baseline="-25000" dirty="0">
                <a:solidFill>
                  <a:schemeClr val="accent5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2400" baseline="-25000" dirty="0">
                <a:solidFill>
                  <a:schemeClr val="accent5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32">
                <a:extLst>
                  <a:ext uri="{FF2B5EF4-FFF2-40B4-BE49-F238E27FC236}">
                    <a16:creationId xmlns:a16="http://schemas.microsoft.com/office/drawing/2014/main" xmlns="" id="{F7082A93-88DB-45E7-9DA1-2E94A6AC4189}"/>
                  </a:ext>
                </a:extLst>
              </p:cNvPr>
              <p:cNvSpPr txBox="1"/>
              <p:nvPr/>
            </p:nvSpPr>
            <p:spPr>
              <a:xfrm>
                <a:off x="8404402" y="2649752"/>
                <a:ext cx="858743" cy="1183273"/>
              </a:xfrm>
              <a:prstGeom prst="rect">
                <a:avLst/>
              </a:prstGeom>
              <a:noFill/>
              <a:ln w="38100">
                <a:solidFill>
                  <a:srgbClr val="9611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1/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1</m:t>
                      </m:r>
                    </m:oMath>
                  </m:oMathPara>
                </a14:m>
                <a:endParaRPr lang="en-US" sz="2400" baseline="-25000" dirty="0">
                  <a:solidFill>
                    <a:srgbClr val="FF0000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1/</m:t>
                      </m:r>
                      <m:r>
                        <a:rPr lang="en-US" sz="24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𝑞</m:t>
                      </m:r>
                    </m:oMath>
                  </m:oMathPara>
                </a14:m>
                <a:endParaRPr lang="en-US" sz="2400" baseline="-25000" dirty="0">
                  <a:solidFill>
                    <a:schemeClr val="accent6">
                      <a:lumMod val="7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 xmlns="">
          <p:sp>
            <p:nvSpPr>
              <p:cNvPr id="58" name="TextBox 32">
                <a:extLst>
                  <a:ext uri="{FF2B5EF4-FFF2-40B4-BE49-F238E27FC236}">
                    <a16:creationId xmlns:a16="http://schemas.microsoft.com/office/drawing/2014/main" id="{F7082A93-88DB-45E7-9DA1-2E94A6AC4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02" y="2649752"/>
                <a:ext cx="858743" cy="1183273"/>
              </a:xfrm>
              <a:prstGeom prst="rect">
                <a:avLst/>
              </a:prstGeom>
              <a:blipFill>
                <a:blip r:embed="rId5"/>
                <a:stretch>
                  <a:fillRect b="-5500"/>
                </a:stretch>
              </a:blipFill>
              <a:ln w="38100">
                <a:solidFill>
                  <a:srgbClr val="9611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41">
            <a:extLst>
              <a:ext uri="{FF2B5EF4-FFF2-40B4-BE49-F238E27FC236}">
                <a16:creationId xmlns:a16="http://schemas.microsoft.com/office/drawing/2014/main" xmlns="" id="{7270266F-FF49-4299-9224-FC3A0FC364B4}"/>
              </a:ext>
            </a:extLst>
          </p:cNvPr>
          <p:cNvSpPr txBox="1"/>
          <p:nvPr/>
        </p:nvSpPr>
        <p:spPr>
          <a:xfrm>
            <a:off x="8006547" y="4206849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Unnormalized</a:t>
            </a:r>
            <a:r>
              <a:rPr lang="en-US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transition prob.</a:t>
            </a:r>
          </a:p>
        </p:txBody>
      </p:sp>
      <p:cxnSp>
        <p:nvCxnSpPr>
          <p:cNvPr id="60" name="Straight Arrow Connector 42">
            <a:extLst>
              <a:ext uri="{FF2B5EF4-FFF2-40B4-BE49-F238E27FC236}">
                <a16:creationId xmlns:a16="http://schemas.microsoft.com/office/drawing/2014/main" xmlns="" id="{6760466E-79BA-4DF5-9BC9-40979F91B9C3}"/>
              </a:ext>
            </a:extLst>
          </p:cNvPr>
          <p:cNvCxnSpPr/>
          <p:nvPr/>
        </p:nvCxnSpPr>
        <p:spPr>
          <a:xfrm flipV="1">
            <a:off x="8713012" y="3900591"/>
            <a:ext cx="120761" cy="297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3">
                <a:extLst>
                  <a:ext uri="{FF2B5EF4-FFF2-40B4-BE49-F238E27FC236}">
                    <a16:creationId xmlns:a16="http://schemas.microsoft.com/office/drawing/2014/main" xmlns="" id="{071E764A-0768-4219-BF92-EC6BE617DD6C}"/>
                  </a:ext>
                </a:extLst>
              </p:cNvPr>
              <p:cNvSpPr txBox="1"/>
              <p:nvPr/>
            </p:nvSpPr>
            <p:spPr>
              <a:xfrm>
                <a:off x="5341781" y="234356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 xmlns="">
          <p:sp>
            <p:nvSpPr>
              <p:cNvPr id="61" name="TextBox 63">
                <a:extLst>
                  <a:ext uri="{FF2B5EF4-FFF2-40B4-BE49-F238E27FC236}">
                    <a16:creationId xmlns:a16="http://schemas.microsoft.com/office/drawing/2014/main" id="{071E764A-0768-4219-BF92-EC6BE617D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81" y="2343565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4">
                <a:extLst>
                  <a:ext uri="{FF2B5EF4-FFF2-40B4-BE49-F238E27FC236}">
                    <a16:creationId xmlns:a16="http://schemas.microsoft.com/office/drawing/2014/main" xmlns="" id="{CECC66F4-5944-4099-9957-7F704F00293B}"/>
                  </a:ext>
                </a:extLst>
              </p:cNvPr>
              <p:cNvSpPr txBox="1"/>
              <p:nvPr/>
            </p:nvSpPr>
            <p:spPr>
              <a:xfrm>
                <a:off x="6022220" y="3090538"/>
                <a:ext cx="558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1/</m:t>
                      </m:r>
                      <m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𝑞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 xmlns="">
          <p:sp>
            <p:nvSpPr>
              <p:cNvPr id="62" name="TextBox 64">
                <a:extLst>
                  <a:ext uri="{FF2B5EF4-FFF2-40B4-BE49-F238E27FC236}">
                    <a16:creationId xmlns:a16="http://schemas.microsoft.com/office/drawing/2014/main" id="{CECC66F4-5944-4099-9957-7F704F002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20" y="3090538"/>
                <a:ext cx="55816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5">
                <a:extLst>
                  <a:ext uri="{FF2B5EF4-FFF2-40B4-BE49-F238E27FC236}">
                    <a16:creationId xmlns:a16="http://schemas.microsoft.com/office/drawing/2014/main" xmlns="" id="{E992A3BB-4501-4858-A323-13F57DE847CC}"/>
                  </a:ext>
                </a:extLst>
              </p:cNvPr>
              <p:cNvSpPr txBox="1"/>
              <p:nvPr/>
            </p:nvSpPr>
            <p:spPr>
              <a:xfrm>
                <a:off x="5279270" y="3411601"/>
                <a:ext cx="558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1/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charset="0"/>
                          <a:ea typeface="Helvetica Neue Light" charset="0"/>
                          <a:cs typeface="Helvetica Neue Light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mc:Choice>
        <mc:Fallback xmlns="">
          <p:sp>
            <p:nvSpPr>
              <p:cNvPr id="63" name="TextBox 65">
                <a:extLst>
                  <a:ext uri="{FF2B5EF4-FFF2-40B4-BE49-F238E27FC236}">
                    <a16:creationId xmlns:a16="http://schemas.microsoft.com/office/drawing/2014/main" id="{E992A3BB-4501-4858-A323-13F57DE8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270" y="3411601"/>
                <a:ext cx="558167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6">
            <a:extLst>
              <a:ext uri="{FF2B5EF4-FFF2-40B4-BE49-F238E27FC236}">
                <a16:creationId xmlns:a16="http://schemas.microsoft.com/office/drawing/2014/main" xmlns="" id="{B7DA1B60-20D1-43AB-BAD0-5D183B7D8791}"/>
              </a:ext>
            </a:extLst>
          </p:cNvPr>
          <p:cNvCxnSpPr/>
          <p:nvPr/>
        </p:nvCxnSpPr>
        <p:spPr>
          <a:xfrm flipH="1" flipV="1">
            <a:off x="5083184" y="2554496"/>
            <a:ext cx="525653" cy="217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7">
            <a:extLst>
              <a:ext uri="{FF2B5EF4-FFF2-40B4-BE49-F238E27FC236}">
                <a16:creationId xmlns:a16="http://schemas.microsoft.com/office/drawing/2014/main" xmlns="" id="{EF4B19CD-8FA8-431C-BEDC-1A3EDDCE7565}"/>
              </a:ext>
            </a:extLst>
          </p:cNvPr>
          <p:cNvCxnSpPr/>
          <p:nvPr/>
        </p:nvCxnSpPr>
        <p:spPr>
          <a:xfrm flipV="1">
            <a:off x="5988146" y="2910356"/>
            <a:ext cx="539299" cy="2487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8">
            <a:extLst>
              <a:ext uri="{FF2B5EF4-FFF2-40B4-BE49-F238E27FC236}">
                <a16:creationId xmlns:a16="http://schemas.microsoft.com/office/drawing/2014/main" xmlns="" id="{6C618FFE-3BFC-4BD3-B9A7-AC3AB0B0F015}"/>
              </a:ext>
            </a:extLst>
          </p:cNvPr>
          <p:cNvSpPr/>
          <p:nvPr/>
        </p:nvSpPr>
        <p:spPr>
          <a:xfrm>
            <a:off x="4600744" y="3352262"/>
            <a:ext cx="429768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000" baseline="-25000" dirty="0">
                <a:latin typeface="Helvetica Neue Light" charset="0"/>
                <a:ea typeface="Helvetica Neue Light" charset="0"/>
                <a:cs typeface="Helvetica Neue Light" charset="0"/>
              </a:rPr>
              <a:t>1</a:t>
            </a:r>
          </a:p>
        </p:txBody>
      </p: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xmlns="" id="{2D68C8D3-3CFE-4CCC-9906-1BD71845D782}"/>
              </a:ext>
            </a:extLst>
          </p:cNvPr>
          <p:cNvCxnSpPr/>
          <p:nvPr/>
        </p:nvCxnSpPr>
        <p:spPr>
          <a:xfrm flipH="1">
            <a:off x="3924055" y="3535142"/>
            <a:ext cx="676689" cy="495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70">
            <a:extLst>
              <a:ext uri="{FF2B5EF4-FFF2-40B4-BE49-F238E27FC236}">
                <a16:creationId xmlns:a16="http://schemas.microsoft.com/office/drawing/2014/main" xmlns="" id="{095D437E-3041-42EA-BDBE-B1CD12851EF1}"/>
              </a:ext>
            </a:extLst>
          </p:cNvPr>
          <p:cNvCxnSpPr/>
          <p:nvPr/>
        </p:nvCxnSpPr>
        <p:spPr>
          <a:xfrm flipH="1">
            <a:off x="4600744" y="3657415"/>
            <a:ext cx="62938" cy="934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71">
            <a:extLst>
              <a:ext uri="{FF2B5EF4-FFF2-40B4-BE49-F238E27FC236}">
                <a16:creationId xmlns:a16="http://schemas.microsoft.com/office/drawing/2014/main" xmlns="" id="{45046BE7-DC97-4116-9703-4E383B33278E}"/>
              </a:ext>
            </a:extLst>
          </p:cNvPr>
          <p:cNvCxnSpPr/>
          <p:nvPr/>
        </p:nvCxnSpPr>
        <p:spPr>
          <a:xfrm flipV="1">
            <a:off x="5030514" y="3139007"/>
            <a:ext cx="488399" cy="3890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72">
            <a:extLst>
              <a:ext uri="{FF2B5EF4-FFF2-40B4-BE49-F238E27FC236}">
                <a16:creationId xmlns:a16="http://schemas.microsoft.com/office/drawing/2014/main" xmlns="" id="{6FA3AEFD-483E-41A3-828C-3D927B73C28C}"/>
              </a:ext>
            </a:extLst>
          </p:cNvPr>
          <p:cNvSpPr/>
          <p:nvPr/>
        </p:nvSpPr>
        <p:spPr>
          <a:xfrm>
            <a:off x="4637287" y="2396006"/>
            <a:ext cx="429768" cy="365760"/>
          </a:xfrm>
          <a:prstGeom prst="ellipse">
            <a:avLst/>
          </a:prstGeom>
          <a:solidFill>
            <a:srgbClr val="FF2600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000" baseline="-25000" dirty="0">
                <a:latin typeface="Helvetica Neue Light" charset="0"/>
                <a:ea typeface="Helvetica Neue Light" charset="0"/>
                <a:cs typeface="Helvetica Neue Light" charset="0"/>
              </a:rPr>
              <a:t>2</a:t>
            </a:r>
          </a:p>
        </p:txBody>
      </p:sp>
      <p:sp>
        <p:nvSpPr>
          <p:cNvPr id="71" name="Oval 73">
            <a:extLst>
              <a:ext uri="{FF2B5EF4-FFF2-40B4-BE49-F238E27FC236}">
                <a16:creationId xmlns:a16="http://schemas.microsoft.com/office/drawing/2014/main" xmlns="" id="{5169324C-C3F9-4C79-9D4A-2C652C756847}"/>
              </a:ext>
            </a:extLst>
          </p:cNvPr>
          <p:cNvSpPr/>
          <p:nvPr/>
        </p:nvSpPr>
        <p:spPr>
          <a:xfrm>
            <a:off x="5455973" y="2833853"/>
            <a:ext cx="429768" cy="36576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w</a:t>
            </a:r>
            <a:endParaRPr lang="en-US" sz="2000" baseline="-2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72" name="Straight Connector 74">
            <a:extLst>
              <a:ext uri="{FF2B5EF4-FFF2-40B4-BE49-F238E27FC236}">
                <a16:creationId xmlns:a16="http://schemas.microsoft.com/office/drawing/2014/main" xmlns="" id="{0FD89FF4-B596-484F-8734-2CC11F86D42A}"/>
              </a:ext>
            </a:extLst>
          </p:cNvPr>
          <p:cNvCxnSpPr/>
          <p:nvPr/>
        </p:nvCxnSpPr>
        <p:spPr>
          <a:xfrm>
            <a:off x="5004117" y="2708202"/>
            <a:ext cx="514796" cy="1792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5">
            <a:extLst>
              <a:ext uri="{FF2B5EF4-FFF2-40B4-BE49-F238E27FC236}">
                <a16:creationId xmlns:a16="http://schemas.microsoft.com/office/drawing/2014/main" xmlns="" id="{5E808B00-29EC-40CD-8565-F8F848CEB0F6}"/>
              </a:ext>
            </a:extLst>
          </p:cNvPr>
          <p:cNvSpPr/>
          <p:nvPr/>
        </p:nvSpPr>
        <p:spPr>
          <a:xfrm>
            <a:off x="6466332" y="2501536"/>
            <a:ext cx="429768" cy="365760"/>
          </a:xfrm>
          <a:prstGeom prst="ellipse">
            <a:avLst/>
          </a:prstGeom>
          <a:solidFill>
            <a:srgbClr val="FF9300">
              <a:alpha val="29804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000" baseline="-25000" dirty="0">
                <a:latin typeface="Helvetica Neue Light" charset="0"/>
                <a:ea typeface="Helvetica Neue Light" charset="0"/>
                <a:cs typeface="Helvetica Neue Light" charset="0"/>
              </a:rPr>
              <a:t>3</a:t>
            </a:r>
          </a:p>
        </p:txBody>
      </p:sp>
      <p:cxnSp>
        <p:nvCxnSpPr>
          <p:cNvPr id="74" name="Straight Connector 76">
            <a:extLst>
              <a:ext uri="{FF2B5EF4-FFF2-40B4-BE49-F238E27FC236}">
                <a16:creationId xmlns:a16="http://schemas.microsoft.com/office/drawing/2014/main" xmlns="" id="{257BA1BD-C73B-40F9-ADBA-8C9A63B4759F}"/>
              </a:ext>
            </a:extLst>
          </p:cNvPr>
          <p:cNvCxnSpPr/>
          <p:nvPr/>
        </p:nvCxnSpPr>
        <p:spPr>
          <a:xfrm flipV="1">
            <a:off x="5885743" y="2813732"/>
            <a:ext cx="643528" cy="2030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7">
            <a:extLst>
              <a:ext uri="{FF2B5EF4-FFF2-40B4-BE49-F238E27FC236}">
                <a16:creationId xmlns:a16="http://schemas.microsoft.com/office/drawing/2014/main" xmlns="" id="{8C3DBBF1-0972-4669-BCAD-89A413970199}"/>
              </a:ext>
            </a:extLst>
          </p:cNvPr>
          <p:cNvCxnSpPr/>
          <p:nvPr/>
        </p:nvCxnSpPr>
        <p:spPr>
          <a:xfrm flipH="1">
            <a:off x="5071441" y="3241905"/>
            <a:ext cx="537397" cy="4155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8">
            <a:extLst>
              <a:ext uri="{FF2B5EF4-FFF2-40B4-BE49-F238E27FC236}">
                <a16:creationId xmlns:a16="http://schemas.microsoft.com/office/drawing/2014/main" xmlns="" id="{EA5CC123-9252-474A-A32B-2ADE71AF80FA}"/>
              </a:ext>
            </a:extLst>
          </p:cNvPr>
          <p:cNvSpPr/>
          <p:nvPr/>
        </p:nvSpPr>
        <p:spPr>
          <a:xfrm>
            <a:off x="3494287" y="3401846"/>
            <a:ext cx="429768" cy="3657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u</a:t>
            </a:r>
          </a:p>
        </p:txBody>
      </p:sp>
      <p:cxnSp>
        <p:nvCxnSpPr>
          <p:cNvPr id="77" name="Straight Connector 79">
            <a:extLst>
              <a:ext uri="{FF2B5EF4-FFF2-40B4-BE49-F238E27FC236}">
                <a16:creationId xmlns:a16="http://schemas.microsoft.com/office/drawing/2014/main" xmlns="" id="{6873C671-210A-40E2-B1D3-A0EA52C13309}"/>
              </a:ext>
            </a:extLst>
          </p:cNvPr>
          <p:cNvCxnSpPr/>
          <p:nvPr/>
        </p:nvCxnSpPr>
        <p:spPr>
          <a:xfrm flipH="1">
            <a:off x="4815628" y="2761766"/>
            <a:ext cx="36543" cy="590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2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246D2B-0B68-4781-A652-9C723F87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effectLst/>
                <a:latin typeface="-apple-system"/>
              </a:rPr>
              <a:t>Karate Club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6E4DD7F-1385-4F69-847B-B1F402B8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该图描述了一个空手道俱乐部会员的社交关系，以</a:t>
            </a:r>
            <a:r>
              <a:rPr lang="en-US" altLang="zh-CN" sz="2000" dirty="0"/>
              <a:t>34</a:t>
            </a:r>
            <a:r>
              <a:rPr lang="zh-CN" altLang="en-US" sz="2000" dirty="0"/>
              <a:t>名会员作为节点，如果两位会员在俱乐部之外仍保持社交关系，则在节点间增加一条边。</a:t>
            </a:r>
          </a:p>
          <a:p>
            <a:r>
              <a:rPr lang="zh-CN" altLang="en-US" sz="2000" dirty="0"/>
              <a:t>每个节点具有一个</a:t>
            </a:r>
            <a:r>
              <a:rPr lang="en-US" altLang="zh-CN" sz="2000" dirty="0"/>
              <a:t>34</a:t>
            </a:r>
            <a:r>
              <a:rPr lang="zh-CN" altLang="en-US" sz="2000" dirty="0"/>
              <a:t>维的特征向量，一共有</a:t>
            </a:r>
            <a:r>
              <a:rPr lang="en-US" altLang="zh-CN" sz="2000" dirty="0"/>
              <a:t>78</a:t>
            </a:r>
            <a:r>
              <a:rPr lang="zh-CN" altLang="en-US" sz="2000" dirty="0"/>
              <a:t>条边。</a:t>
            </a:r>
          </a:p>
          <a:p>
            <a:r>
              <a:rPr lang="zh-CN" altLang="en-US" sz="2000" dirty="0"/>
              <a:t>在收集数据的过程中，管理人员 </a:t>
            </a:r>
            <a:r>
              <a:rPr lang="en-US" altLang="zh-CN" sz="2000" dirty="0"/>
              <a:t>John A </a:t>
            </a:r>
            <a:r>
              <a:rPr lang="zh-CN" altLang="en-US" sz="2000" dirty="0"/>
              <a:t>和 教练 </a:t>
            </a:r>
            <a:r>
              <a:rPr lang="en-US" altLang="zh-CN" sz="2000" dirty="0"/>
              <a:t>Mr. Hi</a:t>
            </a:r>
            <a:r>
              <a:rPr lang="zh-CN" altLang="en-US" sz="2000" dirty="0"/>
              <a:t>（化名）之间产生了冲突，会员们选择了站队，一半会员跟随 </a:t>
            </a:r>
            <a:r>
              <a:rPr lang="en-US" altLang="zh-CN" sz="2000" dirty="0"/>
              <a:t>Mr. Hi </a:t>
            </a:r>
            <a:r>
              <a:rPr lang="zh-CN" altLang="en-US" sz="2000" dirty="0"/>
              <a:t>成立了新俱乐部，剩下一半会员找了新教练或退出了俱乐部。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C54F4EC-10DD-4DB6-87AE-8FA69C46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14" y="4001294"/>
            <a:ext cx="3457254" cy="25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8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5FBF8D-0117-4F7C-8BFA-C2425525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Learning in Graphs</a:t>
            </a:r>
            <a:endParaRPr lang="zh-CN" altLang="en-US" dirty="0"/>
          </a:p>
        </p:txBody>
      </p:sp>
      <p:sp>
        <p:nvSpPr>
          <p:cNvPr id="4" name="Content Placeholder 29">
            <a:extLst>
              <a:ext uri="{FF2B5EF4-FFF2-40B4-BE49-F238E27FC236}">
                <a16:creationId xmlns:a16="http://schemas.microsoft.com/office/drawing/2014/main" xmlns="" id="{7DFC99BC-6C6B-4BC8-938E-3E20458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578" y="1797504"/>
            <a:ext cx="6172200" cy="3810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Efficient </a:t>
            </a:r>
            <a:r>
              <a:rPr lang="en-US" dirty="0">
                <a:solidFill>
                  <a:schemeClr val="accent1"/>
                </a:solidFill>
              </a:rPr>
              <a:t>task-independent</a:t>
            </a:r>
            <a:r>
              <a:rPr lang="en-US" dirty="0"/>
              <a:t> feature learning for machine learning </a:t>
            </a:r>
            <a:br>
              <a:rPr lang="en-US" dirty="0"/>
            </a:br>
            <a:r>
              <a:rPr lang="en-US" dirty="0"/>
              <a:t>in networks!</a:t>
            </a: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xmlns="" id="{03DCBED1-DA65-4311-B873-D62604F19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04802"/>
              </p:ext>
            </p:extLst>
          </p:nvPr>
        </p:nvGraphicFramePr>
        <p:xfrm>
          <a:off x="6490140" y="4203987"/>
          <a:ext cx="2368638" cy="31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73">
                  <a:extLst>
                    <a:ext uri="{9D8B030D-6E8A-4147-A177-3AD203B41FA5}">
                      <a16:colId xmlns:a16="http://schemas.microsoft.com/office/drawing/2014/main" xmlns="" val="3703208760"/>
                    </a:ext>
                  </a:extLst>
                </a:gridCol>
                <a:gridCol w="394773">
                  <a:extLst>
                    <a:ext uri="{9D8B030D-6E8A-4147-A177-3AD203B41FA5}">
                      <a16:colId xmlns:a16="http://schemas.microsoft.com/office/drawing/2014/main" xmlns="" val="1110494183"/>
                    </a:ext>
                  </a:extLst>
                </a:gridCol>
                <a:gridCol w="394773">
                  <a:extLst>
                    <a:ext uri="{9D8B030D-6E8A-4147-A177-3AD203B41FA5}">
                      <a16:colId xmlns:a16="http://schemas.microsoft.com/office/drawing/2014/main" xmlns="" val="1479563801"/>
                    </a:ext>
                  </a:extLst>
                </a:gridCol>
                <a:gridCol w="394773">
                  <a:extLst>
                    <a:ext uri="{9D8B030D-6E8A-4147-A177-3AD203B41FA5}">
                      <a16:colId xmlns:a16="http://schemas.microsoft.com/office/drawing/2014/main" xmlns="" val="820344764"/>
                    </a:ext>
                  </a:extLst>
                </a:gridCol>
                <a:gridCol w="394773">
                  <a:extLst>
                    <a:ext uri="{9D8B030D-6E8A-4147-A177-3AD203B41FA5}">
                      <a16:colId xmlns:a16="http://schemas.microsoft.com/office/drawing/2014/main" xmlns="" val="2234997218"/>
                    </a:ext>
                  </a:extLst>
                </a:gridCol>
                <a:gridCol w="394773">
                  <a:extLst>
                    <a:ext uri="{9D8B030D-6E8A-4147-A177-3AD203B41FA5}">
                      <a16:colId xmlns:a16="http://schemas.microsoft.com/office/drawing/2014/main" xmlns="" val="1232618174"/>
                    </a:ext>
                  </a:extLst>
                </a:gridCol>
              </a:tblGrid>
              <a:tr h="31691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3256009930"/>
                  </a:ext>
                </a:extLst>
              </a:tr>
            </a:tbl>
          </a:graphicData>
        </a:graphic>
      </p:graphicFrame>
      <p:cxnSp>
        <p:nvCxnSpPr>
          <p:cNvPr id="6" name="Straight Arrow Connector 23">
            <a:extLst>
              <a:ext uri="{FF2B5EF4-FFF2-40B4-BE49-F238E27FC236}">
                <a16:creationId xmlns:a16="http://schemas.microsoft.com/office/drawing/2014/main" xmlns="" id="{B672A311-A5F8-4C83-9169-488DCC2CC307}"/>
              </a:ext>
            </a:extLst>
          </p:cNvPr>
          <p:cNvCxnSpPr>
            <a:endCxn id="5" idx="1"/>
          </p:cNvCxnSpPr>
          <p:nvPr/>
        </p:nvCxnSpPr>
        <p:spPr>
          <a:xfrm flipV="1">
            <a:off x="4508940" y="4362443"/>
            <a:ext cx="1981201" cy="8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Left Brace 27">
            <a:extLst>
              <a:ext uri="{FF2B5EF4-FFF2-40B4-BE49-F238E27FC236}">
                <a16:creationId xmlns:a16="http://schemas.microsoft.com/office/drawing/2014/main" xmlns="" id="{57580EB8-5ACA-4486-A3DC-C9A9FE785725}"/>
              </a:ext>
            </a:extLst>
          </p:cNvPr>
          <p:cNvSpPr/>
          <p:nvPr/>
        </p:nvSpPr>
        <p:spPr>
          <a:xfrm rot="16200000">
            <a:off x="7529042" y="3494474"/>
            <a:ext cx="290839" cy="2368638"/>
          </a:xfrm>
          <a:prstGeom prst="leftBrace">
            <a:avLst>
              <a:gd name="adj1" fmla="val 48348"/>
              <a:gd name="adj2" fmla="val 50264"/>
            </a:avLst>
          </a:prstGeom>
          <a:ln>
            <a:solidFill>
              <a:srgbClr val="96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rgbClr val="961100"/>
              </a:solidFill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xmlns="" id="{AA33609F-0BAF-403D-A085-E5C2E37CC97A}"/>
              </a:ext>
            </a:extLst>
          </p:cNvPr>
          <p:cNvSpPr txBox="1"/>
          <p:nvPr/>
        </p:nvSpPr>
        <p:spPr>
          <a:xfrm>
            <a:off x="7361713" y="3727676"/>
            <a:ext cx="62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961100"/>
                </a:solidFill>
                <a:latin typeface="Georgia" panose="02040502050405020303" pitchFamily="18" charset="0"/>
              </a:rPr>
              <a:t>vec</a:t>
            </a:r>
            <a:endParaRPr lang="en-US" sz="2400" dirty="0">
              <a:solidFill>
                <a:srgbClr val="9611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xmlns="" id="{887458F0-1E6B-485B-9EE8-093CE0C6909F}"/>
              </a:ext>
            </a:extLst>
          </p:cNvPr>
          <p:cNvSpPr txBox="1"/>
          <p:nvPr/>
        </p:nvSpPr>
        <p:spPr>
          <a:xfrm>
            <a:off x="3953207" y="378814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61100"/>
                </a:solidFill>
                <a:latin typeface="Georgia" panose="02040502050405020303" pitchFamily="18" charset="0"/>
              </a:rPr>
              <a:t>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xmlns="" id="{9301A516-9740-42A6-B1E5-C8923B380899}"/>
                  </a:ext>
                </a:extLst>
              </p:cNvPr>
              <p:cNvSpPr/>
              <p:nvPr/>
            </p:nvSpPr>
            <p:spPr>
              <a:xfrm>
                <a:off x="4661339" y="4363270"/>
                <a:ext cx="1572162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:</m:t>
                      </m:r>
                      <m:r>
                        <a:rPr lang="en-US" sz="2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9301A516-9740-42A6-B1E5-C8923B380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39" y="4363270"/>
                <a:ext cx="1572162" cy="468205"/>
              </a:xfrm>
              <a:prstGeom prst="rect">
                <a:avLst/>
              </a:prstGeom>
              <a:blipFill>
                <a:blip r:embed="rId2"/>
                <a:stretch>
                  <a:fillRect l="-775"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xmlns="" id="{5948BBCC-C6B7-47C0-B6DE-0C0CA583961D}"/>
                  </a:ext>
                </a:extLst>
              </p:cNvPr>
              <p:cNvSpPr/>
              <p:nvPr/>
            </p:nvSpPr>
            <p:spPr>
              <a:xfrm>
                <a:off x="7443366" y="4817230"/>
                <a:ext cx="646972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5948BBCC-C6B7-47C0-B6DE-0C0CA5839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366" y="4817230"/>
                <a:ext cx="646972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33">
            <a:extLst>
              <a:ext uri="{FF2B5EF4-FFF2-40B4-BE49-F238E27FC236}">
                <a16:creationId xmlns:a16="http://schemas.microsoft.com/office/drawing/2014/main" xmlns="" id="{481DB3B0-5A79-43E5-88C3-02E85861FEB2}"/>
              </a:ext>
            </a:extLst>
          </p:cNvPr>
          <p:cNvSpPr/>
          <p:nvPr/>
        </p:nvSpPr>
        <p:spPr>
          <a:xfrm>
            <a:off x="3594538" y="3801466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3" name="Oval 36">
            <a:extLst>
              <a:ext uri="{FF2B5EF4-FFF2-40B4-BE49-F238E27FC236}">
                <a16:creationId xmlns:a16="http://schemas.microsoft.com/office/drawing/2014/main" xmlns="" id="{B9AC3E34-87F2-4DDD-919A-90722AC7F3C8}"/>
              </a:ext>
            </a:extLst>
          </p:cNvPr>
          <p:cNvSpPr/>
          <p:nvPr/>
        </p:nvSpPr>
        <p:spPr>
          <a:xfrm>
            <a:off x="3143887" y="4244082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961100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4" name="Oval 37">
            <a:extLst>
              <a:ext uri="{FF2B5EF4-FFF2-40B4-BE49-F238E27FC236}">
                <a16:creationId xmlns:a16="http://schemas.microsoft.com/office/drawing/2014/main" xmlns="" id="{F26319A3-BECF-4AAB-A79A-1021E8270B4D}"/>
              </a:ext>
            </a:extLst>
          </p:cNvPr>
          <p:cNvSpPr/>
          <p:nvPr/>
        </p:nvSpPr>
        <p:spPr>
          <a:xfrm>
            <a:off x="3750510" y="4917976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Oval 38">
            <a:extLst>
              <a:ext uri="{FF2B5EF4-FFF2-40B4-BE49-F238E27FC236}">
                <a16:creationId xmlns:a16="http://schemas.microsoft.com/office/drawing/2014/main" xmlns="" id="{5AB7D865-0F23-41F1-A5B4-15652F13995C}"/>
              </a:ext>
            </a:extLst>
          </p:cNvPr>
          <p:cNvSpPr/>
          <p:nvPr/>
        </p:nvSpPr>
        <p:spPr>
          <a:xfrm>
            <a:off x="2737289" y="4824214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Oval 39">
            <a:extLst>
              <a:ext uri="{FF2B5EF4-FFF2-40B4-BE49-F238E27FC236}">
                <a16:creationId xmlns:a16="http://schemas.microsoft.com/office/drawing/2014/main" xmlns="" id="{C4DB56D8-0A13-4EF6-8470-33962377D1A6}"/>
              </a:ext>
            </a:extLst>
          </p:cNvPr>
          <p:cNvSpPr/>
          <p:nvPr/>
        </p:nvSpPr>
        <p:spPr>
          <a:xfrm>
            <a:off x="2480114" y="3902075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Oval 40">
            <a:extLst>
              <a:ext uri="{FF2B5EF4-FFF2-40B4-BE49-F238E27FC236}">
                <a16:creationId xmlns:a16="http://schemas.microsoft.com/office/drawing/2014/main" xmlns="" id="{265FB012-909C-4CBF-8DF0-FC838A003331}"/>
              </a:ext>
            </a:extLst>
          </p:cNvPr>
          <p:cNvSpPr/>
          <p:nvPr/>
        </p:nvSpPr>
        <p:spPr>
          <a:xfrm>
            <a:off x="4064836" y="4244082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</a:t>
            </a:r>
          </a:p>
        </p:txBody>
      </p:sp>
      <p:sp>
        <p:nvSpPr>
          <p:cNvPr id="18" name="Oval 41">
            <a:extLst>
              <a:ext uri="{FF2B5EF4-FFF2-40B4-BE49-F238E27FC236}">
                <a16:creationId xmlns:a16="http://schemas.microsoft.com/office/drawing/2014/main" xmlns="" id="{B62F5308-9E1D-4DF1-9C22-86D7D61623C9}"/>
              </a:ext>
            </a:extLst>
          </p:cNvPr>
          <p:cNvSpPr/>
          <p:nvPr/>
        </p:nvSpPr>
        <p:spPr>
          <a:xfrm>
            <a:off x="4234619" y="4707054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9" name="Straight Connector 42">
            <a:extLst>
              <a:ext uri="{FF2B5EF4-FFF2-40B4-BE49-F238E27FC236}">
                <a16:creationId xmlns:a16="http://schemas.microsoft.com/office/drawing/2014/main" xmlns="" id="{C7CE9D92-EC92-4C2C-AEAB-E898A6A6F340}"/>
              </a:ext>
            </a:extLst>
          </p:cNvPr>
          <p:cNvCxnSpPr/>
          <p:nvPr/>
        </p:nvCxnSpPr>
        <p:spPr>
          <a:xfrm>
            <a:off x="2754434" y="4040486"/>
            <a:ext cx="429626" cy="244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3">
            <a:extLst>
              <a:ext uri="{FF2B5EF4-FFF2-40B4-BE49-F238E27FC236}">
                <a16:creationId xmlns:a16="http://schemas.microsoft.com/office/drawing/2014/main" xmlns="" id="{D23D27BC-8441-47EA-B89A-6F8FCE4ECAA6}"/>
              </a:ext>
            </a:extLst>
          </p:cNvPr>
          <p:cNvCxnSpPr/>
          <p:nvPr/>
        </p:nvCxnSpPr>
        <p:spPr>
          <a:xfrm>
            <a:off x="2617275" y="4178895"/>
            <a:ext cx="257175" cy="6453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44">
            <a:extLst>
              <a:ext uri="{FF2B5EF4-FFF2-40B4-BE49-F238E27FC236}">
                <a16:creationId xmlns:a16="http://schemas.microsoft.com/office/drawing/2014/main" xmlns="" id="{48C80FA8-D614-432F-BA87-832F9BA10CD0}"/>
              </a:ext>
            </a:extLst>
          </p:cNvPr>
          <p:cNvCxnSpPr/>
          <p:nvPr/>
        </p:nvCxnSpPr>
        <p:spPr>
          <a:xfrm>
            <a:off x="3011610" y="4962624"/>
            <a:ext cx="738901" cy="93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5">
            <a:extLst>
              <a:ext uri="{FF2B5EF4-FFF2-40B4-BE49-F238E27FC236}">
                <a16:creationId xmlns:a16="http://schemas.microsoft.com/office/drawing/2014/main" xmlns="" id="{BB3E896B-97DB-46CF-8B4F-4ACC5E8DC69D}"/>
              </a:ext>
            </a:extLst>
          </p:cNvPr>
          <p:cNvCxnSpPr/>
          <p:nvPr/>
        </p:nvCxnSpPr>
        <p:spPr>
          <a:xfrm flipV="1">
            <a:off x="4024831" y="4943336"/>
            <a:ext cx="249962" cy="11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6">
            <a:extLst>
              <a:ext uri="{FF2B5EF4-FFF2-40B4-BE49-F238E27FC236}">
                <a16:creationId xmlns:a16="http://schemas.microsoft.com/office/drawing/2014/main" xmlns="" id="{23DBBAFE-A742-4685-B833-0BC5AA8BBD39}"/>
              </a:ext>
            </a:extLst>
          </p:cNvPr>
          <p:cNvCxnSpPr/>
          <p:nvPr/>
        </p:nvCxnSpPr>
        <p:spPr>
          <a:xfrm flipH="1">
            <a:off x="2971436" y="4480364"/>
            <a:ext cx="212624" cy="384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7">
            <a:extLst>
              <a:ext uri="{FF2B5EF4-FFF2-40B4-BE49-F238E27FC236}">
                <a16:creationId xmlns:a16="http://schemas.microsoft.com/office/drawing/2014/main" xmlns="" id="{02CA3AB9-386A-4F26-AB58-B299B9330F91}"/>
              </a:ext>
            </a:extLst>
          </p:cNvPr>
          <p:cNvCxnSpPr/>
          <p:nvPr/>
        </p:nvCxnSpPr>
        <p:spPr>
          <a:xfrm flipH="1" flipV="1">
            <a:off x="3731699" y="4078287"/>
            <a:ext cx="155972" cy="8396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8">
            <a:extLst>
              <a:ext uri="{FF2B5EF4-FFF2-40B4-BE49-F238E27FC236}">
                <a16:creationId xmlns:a16="http://schemas.microsoft.com/office/drawing/2014/main" xmlns="" id="{54A1CEF7-2600-44A7-B90C-F5890F0B7CCF}"/>
              </a:ext>
            </a:extLst>
          </p:cNvPr>
          <p:cNvCxnSpPr/>
          <p:nvPr/>
        </p:nvCxnSpPr>
        <p:spPr>
          <a:xfrm>
            <a:off x="3828685" y="4037748"/>
            <a:ext cx="276324" cy="2468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49">
            <a:extLst>
              <a:ext uri="{FF2B5EF4-FFF2-40B4-BE49-F238E27FC236}">
                <a16:creationId xmlns:a16="http://schemas.microsoft.com/office/drawing/2014/main" xmlns="" id="{D735911D-7319-466B-9EBB-E692FF356562}"/>
              </a:ext>
            </a:extLst>
          </p:cNvPr>
          <p:cNvSpPr/>
          <p:nvPr/>
        </p:nvSpPr>
        <p:spPr>
          <a:xfrm>
            <a:off x="2375338" y="5383569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7" name="Straight Connector 50">
            <a:extLst>
              <a:ext uri="{FF2B5EF4-FFF2-40B4-BE49-F238E27FC236}">
                <a16:creationId xmlns:a16="http://schemas.microsoft.com/office/drawing/2014/main" xmlns="" id="{DBC4D3C9-49B7-4C9F-A388-84A40C4E7A03}"/>
              </a:ext>
            </a:extLst>
          </p:cNvPr>
          <p:cNvCxnSpPr/>
          <p:nvPr/>
        </p:nvCxnSpPr>
        <p:spPr>
          <a:xfrm flipH="1">
            <a:off x="2512498" y="5060496"/>
            <a:ext cx="264964" cy="3230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51">
            <a:extLst>
              <a:ext uri="{FF2B5EF4-FFF2-40B4-BE49-F238E27FC236}">
                <a16:creationId xmlns:a16="http://schemas.microsoft.com/office/drawing/2014/main" xmlns="" id="{85918544-99E8-442C-8C51-C653D7963D0A}"/>
              </a:ext>
            </a:extLst>
          </p:cNvPr>
          <p:cNvSpPr/>
          <p:nvPr/>
        </p:nvSpPr>
        <p:spPr>
          <a:xfrm>
            <a:off x="3213539" y="5392854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9" name="Straight Connector 52">
            <a:extLst>
              <a:ext uri="{FF2B5EF4-FFF2-40B4-BE49-F238E27FC236}">
                <a16:creationId xmlns:a16="http://schemas.microsoft.com/office/drawing/2014/main" xmlns="" id="{85D82CA1-334F-4A09-AA9C-2BC0ED9425F8}"/>
              </a:ext>
            </a:extLst>
          </p:cNvPr>
          <p:cNvCxnSpPr/>
          <p:nvPr/>
        </p:nvCxnSpPr>
        <p:spPr>
          <a:xfrm>
            <a:off x="2971436" y="5060495"/>
            <a:ext cx="301040" cy="332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3">
            <a:extLst>
              <a:ext uri="{FF2B5EF4-FFF2-40B4-BE49-F238E27FC236}">
                <a16:creationId xmlns:a16="http://schemas.microsoft.com/office/drawing/2014/main" xmlns="" id="{B2E694CB-88B7-4FC3-9299-20FD3D5C2190}"/>
              </a:ext>
            </a:extLst>
          </p:cNvPr>
          <p:cNvCxnSpPr/>
          <p:nvPr/>
        </p:nvCxnSpPr>
        <p:spPr>
          <a:xfrm flipV="1">
            <a:off x="3378035" y="4037748"/>
            <a:ext cx="256677" cy="2468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4">
            <a:extLst>
              <a:ext uri="{FF2B5EF4-FFF2-40B4-BE49-F238E27FC236}">
                <a16:creationId xmlns:a16="http://schemas.microsoft.com/office/drawing/2014/main" xmlns="" id="{2D5A4B39-CAE2-4F8B-BA8A-D5C3F79FF641}"/>
              </a:ext>
            </a:extLst>
          </p:cNvPr>
          <p:cNvCxnSpPr/>
          <p:nvPr/>
        </p:nvCxnSpPr>
        <p:spPr>
          <a:xfrm>
            <a:off x="3378035" y="4480364"/>
            <a:ext cx="412649" cy="478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9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Nodes</a:t>
            </a:r>
            <a:endParaRPr lang="zh-CN" alt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6B8DEFB5-8B3B-4440-B2D9-D27294ED3675}"/>
              </a:ext>
            </a:extLst>
          </p:cNvPr>
          <p:cNvSpPr txBox="1"/>
          <p:nvPr/>
        </p:nvSpPr>
        <p:spPr>
          <a:xfrm>
            <a:off x="6096000" y="29718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endParaRPr lang="en-US" sz="2857" dirty="0"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82BAF875-1996-48BE-8434-E0EA014E46CA}"/>
              </a:ext>
            </a:extLst>
          </p:cNvPr>
          <p:cNvSpPr/>
          <p:nvPr/>
        </p:nvSpPr>
        <p:spPr>
          <a:xfrm>
            <a:off x="2443061" y="5080277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Intuition:</a:t>
            </a:r>
            <a:r>
              <a:rPr lang="en-US" sz="2400" b="1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GB" sz="2400" dirty="0">
                <a:latin typeface="Helvetica Neue Light" charset="0"/>
                <a:ea typeface="Helvetica Neue Light" charset="0"/>
                <a:cs typeface="Helvetica Neue Light" charset="0"/>
              </a:rPr>
              <a:t>Map nodes to d-dimensional </a:t>
            </a:r>
            <a:r>
              <a:rPr lang="en-GB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embeddings</a:t>
            </a:r>
            <a:r>
              <a:rPr lang="en-GB" sz="2400" dirty="0">
                <a:latin typeface="Helvetica Neue Light" charset="0"/>
                <a:ea typeface="Helvetica Neue Light" charset="0"/>
                <a:cs typeface="Helvetica Neue Light" charset="0"/>
              </a:rPr>
              <a:t> such that </a:t>
            </a:r>
            <a:r>
              <a:rPr lang="en-GB" sz="2400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similar nodes in the graph </a:t>
            </a:r>
            <a:r>
              <a:rPr lang="en-GB" sz="2400" dirty="0">
                <a:latin typeface="Helvetica Neue Light" charset="0"/>
                <a:ea typeface="Helvetica Neue Light" charset="0"/>
                <a:cs typeface="Helvetica Neue Light" charset="0"/>
              </a:rPr>
              <a:t>are </a:t>
            </a:r>
            <a:r>
              <a:rPr lang="en-GB" sz="2400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embedded close together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B51B259B-5B31-4143-8A36-D84BF15F9E6C}"/>
              </a:ext>
            </a:extLst>
          </p:cNvPr>
          <p:cNvSpPr txBox="1"/>
          <p:nvPr/>
        </p:nvSpPr>
        <p:spPr>
          <a:xfrm>
            <a:off x="7211568" y="4406646"/>
            <a:ext cx="1257300" cy="609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r>
              <a:rPr lang="en-US" sz="2400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Output</a:t>
            </a: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xmlns="" id="{E97126F2-C8E5-440B-8123-F7D9450A8056}"/>
              </a:ext>
            </a:extLst>
          </p:cNvPr>
          <p:cNvSpPr txBox="1"/>
          <p:nvPr/>
        </p:nvSpPr>
        <p:spPr>
          <a:xfrm>
            <a:off x="3401568" y="4406646"/>
            <a:ext cx="1034796" cy="609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r>
              <a:rPr lang="en-US" sz="2400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Input</a:t>
            </a: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xmlns="" id="{8C36A630-3619-4813-A003-DB6A14BD8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64" y="2151477"/>
            <a:ext cx="2615184" cy="2252472"/>
          </a:xfrm>
          <a:prstGeom prst="rect">
            <a:avLst/>
          </a:prstGeom>
        </p:spPr>
      </p:pic>
      <p:grpSp>
        <p:nvGrpSpPr>
          <p:cNvPr id="9" name="Group 46">
            <a:extLst>
              <a:ext uri="{FF2B5EF4-FFF2-40B4-BE49-F238E27FC236}">
                <a16:creationId xmlns:a16="http://schemas.microsoft.com/office/drawing/2014/main" xmlns="" id="{61A90414-F3C3-4B56-A7E3-A94DCE01858F}"/>
              </a:ext>
            </a:extLst>
          </p:cNvPr>
          <p:cNvGrpSpPr/>
          <p:nvPr/>
        </p:nvGrpSpPr>
        <p:grpSpPr>
          <a:xfrm>
            <a:off x="5687568" y="2151477"/>
            <a:ext cx="3498876" cy="2312646"/>
            <a:chOff x="3276600" y="1154781"/>
            <a:chExt cx="3498876" cy="2312646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xmlns="" id="{AF460DE2-39C6-4423-9EF4-015822E79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692" y="1157579"/>
              <a:ext cx="3375784" cy="2309848"/>
            </a:xfrm>
            <a:prstGeom prst="rect">
              <a:avLst/>
            </a:prstGeom>
          </p:spPr>
        </p:pic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xmlns="" id="{7D518B1C-FC52-4B8C-9F81-CB0CA927C285}"/>
                </a:ext>
              </a:extLst>
            </p:cNvPr>
            <p:cNvSpPr/>
            <p:nvPr/>
          </p:nvSpPr>
          <p:spPr>
            <a:xfrm>
              <a:off x="3276600" y="1154781"/>
              <a:ext cx="533400" cy="426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600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5FBF8D-0117-4F7C-8BFA-C2425525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Learning in Graphs</a:t>
            </a:r>
            <a:endParaRPr lang="zh-CN" alt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74B08C6C-ACFE-4EFF-B1C5-27D7881900B6}"/>
              </a:ext>
            </a:extLst>
          </p:cNvPr>
          <p:cNvSpPr txBox="1">
            <a:spLocks/>
          </p:cNvSpPr>
          <p:nvPr/>
        </p:nvSpPr>
        <p:spPr>
          <a:xfrm>
            <a:off x="1114518" y="1280785"/>
            <a:ext cx="9464144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Assume we have a graph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G</a:t>
            </a:r>
            <a:r>
              <a:rPr lang="en-US" dirty="0"/>
              <a:t>:</a:t>
            </a:r>
          </a:p>
          <a:p>
            <a:pPr lvl="1"/>
            <a:r>
              <a:rPr lang="en-US" altLang="zh-CN" dirty="0">
                <a:latin typeface="Cambria Math" charset="0"/>
                <a:ea typeface="Cambria Math" charset="0"/>
                <a:cs typeface="Cambria Math" charset="0"/>
              </a:rPr>
              <a:t>V</a:t>
            </a:r>
            <a:r>
              <a:rPr lang="en-US" altLang="zh-CN" dirty="0"/>
              <a:t> is the vertex set</a:t>
            </a:r>
          </a:p>
          <a:p>
            <a:pPr lvl="1"/>
            <a:r>
              <a:rPr lang="en-US" altLang="zh-CN" b="1" dirty="0">
                <a:latin typeface="Cambria Math" charset="0"/>
                <a:ea typeface="Cambria Math" charset="0"/>
                <a:cs typeface="Cambria Math" charset="0"/>
              </a:rPr>
              <a:t>A</a:t>
            </a:r>
            <a:r>
              <a:rPr lang="en-US" altLang="zh-CN" dirty="0"/>
              <a:t> is the adjacency matrix (assume binary)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No node features or extra information is used!</a:t>
            </a:r>
            <a:endParaRPr lang="en-US" dirty="0"/>
          </a:p>
          <a:p>
            <a:pPr marL="0" indent="0">
              <a:buNone/>
            </a:pPr>
            <a:r>
              <a:rPr lang="en-US" altLang="zh-CN" sz="2800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Goal:</a:t>
            </a:r>
            <a:r>
              <a:rPr lang="en-US" altLang="zh-CN" sz="28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Map nodes so that </a:t>
            </a:r>
            <a:r>
              <a:rPr lang="en-US" altLang="zh-CN" sz="2800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similarity in the embedding space (e.g., dot product) </a:t>
            </a:r>
            <a:r>
              <a:rPr lang="en-US" altLang="zh-CN" sz="28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approximates </a:t>
            </a:r>
            <a:r>
              <a:rPr lang="en-US" altLang="zh-CN" sz="28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similarity in the network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4" name="Picture 7">
            <a:extLst>
              <a:ext uri="{FF2B5EF4-FFF2-40B4-BE49-F238E27FC236}">
                <a16:creationId xmlns:a16="http://schemas.microsoft.com/office/drawing/2014/main" xmlns="" id="{E2448807-4F95-4046-89FB-4247D1BD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86" y="3904055"/>
            <a:ext cx="5992640" cy="2588820"/>
          </a:xfrm>
          <a:prstGeom prst="rect">
            <a:avLst/>
          </a:prstGeom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9E02B158-643D-45B8-B9ED-FB6D7AB44A32}"/>
              </a:ext>
            </a:extLst>
          </p:cNvPr>
          <p:cNvSpPr/>
          <p:nvPr/>
        </p:nvSpPr>
        <p:spPr>
          <a:xfrm>
            <a:off x="2433145" y="6237221"/>
            <a:ext cx="2286000" cy="25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6C782B5A-5D96-4409-882B-61B9021319CA}"/>
              </a:ext>
            </a:extLst>
          </p:cNvPr>
          <p:cNvSpPr/>
          <p:nvPr/>
        </p:nvSpPr>
        <p:spPr>
          <a:xfrm>
            <a:off x="6166945" y="6244609"/>
            <a:ext cx="2476500" cy="25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xmlns="" id="{73576B02-58B5-48E9-948D-F0A59E725BED}"/>
              </a:ext>
            </a:extLst>
          </p:cNvPr>
          <p:cNvSpPr txBox="1"/>
          <p:nvPr/>
        </p:nvSpPr>
        <p:spPr>
          <a:xfrm>
            <a:off x="2747631" y="6181936"/>
            <a:ext cx="1779358" cy="3810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Input network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xmlns="" id="{1FB1030F-DB5C-4A6C-A548-DA02CCDC0271}"/>
              </a:ext>
            </a:extLst>
          </p:cNvPr>
          <p:cNvSpPr txBox="1"/>
          <p:nvPr/>
        </p:nvSpPr>
        <p:spPr>
          <a:xfrm>
            <a:off x="6379822" y="6032236"/>
            <a:ext cx="2050746" cy="665624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pPr algn="ctr"/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d-dimensional </a:t>
            </a:r>
          </a:p>
          <a:p>
            <a:pPr algn="ctr"/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embedding space</a:t>
            </a:r>
          </a:p>
        </p:txBody>
      </p:sp>
    </p:spTree>
    <p:extLst>
      <p:ext uri="{BB962C8B-B14F-4D97-AF65-F5344CB8AC3E}">
        <p14:creationId xmlns:p14="http://schemas.microsoft.com/office/powerpoint/2010/main" val="131132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Nodes</a:t>
            </a:r>
            <a:endParaRPr lang="zh-CN" alt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xmlns="" id="{97BA8045-403A-457C-B2E8-98A091CE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10" y="2813254"/>
            <a:ext cx="5992640" cy="2588820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xmlns="" id="{E25B422C-9706-497C-AD52-DD1FA25B7FC9}"/>
              </a:ext>
            </a:extLst>
          </p:cNvPr>
          <p:cNvSpPr txBox="1"/>
          <p:nvPr/>
        </p:nvSpPr>
        <p:spPr>
          <a:xfrm>
            <a:off x="8682701" y="2794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endParaRPr lang="en-US" sz="2857" dirty="0"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xmlns="" id="{A325A158-917D-4813-AFB6-377131B7E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467" y="2080001"/>
            <a:ext cx="3091696" cy="365778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xmlns="" id="{3D66A265-9939-4ED5-909E-467598E3E7ED}"/>
              </a:ext>
            </a:extLst>
          </p:cNvPr>
          <p:cNvSpPr txBox="1"/>
          <p:nvPr/>
        </p:nvSpPr>
        <p:spPr>
          <a:xfrm>
            <a:off x="5240604" y="200939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r>
              <a:rPr lang="en-US" sz="2400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Goal:</a:t>
            </a:r>
          </a:p>
        </p:txBody>
      </p:sp>
      <p:grpSp>
        <p:nvGrpSpPr>
          <p:cNvPr id="16" name="Group 27">
            <a:extLst>
              <a:ext uri="{FF2B5EF4-FFF2-40B4-BE49-F238E27FC236}">
                <a16:creationId xmlns:a16="http://schemas.microsoft.com/office/drawing/2014/main" xmlns="" id="{4A553A99-C377-4B09-A50F-870D44164C32}"/>
              </a:ext>
            </a:extLst>
          </p:cNvPr>
          <p:cNvGrpSpPr/>
          <p:nvPr/>
        </p:nvGrpSpPr>
        <p:grpSpPr>
          <a:xfrm>
            <a:off x="6152396" y="2080001"/>
            <a:ext cx="2810692" cy="2993425"/>
            <a:chOff x="1154727" y="1260194"/>
            <a:chExt cx="2810692" cy="2993425"/>
          </a:xfrm>
        </p:grpSpPr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xmlns="" id="{B871A236-5816-4668-AC07-33F872B7BB9E}"/>
                </a:ext>
              </a:extLst>
            </p:cNvPr>
            <p:cNvSpPr/>
            <p:nvPr/>
          </p:nvSpPr>
          <p:spPr>
            <a:xfrm>
              <a:off x="1447800" y="1975104"/>
              <a:ext cx="2470842" cy="369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6">
              <a:extLst>
                <a:ext uri="{FF2B5EF4-FFF2-40B4-BE49-F238E27FC236}">
                  <a16:creationId xmlns:a16="http://schemas.microsoft.com/office/drawing/2014/main" xmlns="" id="{2C3219EF-2060-4AC3-8975-CB90396636B9}"/>
                </a:ext>
              </a:extLst>
            </p:cNvPr>
            <p:cNvGrpSpPr/>
            <p:nvPr/>
          </p:nvGrpSpPr>
          <p:grpSpPr>
            <a:xfrm>
              <a:off x="1154727" y="1260194"/>
              <a:ext cx="2810692" cy="2993425"/>
              <a:chOff x="1154727" y="1260194"/>
              <a:chExt cx="2810692" cy="2993425"/>
            </a:xfrm>
          </p:grpSpPr>
          <p:sp>
            <p:nvSpPr>
              <p:cNvPr id="22" name="Rectangle 13">
                <a:extLst>
                  <a:ext uri="{FF2B5EF4-FFF2-40B4-BE49-F238E27FC236}">
                    <a16:creationId xmlns:a16="http://schemas.microsoft.com/office/drawing/2014/main" xmlns="" id="{5D1C4645-556E-4F87-8079-AF71C940F34B}"/>
                  </a:ext>
                </a:extLst>
              </p:cNvPr>
              <p:cNvSpPr/>
              <p:nvPr/>
            </p:nvSpPr>
            <p:spPr>
              <a:xfrm>
                <a:off x="3027287" y="2688879"/>
                <a:ext cx="938132" cy="316871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xmlns="" id="{69F93C74-F195-445D-97A9-CA904F7EE7AD}"/>
                  </a:ext>
                </a:extLst>
              </p:cNvPr>
              <p:cNvSpPr/>
              <p:nvPr/>
            </p:nvSpPr>
            <p:spPr>
              <a:xfrm>
                <a:off x="2980510" y="3936748"/>
                <a:ext cx="938132" cy="316871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xmlns="" id="{CBE1DE81-C1E1-42ED-BF0B-FEC21564BBB3}"/>
                  </a:ext>
                </a:extLst>
              </p:cNvPr>
              <p:cNvSpPr/>
              <p:nvPr/>
            </p:nvSpPr>
            <p:spPr>
              <a:xfrm>
                <a:off x="1154727" y="1260194"/>
                <a:ext cx="2016660" cy="389300"/>
              </a:xfrm>
              <a:prstGeom prst="rect">
                <a:avLst/>
              </a:prstGeom>
              <a:solidFill>
                <a:schemeClr val="accent4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5" name="TextBox 9">
                <a:extLst>
                  <a:ext uri="{FF2B5EF4-FFF2-40B4-BE49-F238E27FC236}">
                    <a16:creationId xmlns:a16="http://schemas.microsoft.com/office/drawing/2014/main" xmlns="" id="{17010783-052B-4DCB-B009-8F921665EA76}"/>
                  </a:ext>
                </a:extLst>
              </p:cNvPr>
              <p:cNvSpPr txBox="1"/>
              <p:nvPr/>
            </p:nvSpPr>
            <p:spPr>
              <a:xfrm>
                <a:off x="1462842" y="1882591"/>
                <a:ext cx="2455800" cy="462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69" tIns="68569" rIns="68569" bIns="68569" rtlCol="0" anchor="t" anchorCtr="0">
                <a:no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Need to define!</a:t>
                </a:r>
              </a:p>
            </p:txBody>
          </p:sp>
        </p:grpSp>
        <p:cxnSp>
          <p:nvCxnSpPr>
            <p:cNvPr id="19" name="Straight Arrow Connector 11">
              <a:extLst>
                <a:ext uri="{FF2B5EF4-FFF2-40B4-BE49-F238E27FC236}">
                  <a16:creationId xmlns:a16="http://schemas.microsoft.com/office/drawing/2014/main" xmlns="" id="{93FD02EE-F644-45B2-A435-21FF2D239871}"/>
                </a:ext>
              </a:extLst>
            </p:cNvPr>
            <p:cNvCxnSpPr/>
            <p:nvPr/>
          </p:nvCxnSpPr>
          <p:spPr>
            <a:xfrm>
              <a:off x="2818245" y="2363270"/>
              <a:ext cx="469900" cy="2875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7">
              <a:extLst>
                <a:ext uri="{FF2B5EF4-FFF2-40B4-BE49-F238E27FC236}">
                  <a16:creationId xmlns:a16="http://schemas.microsoft.com/office/drawing/2014/main" xmlns="" id="{8398D014-4EA6-45B2-BEF8-24811DA5E038}"/>
                </a:ext>
              </a:extLst>
            </p:cNvPr>
            <p:cNvCxnSpPr>
              <a:stCxn id="25" idx="2"/>
            </p:cNvCxnSpPr>
            <p:nvPr/>
          </p:nvCxnSpPr>
          <p:spPr>
            <a:xfrm>
              <a:off x="2690742" y="2344927"/>
              <a:ext cx="436955" cy="1451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5">
              <a:extLst>
                <a:ext uri="{FF2B5EF4-FFF2-40B4-BE49-F238E27FC236}">
                  <a16:creationId xmlns:a16="http://schemas.microsoft.com/office/drawing/2014/main" xmlns="" id="{49894CF8-58D0-4DE7-920F-50E1BC0DE74F}"/>
                </a:ext>
              </a:extLst>
            </p:cNvPr>
            <p:cNvCxnSpPr/>
            <p:nvPr/>
          </p:nvCxnSpPr>
          <p:spPr>
            <a:xfrm flipH="1" flipV="1">
              <a:off x="2346036" y="1662545"/>
              <a:ext cx="298616" cy="31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18">
            <a:extLst>
              <a:ext uri="{FF2B5EF4-FFF2-40B4-BE49-F238E27FC236}">
                <a16:creationId xmlns:a16="http://schemas.microsoft.com/office/drawing/2014/main" xmlns="" id="{03A537FF-CF95-4E82-8288-FCB504594BD6}"/>
              </a:ext>
            </a:extLst>
          </p:cNvPr>
          <p:cNvSpPr/>
          <p:nvPr/>
        </p:nvSpPr>
        <p:spPr>
          <a:xfrm>
            <a:off x="5302469" y="5123242"/>
            <a:ext cx="2286000" cy="25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xmlns="" id="{D9A941E6-5F84-4A97-BFE8-479BB4E13DFE}"/>
              </a:ext>
            </a:extLst>
          </p:cNvPr>
          <p:cNvSpPr/>
          <p:nvPr/>
        </p:nvSpPr>
        <p:spPr>
          <a:xfrm>
            <a:off x="9036269" y="5130630"/>
            <a:ext cx="2476500" cy="25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xmlns="" id="{400A2227-ED18-4E7C-A8F6-D1C3F9663E96}"/>
              </a:ext>
            </a:extLst>
          </p:cNvPr>
          <p:cNvSpPr txBox="1"/>
          <p:nvPr/>
        </p:nvSpPr>
        <p:spPr>
          <a:xfrm>
            <a:off x="5643332" y="5129613"/>
            <a:ext cx="1779358" cy="3810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Input network</a:t>
            </a: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xmlns="" id="{B7774983-D616-413D-89AF-CB9C8B477533}"/>
              </a:ext>
            </a:extLst>
          </p:cNvPr>
          <p:cNvSpPr txBox="1"/>
          <p:nvPr/>
        </p:nvSpPr>
        <p:spPr>
          <a:xfrm>
            <a:off x="9256163" y="4999206"/>
            <a:ext cx="2050746" cy="665624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pPr algn="ctr"/>
            <a:r>
              <a:rPr lang="en-US" b="1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d-dimensional </a:t>
            </a:r>
          </a:p>
          <a:p>
            <a:pPr algn="ctr"/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embedding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xmlns="" id="{43771C18-2A14-40F8-BEF2-CC7C3EA88F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21" y="1814007"/>
                <a:ext cx="4772856" cy="3850823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Define an encoder </a:t>
                </a:r>
                <a:r>
                  <a:rPr lang="en-US" sz="2400" dirty="0"/>
                  <a:t>(a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Andale Mono" charset="0"/>
                        <a:cs typeface="Andale Mono" charset="0"/>
                      </a:rPr>
                      <m:t>ENC</m:t>
                    </m:r>
                  </m:oMath>
                </a14:m>
                <a:r>
                  <a:rPr lang="en-US" sz="2400" dirty="0"/>
                  <a:t> that maps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sz="2400" dirty="0"/>
                  <a:t> to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𝒛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Define a node similarity function </a:t>
                </a:r>
                <a:r>
                  <a:rPr lang="en-US" sz="2400" dirty="0"/>
                  <a:t>(a measure of similarity in the input network)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Optimize parameters of the encoder so that:</a:t>
                </a: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43771C18-2A14-40F8-BEF2-CC7C3EA88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21" y="1814007"/>
                <a:ext cx="4772856" cy="3850823"/>
              </a:xfrm>
              <a:blipFill>
                <a:blip r:embed="rId5"/>
                <a:stretch>
                  <a:fillRect l="-1533" t="-2060" r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C7F9C5BA-723F-4914-86D7-D8AE9FE5E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26" y="4828047"/>
            <a:ext cx="2893408" cy="3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Nodes</a:t>
            </a:r>
            <a:endParaRPr lang="zh-CN" alt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xmlns="" id="{97BA8045-403A-457C-B2E8-98A091CE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6" y="2532943"/>
            <a:ext cx="5992640" cy="2588820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xmlns="" id="{E25B422C-9706-497C-AD52-DD1FA25B7FC9}"/>
              </a:ext>
            </a:extLst>
          </p:cNvPr>
          <p:cNvSpPr txBox="1"/>
          <p:nvPr/>
        </p:nvSpPr>
        <p:spPr>
          <a:xfrm>
            <a:off x="3442097" y="2514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endParaRPr lang="en-US" sz="2857" dirty="0"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xmlns="" id="{A325A158-917D-4813-AFB6-377131B7E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63" y="1799690"/>
            <a:ext cx="3091696" cy="365778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xmlns="" id="{3D66A265-9939-4ED5-909E-467598E3E7ED}"/>
              </a:ext>
            </a:extLst>
          </p:cNvPr>
          <p:cNvSpPr txBox="1"/>
          <p:nvPr/>
        </p:nvSpPr>
        <p:spPr>
          <a:xfrm>
            <a:off x="0" y="17290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r>
              <a:rPr lang="en-US" sz="2400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Goal:</a:t>
            </a:r>
          </a:p>
        </p:txBody>
      </p:sp>
      <p:grpSp>
        <p:nvGrpSpPr>
          <p:cNvPr id="16" name="Group 27">
            <a:extLst>
              <a:ext uri="{FF2B5EF4-FFF2-40B4-BE49-F238E27FC236}">
                <a16:creationId xmlns:a16="http://schemas.microsoft.com/office/drawing/2014/main" xmlns="" id="{4A553A99-C377-4B09-A50F-870D44164C32}"/>
              </a:ext>
            </a:extLst>
          </p:cNvPr>
          <p:cNvGrpSpPr/>
          <p:nvPr/>
        </p:nvGrpSpPr>
        <p:grpSpPr>
          <a:xfrm>
            <a:off x="911792" y="1799690"/>
            <a:ext cx="2810692" cy="2993425"/>
            <a:chOff x="1154727" y="1260194"/>
            <a:chExt cx="2810692" cy="2993425"/>
          </a:xfrm>
        </p:grpSpPr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xmlns="" id="{B871A236-5816-4668-AC07-33F872B7BB9E}"/>
                </a:ext>
              </a:extLst>
            </p:cNvPr>
            <p:cNvSpPr/>
            <p:nvPr/>
          </p:nvSpPr>
          <p:spPr>
            <a:xfrm>
              <a:off x="1447800" y="1975104"/>
              <a:ext cx="2470842" cy="369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6">
              <a:extLst>
                <a:ext uri="{FF2B5EF4-FFF2-40B4-BE49-F238E27FC236}">
                  <a16:creationId xmlns:a16="http://schemas.microsoft.com/office/drawing/2014/main" xmlns="" id="{2C3219EF-2060-4AC3-8975-CB90396636B9}"/>
                </a:ext>
              </a:extLst>
            </p:cNvPr>
            <p:cNvGrpSpPr/>
            <p:nvPr/>
          </p:nvGrpSpPr>
          <p:grpSpPr>
            <a:xfrm>
              <a:off x="1154727" y="1260194"/>
              <a:ext cx="2810692" cy="2993425"/>
              <a:chOff x="1154727" y="1260194"/>
              <a:chExt cx="2810692" cy="2993425"/>
            </a:xfrm>
          </p:grpSpPr>
          <p:sp>
            <p:nvSpPr>
              <p:cNvPr id="22" name="Rectangle 13">
                <a:extLst>
                  <a:ext uri="{FF2B5EF4-FFF2-40B4-BE49-F238E27FC236}">
                    <a16:creationId xmlns:a16="http://schemas.microsoft.com/office/drawing/2014/main" xmlns="" id="{5D1C4645-556E-4F87-8079-AF71C940F34B}"/>
                  </a:ext>
                </a:extLst>
              </p:cNvPr>
              <p:cNvSpPr/>
              <p:nvPr/>
            </p:nvSpPr>
            <p:spPr>
              <a:xfrm>
                <a:off x="3027287" y="2688879"/>
                <a:ext cx="938132" cy="316871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xmlns="" id="{69F93C74-F195-445D-97A9-CA904F7EE7AD}"/>
                  </a:ext>
                </a:extLst>
              </p:cNvPr>
              <p:cNvSpPr/>
              <p:nvPr/>
            </p:nvSpPr>
            <p:spPr>
              <a:xfrm>
                <a:off x="2980510" y="3936748"/>
                <a:ext cx="938132" cy="316871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xmlns="" id="{CBE1DE81-C1E1-42ED-BF0B-FEC21564BBB3}"/>
                  </a:ext>
                </a:extLst>
              </p:cNvPr>
              <p:cNvSpPr/>
              <p:nvPr/>
            </p:nvSpPr>
            <p:spPr>
              <a:xfrm>
                <a:off x="1154727" y="1260194"/>
                <a:ext cx="2016660" cy="389300"/>
              </a:xfrm>
              <a:prstGeom prst="rect">
                <a:avLst/>
              </a:prstGeom>
              <a:solidFill>
                <a:schemeClr val="accent4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5" name="TextBox 9">
                <a:extLst>
                  <a:ext uri="{FF2B5EF4-FFF2-40B4-BE49-F238E27FC236}">
                    <a16:creationId xmlns:a16="http://schemas.microsoft.com/office/drawing/2014/main" xmlns="" id="{17010783-052B-4DCB-B009-8F921665EA76}"/>
                  </a:ext>
                </a:extLst>
              </p:cNvPr>
              <p:cNvSpPr txBox="1"/>
              <p:nvPr/>
            </p:nvSpPr>
            <p:spPr>
              <a:xfrm>
                <a:off x="1462842" y="1882591"/>
                <a:ext cx="2455800" cy="462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69" tIns="68569" rIns="68569" bIns="68569" rtlCol="0" anchor="t" anchorCtr="0">
                <a:no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Need to define!</a:t>
                </a:r>
              </a:p>
            </p:txBody>
          </p:sp>
        </p:grpSp>
        <p:cxnSp>
          <p:nvCxnSpPr>
            <p:cNvPr id="19" name="Straight Arrow Connector 11">
              <a:extLst>
                <a:ext uri="{FF2B5EF4-FFF2-40B4-BE49-F238E27FC236}">
                  <a16:creationId xmlns:a16="http://schemas.microsoft.com/office/drawing/2014/main" xmlns="" id="{93FD02EE-F644-45B2-A435-21FF2D239871}"/>
                </a:ext>
              </a:extLst>
            </p:cNvPr>
            <p:cNvCxnSpPr/>
            <p:nvPr/>
          </p:nvCxnSpPr>
          <p:spPr>
            <a:xfrm>
              <a:off x="2818245" y="2363270"/>
              <a:ext cx="469900" cy="2875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7">
              <a:extLst>
                <a:ext uri="{FF2B5EF4-FFF2-40B4-BE49-F238E27FC236}">
                  <a16:creationId xmlns:a16="http://schemas.microsoft.com/office/drawing/2014/main" xmlns="" id="{8398D014-4EA6-45B2-BEF8-24811DA5E038}"/>
                </a:ext>
              </a:extLst>
            </p:cNvPr>
            <p:cNvCxnSpPr>
              <a:stCxn id="25" idx="2"/>
            </p:cNvCxnSpPr>
            <p:nvPr/>
          </p:nvCxnSpPr>
          <p:spPr>
            <a:xfrm>
              <a:off x="2690742" y="2344927"/>
              <a:ext cx="436955" cy="1451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5">
              <a:extLst>
                <a:ext uri="{FF2B5EF4-FFF2-40B4-BE49-F238E27FC236}">
                  <a16:creationId xmlns:a16="http://schemas.microsoft.com/office/drawing/2014/main" xmlns="" id="{49894CF8-58D0-4DE7-920F-50E1BC0DE74F}"/>
                </a:ext>
              </a:extLst>
            </p:cNvPr>
            <p:cNvCxnSpPr/>
            <p:nvPr/>
          </p:nvCxnSpPr>
          <p:spPr>
            <a:xfrm flipH="1" flipV="1">
              <a:off x="2346036" y="1662545"/>
              <a:ext cx="298616" cy="31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18">
            <a:extLst>
              <a:ext uri="{FF2B5EF4-FFF2-40B4-BE49-F238E27FC236}">
                <a16:creationId xmlns:a16="http://schemas.microsoft.com/office/drawing/2014/main" xmlns="" id="{03A537FF-CF95-4E82-8288-FCB504594BD6}"/>
              </a:ext>
            </a:extLst>
          </p:cNvPr>
          <p:cNvSpPr/>
          <p:nvPr/>
        </p:nvSpPr>
        <p:spPr>
          <a:xfrm>
            <a:off x="61865" y="4842931"/>
            <a:ext cx="2286000" cy="25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xmlns="" id="{D9A941E6-5F84-4A97-BFE8-479BB4E13DFE}"/>
              </a:ext>
            </a:extLst>
          </p:cNvPr>
          <p:cNvSpPr/>
          <p:nvPr/>
        </p:nvSpPr>
        <p:spPr>
          <a:xfrm>
            <a:off x="3795665" y="4850319"/>
            <a:ext cx="2476500" cy="25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xmlns="" id="{400A2227-ED18-4E7C-A8F6-D1C3F9663E96}"/>
              </a:ext>
            </a:extLst>
          </p:cNvPr>
          <p:cNvSpPr txBox="1"/>
          <p:nvPr/>
        </p:nvSpPr>
        <p:spPr>
          <a:xfrm>
            <a:off x="402728" y="4849302"/>
            <a:ext cx="1779358" cy="3810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Input network</a:t>
            </a: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xmlns="" id="{B7774983-D616-413D-89AF-CB9C8B477533}"/>
              </a:ext>
            </a:extLst>
          </p:cNvPr>
          <p:cNvSpPr txBox="1"/>
          <p:nvPr/>
        </p:nvSpPr>
        <p:spPr>
          <a:xfrm>
            <a:off x="4015559" y="4718895"/>
            <a:ext cx="2050746" cy="665624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pPr algn="ctr"/>
            <a:r>
              <a:rPr lang="en-US" b="1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d-dimensional </a:t>
            </a:r>
          </a:p>
          <a:p>
            <a:pPr algn="ctr"/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embedding space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EFA6B404-1CE4-421F-94D2-5AA87A6C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595" y="1649833"/>
            <a:ext cx="6266585" cy="371214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Encoder </a:t>
            </a:r>
            <a:r>
              <a:rPr lang="en-US" sz="2400" dirty="0"/>
              <a:t>maps a node to a d-dimensional vector:</a:t>
            </a:r>
          </a:p>
          <a:p>
            <a:endParaRPr lang="en-US" sz="2400" dirty="0"/>
          </a:p>
          <a:p>
            <a:endParaRPr lang="en-US" sz="16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rgbClr val="C00000"/>
                </a:solidFill>
              </a:rPr>
              <a:t>Similarity function </a:t>
            </a:r>
            <a:r>
              <a:rPr lang="en-US" sz="2400" dirty="0"/>
              <a:t>defines how relationships in the input network map to relationships in the embedding space: </a:t>
            </a: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xmlns="" id="{F934A1B4-81F7-4299-AF23-3ED96C2B4F50}"/>
              </a:ext>
            </a:extLst>
          </p:cNvPr>
          <p:cNvGrpSpPr/>
          <p:nvPr/>
        </p:nvGrpSpPr>
        <p:grpSpPr>
          <a:xfrm>
            <a:off x="7118195" y="2016159"/>
            <a:ext cx="4267384" cy="1212216"/>
            <a:chOff x="1219200" y="1620897"/>
            <a:chExt cx="4267384" cy="1212216"/>
          </a:xfrm>
        </p:grpSpPr>
        <p:pic>
          <p:nvPicPr>
            <p:cNvPr id="47" name="Picture 10">
              <a:extLst>
                <a:ext uri="{FF2B5EF4-FFF2-40B4-BE49-F238E27FC236}">
                  <a16:creationId xmlns:a16="http://schemas.microsoft.com/office/drawing/2014/main" xmlns="" id="{E1A6CD33-32D3-43C0-B91C-DF1C724C6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3288" y="2057456"/>
              <a:ext cx="1565910" cy="306554"/>
            </a:xfrm>
            <a:prstGeom prst="rect">
              <a:avLst/>
            </a:prstGeom>
          </p:spPr>
        </p:pic>
        <p:cxnSp>
          <p:nvCxnSpPr>
            <p:cNvPr id="48" name="Straight Arrow Connector 12">
              <a:extLst>
                <a:ext uri="{FF2B5EF4-FFF2-40B4-BE49-F238E27FC236}">
                  <a16:creationId xmlns:a16="http://schemas.microsoft.com/office/drawing/2014/main" xmlns="" id="{C87EB3F4-F438-4781-9A4A-2E12EB101049}"/>
                </a:ext>
              </a:extLst>
            </p:cNvPr>
            <p:cNvCxnSpPr/>
            <p:nvPr/>
          </p:nvCxnSpPr>
          <p:spPr>
            <a:xfrm flipV="1">
              <a:off x="2520696" y="2343150"/>
              <a:ext cx="100584" cy="14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3">
              <a:extLst>
                <a:ext uri="{FF2B5EF4-FFF2-40B4-BE49-F238E27FC236}">
                  <a16:creationId xmlns:a16="http://schemas.microsoft.com/office/drawing/2014/main" xmlns="" id="{B084DE8D-DC4E-4A04-932A-1BE52BE44E56}"/>
                </a:ext>
              </a:extLst>
            </p:cNvPr>
            <p:cNvCxnSpPr/>
            <p:nvPr/>
          </p:nvCxnSpPr>
          <p:spPr>
            <a:xfrm flipH="1">
              <a:off x="3462713" y="2062744"/>
              <a:ext cx="347472" cy="82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xmlns="" id="{A8ACA690-628F-49CE-BE2E-B82D3E71F918}"/>
                </a:ext>
              </a:extLst>
            </p:cNvPr>
            <p:cNvSpPr txBox="1"/>
            <p:nvPr/>
          </p:nvSpPr>
          <p:spPr>
            <a:xfrm>
              <a:off x="1219200" y="2343150"/>
              <a:ext cx="2743200" cy="489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69" tIns="68569" rIns="68569" bIns="68569" rtlCol="0" anchor="t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Open Sans"/>
                </a:rPr>
                <a:t>node in the input graph</a:t>
              </a:r>
            </a:p>
          </p:txBody>
        </p:sp>
        <p:sp>
          <p:nvSpPr>
            <p:cNvPr id="51" name="TextBox 19">
              <a:extLst>
                <a:ext uri="{FF2B5EF4-FFF2-40B4-BE49-F238E27FC236}">
                  <a16:creationId xmlns:a16="http://schemas.microsoft.com/office/drawing/2014/main" xmlns="" id="{5E3234AE-FAE3-4D17-A04E-A65B588B6F7B}"/>
                </a:ext>
              </a:extLst>
            </p:cNvPr>
            <p:cNvSpPr txBox="1"/>
            <p:nvPr/>
          </p:nvSpPr>
          <p:spPr>
            <a:xfrm>
              <a:off x="3611769" y="1620897"/>
              <a:ext cx="1874815" cy="697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69" tIns="68569" rIns="68569" bIns="68569" rtlCol="0" anchor="t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Cambria Math" charset="0"/>
                  <a:ea typeface="Cambria Math" charset="0"/>
                  <a:cs typeface="Cambria Math" charset="0"/>
                  <a:sym typeface="Open Sans"/>
                </a:rPr>
                <a:t>d</a:t>
              </a:r>
              <a:r>
                <a:rPr lang="en-US" sz="2000" dirty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Open Sans"/>
                </a:rPr>
                <a:t>-dimensional embedding</a:t>
              </a:r>
            </a:p>
          </p:txBody>
        </p:sp>
      </p:grpSp>
      <p:grpSp>
        <p:nvGrpSpPr>
          <p:cNvPr id="52" name="Group 5">
            <a:extLst>
              <a:ext uri="{FF2B5EF4-FFF2-40B4-BE49-F238E27FC236}">
                <a16:creationId xmlns:a16="http://schemas.microsoft.com/office/drawing/2014/main" xmlns="" id="{D2DDE499-04C3-4E0E-97D8-C4004676F0EB}"/>
              </a:ext>
            </a:extLst>
          </p:cNvPr>
          <p:cNvGrpSpPr/>
          <p:nvPr/>
        </p:nvGrpSpPr>
        <p:grpSpPr>
          <a:xfrm>
            <a:off x="6612016" y="4404835"/>
            <a:ext cx="5321286" cy="1109540"/>
            <a:chOff x="639964" y="3929156"/>
            <a:chExt cx="5543972" cy="1064831"/>
          </a:xfrm>
        </p:grpSpPr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xmlns="" id="{FA953ADA-760B-4ABF-B3C8-AB359775D192}"/>
                </a:ext>
              </a:extLst>
            </p:cNvPr>
            <p:cNvSpPr txBox="1"/>
            <p:nvPr/>
          </p:nvSpPr>
          <p:spPr>
            <a:xfrm>
              <a:off x="639964" y="4217375"/>
              <a:ext cx="2210951" cy="661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69" tIns="68569" rIns="68569" bIns="68569" rtlCol="0" anchor="t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Open Sans"/>
                </a:rPr>
                <a:t>Similarity of </a:t>
              </a:r>
              <a:r>
                <a:rPr lang="en-US" sz="2000" i="1" dirty="0">
                  <a:solidFill>
                    <a:schemeClr val="tx2"/>
                  </a:solidFill>
                  <a:latin typeface="Cambria Math" charset="0"/>
                  <a:ea typeface="Cambria Math" charset="0"/>
                  <a:cs typeface="Cambria Math" charset="0"/>
                  <a:sym typeface="Open Sans"/>
                </a:rPr>
                <a:t>u</a:t>
              </a:r>
              <a:r>
                <a:rPr lang="en-US" sz="2000" i="1" dirty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Open Sans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Open Sans"/>
                </a:rPr>
                <a:t>and </a:t>
              </a:r>
              <a:r>
                <a:rPr lang="en-US" sz="2000" i="1" dirty="0">
                  <a:solidFill>
                    <a:schemeClr val="tx2"/>
                  </a:solidFill>
                  <a:latin typeface="Cambria Math" charset="0"/>
                  <a:ea typeface="Cambria Math" charset="0"/>
                  <a:cs typeface="Cambria Math" charset="0"/>
                  <a:sym typeface="Open Sans"/>
                </a:rPr>
                <a:t>v</a:t>
              </a:r>
              <a:r>
                <a:rPr lang="en-US" sz="2000" i="1" dirty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Open Sans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Open Sans"/>
                </a:rPr>
                <a:t>in the network</a:t>
              </a:r>
            </a:p>
          </p:txBody>
        </p:sp>
        <p:sp>
          <p:nvSpPr>
            <p:cNvPr id="54" name="TextBox 25">
              <a:extLst>
                <a:ext uri="{FF2B5EF4-FFF2-40B4-BE49-F238E27FC236}">
                  <a16:creationId xmlns:a16="http://schemas.microsoft.com/office/drawing/2014/main" xmlns="" id="{A8C06132-0D7B-4965-A5A7-DBBC5784517C}"/>
                </a:ext>
              </a:extLst>
            </p:cNvPr>
            <p:cNvSpPr txBox="1"/>
            <p:nvPr/>
          </p:nvSpPr>
          <p:spPr>
            <a:xfrm>
              <a:off x="3656860" y="4294710"/>
              <a:ext cx="2527076" cy="69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69" tIns="68569" rIns="68569" bIns="68569" rtlCol="0" anchor="t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Open Sans"/>
                </a:rPr>
                <a:t>dot product between node </a:t>
              </a:r>
              <a:r>
                <a:rPr lang="en-US" sz="2000" dirty="0" err="1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Open Sans"/>
                </a:rPr>
                <a:t>embeddings</a:t>
              </a:r>
              <a:endParaRPr lang="en-US" sz="2000" dirty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endParaRPr>
            </a:p>
          </p:txBody>
        </p:sp>
        <p:cxnSp>
          <p:nvCxnSpPr>
            <p:cNvPr id="55" name="Straight Arrow Connector 24">
              <a:extLst>
                <a:ext uri="{FF2B5EF4-FFF2-40B4-BE49-F238E27FC236}">
                  <a16:creationId xmlns:a16="http://schemas.microsoft.com/office/drawing/2014/main" xmlns="" id="{9862796A-6437-424A-BF6A-438073A48F13}"/>
                </a:ext>
              </a:extLst>
            </p:cNvPr>
            <p:cNvCxnSpPr/>
            <p:nvPr/>
          </p:nvCxnSpPr>
          <p:spPr>
            <a:xfrm flipH="1" flipV="1">
              <a:off x="4716553" y="4256640"/>
              <a:ext cx="102658" cy="139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32">
              <a:extLst>
                <a:ext uri="{FF2B5EF4-FFF2-40B4-BE49-F238E27FC236}">
                  <a16:creationId xmlns:a16="http://schemas.microsoft.com/office/drawing/2014/main" xmlns="" id="{8CA8F86F-9489-4CF1-890F-C25EBA37782A}"/>
                </a:ext>
              </a:extLst>
            </p:cNvPr>
            <p:cNvCxnSpPr/>
            <p:nvPr/>
          </p:nvCxnSpPr>
          <p:spPr>
            <a:xfrm flipV="1">
              <a:off x="1662545" y="4239492"/>
              <a:ext cx="230910" cy="120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16">
              <a:extLst>
                <a:ext uri="{FF2B5EF4-FFF2-40B4-BE49-F238E27FC236}">
                  <a16:creationId xmlns:a16="http://schemas.microsoft.com/office/drawing/2014/main" xmlns="" id="{85A71DE0-CE85-465C-A8E6-5CF07B05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9946" y="3929156"/>
              <a:ext cx="3101558" cy="366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16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Nodes</a:t>
            </a:r>
            <a:endParaRPr lang="zh-CN" alt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xmlns="" id="{97BA8045-403A-457C-B2E8-98A091CE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6" y="2532943"/>
            <a:ext cx="5992640" cy="2588820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xmlns="" id="{E25B422C-9706-497C-AD52-DD1FA25B7FC9}"/>
              </a:ext>
            </a:extLst>
          </p:cNvPr>
          <p:cNvSpPr txBox="1"/>
          <p:nvPr/>
        </p:nvSpPr>
        <p:spPr>
          <a:xfrm>
            <a:off x="3442097" y="2514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endParaRPr lang="en-US" sz="2857" dirty="0"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xmlns="" id="{A325A158-917D-4813-AFB6-377131B7E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63" y="1799690"/>
            <a:ext cx="3091696" cy="365778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xmlns="" id="{3D66A265-9939-4ED5-909E-467598E3E7ED}"/>
              </a:ext>
            </a:extLst>
          </p:cNvPr>
          <p:cNvSpPr txBox="1"/>
          <p:nvPr/>
        </p:nvSpPr>
        <p:spPr>
          <a:xfrm>
            <a:off x="0" y="17290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r>
              <a:rPr lang="en-US" sz="2400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Goal:</a:t>
            </a:r>
          </a:p>
        </p:txBody>
      </p:sp>
      <p:grpSp>
        <p:nvGrpSpPr>
          <p:cNvPr id="16" name="Group 27">
            <a:extLst>
              <a:ext uri="{FF2B5EF4-FFF2-40B4-BE49-F238E27FC236}">
                <a16:creationId xmlns:a16="http://schemas.microsoft.com/office/drawing/2014/main" xmlns="" id="{4A553A99-C377-4B09-A50F-870D44164C32}"/>
              </a:ext>
            </a:extLst>
          </p:cNvPr>
          <p:cNvGrpSpPr/>
          <p:nvPr/>
        </p:nvGrpSpPr>
        <p:grpSpPr>
          <a:xfrm>
            <a:off x="911792" y="1799690"/>
            <a:ext cx="2810692" cy="2993425"/>
            <a:chOff x="1154727" y="1260194"/>
            <a:chExt cx="2810692" cy="2993425"/>
          </a:xfrm>
        </p:grpSpPr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xmlns="" id="{B871A236-5816-4668-AC07-33F872B7BB9E}"/>
                </a:ext>
              </a:extLst>
            </p:cNvPr>
            <p:cNvSpPr/>
            <p:nvPr/>
          </p:nvSpPr>
          <p:spPr>
            <a:xfrm>
              <a:off x="1447800" y="1975104"/>
              <a:ext cx="2470842" cy="369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6">
              <a:extLst>
                <a:ext uri="{FF2B5EF4-FFF2-40B4-BE49-F238E27FC236}">
                  <a16:creationId xmlns:a16="http://schemas.microsoft.com/office/drawing/2014/main" xmlns="" id="{2C3219EF-2060-4AC3-8975-CB90396636B9}"/>
                </a:ext>
              </a:extLst>
            </p:cNvPr>
            <p:cNvGrpSpPr/>
            <p:nvPr/>
          </p:nvGrpSpPr>
          <p:grpSpPr>
            <a:xfrm>
              <a:off x="1154727" y="1260194"/>
              <a:ext cx="2810692" cy="2993425"/>
              <a:chOff x="1154727" y="1260194"/>
              <a:chExt cx="2810692" cy="2993425"/>
            </a:xfrm>
          </p:grpSpPr>
          <p:sp>
            <p:nvSpPr>
              <p:cNvPr id="22" name="Rectangle 13">
                <a:extLst>
                  <a:ext uri="{FF2B5EF4-FFF2-40B4-BE49-F238E27FC236}">
                    <a16:creationId xmlns:a16="http://schemas.microsoft.com/office/drawing/2014/main" xmlns="" id="{5D1C4645-556E-4F87-8079-AF71C940F34B}"/>
                  </a:ext>
                </a:extLst>
              </p:cNvPr>
              <p:cNvSpPr/>
              <p:nvPr/>
            </p:nvSpPr>
            <p:spPr>
              <a:xfrm>
                <a:off x="3027287" y="2688879"/>
                <a:ext cx="938132" cy="316871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xmlns="" id="{69F93C74-F195-445D-97A9-CA904F7EE7AD}"/>
                  </a:ext>
                </a:extLst>
              </p:cNvPr>
              <p:cNvSpPr/>
              <p:nvPr/>
            </p:nvSpPr>
            <p:spPr>
              <a:xfrm>
                <a:off x="2980510" y="3936748"/>
                <a:ext cx="938132" cy="316871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xmlns="" id="{CBE1DE81-C1E1-42ED-BF0B-FEC21564BBB3}"/>
                  </a:ext>
                </a:extLst>
              </p:cNvPr>
              <p:cNvSpPr/>
              <p:nvPr/>
            </p:nvSpPr>
            <p:spPr>
              <a:xfrm>
                <a:off x="1154727" y="1260194"/>
                <a:ext cx="2016660" cy="389300"/>
              </a:xfrm>
              <a:prstGeom prst="rect">
                <a:avLst/>
              </a:prstGeom>
              <a:solidFill>
                <a:schemeClr val="accent4"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5" name="TextBox 9">
                <a:extLst>
                  <a:ext uri="{FF2B5EF4-FFF2-40B4-BE49-F238E27FC236}">
                    <a16:creationId xmlns:a16="http://schemas.microsoft.com/office/drawing/2014/main" xmlns="" id="{17010783-052B-4DCB-B009-8F921665EA76}"/>
                  </a:ext>
                </a:extLst>
              </p:cNvPr>
              <p:cNvSpPr txBox="1"/>
              <p:nvPr/>
            </p:nvSpPr>
            <p:spPr>
              <a:xfrm>
                <a:off x="1462842" y="1882591"/>
                <a:ext cx="2455800" cy="462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69" tIns="68569" rIns="68569" bIns="68569" rtlCol="0" anchor="t" anchorCtr="0">
                <a:no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Open Sans"/>
                  </a:rPr>
                  <a:t>Need to define!</a:t>
                </a:r>
              </a:p>
            </p:txBody>
          </p:sp>
        </p:grpSp>
        <p:cxnSp>
          <p:nvCxnSpPr>
            <p:cNvPr id="19" name="Straight Arrow Connector 11">
              <a:extLst>
                <a:ext uri="{FF2B5EF4-FFF2-40B4-BE49-F238E27FC236}">
                  <a16:creationId xmlns:a16="http://schemas.microsoft.com/office/drawing/2014/main" xmlns="" id="{93FD02EE-F644-45B2-A435-21FF2D239871}"/>
                </a:ext>
              </a:extLst>
            </p:cNvPr>
            <p:cNvCxnSpPr/>
            <p:nvPr/>
          </p:nvCxnSpPr>
          <p:spPr>
            <a:xfrm>
              <a:off x="2818245" y="2363270"/>
              <a:ext cx="469900" cy="2875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7">
              <a:extLst>
                <a:ext uri="{FF2B5EF4-FFF2-40B4-BE49-F238E27FC236}">
                  <a16:creationId xmlns:a16="http://schemas.microsoft.com/office/drawing/2014/main" xmlns="" id="{8398D014-4EA6-45B2-BEF8-24811DA5E038}"/>
                </a:ext>
              </a:extLst>
            </p:cNvPr>
            <p:cNvCxnSpPr>
              <a:stCxn id="25" idx="2"/>
            </p:cNvCxnSpPr>
            <p:nvPr/>
          </p:nvCxnSpPr>
          <p:spPr>
            <a:xfrm>
              <a:off x="2690742" y="2344927"/>
              <a:ext cx="436955" cy="1451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5">
              <a:extLst>
                <a:ext uri="{FF2B5EF4-FFF2-40B4-BE49-F238E27FC236}">
                  <a16:creationId xmlns:a16="http://schemas.microsoft.com/office/drawing/2014/main" xmlns="" id="{49894CF8-58D0-4DE7-920F-50E1BC0DE74F}"/>
                </a:ext>
              </a:extLst>
            </p:cNvPr>
            <p:cNvCxnSpPr/>
            <p:nvPr/>
          </p:nvCxnSpPr>
          <p:spPr>
            <a:xfrm flipH="1" flipV="1">
              <a:off x="2346036" y="1662545"/>
              <a:ext cx="298616" cy="31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18">
            <a:extLst>
              <a:ext uri="{FF2B5EF4-FFF2-40B4-BE49-F238E27FC236}">
                <a16:creationId xmlns:a16="http://schemas.microsoft.com/office/drawing/2014/main" xmlns="" id="{03A537FF-CF95-4E82-8288-FCB504594BD6}"/>
              </a:ext>
            </a:extLst>
          </p:cNvPr>
          <p:cNvSpPr/>
          <p:nvPr/>
        </p:nvSpPr>
        <p:spPr>
          <a:xfrm>
            <a:off x="61865" y="4842931"/>
            <a:ext cx="2286000" cy="25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xmlns="" id="{D9A941E6-5F84-4A97-BFE8-479BB4E13DFE}"/>
              </a:ext>
            </a:extLst>
          </p:cNvPr>
          <p:cNvSpPr/>
          <p:nvPr/>
        </p:nvSpPr>
        <p:spPr>
          <a:xfrm>
            <a:off x="3795665" y="4850319"/>
            <a:ext cx="2476500" cy="25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xmlns="" id="{400A2227-ED18-4E7C-A8F6-D1C3F9663E96}"/>
              </a:ext>
            </a:extLst>
          </p:cNvPr>
          <p:cNvSpPr txBox="1"/>
          <p:nvPr/>
        </p:nvSpPr>
        <p:spPr>
          <a:xfrm>
            <a:off x="402728" y="4849302"/>
            <a:ext cx="1779358" cy="3810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Input network</a:t>
            </a: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xmlns="" id="{B7774983-D616-413D-89AF-CB9C8B477533}"/>
              </a:ext>
            </a:extLst>
          </p:cNvPr>
          <p:cNvSpPr txBox="1"/>
          <p:nvPr/>
        </p:nvSpPr>
        <p:spPr>
          <a:xfrm>
            <a:off x="4015559" y="4718895"/>
            <a:ext cx="2050746" cy="665624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pPr algn="ctr"/>
            <a:r>
              <a:rPr lang="en-US" b="1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d-dimensional </a:t>
            </a:r>
          </a:p>
          <a:p>
            <a:pPr algn="ctr"/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embedding space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xmlns="" id="{541BCEFA-766D-47C4-9F3D-4B118BC3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16446"/>
            <a:ext cx="6068520" cy="3657600"/>
          </a:xfrm>
        </p:spPr>
        <p:txBody>
          <a:bodyPr>
            <a:noAutofit/>
          </a:bodyPr>
          <a:lstStyle/>
          <a:p>
            <a:r>
              <a:rPr lang="en-US" dirty="0"/>
              <a:t>Many methods use similar encoders: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node2vec, </a:t>
            </a:r>
            <a:r>
              <a:rPr lang="en-US" dirty="0" err="1">
                <a:highlight>
                  <a:srgbClr val="FFFF00"/>
                </a:highlight>
              </a:rPr>
              <a:t>DeepWalk</a:t>
            </a:r>
            <a:r>
              <a:rPr lang="en-US" dirty="0"/>
              <a:t>, LINE, struc2vec</a:t>
            </a:r>
          </a:p>
          <a:p>
            <a:r>
              <a:rPr lang="en-US" dirty="0"/>
              <a:t>These methods use different notions of node similarity: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Two nodes have similar </a:t>
            </a:r>
            <a:r>
              <a:rPr lang="en-US" dirty="0" err="1"/>
              <a:t>embeddings</a:t>
            </a:r>
            <a:r>
              <a:rPr lang="en-CA" dirty="0"/>
              <a:t> if:</a:t>
            </a:r>
          </a:p>
          <a:p>
            <a:pPr lvl="2"/>
            <a:r>
              <a:rPr lang="en-CA" sz="1600" dirty="0">
                <a:solidFill>
                  <a:schemeClr val="accent1"/>
                </a:solidFill>
              </a:rPr>
              <a:t>they are connected?</a:t>
            </a:r>
          </a:p>
          <a:p>
            <a:pPr lvl="2"/>
            <a:r>
              <a:rPr lang="en-CA" sz="1600" dirty="0">
                <a:solidFill>
                  <a:schemeClr val="accent1"/>
                </a:solidFill>
              </a:rPr>
              <a:t>they share many neighbors?</a:t>
            </a:r>
          </a:p>
          <a:p>
            <a:pPr lvl="2"/>
            <a:r>
              <a:rPr lang="en-CA" sz="1600" dirty="0">
                <a:solidFill>
                  <a:schemeClr val="accent1"/>
                </a:solidFill>
              </a:rPr>
              <a:t>they have similar local network structure?</a:t>
            </a:r>
          </a:p>
          <a:p>
            <a:pPr lvl="2"/>
            <a:r>
              <a:rPr lang="en-CA" sz="1600" dirty="0">
                <a:solidFill>
                  <a:schemeClr val="accent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6213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2FE4B2-64D1-47DA-87E2-C0E7F47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Adjacency-based Similarity</a:t>
            </a:r>
            <a:endParaRPr lang="zh-CN" altLang="en-US" dirty="0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xmlns="" id="{5F79397D-68DB-4C33-8443-D720FCE8A82E}"/>
              </a:ext>
            </a:extLst>
          </p:cNvPr>
          <p:cNvSpPr txBox="1"/>
          <p:nvPr/>
        </p:nvSpPr>
        <p:spPr>
          <a:xfrm>
            <a:off x="2569785" y="1690688"/>
            <a:ext cx="6656190" cy="1530437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Similarity function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is the edge weight between 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  <a:sym typeface="Open Sans"/>
              </a:rPr>
              <a:t>u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and </a:t>
            </a:r>
            <a:r>
              <a:rPr lang="en-US" sz="2400" i="1" dirty="0">
                <a:latin typeface="Cambria Math" charset="0"/>
                <a:ea typeface="Cambria Math" charset="0"/>
                <a:cs typeface="Cambria Math" charset="0"/>
                <a:sym typeface="Open Sans"/>
              </a:rPr>
              <a:t>v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in the network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Intuition: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Dot products between node </a:t>
            </a:r>
            <a:r>
              <a:rPr lang="en-US" sz="2400" dirty="0" err="1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embeddings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approximate edge existence</a:t>
            </a:r>
            <a:endParaRPr lang="en-US" sz="2400" b="1" dirty="0"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solidFill>
                <a:schemeClr val="accent2"/>
              </a:solidFill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  <p:cxnSp>
        <p:nvCxnSpPr>
          <p:cNvPr id="33" name="Straight Arrow Connector 13">
            <a:extLst>
              <a:ext uri="{FF2B5EF4-FFF2-40B4-BE49-F238E27FC236}">
                <a16:creationId xmlns:a16="http://schemas.microsoft.com/office/drawing/2014/main" xmlns="" id="{B7C749FA-5B30-46B6-B113-C8A88B0FB9CC}"/>
              </a:ext>
            </a:extLst>
          </p:cNvPr>
          <p:cNvCxnSpPr/>
          <p:nvPr/>
        </p:nvCxnSpPr>
        <p:spPr>
          <a:xfrm flipH="1" flipV="1">
            <a:off x="7666643" y="4116649"/>
            <a:ext cx="417946" cy="472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xmlns="" id="{ED5A1639-C478-4A1D-A209-5CAD81C0B7C5}"/>
              </a:ext>
            </a:extLst>
          </p:cNvPr>
          <p:cNvSpPr txBox="1"/>
          <p:nvPr/>
        </p:nvSpPr>
        <p:spPr>
          <a:xfrm>
            <a:off x="7358335" y="4527799"/>
            <a:ext cx="1982400" cy="743906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(weighted) adjacency matrix for the graph</a:t>
            </a:r>
          </a:p>
        </p:txBody>
      </p:sp>
      <p:cxnSp>
        <p:nvCxnSpPr>
          <p:cNvPr id="35" name="Straight Arrow Connector 15">
            <a:extLst>
              <a:ext uri="{FF2B5EF4-FFF2-40B4-BE49-F238E27FC236}">
                <a16:creationId xmlns:a16="http://schemas.microsoft.com/office/drawing/2014/main" xmlns="" id="{D4AD98E2-95D8-48F9-93C2-3EEE779F2002}"/>
              </a:ext>
            </a:extLst>
          </p:cNvPr>
          <p:cNvCxnSpPr/>
          <p:nvPr/>
        </p:nvCxnSpPr>
        <p:spPr>
          <a:xfrm flipV="1">
            <a:off x="3558770" y="4116649"/>
            <a:ext cx="169395" cy="29898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6">
            <a:extLst>
              <a:ext uri="{FF2B5EF4-FFF2-40B4-BE49-F238E27FC236}">
                <a16:creationId xmlns:a16="http://schemas.microsoft.com/office/drawing/2014/main" xmlns="" id="{3F53AE34-E79A-4214-A2CE-4C4583A52864}"/>
              </a:ext>
            </a:extLst>
          </p:cNvPr>
          <p:cNvSpPr txBox="1"/>
          <p:nvPr/>
        </p:nvSpPr>
        <p:spPr>
          <a:xfrm>
            <a:off x="2592304" y="4350185"/>
            <a:ext cx="2058614" cy="904526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loss (what we want to minimize)</a:t>
            </a:r>
          </a:p>
        </p:txBody>
      </p:sp>
      <p:cxnSp>
        <p:nvCxnSpPr>
          <p:cNvPr id="37" name="Straight Arrow Connector 17">
            <a:extLst>
              <a:ext uri="{FF2B5EF4-FFF2-40B4-BE49-F238E27FC236}">
                <a16:creationId xmlns:a16="http://schemas.microsoft.com/office/drawing/2014/main" xmlns="" id="{1098437F-710D-491E-8F26-2C7D21048349}"/>
              </a:ext>
            </a:extLst>
          </p:cNvPr>
          <p:cNvCxnSpPr/>
          <p:nvPr/>
        </p:nvCxnSpPr>
        <p:spPr>
          <a:xfrm flipH="1" flipV="1">
            <a:off x="5156662" y="4471048"/>
            <a:ext cx="184726" cy="46181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8">
            <a:extLst>
              <a:ext uri="{FF2B5EF4-FFF2-40B4-BE49-F238E27FC236}">
                <a16:creationId xmlns:a16="http://schemas.microsoft.com/office/drawing/2014/main" xmlns="" id="{BF99916F-3B79-47DA-A92F-060CE330D840}"/>
              </a:ext>
            </a:extLst>
          </p:cNvPr>
          <p:cNvSpPr txBox="1"/>
          <p:nvPr/>
        </p:nvSpPr>
        <p:spPr>
          <a:xfrm>
            <a:off x="4510744" y="4841837"/>
            <a:ext cx="2008831" cy="65156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sum over all node pairs 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xmlns="" id="{67A9B256-4C91-407B-B9D9-25494A3EB9D5}"/>
              </a:ext>
            </a:extLst>
          </p:cNvPr>
          <p:cNvSpPr/>
          <p:nvPr/>
        </p:nvSpPr>
        <p:spPr>
          <a:xfrm>
            <a:off x="3586975" y="3561108"/>
            <a:ext cx="392546" cy="521894"/>
          </a:xfrm>
          <a:prstGeom prst="rect">
            <a:avLst/>
          </a:prstGeom>
          <a:solidFill>
            <a:schemeClr val="accent2">
              <a:alpha val="38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xmlns="" id="{87470244-ACEA-453D-829E-7391655937D8}"/>
              </a:ext>
            </a:extLst>
          </p:cNvPr>
          <p:cNvSpPr/>
          <p:nvPr/>
        </p:nvSpPr>
        <p:spPr>
          <a:xfrm>
            <a:off x="4324749" y="3440596"/>
            <a:ext cx="1672422" cy="1002446"/>
          </a:xfrm>
          <a:prstGeom prst="rect">
            <a:avLst/>
          </a:prstGeom>
          <a:solidFill>
            <a:schemeClr val="accent3">
              <a:alpha val="38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xmlns="" id="{CCC90471-7ECB-45F2-B503-714D7ABA9BAE}"/>
              </a:ext>
            </a:extLst>
          </p:cNvPr>
          <p:cNvSpPr/>
          <p:nvPr/>
        </p:nvSpPr>
        <p:spPr>
          <a:xfrm>
            <a:off x="7470372" y="3556628"/>
            <a:ext cx="327890" cy="517238"/>
          </a:xfrm>
          <a:prstGeom prst="rect">
            <a:avLst/>
          </a:prstGeom>
          <a:solidFill>
            <a:schemeClr val="accent1">
              <a:alpha val="38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7">
            <a:extLst>
              <a:ext uri="{FF2B5EF4-FFF2-40B4-BE49-F238E27FC236}">
                <a16:creationId xmlns:a16="http://schemas.microsoft.com/office/drawing/2014/main" xmlns="" id="{FBD8FE0D-5E98-4836-B650-E12D7FD7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867" y="3549862"/>
            <a:ext cx="4885541" cy="888280"/>
          </a:xfrm>
          <a:prstGeom prst="rect">
            <a:avLst/>
          </a:prstGeom>
        </p:spPr>
      </p:pic>
      <p:sp>
        <p:nvSpPr>
          <p:cNvPr id="43" name="TextBox 19">
            <a:extLst>
              <a:ext uri="{FF2B5EF4-FFF2-40B4-BE49-F238E27FC236}">
                <a16:creationId xmlns:a16="http://schemas.microsoft.com/office/drawing/2014/main" xmlns="" id="{55D5135B-D2F3-4188-A27B-49DF36B7EBF3}"/>
              </a:ext>
            </a:extLst>
          </p:cNvPr>
          <p:cNvSpPr txBox="1"/>
          <p:nvPr/>
        </p:nvSpPr>
        <p:spPr>
          <a:xfrm>
            <a:off x="5808334" y="4347280"/>
            <a:ext cx="1982400" cy="743906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rtlCol="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embedding similarity</a:t>
            </a:r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xmlns="" id="{BA7430F0-70D3-4F10-92A1-C663C1CEA716}"/>
              </a:ext>
            </a:extLst>
          </p:cNvPr>
          <p:cNvCxnSpPr/>
          <p:nvPr/>
        </p:nvCxnSpPr>
        <p:spPr>
          <a:xfrm flipH="1" flipV="1">
            <a:off x="6662189" y="4099283"/>
            <a:ext cx="55419" cy="34174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25">
            <a:extLst>
              <a:ext uri="{FF2B5EF4-FFF2-40B4-BE49-F238E27FC236}">
                <a16:creationId xmlns:a16="http://schemas.microsoft.com/office/drawing/2014/main" xmlns="" id="{5D20640B-36B8-49F0-A552-B01BD7DC53EB}"/>
              </a:ext>
            </a:extLst>
          </p:cNvPr>
          <p:cNvSpPr/>
          <p:nvPr/>
        </p:nvSpPr>
        <p:spPr>
          <a:xfrm>
            <a:off x="6187525" y="3528360"/>
            <a:ext cx="807173" cy="517237"/>
          </a:xfrm>
          <a:prstGeom prst="rect">
            <a:avLst/>
          </a:prstGeom>
          <a:solidFill>
            <a:schemeClr val="accent4">
              <a:alpha val="38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2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1753</Words>
  <Application>Microsoft Office PowerPoint</Application>
  <PresentationFormat>宽屏</PresentationFormat>
  <Paragraphs>290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Andale Mono</vt:lpstr>
      <vt:lpstr>Apple Chancery</vt:lpstr>
      <vt:lpstr>-apple-system</vt:lpstr>
      <vt:lpstr>Helvetica Neue</vt:lpstr>
      <vt:lpstr>Helvetica Neue Light</vt:lpstr>
      <vt:lpstr>Open Sans</vt:lpstr>
      <vt:lpstr>等线</vt:lpstr>
      <vt:lpstr>等线 Light</vt:lpstr>
      <vt:lpstr>Arial</vt:lpstr>
      <vt:lpstr>Cambria Math</vt:lpstr>
      <vt:lpstr>Georgia</vt:lpstr>
      <vt:lpstr>Times New Roman</vt:lpstr>
      <vt:lpstr>Wingdings</vt:lpstr>
      <vt:lpstr>Office 主题​​</vt:lpstr>
      <vt:lpstr>课程安排</vt:lpstr>
      <vt:lpstr>Node Embedding</vt:lpstr>
      <vt:lpstr>Feature Learning in Graphs</vt:lpstr>
      <vt:lpstr>Embedding Nodes</vt:lpstr>
      <vt:lpstr>Feature Learning in Graphs</vt:lpstr>
      <vt:lpstr>Embedding Nodes</vt:lpstr>
      <vt:lpstr>Embedding Nodes</vt:lpstr>
      <vt:lpstr>Embedding Nodes</vt:lpstr>
      <vt:lpstr>Adjacency-based Similarity</vt:lpstr>
      <vt:lpstr>Adjacency-based Similarity</vt:lpstr>
      <vt:lpstr>Random Walk</vt:lpstr>
      <vt:lpstr>Multi-Hop Similarity</vt:lpstr>
      <vt:lpstr>Unsupervised Feature Learning</vt:lpstr>
      <vt:lpstr>Unsupervised Feature Learning</vt:lpstr>
      <vt:lpstr>Unsupervised Feature Learning</vt:lpstr>
      <vt:lpstr>Random Walk </vt:lpstr>
      <vt:lpstr>Random Walk </vt:lpstr>
      <vt:lpstr>Random Walk </vt:lpstr>
      <vt:lpstr>Random Walk </vt:lpstr>
      <vt:lpstr>Random Walk </vt:lpstr>
      <vt:lpstr>Random Walk （针对有权图如何修改）</vt:lpstr>
      <vt:lpstr>node2vec: Biased Walks</vt:lpstr>
      <vt:lpstr>node2vec: Biased Walks</vt:lpstr>
      <vt:lpstr>node2vec: Biased Walks</vt:lpstr>
      <vt:lpstr>node2vec: Biased Walks</vt:lpstr>
      <vt:lpstr>Karate Club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威</dc:creator>
  <cp:lastModifiedBy>Microsoft 帐户</cp:lastModifiedBy>
  <cp:revision>165</cp:revision>
  <dcterms:created xsi:type="dcterms:W3CDTF">2022-12-05T08:10:41Z</dcterms:created>
  <dcterms:modified xsi:type="dcterms:W3CDTF">2023-07-08T06:38:06Z</dcterms:modified>
</cp:coreProperties>
</file>