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16" r:id="rId2"/>
    <p:sldId id="321" r:id="rId3"/>
    <p:sldId id="322" r:id="rId4"/>
    <p:sldId id="323" r:id="rId5"/>
    <p:sldId id="324" r:id="rId6"/>
    <p:sldId id="325" r:id="rId7"/>
    <p:sldId id="317" r:id="rId8"/>
    <p:sldId id="326" r:id="rId9"/>
    <p:sldId id="327" r:id="rId10"/>
    <p:sldId id="330" r:id="rId11"/>
    <p:sldId id="331" r:id="rId12"/>
    <p:sldId id="328" r:id="rId13"/>
    <p:sldId id="318" r:id="rId14"/>
    <p:sldId id="32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5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CB2D-59D5-4A82-A321-D0D211DE9E9D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50D5B-C1D6-4932-8A25-2CBFFAC6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5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生成器和判别器的博弈过程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6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1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0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假设有一个真实的连接性分布，每一个节点都有那么一个分布，每一个链接都可以看成是从</a:t>
            </a:r>
            <a:r>
              <a:rPr lang="en-US" altLang="zh-CN" dirty="0" err="1"/>
              <a:t>ptrue</a:t>
            </a:r>
            <a:r>
              <a:rPr lang="zh-CN" altLang="en-US" dirty="0"/>
              <a:t>采样得到的样本，这些方法都是最大化</a:t>
            </a:r>
            <a:r>
              <a:rPr lang="en-US" altLang="zh-CN" dirty="0"/>
              <a:t>edge</a:t>
            </a:r>
            <a:r>
              <a:rPr lang="zh-CN" altLang="en-US" dirty="0"/>
              <a:t>的</a:t>
            </a:r>
            <a:r>
              <a:rPr lang="en-US" altLang="zh-CN" dirty="0"/>
              <a:t>likelihood</a:t>
            </a:r>
            <a:r>
              <a:rPr lang="zh-CN" altLang="en-US" dirty="0"/>
              <a:t>来进行</a:t>
            </a:r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9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直接两个节点有边的概率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4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的邻居，区分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是否有链接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最小化上式，第一项是从</a:t>
                </a:r>
                <a:r>
                  <a:rPr lang="en-US" altLang="zh-CN" dirty="0" err="1"/>
                  <a:t>ptrue</a:t>
                </a:r>
                <a:r>
                  <a:rPr lang="zh-CN" altLang="en-US" dirty="0"/>
                  <a:t>拿一些点出来，这是真实与</a:t>
                </a:r>
                <a:r>
                  <a:rPr lang="en-US" altLang="zh-CN" dirty="0"/>
                  <a:t>VC</a:t>
                </a:r>
                <a:r>
                  <a:rPr lang="zh-CN" altLang="en-US" dirty="0"/>
                  <a:t>有连接的点，第二项是从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中采样出来的，所以就是让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分不出来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生成的还是真的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dirty="0"/>
                  <a:t>情况也一样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8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第一个图，一开始的时候</a:t>
            </a:r>
            <a:r>
              <a:rPr lang="en-US" altLang="zh-CN" dirty="0"/>
              <a:t>G</a:t>
            </a:r>
            <a:r>
              <a:rPr lang="zh-CN" altLang="en-US" dirty="0"/>
              <a:t>比较差，所以</a:t>
            </a:r>
            <a:r>
              <a:rPr lang="en-US" altLang="zh-CN" dirty="0"/>
              <a:t>G</a:t>
            </a:r>
            <a:r>
              <a:rPr lang="zh-CN" altLang="en-US" dirty="0"/>
              <a:t>所生成的点都是与</a:t>
            </a:r>
            <a:r>
              <a:rPr lang="en-US" altLang="zh-CN" dirty="0"/>
              <a:t>VC</a:t>
            </a:r>
            <a:r>
              <a:rPr lang="zh-CN" altLang="en-US" dirty="0"/>
              <a:t>没关系</a:t>
            </a:r>
            <a:r>
              <a:rPr lang="zh-CN" altLang="en-US"/>
              <a:t>的点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6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libili.com/video/BV1qt41117jN/?spm_id_from=333.337.search-card.all.click&amp;vd_source=6430da595fdf288dc2fb10053d747778" TargetMode="External"/><Relationship Id="rId4" Type="http://schemas.openxmlformats.org/officeDocument/2006/relationships/hyperlink" Target="https://github.com/liutongyang/GraphGAN-pytorch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 Networks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3" y="1301025"/>
            <a:ext cx="7335274" cy="5191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C26113-CDCB-429A-BD7F-06D0FF7E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of 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663E237-DFF0-4CA3-8BAC-164F17EC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81" y="1561792"/>
            <a:ext cx="6927180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4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FB8273-CB53-4064-BB70-34751A43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of 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0369ED1-16F7-415E-9F02-CF9705D36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04" y="1707100"/>
            <a:ext cx="7620660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graphGAN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21" y="1503270"/>
            <a:ext cx="8314580" cy="42234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166D14E-4354-41AA-A3D3-DE95684CDBD3}"/>
              </a:ext>
            </a:extLst>
          </p:cNvPr>
          <p:cNvSpPr txBox="1"/>
          <p:nvPr/>
        </p:nvSpPr>
        <p:spPr>
          <a:xfrm>
            <a:off x="1292" y="5934670"/>
            <a:ext cx="6094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GitHub - </a:t>
            </a:r>
            <a:r>
              <a:rPr lang="en-US" altLang="zh-CN" dirty="0" err="1">
                <a:hlinkClick r:id="rId4"/>
              </a:rPr>
              <a:t>liutongyang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GraphGAN-pytorch</a:t>
            </a:r>
            <a:r>
              <a:rPr lang="en-US" altLang="zh-CN" dirty="0">
                <a:hlinkClick r:id="rId4"/>
              </a:rPr>
              <a:t>: (Still in coding)A </a:t>
            </a:r>
            <a:r>
              <a:rPr lang="en-US" altLang="zh-CN" dirty="0" err="1">
                <a:hlinkClick r:id="rId4"/>
              </a:rPr>
              <a:t>pytorch</a:t>
            </a:r>
            <a:r>
              <a:rPr lang="en-US" altLang="zh-CN" dirty="0">
                <a:hlinkClick r:id="rId4"/>
              </a:rPr>
              <a:t> implementation of </a:t>
            </a:r>
            <a:r>
              <a:rPr lang="en-US" altLang="zh-CN" dirty="0" err="1">
                <a:hlinkClick r:id="rId4"/>
              </a:rPr>
              <a:t>GraphGAN</a:t>
            </a:r>
            <a:r>
              <a:rPr lang="en-US" altLang="zh-CN" dirty="0">
                <a:hlinkClick r:id="rId4"/>
              </a:rPr>
              <a:t> (Graph Representation Learning with Generative Adversarial Nets) from hwwang55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9D70DA3-653B-4FA8-B228-7276A3DBBD03}"/>
              </a:ext>
            </a:extLst>
          </p:cNvPr>
          <p:cNvSpPr txBox="1"/>
          <p:nvPr/>
        </p:nvSpPr>
        <p:spPr>
          <a:xfrm>
            <a:off x="8141130" y="6211669"/>
            <a:ext cx="4050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如何进行优化：论文解读</a:t>
            </a:r>
            <a:r>
              <a:rPr lang="en-US" altLang="zh-CN" dirty="0">
                <a:hlinkClick r:id="rId5"/>
              </a:rPr>
              <a:t>-</a:t>
            </a:r>
            <a:r>
              <a:rPr lang="en-US" altLang="zh-CN" dirty="0" err="1">
                <a:hlinkClick r:id="rId5"/>
              </a:rPr>
              <a:t>GraphGan</a:t>
            </a:r>
            <a:r>
              <a:rPr lang="en-US" altLang="zh-CN" dirty="0">
                <a:hlinkClick r:id="rId5"/>
              </a:rPr>
              <a:t>_</a:t>
            </a:r>
            <a:r>
              <a:rPr lang="zh-CN" altLang="en-US" dirty="0">
                <a:hlinkClick r:id="rId5"/>
              </a:rPr>
              <a:t>哔哩哔哩</a:t>
            </a:r>
            <a:r>
              <a:rPr lang="en-US" altLang="zh-CN" dirty="0">
                <a:hlinkClick r:id="rId5"/>
              </a:rPr>
              <a:t>_</a:t>
            </a:r>
            <a:r>
              <a:rPr lang="en-US" altLang="zh-CN" dirty="0" err="1">
                <a:hlinkClick r:id="rId5"/>
              </a:rPr>
              <a:t>bilibili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575864"/>
            <a:ext cx="9916909" cy="57062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57" y="419358"/>
            <a:ext cx="9946923" cy="60192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5" name="AutoShape 4" descr="Fundamentals of Generative Adversarial Networks | by James Loy | Towards  Data Scienc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11" y="759480"/>
            <a:ext cx="6439377" cy="34483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2297" y="4461550"/>
            <a:ext cx="95626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生成对抗网络包含两个神经网络，一个是生成器（</a:t>
            </a:r>
            <a:r>
              <a:rPr lang="en-US" altLang="zh-CN" dirty="0"/>
              <a:t>generator</a:t>
            </a:r>
            <a:r>
              <a:rPr lang="zh-CN" altLang="en-US" dirty="0"/>
              <a:t>），另一个是判别器（</a:t>
            </a:r>
            <a:r>
              <a:rPr lang="en-US" altLang="zh-CN" dirty="0"/>
              <a:t>discriminator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生成器的任务是在一定的隐变量控制下生成新样本，判别器的任务是对真实训练样本和生成器生成的“假样本”进行判别。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“对抗”，就是指生成对抗网络在训练过程中，一方面训练判别器，使之尽可能准确地区分真样本和假样本；另一方面训练生成器，使之产生的假样本尽量不会被判别器识别出来。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79" y="569475"/>
            <a:ext cx="5633681" cy="30168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73488" y="848488"/>
            <a:ext cx="4140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对真样本x，希望D(x)判别为1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对假样本</a:t>
            </a:r>
            <a:r>
              <a:rPr lang="en-US" altLang="zh-CN" dirty="0"/>
              <a:t>G(z)</a:t>
            </a:r>
            <a:r>
              <a:rPr lang="zh-CN" altLang="en-US" dirty="0"/>
              <a:t>，希望</a:t>
            </a:r>
            <a:r>
              <a:rPr lang="en-US" altLang="zh-CN" dirty="0"/>
              <a:t>D(G(z))</a:t>
            </a:r>
            <a:r>
              <a:rPr lang="zh-CN" altLang="en-US" dirty="0"/>
              <a:t>判别为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95" y="3865361"/>
            <a:ext cx="9039498" cy="5859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86195" y="4730328"/>
            <a:ext cx="9138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maxD 使得分类器尽量准确的区分真实样本和生成样本， 即最大化log(D(x))和log(1-D(G(z))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minG</a:t>
            </a:r>
            <a:r>
              <a:rPr lang="en-US" altLang="zh-CN" dirty="0"/>
              <a:t> </a:t>
            </a:r>
            <a:r>
              <a:rPr lang="zh-CN" altLang="en-US" dirty="0"/>
              <a:t>使得生成器尽量骗过分类器，即</a:t>
            </a:r>
            <a:r>
              <a:rPr lang="en-US" altLang="zh-CN" dirty="0"/>
              <a:t>log(1-D(G(z))</a:t>
            </a:r>
            <a:r>
              <a:rPr lang="zh-CN" altLang="en-US" dirty="0"/>
              <a:t>最小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5060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对固定的生成器：</a:t>
            </a:r>
            <a:r>
              <a:rPr lang="en-US" altLang="zh-CN" dirty="0"/>
              <a:t>z-&gt;x</a:t>
            </a:r>
            <a:r>
              <a:rPr lang="zh-CN" altLang="en-US" dirty="0"/>
              <a:t>的映射关系固定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3" y="1947798"/>
            <a:ext cx="5996195" cy="17675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388857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对判别器求</a:t>
            </a:r>
            <a:r>
              <a:rPr lang="en-US" altLang="zh-CN" dirty="0"/>
              <a:t>V(D,G)</a:t>
            </a:r>
            <a:r>
              <a:rPr lang="zh-CN" altLang="en-US" dirty="0"/>
              <a:t>最大，最优解需满足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70" y="4257903"/>
            <a:ext cx="4881680" cy="62544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8200" y="507563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可得最优判别器</a:t>
            </a:r>
            <a:r>
              <a:rPr lang="en-US" altLang="zh-CN" dirty="0"/>
              <a:t>D*(x)</a:t>
            </a:r>
            <a:r>
              <a:rPr lang="zh-CN" altLang="en-US" dirty="0"/>
              <a:t> 为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189" y="5794467"/>
            <a:ext cx="2586291" cy="698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69068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对于固定的判别器，需要对生成器求</a:t>
            </a:r>
            <a:r>
              <a:rPr lang="en-US" altLang="zh-CN" dirty="0"/>
              <a:t>V(D,G)</a:t>
            </a:r>
            <a:r>
              <a:rPr lang="zh-CN" altLang="en-US" dirty="0"/>
              <a:t>最小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36852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                                               代入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15" y="2203991"/>
            <a:ext cx="2586291" cy="6984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22" y="2902399"/>
            <a:ext cx="7008664" cy="6816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979" y="3620436"/>
            <a:ext cx="6492741" cy="1218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38199" y="4890845"/>
                <a:ext cx="9239655" cy="1245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𝐽𝑆𝐷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J-S</a:t>
                </a:r>
                <a:r>
                  <a:rPr lang="zh-CN" altLang="en-US" dirty="0"/>
                  <a:t>散度（</a:t>
                </a:r>
                <a:r>
                  <a:rPr lang="en-US" altLang="zh-CN" dirty="0"/>
                  <a:t>Jensen-Shannon divergence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对生成器最小化</a:t>
                </a:r>
                <a:r>
                  <a:rPr lang="en-US" altLang="zh-CN" dirty="0"/>
                  <a:t>V(D*,G)</a:t>
                </a:r>
                <a:r>
                  <a:rPr lang="zh-CN" altLang="en-US" dirty="0"/>
                  <a:t>就是最小化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的差异，最优解是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，即生成样本与真实样本相同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90845"/>
                <a:ext cx="9239655" cy="1245469"/>
              </a:xfrm>
              <a:prstGeom prst="rect">
                <a:avLst/>
              </a:prstGeom>
              <a:blipFill rotWithShape="1">
                <a:blip r:embed="rId6"/>
                <a:stretch>
                  <a:fillRect l="-7" t="-6" r="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7" y="2556319"/>
            <a:ext cx="10068128" cy="33371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650" y="1827978"/>
            <a:ext cx="2920180" cy="66440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9340" y="1394195"/>
            <a:ext cx="190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初始化的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938" y="1641818"/>
            <a:ext cx="1610829" cy="1036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graphGAN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85" y="1560059"/>
            <a:ext cx="8413430" cy="17383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429000"/>
            <a:ext cx="60960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graphGAN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2" y="1511612"/>
            <a:ext cx="8498774" cy="1825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267" y="3520912"/>
            <a:ext cx="6337465" cy="22746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0CBE1BD-6E3A-4430-B38D-686FD71E1AAE}"/>
              </a:ext>
            </a:extLst>
          </p:cNvPr>
          <p:cNvSpPr txBox="1"/>
          <p:nvPr/>
        </p:nvSpPr>
        <p:spPr>
          <a:xfrm>
            <a:off x="6095999" y="5896261"/>
            <a:ext cx="53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Key point: positive and negative sample imbalance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graphGAN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02" y="1534170"/>
            <a:ext cx="6277851" cy="13908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27" y="3141731"/>
            <a:ext cx="7773485" cy="1086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27" y="4376057"/>
            <a:ext cx="7430537" cy="1600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386</Words>
  <Application>Microsoft Office PowerPoint</Application>
  <PresentationFormat>宽屏</PresentationFormat>
  <Paragraphs>45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黑体</vt:lpstr>
      <vt:lpstr>Arial</vt:lpstr>
      <vt:lpstr>Cambria Math</vt:lpstr>
      <vt:lpstr>Times New Roman</vt:lpstr>
      <vt:lpstr>Office 主题​​</vt:lpstr>
      <vt:lpstr>Generative Adversarial Networks</vt:lpstr>
      <vt:lpstr>GAN</vt:lpstr>
      <vt:lpstr>GAN</vt:lpstr>
      <vt:lpstr>GAN</vt:lpstr>
      <vt:lpstr>GAN</vt:lpstr>
      <vt:lpstr>GAN</vt:lpstr>
      <vt:lpstr>graphGAN</vt:lpstr>
      <vt:lpstr>graphGAN</vt:lpstr>
      <vt:lpstr>graphGAN</vt:lpstr>
      <vt:lpstr>Optimization of D</vt:lpstr>
      <vt:lpstr>Optimization of G</vt:lpstr>
      <vt:lpstr>graphGAN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威</dc:creator>
  <cp:lastModifiedBy>Microsoft 帐户</cp:lastModifiedBy>
  <cp:revision>833</cp:revision>
  <dcterms:created xsi:type="dcterms:W3CDTF">2022-12-05T08:10:00Z</dcterms:created>
  <dcterms:modified xsi:type="dcterms:W3CDTF">2023-07-19T06:50:50Z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4CD84ADA3D9A4883A3E6A9C19B5E734C</vt:lpwstr>
  </property>
  <property fmtid="{D5CDD505-2E9C-101B-9397-08002B2CF9AE}" pid="3" name="KSOProductBuildVer">
    <vt:lpwstr>2052-11.8.2.11813</vt:lpwstr>
  </property>
</Properties>
</file>