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01" r:id="rId2"/>
    <p:sldId id="302" r:id="rId3"/>
    <p:sldId id="303" r:id="rId4"/>
    <p:sldId id="311" r:id="rId5"/>
    <p:sldId id="304" r:id="rId6"/>
    <p:sldId id="305" r:id="rId7"/>
    <p:sldId id="306" r:id="rId8"/>
    <p:sldId id="307" r:id="rId9"/>
    <p:sldId id="308" r:id="rId10"/>
    <p:sldId id="309" r:id="rId11"/>
    <p:sldId id="31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91" autoAdjust="0"/>
  </p:normalViewPr>
  <p:slideViewPr>
    <p:cSldViewPr snapToGrid="0">
      <p:cViewPr varScale="1">
        <p:scale>
          <a:sx n="97" d="100"/>
          <a:sy n="97" d="100"/>
        </p:scale>
        <p:origin x="10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DCB2D-59D5-4A82-A321-D0D211DE9E9D}" type="datetimeFigureOut">
              <a:rPr lang="zh-CN" altLang="en-US" smtClean="0"/>
              <a:t>2023/7/19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50D5B-C1D6-4932-8A25-2CBFFAC659CA}" type="slidenum">
              <a:rPr lang="zh-CN" altLang="en-US" smtClean="0"/>
              <a:t>‹#›</a:t>
            </a:fld>
            <a:endParaRPr lang="zh-CN" altLang="en-US"/>
          </a:p>
        </p:txBody>
      </p:sp>
    </p:spTree>
    <p:extLst>
      <p:ext uri="{BB962C8B-B14F-4D97-AF65-F5344CB8AC3E}">
        <p14:creationId xmlns:p14="http://schemas.microsoft.com/office/powerpoint/2010/main" val="2627777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650D5B-C1D6-4932-8A25-2CBFFAC659CA}" type="slidenum">
              <a:rPr lang="zh-CN" altLang="en-US" smtClean="0"/>
              <a:t>1</a:t>
            </a:fld>
            <a:endParaRPr lang="zh-CN" altLang="en-US"/>
          </a:p>
        </p:txBody>
      </p:sp>
    </p:spTree>
    <p:extLst>
      <p:ext uri="{BB962C8B-B14F-4D97-AF65-F5344CB8AC3E}">
        <p14:creationId xmlns:p14="http://schemas.microsoft.com/office/powerpoint/2010/main" val="838704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空间转录组学（</a:t>
            </a:r>
            <a:r>
              <a:rPr lang="en-US" altLang="zh-CN" b="0" i="0" dirty="0">
                <a:solidFill>
                  <a:srgbClr val="374151"/>
                </a:solidFill>
                <a:effectLst/>
                <a:latin typeface="Söhne"/>
              </a:rPr>
              <a:t>Spatial Transcriptomics</a:t>
            </a:r>
            <a:r>
              <a:rPr lang="zh-CN" altLang="en-US" b="0" i="0" dirty="0">
                <a:solidFill>
                  <a:srgbClr val="374151"/>
                </a:solidFill>
                <a:effectLst/>
                <a:latin typeface="Söhne"/>
              </a:rPr>
              <a:t>）是一种新兴的生物信息学技术，旨在研究基因在空间细胞组织结构中的表达。通过揭示基因在组织结构中的空间分布，空间转录组学有助于理解基因在发育过程、组织功能和疾病发生中的作用。然而，在分析空间转录组数据时，解耦（</a:t>
            </a:r>
            <a:r>
              <a:rPr lang="en-US" altLang="zh-CN" b="0" i="0" dirty="0">
                <a:solidFill>
                  <a:srgbClr val="374151"/>
                </a:solidFill>
                <a:effectLst/>
                <a:latin typeface="Söhne"/>
              </a:rPr>
              <a:t>Deconvolution</a:t>
            </a:r>
            <a:r>
              <a:rPr lang="zh-CN" altLang="en-US" b="0" i="0" dirty="0">
                <a:solidFill>
                  <a:srgbClr val="374151"/>
                </a:solidFill>
                <a:effectLst/>
                <a:latin typeface="Söhne"/>
              </a:rPr>
              <a:t>）问题成为一个关键挑战。空间转录组解耦问题主要包括以下几个方面：</a:t>
            </a:r>
          </a:p>
          <a:p>
            <a:pPr algn="l">
              <a:buFont typeface="+mj-lt"/>
              <a:buAutoNum type="arabicPeriod"/>
            </a:pPr>
            <a:r>
              <a:rPr lang="zh-CN" altLang="en-US" b="0" i="0" dirty="0">
                <a:solidFill>
                  <a:srgbClr val="374151"/>
                </a:solidFill>
                <a:effectLst/>
                <a:latin typeface="Söhne"/>
              </a:rPr>
              <a:t>信号混叠：由于组织切片中不同细胞类型的相互堆叠、相邻或重叠，</a:t>
            </a:r>
            <a:r>
              <a:rPr lang="en-US" altLang="zh-CN" b="0" i="0" dirty="0">
                <a:solidFill>
                  <a:srgbClr val="374151"/>
                </a:solidFill>
                <a:effectLst/>
                <a:latin typeface="Söhne"/>
              </a:rPr>
              <a:t>RNA</a:t>
            </a:r>
            <a:r>
              <a:rPr lang="zh-CN" altLang="en-US" b="0" i="0" dirty="0">
                <a:solidFill>
                  <a:srgbClr val="374151"/>
                </a:solidFill>
                <a:effectLst/>
                <a:latin typeface="Söhne"/>
              </a:rPr>
              <a:t>信号可能发生混叠，导致测量到的基因表达量不准确。因此，需要设计有效的算法和模型，从混合的信号中提取每个细胞类型的基因表达信息。</a:t>
            </a:r>
          </a:p>
          <a:p>
            <a:pPr algn="l">
              <a:buFont typeface="+mj-lt"/>
              <a:buAutoNum type="arabicPeriod"/>
            </a:pPr>
            <a:r>
              <a:rPr lang="zh-CN" altLang="en-US" b="0" i="0" dirty="0">
                <a:solidFill>
                  <a:srgbClr val="374151"/>
                </a:solidFill>
                <a:effectLst/>
                <a:latin typeface="Söhne"/>
              </a:rPr>
              <a:t>细胞类型识别：在空间转录组数据中，识别细胞类型是一个关键任务。由于细胞类型的多样性和相似性，此任务具有较高的复杂性。为了解决这一问题，研究者通常利用无监督或半监督学习方法，结合单细胞转录组数据或已知的细胞标记基因来识别细胞类型。</a:t>
            </a:r>
          </a:p>
          <a:p>
            <a:pPr algn="l">
              <a:buFont typeface="+mj-lt"/>
              <a:buAutoNum type="arabicPeriod"/>
            </a:pPr>
            <a:r>
              <a:rPr lang="zh-CN" altLang="en-US" b="0" i="0" dirty="0">
                <a:solidFill>
                  <a:srgbClr val="374151"/>
                </a:solidFill>
                <a:effectLst/>
                <a:latin typeface="Söhne"/>
              </a:rPr>
              <a:t>空间信息重建：组织切片可能会导致空间信息丢失，如细胞间的相互作用和细胞在组织中的精确位置。为了重建这些空间信息，需要开发高效的计算方法和模型。目前已有一些基于图模型、拓扑数据分析和深度学习的方法被用于解决这一问题。</a:t>
            </a:r>
          </a:p>
        </p:txBody>
      </p:sp>
      <p:sp>
        <p:nvSpPr>
          <p:cNvPr id="4" name="灯片编号占位符 3"/>
          <p:cNvSpPr>
            <a:spLocks noGrp="1"/>
          </p:cNvSpPr>
          <p:nvPr>
            <p:ph type="sldNum" sz="quarter" idx="5"/>
          </p:nvPr>
        </p:nvSpPr>
        <p:spPr/>
        <p:txBody>
          <a:bodyPr/>
          <a:lstStyle/>
          <a:p>
            <a:fld id="{17650D5B-C1D6-4932-8A25-2CBFFAC659CA}" type="slidenum">
              <a:rPr lang="zh-CN" altLang="en-US" smtClean="0"/>
              <a:t>2</a:t>
            </a:fld>
            <a:endParaRPr lang="zh-CN" altLang="en-US"/>
          </a:p>
        </p:txBody>
      </p:sp>
    </p:spTree>
    <p:extLst>
      <p:ext uri="{BB962C8B-B14F-4D97-AF65-F5344CB8AC3E}">
        <p14:creationId xmlns:p14="http://schemas.microsoft.com/office/powerpoint/2010/main" val="155821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空间转录组学方法</a:t>
            </a:r>
            <a:r>
              <a:rPr lang="en-US" altLang="zh-CN" b="0" i="0" dirty="0">
                <a:solidFill>
                  <a:srgbClr val="374151"/>
                </a:solidFill>
                <a:effectLst/>
                <a:latin typeface="Söhne"/>
              </a:rPr>
              <a:t>DSTG</a:t>
            </a:r>
            <a:r>
              <a:rPr lang="zh-CN" altLang="en-US" b="0" i="0" dirty="0">
                <a:solidFill>
                  <a:srgbClr val="374151"/>
                </a:solidFill>
                <a:effectLst/>
                <a:latin typeface="Söhne"/>
              </a:rPr>
              <a:t>是一种基于图神经网络（</a:t>
            </a:r>
            <a:r>
              <a:rPr lang="en-US" altLang="zh-CN" b="0" i="0" dirty="0">
                <a:solidFill>
                  <a:srgbClr val="374151"/>
                </a:solidFill>
                <a:effectLst/>
                <a:latin typeface="Söhne"/>
              </a:rPr>
              <a:t>GNN</a:t>
            </a:r>
            <a:r>
              <a:rPr lang="zh-CN" altLang="en-US" b="0" i="0" dirty="0">
                <a:solidFill>
                  <a:srgbClr val="374151"/>
                </a:solidFill>
                <a:effectLst/>
                <a:latin typeface="Söhne"/>
              </a:rPr>
              <a:t>）的空间转录组解耦方法。</a:t>
            </a:r>
            <a:r>
              <a:rPr lang="en-US" altLang="zh-CN" b="0" i="0" dirty="0">
                <a:solidFill>
                  <a:srgbClr val="374151"/>
                </a:solidFill>
                <a:effectLst/>
                <a:latin typeface="Söhne"/>
              </a:rPr>
              <a:t>DSTG</a:t>
            </a:r>
            <a:r>
              <a:rPr lang="zh-CN" altLang="en-US" b="0" i="0" dirty="0">
                <a:solidFill>
                  <a:srgbClr val="374151"/>
                </a:solidFill>
                <a:effectLst/>
                <a:latin typeface="Söhne"/>
              </a:rPr>
              <a:t>旨在从混合的空间转录组数据中解析出不同细胞类型的基因表达信息，并重建细胞在组织结构中的空间分布。</a:t>
            </a:r>
          </a:p>
          <a:p>
            <a:pPr algn="l"/>
            <a:r>
              <a:rPr lang="en-US" altLang="zh-CN" b="0" i="0" dirty="0">
                <a:solidFill>
                  <a:srgbClr val="374151"/>
                </a:solidFill>
                <a:effectLst/>
                <a:latin typeface="Söhne"/>
              </a:rPr>
              <a:t>DSTG</a:t>
            </a:r>
            <a:r>
              <a:rPr lang="zh-CN" altLang="en-US" b="0" i="0" dirty="0">
                <a:solidFill>
                  <a:srgbClr val="374151"/>
                </a:solidFill>
                <a:effectLst/>
                <a:latin typeface="Söhne"/>
              </a:rPr>
              <a:t>的核心思想是将空间转录组数据表示为一个图结构，其中节点表示组织中的位置，边表示空间相邻关系。通过在这个图上构建图神经网络，</a:t>
            </a:r>
            <a:r>
              <a:rPr lang="en-US" altLang="zh-CN" b="0" i="0" dirty="0">
                <a:solidFill>
                  <a:srgbClr val="374151"/>
                </a:solidFill>
                <a:effectLst/>
                <a:latin typeface="Söhne"/>
              </a:rPr>
              <a:t>DSTG</a:t>
            </a:r>
            <a:r>
              <a:rPr lang="zh-CN" altLang="en-US" b="0" i="0" dirty="0">
                <a:solidFill>
                  <a:srgbClr val="374151"/>
                </a:solidFill>
                <a:effectLst/>
                <a:latin typeface="Söhne"/>
              </a:rPr>
              <a:t>可以捕捉组织结构中的空间依赖关系，并自动学习细胞类型特异性的基因表达特征。</a:t>
            </a:r>
          </a:p>
          <a:p>
            <a:pPr algn="l"/>
            <a:r>
              <a:rPr lang="en-US" altLang="zh-CN" b="0" i="0" dirty="0">
                <a:solidFill>
                  <a:srgbClr val="374151"/>
                </a:solidFill>
                <a:effectLst/>
                <a:latin typeface="Söhne"/>
              </a:rPr>
              <a:t>DSTG</a:t>
            </a:r>
            <a:r>
              <a:rPr lang="zh-CN" altLang="en-US" b="0" i="0" dirty="0">
                <a:solidFill>
                  <a:srgbClr val="374151"/>
                </a:solidFill>
                <a:effectLst/>
                <a:latin typeface="Söhne"/>
              </a:rPr>
              <a:t>的主要步骤如下：</a:t>
            </a:r>
          </a:p>
          <a:p>
            <a:pPr algn="l">
              <a:buFont typeface="+mj-lt"/>
              <a:buAutoNum type="arabicPeriod"/>
            </a:pPr>
            <a:r>
              <a:rPr lang="zh-CN" altLang="en-US" b="0" i="0" dirty="0">
                <a:solidFill>
                  <a:srgbClr val="374151"/>
                </a:solidFill>
                <a:effectLst/>
                <a:latin typeface="Söhne"/>
              </a:rPr>
              <a:t>数据预处理：对空间转录组数据进行标准化处理，去除技术偏差和噪声。</a:t>
            </a:r>
          </a:p>
          <a:p>
            <a:pPr algn="l">
              <a:buFont typeface="+mj-lt"/>
              <a:buAutoNum type="arabicPeriod"/>
            </a:pPr>
            <a:r>
              <a:rPr lang="zh-CN" altLang="en-US" b="0" i="0" dirty="0">
                <a:solidFill>
                  <a:srgbClr val="374151"/>
                </a:solidFill>
                <a:effectLst/>
                <a:latin typeface="Söhne"/>
              </a:rPr>
              <a:t>图构建：将空间转录组数据表示为一个图，其中节点表示组织中的位置，边表示空间相邻关系。可以使用</a:t>
            </a:r>
            <a:r>
              <a:rPr lang="en-US" altLang="zh-CN" b="0" i="0" dirty="0">
                <a:solidFill>
                  <a:srgbClr val="374151"/>
                </a:solidFill>
                <a:effectLst/>
                <a:latin typeface="Söhne"/>
              </a:rPr>
              <a:t>k</a:t>
            </a:r>
            <a:r>
              <a:rPr lang="zh-CN" altLang="en-US" b="0" i="0" dirty="0">
                <a:solidFill>
                  <a:srgbClr val="374151"/>
                </a:solidFill>
                <a:effectLst/>
                <a:latin typeface="Söhne"/>
              </a:rPr>
              <a:t>近邻法或者基于距离阈值的方法构建边。</a:t>
            </a:r>
          </a:p>
          <a:p>
            <a:pPr algn="l">
              <a:buFont typeface="+mj-lt"/>
              <a:buAutoNum type="arabicPeriod"/>
            </a:pPr>
            <a:r>
              <a:rPr lang="zh-CN" altLang="en-US" b="0" i="0" dirty="0">
                <a:solidFill>
                  <a:srgbClr val="374151"/>
                </a:solidFill>
                <a:effectLst/>
                <a:latin typeface="Söhne"/>
              </a:rPr>
              <a:t>图神经网络：在构建好的图上构建一个图神经网络。通常使用多层的</a:t>
            </a:r>
            <a:r>
              <a:rPr lang="en-US" altLang="zh-CN" b="0" i="0" dirty="0">
                <a:solidFill>
                  <a:srgbClr val="374151"/>
                </a:solidFill>
                <a:effectLst/>
                <a:latin typeface="Söhne"/>
              </a:rPr>
              <a:t>Graph Convolutional Networks</a:t>
            </a:r>
            <a:r>
              <a:rPr lang="zh-CN" altLang="en-US" b="0" i="0" dirty="0">
                <a:solidFill>
                  <a:srgbClr val="374151"/>
                </a:solidFill>
                <a:effectLst/>
                <a:latin typeface="Söhne"/>
              </a:rPr>
              <a:t>（</a:t>
            </a:r>
            <a:r>
              <a:rPr lang="en-US" altLang="zh-CN" b="0" i="0" dirty="0">
                <a:solidFill>
                  <a:srgbClr val="374151"/>
                </a:solidFill>
                <a:effectLst/>
                <a:latin typeface="Söhne"/>
              </a:rPr>
              <a:t>GCN</a:t>
            </a:r>
            <a:r>
              <a:rPr lang="zh-CN" altLang="en-US" b="0" i="0" dirty="0">
                <a:solidFill>
                  <a:srgbClr val="374151"/>
                </a:solidFill>
                <a:effectLst/>
                <a:latin typeface="Söhne"/>
              </a:rPr>
              <a:t>）。这些模型可以自动学习空间数据的特征表示和空间依赖关系。</a:t>
            </a:r>
          </a:p>
          <a:p>
            <a:pPr algn="l">
              <a:buFont typeface="+mj-lt"/>
              <a:buAutoNum type="arabicPeriod"/>
            </a:pPr>
            <a:r>
              <a:rPr lang="zh-CN" altLang="en-US" b="0" i="0" dirty="0">
                <a:solidFill>
                  <a:srgbClr val="374151"/>
                </a:solidFill>
                <a:effectLst/>
                <a:latin typeface="Söhne"/>
              </a:rPr>
              <a:t>解耦：通过训练图神经网络，学习将混合的基因表达信息解耦为不同细胞类型的基因表达特征。这一过程通常涉及到监督学习或半监督学习方法，如使用已知的细胞标记基因或单细胞转录组数据作为参考。</a:t>
            </a:r>
          </a:p>
          <a:p>
            <a:pPr algn="l">
              <a:buFont typeface="+mj-lt"/>
              <a:buAutoNum type="arabicPeriod"/>
            </a:pPr>
            <a:r>
              <a:rPr lang="zh-CN" altLang="en-US" b="0" i="0" dirty="0">
                <a:solidFill>
                  <a:srgbClr val="374151"/>
                </a:solidFill>
                <a:effectLst/>
                <a:latin typeface="Söhne"/>
              </a:rPr>
              <a:t>空间信息重建：利用图神经网络的输出，重建细胞在组织结构中的空间分布。这可以通过将图神经网络的嵌入表示转换为细胞类型标签（比例）来实现</a:t>
            </a:r>
            <a:r>
              <a:rPr lang="zh-CN" altLang="en-US" b="0" i="0" dirty="0" smtClean="0">
                <a:solidFill>
                  <a:srgbClr val="374151"/>
                </a:solidFill>
                <a:effectLst/>
                <a:latin typeface="Söhne"/>
              </a:rPr>
              <a:t>。</a:t>
            </a:r>
            <a:endParaRPr lang="zh-CN" altLang="en-US" b="0" i="0"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fld id="{17650D5B-C1D6-4932-8A25-2CBFFAC659CA}" type="slidenum">
              <a:rPr lang="zh-CN" altLang="en-US" smtClean="0"/>
              <a:t>5</a:t>
            </a:fld>
            <a:endParaRPr lang="zh-CN" altLang="en-US"/>
          </a:p>
        </p:txBody>
      </p:sp>
    </p:spTree>
    <p:extLst>
      <p:ext uri="{BB962C8B-B14F-4D97-AF65-F5344CB8AC3E}">
        <p14:creationId xmlns:p14="http://schemas.microsoft.com/office/powerpoint/2010/main" val="3976510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典型相关分析（</a:t>
            </a:r>
            <a:r>
              <a:rPr lang="en-US" altLang="zh-CN" b="0" i="0" dirty="0">
                <a:solidFill>
                  <a:srgbClr val="374151"/>
                </a:solidFill>
                <a:effectLst/>
                <a:latin typeface="Söhne"/>
              </a:rPr>
              <a:t>Canonical Correlation Analysis</a:t>
            </a:r>
            <a:r>
              <a:rPr lang="zh-CN" altLang="en-US" b="0" i="0" dirty="0">
                <a:solidFill>
                  <a:srgbClr val="374151"/>
                </a:solidFill>
                <a:effectLst/>
                <a:latin typeface="Söhne"/>
              </a:rPr>
              <a:t>，简称</a:t>
            </a:r>
            <a:r>
              <a:rPr lang="en-US" altLang="zh-CN" b="0" i="0" dirty="0">
                <a:solidFill>
                  <a:srgbClr val="374151"/>
                </a:solidFill>
                <a:effectLst/>
                <a:latin typeface="Söhne"/>
              </a:rPr>
              <a:t>CCA</a:t>
            </a:r>
            <a:r>
              <a:rPr lang="zh-CN" altLang="en-US" b="0" i="0" dirty="0">
                <a:solidFill>
                  <a:srgbClr val="374151"/>
                </a:solidFill>
                <a:effectLst/>
                <a:latin typeface="Söhne"/>
              </a:rPr>
              <a:t>）是一种多变量统计分析方法，旨在研究两组变量之间的线性关系。通过寻找两组变量的线性组合，</a:t>
            </a:r>
            <a:r>
              <a:rPr lang="en-US" altLang="zh-CN" b="0" i="0" dirty="0">
                <a:solidFill>
                  <a:srgbClr val="374151"/>
                </a:solidFill>
                <a:effectLst/>
                <a:latin typeface="Söhne"/>
              </a:rPr>
              <a:t>CCA</a:t>
            </a:r>
            <a:r>
              <a:rPr lang="zh-CN" altLang="en-US" b="0" i="0" dirty="0">
                <a:solidFill>
                  <a:srgbClr val="374151"/>
                </a:solidFill>
                <a:effectLst/>
                <a:latin typeface="Söhne"/>
              </a:rPr>
              <a:t>试图找到使得这两个线性组合之间的相关性最大化的方向。</a:t>
            </a:r>
            <a:r>
              <a:rPr lang="en-US" altLang="zh-CN" b="0" i="0" dirty="0">
                <a:solidFill>
                  <a:srgbClr val="374151"/>
                </a:solidFill>
                <a:effectLst/>
                <a:latin typeface="Söhne"/>
              </a:rPr>
              <a:t>CCA</a:t>
            </a:r>
            <a:r>
              <a:rPr lang="zh-CN" altLang="en-US" b="0" i="0" dirty="0">
                <a:solidFill>
                  <a:srgbClr val="374151"/>
                </a:solidFill>
                <a:effectLst/>
                <a:latin typeface="Söhne"/>
              </a:rPr>
              <a:t>广泛应用于各种领域，如生物统计学、心理学、经济学和社会科学等。</a:t>
            </a:r>
          </a:p>
          <a:p>
            <a:pPr algn="l"/>
            <a:r>
              <a:rPr lang="zh-CN" altLang="en-US" b="0" i="0" dirty="0">
                <a:solidFill>
                  <a:srgbClr val="374151"/>
                </a:solidFill>
                <a:effectLst/>
                <a:latin typeface="Söhne"/>
              </a:rPr>
              <a:t>在数学上，假设我们有两组随机变量</a:t>
            </a:r>
            <a:r>
              <a:rPr lang="en-US" altLang="zh-CN" b="0" i="0" dirty="0">
                <a:solidFill>
                  <a:srgbClr val="374151"/>
                </a:solidFill>
                <a:effectLst/>
                <a:latin typeface="Söhne"/>
              </a:rPr>
              <a:t>X</a:t>
            </a:r>
            <a:r>
              <a:rPr lang="zh-CN" altLang="en-US" b="0" i="0" dirty="0">
                <a:solidFill>
                  <a:srgbClr val="374151"/>
                </a:solidFill>
                <a:effectLst/>
                <a:latin typeface="Söhne"/>
              </a:rPr>
              <a:t>和</a:t>
            </a:r>
            <a:r>
              <a:rPr lang="en-US" altLang="zh-CN" b="0" i="0" dirty="0">
                <a:solidFill>
                  <a:srgbClr val="374151"/>
                </a:solidFill>
                <a:effectLst/>
                <a:latin typeface="Söhne"/>
              </a:rPr>
              <a:t>Y</a:t>
            </a:r>
            <a:r>
              <a:rPr lang="zh-CN" altLang="en-US" b="0" i="0" dirty="0">
                <a:solidFill>
                  <a:srgbClr val="374151"/>
                </a:solidFill>
                <a:effectLst/>
                <a:latin typeface="Söhne"/>
              </a:rPr>
              <a:t>，它们分别具有</a:t>
            </a:r>
            <a:r>
              <a:rPr lang="en-US" altLang="zh-CN" b="0" i="0" dirty="0">
                <a:solidFill>
                  <a:srgbClr val="374151"/>
                </a:solidFill>
                <a:effectLst/>
                <a:latin typeface="Söhne"/>
              </a:rPr>
              <a:t>p</a:t>
            </a:r>
            <a:r>
              <a:rPr lang="zh-CN" altLang="en-US" b="0" i="0" dirty="0">
                <a:solidFill>
                  <a:srgbClr val="374151"/>
                </a:solidFill>
                <a:effectLst/>
                <a:latin typeface="Söhne"/>
              </a:rPr>
              <a:t>和</a:t>
            </a:r>
            <a:r>
              <a:rPr lang="en-US" altLang="zh-CN" b="0" i="0" dirty="0">
                <a:solidFill>
                  <a:srgbClr val="374151"/>
                </a:solidFill>
                <a:effectLst/>
                <a:latin typeface="Söhne"/>
              </a:rPr>
              <a:t>q</a:t>
            </a:r>
            <a:r>
              <a:rPr lang="zh-CN" altLang="en-US" b="0" i="0" dirty="0">
                <a:solidFill>
                  <a:srgbClr val="374151"/>
                </a:solidFill>
                <a:effectLst/>
                <a:latin typeface="Söhne"/>
              </a:rPr>
              <a:t>个变量。典型相关分析的目标是找到两个向量</a:t>
            </a:r>
            <a:r>
              <a:rPr lang="en-US" altLang="zh-CN" b="0" i="0" dirty="0">
                <a:solidFill>
                  <a:srgbClr val="374151"/>
                </a:solidFill>
                <a:effectLst/>
                <a:latin typeface="Söhne"/>
              </a:rPr>
              <a:t>a’</a:t>
            </a:r>
            <a:r>
              <a:rPr lang="zh-CN" altLang="en-US" b="0" i="0" dirty="0">
                <a:solidFill>
                  <a:srgbClr val="374151"/>
                </a:solidFill>
                <a:effectLst/>
                <a:latin typeface="Söhne"/>
              </a:rPr>
              <a:t>和</a:t>
            </a:r>
            <a:r>
              <a:rPr lang="en-US" altLang="zh-CN" b="0" i="0" dirty="0">
                <a:solidFill>
                  <a:srgbClr val="374151"/>
                </a:solidFill>
                <a:effectLst/>
                <a:latin typeface="Söhne"/>
              </a:rPr>
              <a:t>b’</a:t>
            </a:r>
            <a:r>
              <a:rPr lang="zh-CN" altLang="en-US" b="0" i="0" dirty="0">
                <a:solidFill>
                  <a:srgbClr val="374151"/>
                </a:solidFill>
                <a:effectLst/>
                <a:latin typeface="Söhne"/>
              </a:rPr>
              <a:t>，使得</a:t>
            </a:r>
            <a:r>
              <a:rPr lang="en-US" altLang="zh-CN" b="0" i="0" dirty="0">
                <a:solidFill>
                  <a:srgbClr val="374151"/>
                </a:solidFill>
                <a:effectLst/>
                <a:latin typeface="Söhne"/>
              </a:rPr>
              <a:t>X</a:t>
            </a:r>
            <a:r>
              <a:rPr lang="zh-CN" altLang="en-US" b="0" i="0" dirty="0">
                <a:solidFill>
                  <a:srgbClr val="374151"/>
                </a:solidFill>
                <a:effectLst/>
                <a:latin typeface="Söhne"/>
              </a:rPr>
              <a:t>和</a:t>
            </a:r>
            <a:r>
              <a:rPr lang="en-US" altLang="zh-CN" b="0" i="0" dirty="0">
                <a:solidFill>
                  <a:srgbClr val="374151"/>
                </a:solidFill>
                <a:effectLst/>
                <a:latin typeface="Söhne"/>
              </a:rPr>
              <a:t>Y</a:t>
            </a:r>
            <a:r>
              <a:rPr lang="zh-CN" altLang="en-US" b="0" i="0" dirty="0">
                <a:solidFill>
                  <a:srgbClr val="374151"/>
                </a:solidFill>
                <a:effectLst/>
                <a:latin typeface="Söhne"/>
              </a:rPr>
              <a:t>的线性组合</a:t>
            </a:r>
            <a:r>
              <a:rPr lang="en-US" altLang="zh-CN" b="0" i="0" dirty="0">
                <a:solidFill>
                  <a:srgbClr val="374151"/>
                </a:solidFill>
                <a:effectLst/>
                <a:latin typeface="Söhne"/>
              </a:rPr>
              <a:t>U = </a:t>
            </a:r>
            <a:r>
              <a:rPr lang="en-US" altLang="zh-CN" b="0" i="0" dirty="0" err="1">
                <a:solidFill>
                  <a:srgbClr val="374151"/>
                </a:solidFill>
                <a:effectLst/>
                <a:latin typeface="Söhne"/>
              </a:rPr>
              <a:t>a'X</a:t>
            </a:r>
            <a:r>
              <a:rPr lang="zh-CN" altLang="en-US" b="0" i="0" dirty="0">
                <a:solidFill>
                  <a:srgbClr val="374151"/>
                </a:solidFill>
                <a:effectLst/>
                <a:latin typeface="Söhne"/>
              </a:rPr>
              <a:t>和</a:t>
            </a:r>
            <a:r>
              <a:rPr lang="en-US" altLang="zh-CN" b="0" i="0" dirty="0">
                <a:solidFill>
                  <a:srgbClr val="374151"/>
                </a:solidFill>
                <a:effectLst/>
                <a:latin typeface="Söhne"/>
              </a:rPr>
              <a:t>V = </a:t>
            </a:r>
            <a:r>
              <a:rPr lang="en-US" altLang="zh-CN" b="0" i="0" dirty="0" err="1">
                <a:solidFill>
                  <a:srgbClr val="374151"/>
                </a:solidFill>
                <a:effectLst/>
                <a:latin typeface="Söhne"/>
              </a:rPr>
              <a:t>b'Y</a:t>
            </a:r>
            <a:r>
              <a:rPr lang="zh-CN" altLang="en-US" b="0" i="0" dirty="0">
                <a:solidFill>
                  <a:srgbClr val="374151"/>
                </a:solidFill>
                <a:effectLst/>
                <a:latin typeface="Söhne"/>
              </a:rPr>
              <a:t>之间的相关系数（称为典型相关系数）达到最大。</a:t>
            </a:r>
          </a:p>
          <a:p>
            <a:pPr algn="l"/>
            <a:r>
              <a:rPr lang="zh-CN" altLang="en-US" b="0" i="0" dirty="0">
                <a:solidFill>
                  <a:srgbClr val="374151"/>
                </a:solidFill>
                <a:effectLst/>
                <a:latin typeface="Söhne"/>
              </a:rPr>
              <a:t>求解得到的</a:t>
            </a:r>
            <a:r>
              <a:rPr lang="en-US" altLang="zh-CN" b="0" i="0" dirty="0">
                <a:solidFill>
                  <a:srgbClr val="374151"/>
                </a:solidFill>
                <a:effectLst/>
                <a:latin typeface="Söhne"/>
              </a:rPr>
              <a:t>a’</a:t>
            </a:r>
            <a:r>
              <a:rPr lang="zh-CN" altLang="en-US" b="0" i="0" dirty="0">
                <a:solidFill>
                  <a:srgbClr val="374151"/>
                </a:solidFill>
                <a:effectLst/>
                <a:latin typeface="Söhne"/>
              </a:rPr>
              <a:t>和</a:t>
            </a:r>
            <a:r>
              <a:rPr lang="en-US" altLang="zh-CN" b="0" i="0" dirty="0">
                <a:solidFill>
                  <a:srgbClr val="374151"/>
                </a:solidFill>
                <a:effectLst/>
                <a:latin typeface="Söhne"/>
              </a:rPr>
              <a:t>b’</a:t>
            </a:r>
            <a:r>
              <a:rPr lang="zh-CN" altLang="en-US" b="0" i="0" dirty="0">
                <a:solidFill>
                  <a:srgbClr val="374151"/>
                </a:solidFill>
                <a:effectLst/>
                <a:latin typeface="Söhne"/>
              </a:rPr>
              <a:t>向量就是使得两组变量线性组合之间相关性最大的方向。通过这种方法，我们可以找到多对典型相关系数和对应的线性组合，进一步分析两组变量之间的关系。</a:t>
            </a:r>
          </a:p>
          <a:p>
            <a:pPr algn="l"/>
            <a:r>
              <a:rPr lang="zh-CN" altLang="en-US" b="0" i="0" dirty="0">
                <a:solidFill>
                  <a:srgbClr val="374151"/>
                </a:solidFill>
                <a:effectLst/>
                <a:latin typeface="Söhne"/>
              </a:rPr>
              <a:t>需要注意的是，</a:t>
            </a:r>
            <a:r>
              <a:rPr lang="en-US" altLang="zh-CN" b="0" i="0" dirty="0">
                <a:solidFill>
                  <a:srgbClr val="374151"/>
                </a:solidFill>
                <a:effectLst/>
                <a:latin typeface="Söhne"/>
              </a:rPr>
              <a:t>CCA</a:t>
            </a:r>
            <a:r>
              <a:rPr lang="zh-CN" altLang="en-US" b="0" i="0" dirty="0">
                <a:solidFill>
                  <a:srgbClr val="374151"/>
                </a:solidFill>
                <a:effectLst/>
                <a:latin typeface="Söhne"/>
              </a:rPr>
              <a:t>对数据的分布和尺度敏感，因此在进行分析之前，通常需要对数据进行标准化处理。此外，</a:t>
            </a:r>
            <a:r>
              <a:rPr lang="en-US" altLang="zh-CN" b="0" i="0" dirty="0">
                <a:solidFill>
                  <a:srgbClr val="374151"/>
                </a:solidFill>
                <a:effectLst/>
                <a:latin typeface="Söhne"/>
              </a:rPr>
              <a:t>CCA</a:t>
            </a:r>
            <a:r>
              <a:rPr lang="zh-CN" altLang="en-US" b="0" i="0" dirty="0">
                <a:solidFill>
                  <a:srgbClr val="374151"/>
                </a:solidFill>
                <a:effectLst/>
                <a:latin typeface="Söhne"/>
              </a:rPr>
              <a:t>可能受到多重共线性和过拟合的影响，因此在实际应用中，需要结合交叉验证等技巧来选择合适数量的典型相关系数</a:t>
            </a:r>
            <a:r>
              <a:rPr lang="zh-CN" altLang="en-US" b="0" i="0" dirty="0" smtClean="0">
                <a:solidFill>
                  <a:srgbClr val="374151"/>
                </a:solidFill>
                <a:effectLst/>
                <a:latin typeface="Söhne"/>
              </a:rPr>
              <a:t>。</a:t>
            </a:r>
            <a:endParaRPr lang="zh-CN" altLang="en-US" b="0" i="0"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fld id="{17650D5B-C1D6-4932-8A25-2CBFFAC659CA}" type="slidenum">
              <a:rPr lang="zh-CN" altLang="en-US" smtClean="0"/>
              <a:t>6</a:t>
            </a:fld>
            <a:endParaRPr lang="zh-CN" altLang="en-US"/>
          </a:p>
        </p:txBody>
      </p:sp>
    </p:spTree>
    <p:extLst>
      <p:ext uri="{BB962C8B-B14F-4D97-AF65-F5344CB8AC3E}">
        <p14:creationId xmlns:p14="http://schemas.microsoft.com/office/powerpoint/2010/main" val="375659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50D5B-C1D6-4932-8A25-2CBFFAC659CA}" type="slidenum">
              <a:rPr lang="zh-CN" altLang="en-US" smtClean="0"/>
              <a:t>7</a:t>
            </a:fld>
            <a:endParaRPr lang="zh-CN" altLang="en-US"/>
          </a:p>
        </p:txBody>
      </p:sp>
    </p:spTree>
    <p:extLst>
      <p:ext uri="{BB962C8B-B14F-4D97-AF65-F5344CB8AC3E}">
        <p14:creationId xmlns:p14="http://schemas.microsoft.com/office/powerpoint/2010/main" val="4813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50D5B-C1D6-4932-8A25-2CBFFAC659CA}" type="slidenum">
              <a:rPr lang="zh-CN" altLang="en-US" smtClean="0"/>
              <a:t>8</a:t>
            </a:fld>
            <a:endParaRPr lang="zh-CN" altLang="en-US"/>
          </a:p>
        </p:txBody>
      </p:sp>
    </p:spTree>
    <p:extLst>
      <p:ext uri="{BB962C8B-B14F-4D97-AF65-F5344CB8AC3E}">
        <p14:creationId xmlns:p14="http://schemas.microsoft.com/office/powerpoint/2010/main" val="427672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00A600-23EB-492E-B9AD-482F46296A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6BBAB475-639C-4A4F-B26F-9065F0C88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023484DF-B63A-477C-89FB-EC45E783F0E1}"/>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xmlns="" id="{EE9D3B88-3D45-476C-AD68-505AC3DCB9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DA5FCE7-6B25-4817-9476-F45B560F1AF2}"/>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267448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314FC3-A429-42C6-88B8-9EF958F790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D285541-96B2-4E98-A03F-42F12225907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36770DE-B2E4-4FC9-9DE0-92B050FBA553}"/>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xmlns="" id="{1500990B-2513-44A8-A32D-C8785572CD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A2C755C-E4E0-4CBE-9E65-D2EC2EBA0C53}"/>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3737240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867AAB42-B4AD-49A5-B71F-7D33E9C74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74C8B02-114A-4A43-A6E8-FE2DCDBE4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4A6575C-7664-43EC-A726-0B398FE92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092ED-0F5B-43CB-A243-551599931CA4}"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xmlns="" id="{8FAD57BE-3484-41BE-A37E-9BDF02143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971E1F6-50D1-4BE5-A741-F2FC40346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358012735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BAAB26F1-614B-42BD-9D82-ABB81256CAA8}"/>
              </a:ext>
            </a:extLst>
          </p:cNvPr>
          <p:cNvPicPr>
            <a:picLocks noChangeAspect="1"/>
          </p:cNvPicPr>
          <p:nvPr/>
        </p:nvPicPr>
        <p:blipFill>
          <a:blip r:embed="rId3"/>
          <a:stretch>
            <a:fillRect/>
          </a:stretch>
        </p:blipFill>
        <p:spPr>
          <a:xfrm>
            <a:off x="997778" y="968927"/>
            <a:ext cx="10196444" cy="4587638"/>
          </a:xfrm>
          <a:prstGeom prst="rect">
            <a:avLst/>
          </a:prstGeom>
        </p:spPr>
      </p:pic>
    </p:spTree>
    <p:extLst>
      <p:ext uri="{BB962C8B-B14F-4D97-AF65-F5344CB8AC3E}">
        <p14:creationId xmlns:p14="http://schemas.microsoft.com/office/powerpoint/2010/main" val="2465720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4E7F1F-EE2E-43FC-9C13-24531B0FC8B2}"/>
              </a:ext>
            </a:extLst>
          </p:cNvPr>
          <p:cNvSpPr>
            <a:spLocks noGrp="1"/>
          </p:cNvSpPr>
          <p:nvPr>
            <p:ph type="title"/>
          </p:nvPr>
        </p:nvSpPr>
        <p:spPr/>
        <p:txBody>
          <a:bodyPr/>
          <a:lstStyle/>
          <a:p>
            <a:r>
              <a:rPr lang="en-US" altLang="zh-CN" dirty="0"/>
              <a:t>Results</a:t>
            </a:r>
            <a:endParaRPr lang="zh-CN" altLang="en-US" dirty="0"/>
          </a:p>
        </p:txBody>
      </p:sp>
      <p:pic>
        <p:nvPicPr>
          <p:cNvPr id="5" name="图片 4">
            <a:extLst>
              <a:ext uri="{FF2B5EF4-FFF2-40B4-BE49-F238E27FC236}">
                <a16:creationId xmlns:a16="http://schemas.microsoft.com/office/drawing/2014/main" xmlns="" id="{A3A1F01C-8EAC-447E-B760-8116E6219297}"/>
              </a:ext>
            </a:extLst>
          </p:cNvPr>
          <p:cNvPicPr>
            <a:picLocks noChangeAspect="1"/>
          </p:cNvPicPr>
          <p:nvPr/>
        </p:nvPicPr>
        <p:blipFill>
          <a:blip r:embed="rId2"/>
          <a:stretch>
            <a:fillRect/>
          </a:stretch>
        </p:blipFill>
        <p:spPr>
          <a:xfrm>
            <a:off x="2188607" y="1355835"/>
            <a:ext cx="8037958" cy="5334928"/>
          </a:xfrm>
          <a:prstGeom prst="rect">
            <a:avLst/>
          </a:prstGeom>
        </p:spPr>
      </p:pic>
    </p:spTree>
    <p:extLst>
      <p:ext uri="{BB962C8B-B14F-4D97-AF65-F5344CB8AC3E}">
        <p14:creationId xmlns:p14="http://schemas.microsoft.com/office/powerpoint/2010/main" val="10504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E8C9CF-65E4-460A-B5DD-7DF54EAB22E9}"/>
              </a:ext>
            </a:extLst>
          </p:cNvPr>
          <p:cNvSpPr>
            <a:spLocks noGrp="1"/>
          </p:cNvSpPr>
          <p:nvPr>
            <p:ph type="title"/>
          </p:nvPr>
        </p:nvSpPr>
        <p:spPr/>
        <p:txBody>
          <a:bodyPr/>
          <a:lstStyle/>
          <a:p>
            <a:r>
              <a:rPr lang="en-US" altLang="zh-CN" dirty="0"/>
              <a:t>Results</a:t>
            </a:r>
            <a:endParaRPr lang="zh-CN" altLang="en-US" dirty="0"/>
          </a:p>
        </p:txBody>
      </p:sp>
      <p:pic>
        <p:nvPicPr>
          <p:cNvPr id="5" name="图片 4">
            <a:extLst>
              <a:ext uri="{FF2B5EF4-FFF2-40B4-BE49-F238E27FC236}">
                <a16:creationId xmlns:a16="http://schemas.microsoft.com/office/drawing/2014/main" xmlns="" id="{F61BA6F7-23E2-4BC7-95F4-FFD2A66C80F3}"/>
              </a:ext>
            </a:extLst>
          </p:cNvPr>
          <p:cNvPicPr>
            <a:picLocks noChangeAspect="1"/>
          </p:cNvPicPr>
          <p:nvPr/>
        </p:nvPicPr>
        <p:blipFill>
          <a:blip r:embed="rId2"/>
          <a:stretch>
            <a:fillRect/>
          </a:stretch>
        </p:blipFill>
        <p:spPr>
          <a:xfrm>
            <a:off x="2159874" y="1457167"/>
            <a:ext cx="8089303" cy="5201663"/>
          </a:xfrm>
          <a:prstGeom prst="rect">
            <a:avLst/>
          </a:prstGeom>
        </p:spPr>
      </p:pic>
      <p:pic>
        <p:nvPicPr>
          <p:cNvPr id="7" name="图片 6">
            <a:extLst>
              <a:ext uri="{FF2B5EF4-FFF2-40B4-BE49-F238E27FC236}">
                <a16:creationId xmlns:a16="http://schemas.microsoft.com/office/drawing/2014/main" xmlns="" id="{0989DC69-A044-4568-B303-22DB8D93FE25}"/>
              </a:ext>
            </a:extLst>
          </p:cNvPr>
          <p:cNvPicPr>
            <a:picLocks noChangeAspect="1"/>
          </p:cNvPicPr>
          <p:nvPr/>
        </p:nvPicPr>
        <p:blipFill>
          <a:blip r:embed="rId3"/>
          <a:stretch>
            <a:fillRect/>
          </a:stretch>
        </p:blipFill>
        <p:spPr>
          <a:xfrm>
            <a:off x="9809708" y="210830"/>
            <a:ext cx="2212251" cy="1675120"/>
          </a:xfrm>
          <a:prstGeom prst="rect">
            <a:avLst/>
          </a:prstGeom>
        </p:spPr>
      </p:pic>
    </p:spTree>
    <p:extLst>
      <p:ext uri="{BB962C8B-B14F-4D97-AF65-F5344CB8AC3E}">
        <p14:creationId xmlns:p14="http://schemas.microsoft.com/office/powerpoint/2010/main" val="331188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2A0559-34A8-49DD-878D-AC9C1FF32183}"/>
              </a:ext>
            </a:extLst>
          </p:cNvPr>
          <p:cNvSpPr>
            <a:spLocks noGrp="1"/>
          </p:cNvSpPr>
          <p:nvPr>
            <p:ph type="title"/>
          </p:nvPr>
        </p:nvSpPr>
        <p:spPr/>
        <p:txBody>
          <a:bodyPr/>
          <a:lstStyle/>
          <a:p>
            <a:r>
              <a:rPr lang="en-US" altLang="zh-CN" dirty="0"/>
              <a:t>10X </a:t>
            </a:r>
            <a:r>
              <a:rPr lang="en-US" altLang="zh-CN" dirty="0" err="1"/>
              <a:t>Visium</a:t>
            </a:r>
            <a:endParaRPr lang="zh-CN" altLang="en-US" dirty="0"/>
          </a:p>
        </p:txBody>
      </p:sp>
      <p:pic>
        <p:nvPicPr>
          <p:cNvPr id="4" name="图片 3">
            <a:extLst>
              <a:ext uri="{FF2B5EF4-FFF2-40B4-BE49-F238E27FC236}">
                <a16:creationId xmlns:a16="http://schemas.microsoft.com/office/drawing/2014/main" xmlns="" id="{BE62FD99-0C4D-404F-9DE4-69DFDEC013EB}"/>
              </a:ext>
            </a:extLst>
          </p:cNvPr>
          <p:cNvPicPr>
            <a:picLocks noChangeAspect="1"/>
          </p:cNvPicPr>
          <p:nvPr/>
        </p:nvPicPr>
        <p:blipFill>
          <a:blip r:embed="rId3"/>
          <a:stretch>
            <a:fillRect/>
          </a:stretch>
        </p:blipFill>
        <p:spPr>
          <a:xfrm>
            <a:off x="583366" y="2031604"/>
            <a:ext cx="11025268" cy="4461271"/>
          </a:xfrm>
          <a:prstGeom prst="rect">
            <a:avLst/>
          </a:prstGeom>
        </p:spPr>
      </p:pic>
    </p:spTree>
    <p:extLst>
      <p:ext uri="{BB962C8B-B14F-4D97-AF65-F5344CB8AC3E}">
        <p14:creationId xmlns:p14="http://schemas.microsoft.com/office/powerpoint/2010/main" val="20604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2A0559-34A8-49DD-878D-AC9C1FF32183}"/>
              </a:ext>
            </a:extLst>
          </p:cNvPr>
          <p:cNvSpPr>
            <a:spLocks noGrp="1"/>
          </p:cNvSpPr>
          <p:nvPr>
            <p:ph type="title"/>
          </p:nvPr>
        </p:nvSpPr>
        <p:spPr/>
        <p:txBody>
          <a:bodyPr/>
          <a:lstStyle/>
          <a:p>
            <a:r>
              <a:rPr lang="en-US" altLang="zh-CN" dirty="0"/>
              <a:t>Cell Type Deconvolution</a:t>
            </a:r>
            <a:endParaRPr lang="zh-CN" altLang="en-US" dirty="0"/>
          </a:p>
        </p:txBody>
      </p:sp>
      <p:sp>
        <p:nvSpPr>
          <p:cNvPr id="3" name="内容占位符 2">
            <a:extLst>
              <a:ext uri="{FF2B5EF4-FFF2-40B4-BE49-F238E27FC236}">
                <a16:creationId xmlns:a16="http://schemas.microsoft.com/office/drawing/2014/main" xmlns="" id="{B2176C52-A5B6-4BF7-A7C4-A6069E63815A}"/>
              </a:ext>
            </a:extLst>
          </p:cNvPr>
          <p:cNvSpPr>
            <a:spLocks noGrp="1"/>
          </p:cNvSpPr>
          <p:nvPr>
            <p:ph idx="1"/>
          </p:nvPr>
        </p:nvSpPr>
        <p:spPr>
          <a:xfrm>
            <a:off x="838200" y="1825625"/>
            <a:ext cx="7474527" cy="4351338"/>
          </a:xfrm>
        </p:spPr>
        <p:txBody>
          <a:bodyPr>
            <a:normAutofit/>
          </a:bodyPr>
          <a:lstStyle/>
          <a:p>
            <a:r>
              <a:rPr lang="en-US" altLang="zh-CN" sz="2400" dirty="0"/>
              <a:t>A single spot usually contains multiple cells (2-15).</a:t>
            </a:r>
          </a:p>
          <a:p>
            <a:r>
              <a:rPr lang="en-US" altLang="zh-CN" sz="2400" dirty="0"/>
              <a:t>The gene expression vector in a spot is extremely sparse and the applicability of linear regression methods is diminished.</a:t>
            </a:r>
            <a:endParaRPr lang="zh-CN" altLang="en-US" sz="2400" dirty="0"/>
          </a:p>
        </p:txBody>
      </p:sp>
      <p:pic>
        <p:nvPicPr>
          <p:cNvPr id="4" name="图片 3">
            <a:extLst>
              <a:ext uri="{FF2B5EF4-FFF2-40B4-BE49-F238E27FC236}">
                <a16:creationId xmlns:a16="http://schemas.microsoft.com/office/drawing/2014/main" xmlns="" id="{80AC02F2-5FF9-4585-8906-4A466B81A3BD}"/>
              </a:ext>
            </a:extLst>
          </p:cNvPr>
          <p:cNvPicPr>
            <a:picLocks noChangeAspect="1"/>
          </p:cNvPicPr>
          <p:nvPr/>
        </p:nvPicPr>
        <p:blipFill>
          <a:blip r:embed="rId2"/>
          <a:stretch>
            <a:fillRect/>
          </a:stretch>
        </p:blipFill>
        <p:spPr>
          <a:xfrm>
            <a:off x="8141818" y="2811557"/>
            <a:ext cx="2751688" cy="2111964"/>
          </a:xfrm>
          <a:prstGeom prst="rect">
            <a:avLst/>
          </a:prstGeom>
        </p:spPr>
      </p:pic>
    </p:spTree>
    <p:extLst>
      <p:ext uri="{BB962C8B-B14F-4D97-AF65-F5344CB8AC3E}">
        <p14:creationId xmlns:p14="http://schemas.microsoft.com/office/powerpoint/2010/main" val="185528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12C951-4815-4145-B81B-9C63EBA25584}"/>
              </a:ext>
            </a:extLst>
          </p:cNvPr>
          <p:cNvSpPr>
            <a:spLocks noGrp="1"/>
          </p:cNvSpPr>
          <p:nvPr>
            <p:ph type="title"/>
          </p:nvPr>
        </p:nvSpPr>
        <p:spPr/>
        <p:txBody>
          <a:bodyPr/>
          <a:lstStyle/>
          <a:p>
            <a:r>
              <a:rPr lang="en-US" altLang="zh-CN" dirty="0"/>
              <a:t>Cellular Deconvolution  Methods</a:t>
            </a:r>
            <a:endParaRPr lang="zh-CN" altLang="en-US" dirty="0"/>
          </a:p>
        </p:txBody>
      </p:sp>
      <p:pic>
        <p:nvPicPr>
          <p:cNvPr id="5" name="图片 4">
            <a:extLst>
              <a:ext uri="{FF2B5EF4-FFF2-40B4-BE49-F238E27FC236}">
                <a16:creationId xmlns:a16="http://schemas.microsoft.com/office/drawing/2014/main" xmlns="" id="{606C93F4-D567-437B-ADE0-5FC64BCDAC2E}"/>
              </a:ext>
            </a:extLst>
          </p:cNvPr>
          <p:cNvPicPr>
            <a:picLocks noChangeAspect="1"/>
          </p:cNvPicPr>
          <p:nvPr/>
        </p:nvPicPr>
        <p:blipFill>
          <a:blip r:embed="rId2"/>
          <a:stretch>
            <a:fillRect/>
          </a:stretch>
        </p:blipFill>
        <p:spPr>
          <a:xfrm>
            <a:off x="1123897" y="1962160"/>
            <a:ext cx="9944205" cy="4530715"/>
          </a:xfrm>
          <a:prstGeom prst="rect">
            <a:avLst/>
          </a:prstGeom>
        </p:spPr>
      </p:pic>
    </p:spTree>
    <p:extLst>
      <p:ext uri="{BB962C8B-B14F-4D97-AF65-F5344CB8AC3E}">
        <p14:creationId xmlns:p14="http://schemas.microsoft.com/office/powerpoint/2010/main" val="86614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2A0559-34A8-49DD-878D-AC9C1FF32183}"/>
              </a:ext>
            </a:extLst>
          </p:cNvPr>
          <p:cNvSpPr>
            <a:spLocks noGrp="1"/>
          </p:cNvSpPr>
          <p:nvPr>
            <p:ph type="title"/>
          </p:nvPr>
        </p:nvSpPr>
        <p:spPr>
          <a:xfrm>
            <a:off x="375745" y="551737"/>
            <a:ext cx="10515600" cy="1325563"/>
          </a:xfrm>
        </p:spPr>
        <p:txBody>
          <a:bodyPr/>
          <a:lstStyle/>
          <a:p>
            <a:r>
              <a:rPr lang="en-US" altLang="zh-CN" dirty="0"/>
              <a:t>DSTG </a:t>
            </a:r>
            <a:endParaRPr lang="zh-CN" altLang="en-US" dirty="0"/>
          </a:p>
        </p:txBody>
      </p:sp>
      <p:pic>
        <p:nvPicPr>
          <p:cNvPr id="4" name="图片 3">
            <a:extLst>
              <a:ext uri="{FF2B5EF4-FFF2-40B4-BE49-F238E27FC236}">
                <a16:creationId xmlns:a16="http://schemas.microsoft.com/office/drawing/2014/main" xmlns="" id="{AEF50BFF-1E23-4032-9114-7B9480868978}"/>
              </a:ext>
            </a:extLst>
          </p:cNvPr>
          <p:cNvPicPr>
            <a:picLocks noChangeAspect="1"/>
          </p:cNvPicPr>
          <p:nvPr/>
        </p:nvPicPr>
        <p:blipFill>
          <a:blip r:embed="rId3"/>
          <a:stretch>
            <a:fillRect/>
          </a:stretch>
        </p:blipFill>
        <p:spPr>
          <a:xfrm>
            <a:off x="2706112" y="109263"/>
            <a:ext cx="9110143" cy="6639473"/>
          </a:xfrm>
          <a:prstGeom prst="rect">
            <a:avLst/>
          </a:prstGeom>
        </p:spPr>
      </p:pic>
      <p:sp>
        <p:nvSpPr>
          <p:cNvPr id="3" name="文本框 2">
            <a:extLst>
              <a:ext uri="{FF2B5EF4-FFF2-40B4-BE49-F238E27FC236}">
                <a16:creationId xmlns:a16="http://schemas.microsoft.com/office/drawing/2014/main" xmlns="" id="{A17BC35D-D6C1-4E9D-BA00-426E2037121F}"/>
              </a:ext>
            </a:extLst>
          </p:cNvPr>
          <p:cNvSpPr txBox="1"/>
          <p:nvPr/>
        </p:nvSpPr>
        <p:spPr>
          <a:xfrm>
            <a:off x="289249" y="3428999"/>
            <a:ext cx="1816523" cy="369332"/>
          </a:xfrm>
          <a:prstGeom prst="rect">
            <a:avLst/>
          </a:prstGeom>
          <a:noFill/>
        </p:spPr>
        <p:txBody>
          <a:bodyPr wrap="none" rtlCol="0">
            <a:spAutoFit/>
          </a:bodyPr>
          <a:lstStyle/>
          <a:p>
            <a:r>
              <a:rPr lang="zh-CN" altLang="en-US" dirty="0"/>
              <a:t>任务：节点预测</a:t>
            </a:r>
          </a:p>
        </p:txBody>
      </p:sp>
    </p:spTree>
    <p:extLst>
      <p:ext uri="{BB962C8B-B14F-4D97-AF65-F5344CB8AC3E}">
        <p14:creationId xmlns:p14="http://schemas.microsoft.com/office/powerpoint/2010/main" val="359406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2A0559-34A8-49DD-878D-AC9C1FF32183}"/>
              </a:ext>
            </a:extLst>
          </p:cNvPr>
          <p:cNvSpPr>
            <a:spLocks noGrp="1"/>
          </p:cNvSpPr>
          <p:nvPr>
            <p:ph type="title"/>
          </p:nvPr>
        </p:nvSpPr>
        <p:spPr/>
        <p:txBody>
          <a:bodyPr/>
          <a:lstStyle/>
          <a:p>
            <a:r>
              <a:rPr lang="en-US" altLang="zh-CN" dirty="0"/>
              <a:t>Create Graph - Canonical Correlation Analysis</a:t>
            </a:r>
            <a:endParaRPr lang="zh-CN" altLang="en-US" dirty="0"/>
          </a:p>
        </p:txBody>
      </p:sp>
      <p:pic>
        <p:nvPicPr>
          <p:cNvPr id="5" name="图片 4">
            <a:extLst>
              <a:ext uri="{FF2B5EF4-FFF2-40B4-BE49-F238E27FC236}">
                <a16:creationId xmlns:a16="http://schemas.microsoft.com/office/drawing/2014/main" xmlns="" id="{0F88302D-3548-4944-872A-AB4A80961F71}"/>
              </a:ext>
            </a:extLst>
          </p:cNvPr>
          <p:cNvPicPr>
            <a:picLocks noChangeAspect="1"/>
          </p:cNvPicPr>
          <p:nvPr/>
        </p:nvPicPr>
        <p:blipFill>
          <a:blip r:embed="rId3"/>
          <a:stretch>
            <a:fillRect/>
          </a:stretch>
        </p:blipFill>
        <p:spPr>
          <a:xfrm>
            <a:off x="2050693" y="2298758"/>
            <a:ext cx="3124471" cy="670618"/>
          </a:xfrm>
          <a:prstGeom prst="rect">
            <a:avLst/>
          </a:prstGeom>
        </p:spPr>
      </p:pic>
      <p:pic>
        <p:nvPicPr>
          <p:cNvPr id="7" name="图片 6">
            <a:extLst>
              <a:ext uri="{FF2B5EF4-FFF2-40B4-BE49-F238E27FC236}">
                <a16:creationId xmlns:a16="http://schemas.microsoft.com/office/drawing/2014/main" xmlns="" id="{E858597A-5A7F-48FE-9A06-E3B8980CEAA3}"/>
              </a:ext>
            </a:extLst>
          </p:cNvPr>
          <p:cNvPicPr>
            <a:picLocks noChangeAspect="1"/>
          </p:cNvPicPr>
          <p:nvPr/>
        </p:nvPicPr>
        <p:blipFill>
          <a:blip r:embed="rId4"/>
          <a:stretch>
            <a:fillRect/>
          </a:stretch>
        </p:blipFill>
        <p:spPr>
          <a:xfrm>
            <a:off x="5678214" y="2348565"/>
            <a:ext cx="3124471" cy="602032"/>
          </a:xfrm>
          <a:prstGeom prst="rect">
            <a:avLst/>
          </a:prstGeom>
        </p:spPr>
      </p:pic>
      <p:sp>
        <p:nvSpPr>
          <p:cNvPr id="8" name="文本框 7">
            <a:extLst>
              <a:ext uri="{FF2B5EF4-FFF2-40B4-BE49-F238E27FC236}">
                <a16:creationId xmlns:a16="http://schemas.microsoft.com/office/drawing/2014/main" xmlns="" id="{30247E97-E796-4074-8130-81708576568E}"/>
              </a:ext>
            </a:extLst>
          </p:cNvPr>
          <p:cNvSpPr txBox="1"/>
          <p:nvPr/>
        </p:nvSpPr>
        <p:spPr>
          <a:xfrm>
            <a:off x="838200" y="1791052"/>
            <a:ext cx="4934607" cy="523220"/>
          </a:xfrm>
          <a:prstGeom prst="rect">
            <a:avLst/>
          </a:prstGeom>
          <a:noFill/>
        </p:spPr>
        <p:txBody>
          <a:bodyPr wrap="square" rtlCol="0">
            <a:spAutoFit/>
          </a:bodyPr>
          <a:lstStyle/>
          <a:p>
            <a:r>
              <a:rPr lang="en-US" altLang="zh-CN" sz="2800" dirty="0"/>
              <a:t>2 types of node</a:t>
            </a:r>
            <a:endParaRPr lang="zh-CN" altLang="en-US" sz="28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xmlns="" id="{BEBC6F10-1EF1-4CD4-98A5-27AD24D7AD16}"/>
                  </a:ext>
                </a:extLst>
              </p:cNvPr>
              <p:cNvSpPr txBox="1"/>
              <p:nvPr/>
            </p:nvSpPr>
            <p:spPr>
              <a:xfrm>
                <a:off x="838200" y="3085254"/>
                <a:ext cx="6097314" cy="523220"/>
              </a:xfrm>
              <a:prstGeom prst="rect">
                <a:avLst/>
              </a:prstGeom>
              <a:noFill/>
            </p:spPr>
            <p:txBody>
              <a:bodyPr wrap="square">
                <a:spAutoFit/>
              </a:bodyPr>
              <a:lstStyle/>
              <a:p>
                <a:r>
                  <a:rPr lang="en-US" altLang="zh-CN" sz="2800" dirty="0"/>
                  <a:t>Mutual covariance matrix(</a:t>
                </a:r>
                <a14:m>
                  <m:oMath xmlns:m="http://schemas.openxmlformats.org/officeDocument/2006/math">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𝑚</m:t>
                    </m:r>
                  </m:oMath>
                </a14:m>
                <a:r>
                  <a:rPr lang="en-US" altLang="zh-CN" sz="2800" dirty="0"/>
                  <a:t>)</a:t>
                </a:r>
                <a:endParaRPr lang="zh-CN" altLang="en-US" sz="2800" dirty="0"/>
              </a:p>
            </p:txBody>
          </p:sp>
        </mc:Choice>
        <mc:Fallback xmlns="">
          <p:sp>
            <p:nvSpPr>
              <p:cNvPr id="10" name="文本框 9">
                <a:extLst>
                  <a:ext uri="{FF2B5EF4-FFF2-40B4-BE49-F238E27FC236}">
                    <a16:creationId xmlns:a16="http://schemas.microsoft.com/office/drawing/2014/main" id="{BEBC6F10-1EF1-4CD4-98A5-27AD24D7AD16}"/>
                  </a:ext>
                </a:extLst>
              </p:cNvPr>
              <p:cNvSpPr txBox="1">
                <a:spLocks noRot="1" noChangeAspect="1" noMove="1" noResize="1" noEditPoints="1" noAdjustHandles="1" noChangeArrowheads="1" noChangeShapeType="1" noTextEdit="1"/>
              </p:cNvSpPr>
              <p:nvPr/>
            </p:nvSpPr>
            <p:spPr>
              <a:xfrm>
                <a:off x="838200" y="3085254"/>
                <a:ext cx="6097314" cy="523220"/>
              </a:xfrm>
              <a:prstGeom prst="rect">
                <a:avLst/>
              </a:prstGeom>
              <a:blipFill>
                <a:blip r:embed="rId5"/>
                <a:stretch>
                  <a:fillRect l="-2100" t="-11628" b="-31395"/>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xmlns="" id="{29403A07-81C4-431F-A203-727CF2BF39EB}"/>
              </a:ext>
            </a:extLst>
          </p:cNvPr>
          <p:cNvPicPr>
            <a:picLocks noChangeAspect="1"/>
          </p:cNvPicPr>
          <p:nvPr/>
        </p:nvPicPr>
        <p:blipFill>
          <a:blip r:embed="rId6"/>
          <a:stretch>
            <a:fillRect/>
          </a:stretch>
        </p:blipFill>
        <p:spPr>
          <a:xfrm>
            <a:off x="3612929" y="3721579"/>
            <a:ext cx="2721965" cy="456283"/>
          </a:xfrm>
          <a:prstGeom prst="rect">
            <a:avLst/>
          </a:prstGeom>
        </p:spPr>
      </p:pic>
      <p:pic>
        <p:nvPicPr>
          <p:cNvPr id="14" name="图片 13">
            <a:extLst>
              <a:ext uri="{FF2B5EF4-FFF2-40B4-BE49-F238E27FC236}">
                <a16:creationId xmlns:a16="http://schemas.microsoft.com/office/drawing/2014/main" xmlns="" id="{DBECF301-AA32-4FAA-9C18-77056497961C}"/>
              </a:ext>
            </a:extLst>
          </p:cNvPr>
          <p:cNvPicPr>
            <a:picLocks noChangeAspect="1"/>
          </p:cNvPicPr>
          <p:nvPr/>
        </p:nvPicPr>
        <p:blipFill>
          <a:blip r:embed="rId7"/>
          <a:stretch>
            <a:fillRect/>
          </a:stretch>
        </p:blipFill>
        <p:spPr>
          <a:xfrm>
            <a:off x="6935514" y="3717290"/>
            <a:ext cx="1508891" cy="464860"/>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xmlns="" id="{50FAE18B-83DB-4208-8905-D6576ABEDC70}"/>
                  </a:ext>
                </a:extLst>
              </p:cNvPr>
              <p:cNvSpPr txBox="1"/>
              <p:nvPr/>
            </p:nvSpPr>
            <p:spPr>
              <a:xfrm>
                <a:off x="838200" y="4282119"/>
                <a:ext cx="4934607" cy="523220"/>
              </a:xfrm>
              <a:prstGeom prst="rect">
                <a:avLst/>
              </a:prstGeom>
              <a:noFill/>
            </p:spPr>
            <p:txBody>
              <a:bodyPr wrap="square" rtlCol="0">
                <a:spAutoFit/>
              </a:bodyPr>
              <a:lstStyle/>
              <a:p>
                <a:r>
                  <a:rPr lang="en-US" altLang="zh-CN" sz="2800" dirty="0"/>
                  <a:t>Find </a:t>
                </a:r>
                <a14:m>
                  <m:oMath xmlns:m="http://schemas.openxmlformats.org/officeDocument/2006/math">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oMath>
                </a14:m>
                <a:r>
                  <a:rPr lang="zh-CN" altLang="en-US" sz="2800" dirty="0"/>
                  <a:t> </a:t>
                </a:r>
                <a:r>
                  <a:rPr lang="en-US" altLang="zh-CN" sz="2800" dirty="0"/>
                  <a:t>and </a:t>
                </a:r>
                <a14:m>
                  <m:oMath xmlns:m="http://schemas.openxmlformats.org/officeDocument/2006/math">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m:t>
                    </m:r>
                  </m:oMath>
                </a14:m>
                <a:endParaRPr lang="zh-CN" altLang="en-US" sz="2800" dirty="0"/>
              </a:p>
            </p:txBody>
          </p:sp>
        </mc:Choice>
        <mc:Fallback xmlns="">
          <p:sp>
            <p:nvSpPr>
              <p:cNvPr id="15" name="文本框 14">
                <a:extLst>
                  <a:ext uri="{FF2B5EF4-FFF2-40B4-BE49-F238E27FC236}">
                    <a16:creationId xmlns:a16="http://schemas.microsoft.com/office/drawing/2014/main" id="{50FAE18B-83DB-4208-8905-D6576ABEDC70}"/>
                  </a:ext>
                </a:extLst>
              </p:cNvPr>
              <p:cNvSpPr txBox="1">
                <a:spLocks noRot="1" noChangeAspect="1" noMove="1" noResize="1" noEditPoints="1" noAdjustHandles="1" noChangeArrowheads="1" noChangeShapeType="1" noTextEdit="1"/>
              </p:cNvSpPr>
              <p:nvPr/>
            </p:nvSpPr>
            <p:spPr>
              <a:xfrm>
                <a:off x="838200" y="4282119"/>
                <a:ext cx="4934607" cy="523220"/>
              </a:xfrm>
              <a:prstGeom prst="rect">
                <a:avLst/>
              </a:prstGeom>
              <a:blipFill>
                <a:blip r:embed="rId8"/>
                <a:stretch>
                  <a:fillRect l="-2596" t="-11628" b="-31395"/>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xmlns="" id="{F5F3D7BF-BC06-4FF8-9343-47B837404BDC}"/>
              </a:ext>
            </a:extLst>
          </p:cNvPr>
          <p:cNvPicPr>
            <a:picLocks noChangeAspect="1"/>
          </p:cNvPicPr>
          <p:nvPr/>
        </p:nvPicPr>
        <p:blipFill>
          <a:blip r:embed="rId9"/>
          <a:stretch>
            <a:fillRect/>
          </a:stretch>
        </p:blipFill>
        <p:spPr>
          <a:xfrm>
            <a:off x="4408600" y="4805339"/>
            <a:ext cx="2903027" cy="523220"/>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xmlns="" id="{9EB88CBF-4C7A-4C9A-BFF3-321904F994E2}"/>
                  </a:ext>
                </a:extLst>
              </p:cNvPr>
              <p:cNvSpPr txBox="1"/>
              <p:nvPr/>
            </p:nvSpPr>
            <p:spPr>
              <a:xfrm>
                <a:off x="838199" y="5374727"/>
                <a:ext cx="8479222" cy="954107"/>
              </a:xfrm>
              <a:prstGeom prst="rect">
                <a:avLst/>
              </a:prstGeom>
              <a:noFill/>
            </p:spPr>
            <p:txBody>
              <a:bodyPr wrap="square" rtlCol="0">
                <a:spAutoFit/>
              </a:bodyPr>
              <a:lstStyle/>
              <a:p>
                <a:r>
                  <a:rPr lang="en-US" altLang="zh-CN" sz="2800" dirty="0"/>
                  <a:t>Find another </a:t>
                </a:r>
                <a14:m>
                  <m:oMath xmlns:m="http://schemas.openxmlformats.org/officeDocument/2006/math">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oMath>
                </a14:m>
                <a:r>
                  <a:rPr lang="zh-CN" altLang="en-US" sz="2800" dirty="0"/>
                  <a:t> </a:t>
                </a:r>
                <a:r>
                  <a:rPr lang="en-US" altLang="zh-CN" sz="2800" dirty="0"/>
                  <a:t>and </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𝑏</m:t>
                        </m:r>
                      </m:e>
                      <m:sup>
                        <m:r>
                          <a:rPr lang="en-US" altLang="zh-CN" sz="2800" b="0" i="1" smtClean="0">
                            <a:latin typeface="Cambria Math" panose="02040503050406030204" pitchFamily="18" charset="0"/>
                          </a:rPr>
                          <m:t>′′</m:t>
                        </m:r>
                      </m:sup>
                    </m:sSup>
                  </m:oMath>
                </a14:m>
                <a:r>
                  <a:rPr lang="zh-CN" altLang="en-US" sz="2800" dirty="0"/>
                  <a:t> </a:t>
                </a:r>
                <a:r>
                  <a:rPr lang="en-US" altLang="zh-CN" sz="2800" dirty="0"/>
                  <a:t>which is orthogonal to </a:t>
                </a:r>
                <a14:m>
                  <m:oMath xmlns:m="http://schemas.openxmlformats.org/officeDocument/2006/math">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oMath>
                </a14:m>
                <a:r>
                  <a:rPr lang="zh-CN" altLang="en-US" sz="2800" dirty="0"/>
                  <a:t> </a:t>
                </a:r>
                <a:r>
                  <a:rPr lang="en-US" altLang="zh-CN" sz="2800" dirty="0"/>
                  <a:t>and </a:t>
                </a:r>
                <a14:m>
                  <m:oMath xmlns:m="http://schemas.openxmlformats.org/officeDocument/2006/math">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m:t>
                    </m:r>
                  </m:oMath>
                </a14:m>
                <a:r>
                  <a:rPr lang="zh-CN" altLang="en-US" sz="2800" dirty="0"/>
                  <a:t> </a:t>
                </a:r>
                <a14:m>
                  <m:oMath xmlns:m="http://schemas.openxmlformats.org/officeDocument/2006/math">
                    <m:r>
                      <m:rPr>
                        <m:sty m:val="p"/>
                      </m:rPr>
                      <a:rPr lang="en-US" altLang="zh-CN" sz="2800" b="0" i="0" smtClean="0">
                        <a:latin typeface="Cambria Math" panose="02040503050406030204" pitchFamily="18" charset="0"/>
                      </a:rPr>
                      <m:t>min</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oMath>
                </a14:m>
                <a:r>
                  <a:rPr lang="en-US" altLang="zh-CN" sz="2800" dirty="0"/>
                  <a:t> times</a:t>
                </a:r>
                <a:endParaRPr lang="zh-CN" altLang="en-US" sz="2800" dirty="0"/>
              </a:p>
            </p:txBody>
          </p:sp>
        </mc:Choice>
        <mc:Fallback xmlns="">
          <p:sp>
            <p:nvSpPr>
              <p:cNvPr id="18" name="文本框 17">
                <a:extLst>
                  <a:ext uri="{FF2B5EF4-FFF2-40B4-BE49-F238E27FC236}">
                    <a16:creationId xmlns:a16="http://schemas.microsoft.com/office/drawing/2014/main" id="{9EB88CBF-4C7A-4C9A-BFF3-321904F994E2}"/>
                  </a:ext>
                </a:extLst>
              </p:cNvPr>
              <p:cNvSpPr txBox="1">
                <a:spLocks noRot="1" noChangeAspect="1" noMove="1" noResize="1" noEditPoints="1" noAdjustHandles="1" noChangeArrowheads="1" noChangeShapeType="1" noTextEdit="1"/>
              </p:cNvSpPr>
              <p:nvPr/>
            </p:nvSpPr>
            <p:spPr>
              <a:xfrm>
                <a:off x="838199" y="5374727"/>
                <a:ext cx="8479222" cy="954107"/>
              </a:xfrm>
              <a:prstGeom prst="rect">
                <a:avLst/>
              </a:prstGeom>
              <a:blipFill>
                <a:blip r:embed="rId10"/>
                <a:stretch>
                  <a:fillRect l="-1438" t="-7051" b="-17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299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2A0559-34A8-49DD-878D-AC9C1FF32183}"/>
              </a:ext>
            </a:extLst>
          </p:cNvPr>
          <p:cNvSpPr>
            <a:spLocks noGrp="1"/>
          </p:cNvSpPr>
          <p:nvPr>
            <p:ph type="title"/>
          </p:nvPr>
        </p:nvSpPr>
        <p:spPr/>
        <p:txBody>
          <a:bodyPr/>
          <a:lstStyle/>
          <a:p>
            <a:r>
              <a:rPr lang="en-US" altLang="zh-CN" dirty="0"/>
              <a:t>canonical correlation analysis</a:t>
            </a:r>
            <a:endParaRPr lang="zh-CN" altLang="en-US" dirty="0"/>
          </a:p>
        </p:txBody>
      </p:sp>
      <p:pic>
        <p:nvPicPr>
          <p:cNvPr id="5" name="图片 4">
            <a:extLst>
              <a:ext uri="{FF2B5EF4-FFF2-40B4-BE49-F238E27FC236}">
                <a16:creationId xmlns:a16="http://schemas.microsoft.com/office/drawing/2014/main" xmlns="" id="{3DE10828-1D29-4E81-8ED2-B818C17AE264}"/>
              </a:ext>
            </a:extLst>
          </p:cNvPr>
          <p:cNvPicPr>
            <a:picLocks noChangeAspect="1"/>
          </p:cNvPicPr>
          <p:nvPr/>
        </p:nvPicPr>
        <p:blipFill>
          <a:blip r:embed="rId3"/>
          <a:stretch>
            <a:fillRect/>
          </a:stretch>
        </p:blipFill>
        <p:spPr>
          <a:xfrm>
            <a:off x="3430784" y="1875935"/>
            <a:ext cx="4305673" cy="678239"/>
          </a:xfrm>
          <a:prstGeom prst="rect">
            <a:avLst/>
          </a:prstGeom>
        </p:spPr>
      </p:pic>
      <p:sp>
        <p:nvSpPr>
          <p:cNvPr id="6" name="文本框 5">
            <a:extLst>
              <a:ext uri="{FF2B5EF4-FFF2-40B4-BE49-F238E27FC236}">
                <a16:creationId xmlns:a16="http://schemas.microsoft.com/office/drawing/2014/main" xmlns="" id="{4B0C66C4-6FBF-44E6-8C39-ADDA47DDC1A8}"/>
              </a:ext>
            </a:extLst>
          </p:cNvPr>
          <p:cNvSpPr txBox="1"/>
          <p:nvPr/>
        </p:nvSpPr>
        <p:spPr>
          <a:xfrm>
            <a:off x="963480" y="2666153"/>
            <a:ext cx="4934607" cy="523220"/>
          </a:xfrm>
          <a:prstGeom prst="rect">
            <a:avLst/>
          </a:prstGeom>
          <a:noFill/>
        </p:spPr>
        <p:txBody>
          <a:bodyPr wrap="square" rtlCol="0">
            <a:spAutoFit/>
          </a:bodyPr>
          <a:lstStyle/>
          <a:p>
            <a:r>
              <a:rPr lang="en-US" altLang="zh-CN" sz="2800" dirty="0"/>
              <a:t>Subject to</a:t>
            </a:r>
            <a:endParaRPr lang="zh-CN" altLang="en-US" sz="2800" dirty="0"/>
          </a:p>
        </p:txBody>
      </p:sp>
      <p:pic>
        <p:nvPicPr>
          <p:cNvPr id="8" name="图片 7">
            <a:extLst>
              <a:ext uri="{FF2B5EF4-FFF2-40B4-BE49-F238E27FC236}">
                <a16:creationId xmlns:a16="http://schemas.microsoft.com/office/drawing/2014/main" xmlns="" id="{C8F05B71-A8E5-45E2-BEAD-B463138BCEDD}"/>
              </a:ext>
            </a:extLst>
          </p:cNvPr>
          <p:cNvPicPr>
            <a:picLocks noChangeAspect="1"/>
          </p:cNvPicPr>
          <p:nvPr/>
        </p:nvPicPr>
        <p:blipFill>
          <a:blip r:embed="rId4"/>
          <a:stretch>
            <a:fillRect/>
          </a:stretch>
        </p:blipFill>
        <p:spPr>
          <a:xfrm>
            <a:off x="3987091" y="3668628"/>
            <a:ext cx="3193057" cy="403895"/>
          </a:xfrm>
          <a:prstGeom prst="rect">
            <a:avLst/>
          </a:prstGeom>
        </p:spPr>
      </p:pic>
      <p:sp>
        <p:nvSpPr>
          <p:cNvPr id="9" name="文本框 8">
            <a:extLst>
              <a:ext uri="{FF2B5EF4-FFF2-40B4-BE49-F238E27FC236}">
                <a16:creationId xmlns:a16="http://schemas.microsoft.com/office/drawing/2014/main" xmlns="" id="{CCF67CF3-3D08-4D56-A390-FC2FBE8F9407}"/>
              </a:ext>
            </a:extLst>
          </p:cNvPr>
          <p:cNvSpPr txBox="1"/>
          <p:nvPr/>
        </p:nvSpPr>
        <p:spPr>
          <a:xfrm>
            <a:off x="963479" y="4302303"/>
            <a:ext cx="7912507" cy="523220"/>
          </a:xfrm>
          <a:prstGeom prst="rect">
            <a:avLst/>
          </a:prstGeom>
          <a:noFill/>
        </p:spPr>
        <p:txBody>
          <a:bodyPr wrap="square" rtlCol="0">
            <a:spAutoFit/>
          </a:bodyPr>
          <a:lstStyle/>
          <a:p>
            <a:r>
              <a:rPr lang="en-US" altLang="zh-CN" sz="2800" dirty="0"/>
              <a:t>Find 20 canonical correlation vector pairs using SVD</a:t>
            </a:r>
            <a:endParaRPr lang="zh-CN" altLang="en-US" sz="2800" dirty="0"/>
          </a:p>
        </p:txBody>
      </p:sp>
    </p:spTree>
    <p:extLst>
      <p:ext uri="{BB962C8B-B14F-4D97-AF65-F5344CB8AC3E}">
        <p14:creationId xmlns:p14="http://schemas.microsoft.com/office/powerpoint/2010/main" val="361890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2A0559-34A8-49DD-878D-AC9C1FF32183}"/>
              </a:ext>
            </a:extLst>
          </p:cNvPr>
          <p:cNvSpPr>
            <a:spLocks noGrp="1"/>
          </p:cNvSpPr>
          <p:nvPr>
            <p:ph type="title"/>
          </p:nvPr>
        </p:nvSpPr>
        <p:spPr/>
        <p:txBody>
          <a:bodyPr/>
          <a:lstStyle/>
          <a:p>
            <a:r>
              <a:rPr lang="en-US" altLang="zh-CN" dirty="0"/>
              <a:t>Create Graph - KNN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B2176C52-A5B6-4BF7-A7C4-A6069E63815A}"/>
                  </a:ext>
                </a:extLst>
              </p:cNvPr>
              <p:cNvSpPr>
                <a:spLocks noGrp="1"/>
              </p:cNvSpPr>
              <p:nvPr>
                <p:ph idx="1"/>
              </p:nvPr>
            </p:nvSpPr>
            <p:spPr/>
            <p:txBody>
              <a:bodyPr/>
              <a:lstStyle/>
              <a:p>
                <a:r>
                  <a:rPr lang="en-US" altLang="zh-CN" dirty="0"/>
                  <a:t>KNN</a:t>
                </a:r>
              </a:p>
              <a:p>
                <a:pPr lvl="1"/>
                <a:r>
                  <a:rPr lang="en-US" altLang="zh-CN" dirty="0"/>
                  <a:t>Node </a:t>
                </a:r>
                <a14:m>
                  <m:oMath xmlns:m="http://schemas.openxmlformats.org/officeDocument/2006/math">
                    <m:r>
                      <a:rPr lang="en-US" altLang="zh-CN" b="0" i="1" smtClean="0">
                        <a:latin typeface="Cambria Math" panose="02040503050406030204" pitchFamily="18" charset="0"/>
                      </a:rPr>
                      <m:t>𝑖</m:t>
                    </m:r>
                  </m:oMath>
                </a14:m>
                <a:r>
                  <a:rPr lang="en-US" altLang="zh-CN" dirty="0"/>
                  <a:t> is the neighborhood of node </a:t>
                </a:r>
                <a14:m>
                  <m:oMath xmlns:m="http://schemas.openxmlformats.org/officeDocument/2006/math">
                    <m:r>
                      <a:rPr lang="en-US" altLang="zh-CN" b="0" i="1" smtClean="0">
                        <a:latin typeface="Cambria Math" panose="02040503050406030204" pitchFamily="18" charset="0"/>
                      </a:rPr>
                      <m:t>𝑗</m:t>
                    </m:r>
                  </m:oMath>
                </a14:m>
                <a:r>
                  <a:rPr lang="en-US" altLang="zh-CN" dirty="0"/>
                  <a:t> with KNN</a:t>
                </a:r>
              </a:p>
              <a:p>
                <a:r>
                  <a:rPr lang="en-US" altLang="zh-CN" dirty="0"/>
                  <a:t>MNN</a:t>
                </a:r>
              </a:p>
              <a:p>
                <a:pPr lvl="1"/>
                <a:r>
                  <a:rPr lang="en-US" altLang="zh-CN" dirty="0"/>
                  <a:t>Node </a:t>
                </a:r>
                <a14:m>
                  <m:oMath xmlns:m="http://schemas.openxmlformats.org/officeDocument/2006/math">
                    <m:r>
                      <a:rPr lang="en-US" altLang="zh-CN" b="0" i="1" smtClean="0">
                        <a:latin typeface="Cambria Math" panose="02040503050406030204" pitchFamily="18" charset="0"/>
                      </a:rPr>
                      <m:t>𝑖</m:t>
                    </m:r>
                  </m:oMath>
                </a14:m>
                <a:r>
                  <a:rPr lang="en-US" altLang="zh-CN" dirty="0"/>
                  <a:t> is the neighborhood of node </a:t>
                </a:r>
                <a14:m>
                  <m:oMath xmlns:m="http://schemas.openxmlformats.org/officeDocument/2006/math">
                    <m:r>
                      <a:rPr lang="en-US" altLang="zh-CN" b="0" i="1" smtClean="0">
                        <a:latin typeface="Cambria Math" panose="02040503050406030204" pitchFamily="18" charset="0"/>
                      </a:rPr>
                      <m:t>𝑗</m:t>
                    </m:r>
                  </m:oMath>
                </a14:m>
                <a:r>
                  <a:rPr lang="en-US" altLang="zh-CN" dirty="0"/>
                  <a:t> with KNN</a:t>
                </a:r>
              </a:p>
              <a:p>
                <a:pPr lvl="1"/>
                <a:r>
                  <a:rPr lang="en-US" altLang="zh-CN" dirty="0"/>
                  <a:t>Node </a:t>
                </a:r>
                <a14:m>
                  <m:oMath xmlns:m="http://schemas.openxmlformats.org/officeDocument/2006/math">
                    <m:r>
                      <a:rPr lang="en-US" altLang="zh-CN" b="0" i="1" smtClean="0">
                        <a:latin typeface="Cambria Math" panose="02040503050406030204" pitchFamily="18" charset="0"/>
                      </a:rPr>
                      <m:t>𝑗</m:t>
                    </m:r>
                  </m:oMath>
                </a14:m>
                <a:r>
                  <a:rPr lang="en-US" altLang="zh-CN" dirty="0"/>
                  <a:t> is the neighborhood of node </a:t>
                </a:r>
                <a14:m>
                  <m:oMath xmlns:m="http://schemas.openxmlformats.org/officeDocument/2006/math">
                    <m:r>
                      <a:rPr lang="en-US" altLang="zh-CN" b="0" i="1" smtClean="0">
                        <a:latin typeface="Cambria Math" panose="02040503050406030204" pitchFamily="18" charset="0"/>
                      </a:rPr>
                      <m:t>𝑖</m:t>
                    </m:r>
                  </m:oMath>
                </a14:m>
                <a:r>
                  <a:rPr lang="en-US" altLang="zh-CN" dirty="0"/>
                  <a:t> with KNN</a:t>
                </a:r>
              </a:p>
              <a:p>
                <a:pPr lvl="1"/>
                <a:endParaRPr lang="zh-CN" altLang="en-US" dirty="0"/>
              </a:p>
            </p:txBody>
          </p:sp>
        </mc:Choice>
        <mc:Fallback xmlns="">
          <p:sp>
            <p:nvSpPr>
              <p:cNvPr id="3" name="内容占位符 2">
                <a:extLst>
                  <a:ext uri="{FF2B5EF4-FFF2-40B4-BE49-F238E27FC236}">
                    <a16:creationId xmlns:a16="http://schemas.microsoft.com/office/drawing/2014/main" id="{B2176C52-A5B6-4BF7-A7C4-A6069E63815A}"/>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548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2A0559-34A8-49DD-878D-AC9C1FF32183}"/>
              </a:ext>
            </a:extLst>
          </p:cNvPr>
          <p:cNvSpPr>
            <a:spLocks noGrp="1"/>
          </p:cNvSpPr>
          <p:nvPr>
            <p:ph type="title"/>
          </p:nvPr>
        </p:nvSpPr>
        <p:spPr/>
        <p:txBody>
          <a:bodyPr/>
          <a:lstStyle/>
          <a:p>
            <a:r>
              <a:rPr lang="en-US" altLang="zh-CN" dirty="0"/>
              <a:t>GCN</a:t>
            </a:r>
            <a:endParaRPr lang="zh-CN" altLang="en-US" dirty="0"/>
          </a:p>
        </p:txBody>
      </p:sp>
      <p:pic>
        <p:nvPicPr>
          <p:cNvPr id="5" name="图片 4">
            <a:extLst>
              <a:ext uri="{FF2B5EF4-FFF2-40B4-BE49-F238E27FC236}">
                <a16:creationId xmlns:a16="http://schemas.microsoft.com/office/drawing/2014/main" xmlns="" id="{7955D994-DCFC-48E0-AAD5-4CC9C342BC3F}"/>
              </a:ext>
            </a:extLst>
          </p:cNvPr>
          <p:cNvPicPr>
            <a:picLocks noChangeAspect="1"/>
          </p:cNvPicPr>
          <p:nvPr/>
        </p:nvPicPr>
        <p:blipFill>
          <a:blip r:embed="rId2"/>
          <a:stretch>
            <a:fillRect/>
          </a:stretch>
        </p:blipFill>
        <p:spPr>
          <a:xfrm>
            <a:off x="3540517" y="1482060"/>
            <a:ext cx="3581710" cy="693480"/>
          </a:xfrm>
          <a:prstGeom prst="rect">
            <a:avLst/>
          </a:prstGeom>
        </p:spPr>
      </p:pic>
      <p:pic>
        <p:nvPicPr>
          <p:cNvPr id="7" name="图片 6">
            <a:extLst>
              <a:ext uri="{FF2B5EF4-FFF2-40B4-BE49-F238E27FC236}">
                <a16:creationId xmlns:a16="http://schemas.microsoft.com/office/drawing/2014/main" xmlns="" id="{77CF0E6D-46E6-4A77-8267-D402CE4D8A49}"/>
              </a:ext>
            </a:extLst>
          </p:cNvPr>
          <p:cNvPicPr>
            <a:picLocks noChangeAspect="1"/>
          </p:cNvPicPr>
          <p:nvPr/>
        </p:nvPicPr>
        <p:blipFill>
          <a:blip r:embed="rId3"/>
          <a:stretch>
            <a:fillRect/>
          </a:stretch>
        </p:blipFill>
        <p:spPr>
          <a:xfrm>
            <a:off x="3914735" y="2175540"/>
            <a:ext cx="2423370" cy="754445"/>
          </a:xfrm>
          <a:prstGeom prst="rect">
            <a:avLst/>
          </a:prstGeom>
        </p:spPr>
      </p:pic>
      <p:pic>
        <p:nvPicPr>
          <p:cNvPr id="9" name="图片 8">
            <a:extLst>
              <a:ext uri="{FF2B5EF4-FFF2-40B4-BE49-F238E27FC236}">
                <a16:creationId xmlns:a16="http://schemas.microsoft.com/office/drawing/2014/main" xmlns="" id="{9F1530F5-B76E-4A39-9379-896C90A4F6FF}"/>
              </a:ext>
            </a:extLst>
          </p:cNvPr>
          <p:cNvPicPr>
            <a:picLocks noChangeAspect="1"/>
          </p:cNvPicPr>
          <p:nvPr/>
        </p:nvPicPr>
        <p:blipFill>
          <a:blip r:embed="rId4"/>
          <a:stretch>
            <a:fillRect/>
          </a:stretch>
        </p:blipFill>
        <p:spPr>
          <a:xfrm>
            <a:off x="1493986" y="2929985"/>
            <a:ext cx="7422523" cy="1112616"/>
          </a:xfrm>
          <a:prstGeom prst="rect">
            <a:avLst/>
          </a:prstGeom>
        </p:spPr>
      </p:pic>
      <p:pic>
        <p:nvPicPr>
          <p:cNvPr id="11" name="图片 10">
            <a:extLst>
              <a:ext uri="{FF2B5EF4-FFF2-40B4-BE49-F238E27FC236}">
                <a16:creationId xmlns:a16="http://schemas.microsoft.com/office/drawing/2014/main" xmlns="" id="{64A0FDB7-E461-4E32-AC30-D2B3744FDF69}"/>
              </a:ext>
            </a:extLst>
          </p:cNvPr>
          <p:cNvPicPr>
            <a:picLocks noChangeAspect="1"/>
          </p:cNvPicPr>
          <p:nvPr/>
        </p:nvPicPr>
        <p:blipFill>
          <a:blip r:embed="rId5"/>
          <a:stretch>
            <a:fillRect/>
          </a:stretch>
        </p:blipFill>
        <p:spPr>
          <a:xfrm>
            <a:off x="1496674" y="3942267"/>
            <a:ext cx="7419835" cy="854779"/>
          </a:xfrm>
          <a:prstGeom prst="rect">
            <a:avLst/>
          </a:prstGeom>
        </p:spPr>
      </p:pic>
      <p:pic>
        <p:nvPicPr>
          <p:cNvPr id="13" name="图片 12">
            <a:extLst>
              <a:ext uri="{FF2B5EF4-FFF2-40B4-BE49-F238E27FC236}">
                <a16:creationId xmlns:a16="http://schemas.microsoft.com/office/drawing/2014/main" xmlns="" id="{0F159496-3D8E-42CA-B545-6F4CA23D36FB}"/>
              </a:ext>
            </a:extLst>
          </p:cNvPr>
          <p:cNvPicPr>
            <a:picLocks noChangeAspect="1"/>
          </p:cNvPicPr>
          <p:nvPr/>
        </p:nvPicPr>
        <p:blipFill>
          <a:blip r:embed="rId6"/>
          <a:stretch>
            <a:fillRect/>
          </a:stretch>
        </p:blipFill>
        <p:spPr>
          <a:xfrm>
            <a:off x="3707022" y="5023867"/>
            <a:ext cx="3111564" cy="704146"/>
          </a:xfrm>
          <a:prstGeom prst="rect">
            <a:avLst/>
          </a:prstGeom>
        </p:spPr>
      </p:pic>
      <p:sp>
        <p:nvSpPr>
          <p:cNvPr id="14" name="文本框 13">
            <a:extLst>
              <a:ext uri="{FF2B5EF4-FFF2-40B4-BE49-F238E27FC236}">
                <a16:creationId xmlns:a16="http://schemas.microsoft.com/office/drawing/2014/main" xmlns="" id="{B33A3693-D1BA-47EE-8C18-B61908302A62}"/>
              </a:ext>
            </a:extLst>
          </p:cNvPr>
          <p:cNvSpPr txBox="1"/>
          <p:nvPr/>
        </p:nvSpPr>
        <p:spPr>
          <a:xfrm>
            <a:off x="1493986" y="5114330"/>
            <a:ext cx="4934607" cy="523220"/>
          </a:xfrm>
          <a:prstGeom prst="rect">
            <a:avLst/>
          </a:prstGeom>
          <a:noFill/>
        </p:spPr>
        <p:txBody>
          <a:bodyPr wrap="square" rtlCol="0">
            <a:spAutoFit/>
          </a:bodyPr>
          <a:lstStyle/>
          <a:p>
            <a:r>
              <a:rPr lang="en-US" altLang="zh-CN" sz="2800" dirty="0"/>
              <a:t>Loss function</a:t>
            </a:r>
            <a:endParaRPr lang="zh-CN" altLang="en-US" sz="2800" dirty="0"/>
          </a:p>
        </p:txBody>
      </p:sp>
    </p:spTree>
    <p:extLst>
      <p:ext uri="{BB962C8B-B14F-4D97-AF65-F5344CB8AC3E}">
        <p14:creationId xmlns:p14="http://schemas.microsoft.com/office/powerpoint/2010/main" val="1854036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2635</TotalTime>
  <Words>935</Words>
  <Application>Microsoft Office PowerPoint</Application>
  <PresentationFormat>宽屏</PresentationFormat>
  <Paragraphs>47</Paragraphs>
  <Slides>11</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Söhne</vt:lpstr>
      <vt:lpstr>等线</vt:lpstr>
      <vt:lpstr>黑体</vt:lpstr>
      <vt:lpstr>Arial</vt:lpstr>
      <vt:lpstr>Cambria Math</vt:lpstr>
      <vt:lpstr>Times New Roman</vt:lpstr>
      <vt:lpstr>Office 主题​​</vt:lpstr>
      <vt:lpstr>PowerPoint 演示文稿</vt:lpstr>
      <vt:lpstr>10X Visium</vt:lpstr>
      <vt:lpstr>Cell Type Deconvolution</vt:lpstr>
      <vt:lpstr>Cellular Deconvolution  Methods</vt:lpstr>
      <vt:lpstr>DSTG </vt:lpstr>
      <vt:lpstr>Create Graph - Canonical Correlation Analysis</vt:lpstr>
      <vt:lpstr>canonical correlation analysis</vt:lpstr>
      <vt:lpstr>Create Graph - KNN</vt:lpstr>
      <vt:lpstr>GCN</vt:lpstr>
      <vt:lpstr>Results</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威</dc:creator>
  <cp:lastModifiedBy>Microsoft 帐户</cp:lastModifiedBy>
  <cp:revision>872</cp:revision>
  <dcterms:created xsi:type="dcterms:W3CDTF">2022-12-05T08:10:41Z</dcterms:created>
  <dcterms:modified xsi:type="dcterms:W3CDTF">2023-07-19T06:54:10Z</dcterms:modified>
</cp:coreProperties>
</file>