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86" r:id="rId2"/>
    <p:sldId id="287" r:id="rId3"/>
    <p:sldId id="288" r:id="rId4"/>
    <p:sldId id="289" r:id="rId5"/>
    <p:sldId id="290" r:id="rId6"/>
    <p:sldId id="292" r:id="rId7"/>
    <p:sldId id="291" r:id="rId8"/>
    <p:sldId id="298" r:id="rId9"/>
    <p:sldId id="293" r:id="rId10"/>
    <p:sldId id="294" r:id="rId11"/>
    <p:sldId id="295" r:id="rId12"/>
    <p:sldId id="299" r:id="rId13"/>
    <p:sldId id="296" r:id="rId14"/>
    <p:sldId id="29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446" autoAdjust="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DCB2D-59D5-4A82-A321-D0D211DE9E9D}" type="datetimeFigureOut">
              <a:rPr lang="zh-CN" altLang="en-US" smtClean="0"/>
              <a:t>2023/7/19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650D5B-C1D6-4932-8A25-2CBFFAC659CA}" type="slidenum">
              <a:rPr lang="zh-CN" altLang="en-US" smtClean="0"/>
              <a:t>‹#›</a:t>
            </a:fld>
            <a:endParaRPr lang="zh-CN" altLang="en-US"/>
          </a:p>
        </p:txBody>
      </p:sp>
    </p:spTree>
    <p:extLst>
      <p:ext uri="{BB962C8B-B14F-4D97-AF65-F5344CB8AC3E}">
        <p14:creationId xmlns:p14="http://schemas.microsoft.com/office/powerpoint/2010/main" val="2627777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650D5B-C1D6-4932-8A25-2CBFFAC659CA}" type="slidenum">
              <a:rPr lang="zh-CN" altLang="en-US" smtClean="0"/>
              <a:t>1</a:t>
            </a:fld>
            <a:endParaRPr lang="zh-CN" altLang="en-US"/>
          </a:p>
        </p:txBody>
      </p:sp>
    </p:spTree>
    <p:extLst>
      <p:ext uri="{BB962C8B-B14F-4D97-AF65-F5344CB8AC3E}">
        <p14:creationId xmlns:p14="http://schemas.microsoft.com/office/powerpoint/2010/main" val="2259258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Graph</a:t>
            </a:r>
            <a:r>
              <a:rPr lang="zh-CN" altLang="en-US" dirty="0"/>
              <a:t>自身就是更符合人类认知的数据结构</a:t>
            </a:r>
          </a:p>
        </p:txBody>
      </p:sp>
      <p:sp>
        <p:nvSpPr>
          <p:cNvPr id="4" name="灯片编号占位符 3"/>
          <p:cNvSpPr>
            <a:spLocks noGrp="1"/>
          </p:cNvSpPr>
          <p:nvPr>
            <p:ph type="sldNum" sz="quarter" idx="5"/>
          </p:nvPr>
        </p:nvSpPr>
        <p:spPr/>
        <p:txBody>
          <a:bodyPr/>
          <a:lstStyle/>
          <a:p>
            <a:fld id="{17650D5B-C1D6-4932-8A25-2CBFFAC659CA}" type="slidenum">
              <a:rPr lang="zh-CN" altLang="en-US" smtClean="0"/>
              <a:t>6</a:t>
            </a:fld>
            <a:endParaRPr lang="zh-CN" altLang="en-US"/>
          </a:p>
        </p:txBody>
      </p:sp>
    </p:spTree>
    <p:extLst>
      <p:ext uri="{BB962C8B-B14F-4D97-AF65-F5344CB8AC3E}">
        <p14:creationId xmlns:p14="http://schemas.microsoft.com/office/powerpoint/2010/main" val="2530314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650D5B-C1D6-4932-8A25-2CBFFAC659CA}" type="slidenum">
              <a:rPr lang="zh-CN" altLang="en-US" smtClean="0"/>
              <a:t>11</a:t>
            </a:fld>
            <a:endParaRPr lang="zh-CN" altLang="en-US"/>
          </a:p>
        </p:txBody>
      </p:sp>
    </p:spTree>
    <p:extLst>
      <p:ext uri="{BB962C8B-B14F-4D97-AF65-F5344CB8AC3E}">
        <p14:creationId xmlns:p14="http://schemas.microsoft.com/office/powerpoint/2010/main" val="4154548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可以理解为删除一个点后看预测效果，如果预测效果变差，说明该点很重要，如果预测效果变化不大，说明该点不重要</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MASK</a:t>
            </a:r>
            <a:r>
              <a:rPr lang="zh-CN" altLang="en-US" dirty="0"/>
              <a:t>的作用就是给节点一个（</a:t>
            </a:r>
            <a:r>
              <a:rPr lang="en-US" altLang="zh-CN" dirty="0"/>
              <a:t>0-1</a:t>
            </a:r>
            <a:r>
              <a:rPr lang="zh-CN" altLang="en-US" dirty="0"/>
              <a:t>）的删除权重</a:t>
            </a:r>
          </a:p>
          <a:p>
            <a:endParaRPr lang="zh-CN" altLang="en-US" dirty="0"/>
          </a:p>
        </p:txBody>
      </p:sp>
      <p:sp>
        <p:nvSpPr>
          <p:cNvPr id="4" name="灯片编号占位符 3"/>
          <p:cNvSpPr>
            <a:spLocks noGrp="1"/>
          </p:cNvSpPr>
          <p:nvPr>
            <p:ph type="sldNum" sz="quarter" idx="5"/>
          </p:nvPr>
        </p:nvSpPr>
        <p:spPr/>
        <p:txBody>
          <a:bodyPr/>
          <a:lstStyle/>
          <a:p>
            <a:fld id="{17650D5B-C1D6-4932-8A25-2CBFFAC659CA}" type="slidenum">
              <a:rPr lang="zh-CN" altLang="en-US" smtClean="0"/>
              <a:t>12</a:t>
            </a:fld>
            <a:endParaRPr lang="zh-CN" altLang="en-US"/>
          </a:p>
        </p:txBody>
      </p:sp>
    </p:spTree>
    <p:extLst>
      <p:ext uri="{BB962C8B-B14F-4D97-AF65-F5344CB8AC3E}">
        <p14:creationId xmlns:p14="http://schemas.microsoft.com/office/powerpoint/2010/main" val="1369370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E00A600-23EB-492E-B9AD-482F46296AD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6BBAB475-639C-4A4F-B26F-9065F0C889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023484DF-B63A-477C-89FB-EC45E783F0E1}"/>
              </a:ext>
            </a:extLst>
          </p:cNvPr>
          <p:cNvSpPr>
            <a:spLocks noGrp="1"/>
          </p:cNvSpPr>
          <p:nvPr>
            <p:ph type="dt" sz="half" idx="10"/>
          </p:nvPr>
        </p:nvSpPr>
        <p:spPr/>
        <p:txBody>
          <a:bodyPr/>
          <a:lstStyle/>
          <a:p>
            <a:fld id="{87A092ED-0F5B-43CB-A243-551599931CA4}" type="datetimeFigureOut">
              <a:rPr lang="zh-CN" altLang="en-US" smtClean="0"/>
              <a:t>2023/7/19</a:t>
            </a:fld>
            <a:endParaRPr lang="zh-CN" altLang="en-US"/>
          </a:p>
        </p:txBody>
      </p:sp>
      <p:sp>
        <p:nvSpPr>
          <p:cNvPr id="5" name="页脚占位符 4">
            <a:extLst>
              <a:ext uri="{FF2B5EF4-FFF2-40B4-BE49-F238E27FC236}">
                <a16:creationId xmlns:a16="http://schemas.microsoft.com/office/drawing/2014/main" xmlns="" id="{EE9D3B88-3D45-476C-AD68-505AC3DCB9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DA5FCE7-6B25-4817-9476-F45B560F1AF2}"/>
              </a:ext>
            </a:extLst>
          </p:cNvPr>
          <p:cNvSpPr>
            <a:spLocks noGrp="1"/>
          </p:cNvSpPr>
          <p:nvPr>
            <p:ph type="sldNum" sz="quarter" idx="12"/>
          </p:nvPr>
        </p:nvSpPr>
        <p:spPr/>
        <p:txBody>
          <a:bodyPr/>
          <a:lstStyle/>
          <a:p>
            <a:fld id="{5CB55475-341E-49F7-8227-A4E28604AE5F}" type="slidenum">
              <a:rPr lang="zh-CN" altLang="en-US" smtClean="0"/>
              <a:t>‹#›</a:t>
            </a:fld>
            <a:endParaRPr lang="zh-CN" altLang="en-US"/>
          </a:p>
        </p:txBody>
      </p:sp>
    </p:spTree>
    <p:extLst>
      <p:ext uri="{BB962C8B-B14F-4D97-AF65-F5344CB8AC3E}">
        <p14:creationId xmlns:p14="http://schemas.microsoft.com/office/powerpoint/2010/main" val="2674480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D6F64DF-E981-44A9-9E10-E19695CEE5B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1DA4B389-9847-4760-BF1F-72F0BEBAD85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0836C9ED-FA5E-4F08-9F21-F8F9FD5E438B}"/>
              </a:ext>
            </a:extLst>
          </p:cNvPr>
          <p:cNvSpPr>
            <a:spLocks noGrp="1"/>
          </p:cNvSpPr>
          <p:nvPr>
            <p:ph type="dt" sz="half" idx="10"/>
          </p:nvPr>
        </p:nvSpPr>
        <p:spPr/>
        <p:txBody>
          <a:bodyPr/>
          <a:lstStyle/>
          <a:p>
            <a:fld id="{87A092ED-0F5B-43CB-A243-551599931CA4}" type="datetimeFigureOut">
              <a:rPr lang="zh-CN" altLang="en-US" smtClean="0"/>
              <a:t>2023/7/19</a:t>
            </a:fld>
            <a:endParaRPr lang="zh-CN" altLang="en-US"/>
          </a:p>
        </p:txBody>
      </p:sp>
      <p:sp>
        <p:nvSpPr>
          <p:cNvPr id="5" name="页脚占位符 4">
            <a:extLst>
              <a:ext uri="{FF2B5EF4-FFF2-40B4-BE49-F238E27FC236}">
                <a16:creationId xmlns:a16="http://schemas.microsoft.com/office/drawing/2014/main" xmlns="" id="{2D9A7881-C511-4DBD-A723-F9DD1BFBE9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9E9F33EB-CE2E-495B-A24A-EFA038A37F3C}"/>
              </a:ext>
            </a:extLst>
          </p:cNvPr>
          <p:cNvSpPr>
            <a:spLocks noGrp="1"/>
          </p:cNvSpPr>
          <p:nvPr>
            <p:ph type="sldNum" sz="quarter" idx="12"/>
          </p:nvPr>
        </p:nvSpPr>
        <p:spPr/>
        <p:txBody>
          <a:bodyPr/>
          <a:lstStyle/>
          <a:p>
            <a:fld id="{5CB55475-341E-49F7-8227-A4E28604AE5F}" type="slidenum">
              <a:rPr lang="zh-CN" altLang="en-US" smtClean="0"/>
              <a:t>‹#›</a:t>
            </a:fld>
            <a:endParaRPr lang="zh-CN" altLang="en-US"/>
          </a:p>
        </p:txBody>
      </p:sp>
    </p:spTree>
    <p:extLst>
      <p:ext uri="{BB962C8B-B14F-4D97-AF65-F5344CB8AC3E}">
        <p14:creationId xmlns:p14="http://schemas.microsoft.com/office/powerpoint/2010/main" val="237707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CCAA844A-7F52-4098-B46F-B9612AEF78B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52B92504-E818-499B-A632-F54E444A5F7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6C494C5D-DB0A-4E66-B61E-9464E09DCADF}"/>
              </a:ext>
            </a:extLst>
          </p:cNvPr>
          <p:cNvSpPr>
            <a:spLocks noGrp="1"/>
          </p:cNvSpPr>
          <p:nvPr>
            <p:ph type="dt" sz="half" idx="10"/>
          </p:nvPr>
        </p:nvSpPr>
        <p:spPr/>
        <p:txBody>
          <a:bodyPr/>
          <a:lstStyle/>
          <a:p>
            <a:fld id="{87A092ED-0F5B-43CB-A243-551599931CA4}" type="datetimeFigureOut">
              <a:rPr lang="zh-CN" altLang="en-US" smtClean="0"/>
              <a:t>2023/7/19</a:t>
            </a:fld>
            <a:endParaRPr lang="zh-CN" altLang="en-US"/>
          </a:p>
        </p:txBody>
      </p:sp>
      <p:sp>
        <p:nvSpPr>
          <p:cNvPr id="5" name="页脚占位符 4">
            <a:extLst>
              <a:ext uri="{FF2B5EF4-FFF2-40B4-BE49-F238E27FC236}">
                <a16:creationId xmlns:a16="http://schemas.microsoft.com/office/drawing/2014/main" xmlns="" id="{DE801C6D-B4A3-4166-B1E2-2427C56638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0852542-C3D0-402B-A439-43524EB6C088}"/>
              </a:ext>
            </a:extLst>
          </p:cNvPr>
          <p:cNvSpPr>
            <a:spLocks noGrp="1"/>
          </p:cNvSpPr>
          <p:nvPr>
            <p:ph type="sldNum" sz="quarter" idx="12"/>
          </p:nvPr>
        </p:nvSpPr>
        <p:spPr/>
        <p:txBody>
          <a:bodyPr/>
          <a:lstStyle/>
          <a:p>
            <a:fld id="{5CB55475-341E-49F7-8227-A4E28604AE5F}" type="slidenum">
              <a:rPr lang="zh-CN" altLang="en-US" smtClean="0"/>
              <a:t>‹#›</a:t>
            </a:fld>
            <a:endParaRPr lang="zh-CN" altLang="en-US"/>
          </a:p>
        </p:txBody>
      </p:sp>
    </p:spTree>
    <p:extLst>
      <p:ext uri="{BB962C8B-B14F-4D97-AF65-F5344CB8AC3E}">
        <p14:creationId xmlns:p14="http://schemas.microsoft.com/office/powerpoint/2010/main" val="2127916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A314FC3-A429-42C6-88B8-9EF958F790E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3D285541-96B2-4E98-A03F-42F12225907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136770DE-B2E4-4FC9-9DE0-92B050FBA553}"/>
              </a:ext>
            </a:extLst>
          </p:cNvPr>
          <p:cNvSpPr>
            <a:spLocks noGrp="1"/>
          </p:cNvSpPr>
          <p:nvPr>
            <p:ph type="dt" sz="half" idx="10"/>
          </p:nvPr>
        </p:nvSpPr>
        <p:spPr/>
        <p:txBody>
          <a:bodyPr/>
          <a:lstStyle/>
          <a:p>
            <a:fld id="{87A092ED-0F5B-43CB-A243-551599931CA4}" type="datetimeFigureOut">
              <a:rPr lang="zh-CN" altLang="en-US" smtClean="0"/>
              <a:t>2023/7/19</a:t>
            </a:fld>
            <a:endParaRPr lang="zh-CN" altLang="en-US"/>
          </a:p>
        </p:txBody>
      </p:sp>
      <p:sp>
        <p:nvSpPr>
          <p:cNvPr id="5" name="页脚占位符 4">
            <a:extLst>
              <a:ext uri="{FF2B5EF4-FFF2-40B4-BE49-F238E27FC236}">
                <a16:creationId xmlns:a16="http://schemas.microsoft.com/office/drawing/2014/main" xmlns="" id="{1500990B-2513-44A8-A32D-C8785572CD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A2C755C-E4E0-4CBE-9E65-D2EC2EBA0C53}"/>
              </a:ext>
            </a:extLst>
          </p:cNvPr>
          <p:cNvSpPr>
            <a:spLocks noGrp="1"/>
          </p:cNvSpPr>
          <p:nvPr>
            <p:ph type="sldNum" sz="quarter" idx="12"/>
          </p:nvPr>
        </p:nvSpPr>
        <p:spPr/>
        <p:txBody>
          <a:bodyPr/>
          <a:lstStyle/>
          <a:p>
            <a:fld id="{5CB55475-341E-49F7-8227-A4E28604AE5F}" type="slidenum">
              <a:rPr lang="zh-CN" altLang="en-US" smtClean="0"/>
              <a:t>‹#›</a:t>
            </a:fld>
            <a:endParaRPr lang="zh-CN" altLang="en-US"/>
          </a:p>
        </p:txBody>
      </p:sp>
    </p:spTree>
    <p:extLst>
      <p:ext uri="{BB962C8B-B14F-4D97-AF65-F5344CB8AC3E}">
        <p14:creationId xmlns:p14="http://schemas.microsoft.com/office/powerpoint/2010/main" val="3737240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993C6F1-8088-4D6D-8B93-54F17803526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8D34708F-D4A5-457F-8501-732FF231A4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8701AC72-C0EE-4829-B543-CB208E4EA53D}"/>
              </a:ext>
            </a:extLst>
          </p:cNvPr>
          <p:cNvSpPr>
            <a:spLocks noGrp="1"/>
          </p:cNvSpPr>
          <p:nvPr>
            <p:ph type="dt" sz="half" idx="10"/>
          </p:nvPr>
        </p:nvSpPr>
        <p:spPr/>
        <p:txBody>
          <a:bodyPr/>
          <a:lstStyle/>
          <a:p>
            <a:fld id="{87A092ED-0F5B-43CB-A243-551599931CA4}" type="datetimeFigureOut">
              <a:rPr lang="zh-CN" altLang="en-US" smtClean="0"/>
              <a:t>2023/7/19</a:t>
            </a:fld>
            <a:endParaRPr lang="zh-CN" altLang="en-US"/>
          </a:p>
        </p:txBody>
      </p:sp>
      <p:sp>
        <p:nvSpPr>
          <p:cNvPr id="5" name="页脚占位符 4">
            <a:extLst>
              <a:ext uri="{FF2B5EF4-FFF2-40B4-BE49-F238E27FC236}">
                <a16:creationId xmlns:a16="http://schemas.microsoft.com/office/drawing/2014/main" xmlns="" id="{3E83C001-01CA-402F-8B92-8BFF460FA8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591E3032-2AD3-4F37-9C09-88CC0C346C41}"/>
              </a:ext>
            </a:extLst>
          </p:cNvPr>
          <p:cNvSpPr>
            <a:spLocks noGrp="1"/>
          </p:cNvSpPr>
          <p:nvPr>
            <p:ph type="sldNum" sz="quarter" idx="12"/>
          </p:nvPr>
        </p:nvSpPr>
        <p:spPr/>
        <p:txBody>
          <a:bodyPr/>
          <a:lstStyle/>
          <a:p>
            <a:fld id="{5CB55475-341E-49F7-8227-A4E28604AE5F}" type="slidenum">
              <a:rPr lang="zh-CN" altLang="en-US" smtClean="0"/>
              <a:t>‹#›</a:t>
            </a:fld>
            <a:endParaRPr lang="zh-CN" altLang="en-US"/>
          </a:p>
        </p:txBody>
      </p:sp>
    </p:spTree>
    <p:extLst>
      <p:ext uri="{BB962C8B-B14F-4D97-AF65-F5344CB8AC3E}">
        <p14:creationId xmlns:p14="http://schemas.microsoft.com/office/powerpoint/2010/main" val="161809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463F4C3-00CD-4E46-87FE-0600AF591A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551E84CE-ABFA-4878-8363-2147EFFAB34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B3197695-3D00-4DAE-80D8-C6DAE000B84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0ACE31C9-C0E7-452E-BC35-148585745113}"/>
              </a:ext>
            </a:extLst>
          </p:cNvPr>
          <p:cNvSpPr>
            <a:spLocks noGrp="1"/>
          </p:cNvSpPr>
          <p:nvPr>
            <p:ph type="dt" sz="half" idx="10"/>
          </p:nvPr>
        </p:nvSpPr>
        <p:spPr/>
        <p:txBody>
          <a:bodyPr/>
          <a:lstStyle/>
          <a:p>
            <a:fld id="{87A092ED-0F5B-43CB-A243-551599931CA4}" type="datetimeFigureOut">
              <a:rPr lang="zh-CN" altLang="en-US" smtClean="0"/>
              <a:t>2023/7/19</a:t>
            </a:fld>
            <a:endParaRPr lang="zh-CN" altLang="en-US"/>
          </a:p>
        </p:txBody>
      </p:sp>
      <p:sp>
        <p:nvSpPr>
          <p:cNvPr id="6" name="页脚占位符 5">
            <a:extLst>
              <a:ext uri="{FF2B5EF4-FFF2-40B4-BE49-F238E27FC236}">
                <a16:creationId xmlns:a16="http://schemas.microsoft.com/office/drawing/2014/main" xmlns="" id="{5A5D0B2D-17D1-4847-9351-7C28B66755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1AB21C87-6F0A-4EFD-BF8C-3FF10CA59113}"/>
              </a:ext>
            </a:extLst>
          </p:cNvPr>
          <p:cNvSpPr>
            <a:spLocks noGrp="1"/>
          </p:cNvSpPr>
          <p:nvPr>
            <p:ph type="sldNum" sz="quarter" idx="12"/>
          </p:nvPr>
        </p:nvSpPr>
        <p:spPr/>
        <p:txBody>
          <a:bodyPr/>
          <a:lstStyle/>
          <a:p>
            <a:fld id="{5CB55475-341E-49F7-8227-A4E28604AE5F}" type="slidenum">
              <a:rPr lang="zh-CN" altLang="en-US" smtClean="0"/>
              <a:t>‹#›</a:t>
            </a:fld>
            <a:endParaRPr lang="zh-CN" altLang="en-US"/>
          </a:p>
        </p:txBody>
      </p:sp>
    </p:spTree>
    <p:extLst>
      <p:ext uri="{BB962C8B-B14F-4D97-AF65-F5344CB8AC3E}">
        <p14:creationId xmlns:p14="http://schemas.microsoft.com/office/powerpoint/2010/main" val="200265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A27167A-7D6C-4EE7-9BCD-82E7FFC0755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6B8AD984-C603-49AF-A3CA-D66726CB91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16EAA2AD-F7A2-404B-A5D9-37345B02B36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F538C661-5852-417B-A40B-F61F421515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65056C2A-AE93-41D5-95FC-324AFAD5EB9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16525C49-3463-4AA7-8FB1-22303701365E}"/>
              </a:ext>
            </a:extLst>
          </p:cNvPr>
          <p:cNvSpPr>
            <a:spLocks noGrp="1"/>
          </p:cNvSpPr>
          <p:nvPr>
            <p:ph type="dt" sz="half" idx="10"/>
          </p:nvPr>
        </p:nvSpPr>
        <p:spPr/>
        <p:txBody>
          <a:bodyPr/>
          <a:lstStyle/>
          <a:p>
            <a:fld id="{87A092ED-0F5B-43CB-A243-551599931CA4}" type="datetimeFigureOut">
              <a:rPr lang="zh-CN" altLang="en-US" smtClean="0"/>
              <a:t>2023/7/19</a:t>
            </a:fld>
            <a:endParaRPr lang="zh-CN" altLang="en-US"/>
          </a:p>
        </p:txBody>
      </p:sp>
      <p:sp>
        <p:nvSpPr>
          <p:cNvPr id="8" name="页脚占位符 7">
            <a:extLst>
              <a:ext uri="{FF2B5EF4-FFF2-40B4-BE49-F238E27FC236}">
                <a16:creationId xmlns:a16="http://schemas.microsoft.com/office/drawing/2014/main" xmlns="" id="{4AD14ADA-5F62-44FC-99D0-EE1EE05BD98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C6B33040-3469-46CA-BBC1-1053BB1D759E}"/>
              </a:ext>
            </a:extLst>
          </p:cNvPr>
          <p:cNvSpPr>
            <a:spLocks noGrp="1"/>
          </p:cNvSpPr>
          <p:nvPr>
            <p:ph type="sldNum" sz="quarter" idx="12"/>
          </p:nvPr>
        </p:nvSpPr>
        <p:spPr/>
        <p:txBody>
          <a:bodyPr/>
          <a:lstStyle/>
          <a:p>
            <a:fld id="{5CB55475-341E-49F7-8227-A4E28604AE5F}" type="slidenum">
              <a:rPr lang="zh-CN" altLang="en-US" smtClean="0"/>
              <a:t>‹#›</a:t>
            </a:fld>
            <a:endParaRPr lang="zh-CN" altLang="en-US"/>
          </a:p>
        </p:txBody>
      </p:sp>
    </p:spTree>
    <p:extLst>
      <p:ext uri="{BB962C8B-B14F-4D97-AF65-F5344CB8AC3E}">
        <p14:creationId xmlns:p14="http://schemas.microsoft.com/office/powerpoint/2010/main" val="3187856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45E1377-A7C0-49FC-95E9-D374F24A7A0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C893C4D3-3031-449F-8DB3-B87519CEDA3F}"/>
              </a:ext>
            </a:extLst>
          </p:cNvPr>
          <p:cNvSpPr>
            <a:spLocks noGrp="1"/>
          </p:cNvSpPr>
          <p:nvPr>
            <p:ph type="dt" sz="half" idx="10"/>
          </p:nvPr>
        </p:nvSpPr>
        <p:spPr/>
        <p:txBody>
          <a:bodyPr/>
          <a:lstStyle/>
          <a:p>
            <a:fld id="{87A092ED-0F5B-43CB-A243-551599931CA4}" type="datetimeFigureOut">
              <a:rPr lang="zh-CN" altLang="en-US" smtClean="0"/>
              <a:t>2023/7/19</a:t>
            </a:fld>
            <a:endParaRPr lang="zh-CN" altLang="en-US"/>
          </a:p>
        </p:txBody>
      </p:sp>
      <p:sp>
        <p:nvSpPr>
          <p:cNvPr id="4" name="页脚占位符 3">
            <a:extLst>
              <a:ext uri="{FF2B5EF4-FFF2-40B4-BE49-F238E27FC236}">
                <a16:creationId xmlns:a16="http://schemas.microsoft.com/office/drawing/2014/main" xmlns="" id="{50529249-C94B-40C4-BE1A-8961E991283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3D02C30C-FBD9-4DAF-BBB9-BB91B1A46091}"/>
              </a:ext>
            </a:extLst>
          </p:cNvPr>
          <p:cNvSpPr>
            <a:spLocks noGrp="1"/>
          </p:cNvSpPr>
          <p:nvPr>
            <p:ph type="sldNum" sz="quarter" idx="12"/>
          </p:nvPr>
        </p:nvSpPr>
        <p:spPr/>
        <p:txBody>
          <a:bodyPr/>
          <a:lstStyle/>
          <a:p>
            <a:fld id="{5CB55475-341E-49F7-8227-A4E28604AE5F}" type="slidenum">
              <a:rPr lang="zh-CN" altLang="en-US" smtClean="0"/>
              <a:t>‹#›</a:t>
            </a:fld>
            <a:endParaRPr lang="zh-CN" altLang="en-US"/>
          </a:p>
        </p:txBody>
      </p:sp>
    </p:spTree>
    <p:extLst>
      <p:ext uri="{BB962C8B-B14F-4D97-AF65-F5344CB8AC3E}">
        <p14:creationId xmlns:p14="http://schemas.microsoft.com/office/powerpoint/2010/main" val="3837354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7A3E018D-23E3-44EB-88B7-0C8AEFE58E81}"/>
              </a:ext>
            </a:extLst>
          </p:cNvPr>
          <p:cNvSpPr>
            <a:spLocks noGrp="1"/>
          </p:cNvSpPr>
          <p:nvPr>
            <p:ph type="dt" sz="half" idx="10"/>
          </p:nvPr>
        </p:nvSpPr>
        <p:spPr/>
        <p:txBody>
          <a:bodyPr/>
          <a:lstStyle/>
          <a:p>
            <a:fld id="{87A092ED-0F5B-43CB-A243-551599931CA4}" type="datetimeFigureOut">
              <a:rPr lang="zh-CN" altLang="en-US" smtClean="0"/>
              <a:t>2023/7/19</a:t>
            </a:fld>
            <a:endParaRPr lang="zh-CN" altLang="en-US"/>
          </a:p>
        </p:txBody>
      </p:sp>
      <p:sp>
        <p:nvSpPr>
          <p:cNvPr id="3" name="页脚占位符 2">
            <a:extLst>
              <a:ext uri="{FF2B5EF4-FFF2-40B4-BE49-F238E27FC236}">
                <a16:creationId xmlns:a16="http://schemas.microsoft.com/office/drawing/2014/main" xmlns="" id="{7C2CFAC9-2ABD-49EB-B47E-E874EDD0CA1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5EBB87E7-547D-43F2-86E4-7A7DD1FD3DB2}"/>
              </a:ext>
            </a:extLst>
          </p:cNvPr>
          <p:cNvSpPr>
            <a:spLocks noGrp="1"/>
          </p:cNvSpPr>
          <p:nvPr>
            <p:ph type="sldNum" sz="quarter" idx="12"/>
          </p:nvPr>
        </p:nvSpPr>
        <p:spPr/>
        <p:txBody>
          <a:bodyPr/>
          <a:lstStyle/>
          <a:p>
            <a:fld id="{5CB55475-341E-49F7-8227-A4E28604AE5F}" type="slidenum">
              <a:rPr lang="zh-CN" altLang="en-US" smtClean="0"/>
              <a:t>‹#›</a:t>
            </a:fld>
            <a:endParaRPr lang="zh-CN" altLang="en-US"/>
          </a:p>
        </p:txBody>
      </p:sp>
    </p:spTree>
    <p:extLst>
      <p:ext uri="{BB962C8B-B14F-4D97-AF65-F5344CB8AC3E}">
        <p14:creationId xmlns:p14="http://schemas.microsoft.com/office/powerpoint/2010/main" val="3991807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45AE95A-1508-4EA5-9C09-612C86C54E6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CED30196-04D2-4012-924E-7F17360082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39326AB6-A1C1-4C8A-9622-192A04F1D6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1AA962BE-CEBA-4B35-B787-6EE02A245E54}"/>
              </a:ext>
            </a:extLst>
          </p:cNvPr>
          <p:cNvSpPr>
            <a:spLocks noGrp="1"/>
          </p:cNvSpPr>
          <p:nvPr>
            <p:ph type="dt" sz="half" idx="10"/>
          </p:nvPr>
        </p:nvSpPr>
        <p:spPr/>
        <p:txBody>
          <a:bodyPr/>
          <a:lstStyle/>
          <a:p>
            <a:fld id="{87A092ED-0F5B-43CB-A243-551599931CA4}" type="datetimeFigureOut">
              <a:rPr lang="zh-CN" altLang="en-US" smtClean="0"/>
              <a:t>2023/7/19</a:t>
            </a:fld>
            <a:endParaRPr lang="zh-CN" altLang="en-US"/>
          </a:p>
        </p:txBody>
      </p:sp>
      <p:sp>
        <p:nvSpPr>
          <p:cNvPr id="6" name="页脚占位符 5">
            <a:extLst>
              <a:ext uri="{FF2B5EF4-FFF2-40B4-BE49-F238E27FC236}">
                <a16:creationId xmlns:a16="http://schemas.microsoft.com/office/drawing/2014/main" xmlns="" id="{8AB73D7B-11F8-497F-B00D-8A6E58AFE7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B593CC42-8B43-4CF7-AFF6-B849660408B1}"/>
              </a:ext>
            </a:extLst>
          </p:cNvPr>
          <p:cNvSpPr>
            <a:spLocks noGrp="1"/>
          </p:cNvSpPr>
          <p:nvPr>
            <p:ph type="sldNum" sz="quarter" idx="12"/>
          </p:nvPr>
        </p:nvSpPr>
        <p:spPr/>
        <p:txBody>
          <a:bodyPr/>
          <a:lstStyle/>
          <a:p>
            <a:fld id="{5CB55475-341E-49F7-8227-A4E28604AE5F}" type="slidenum">
              <a:rPr lang="zh-CN" altLang="en-US" smtClean="0"/>
              <a:t>‹#›</a:t>
            </a:fld>
            <a:endParaRPr lang="zh-CN" altLang="en-US"/>
          </a:p>
        </p:txBody>
      </p:sp>
    </p:spTree>
    <p:extLst>
      <p:ext uri="{BB962C8B-B14F-4D97-AF65-F5344CB8AC3E}">
        <p14:creationId xmlns:p14="http://schemas.microsoft.com/office/powerpoint/2010/main" val="2457923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57D6942-F041-43D5-AD7E-F563659EC9A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DC678F67-6BED-4414-B956-4E5674AD0E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4BCD2FF9-607E-4C1E-A070-F58C9E6321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9FA68CF6-A797-43AF-A4D1-7B7D553A778C}"/>
              </a:ext>
            </a:extLst>
          </p:cNvPr>
          <p:cNvSpPr>
            <a:spLocks noGrp="1"/>
          </p:cNvSpPr>
          <p:nvPr>
            <p:ph type="dt" sz="half" idx="10"/>
          </p:nvPr>
        </p:nvSpPr>
        <p:spPr/>
        <p:txBody>
          <a:bodyPr/>
          <a:lstStyle/>
          <a:p>
            <a:fld id="{87A092ED-0F5B-43CB-A243-551599931CA4}" type="datetimeFigureOut">
              <a:rPr lang="zh-CN" altLang="en-US" smtClean="0"/>
              <a:t>2023/7/19</a:t>
            </a:fld>
            <a:endParaRPr lang="zh-CN" altLang="en-US"/>
          </a:p>
        </p:txBody>
      </p:sp>
      <p:sp>
        <p:nvSpPr>
          <p:cNvPr id="6" name="页脚占位符 5">
            <a:extLst>
              <a:ext uri="{FF2B5EF4-FFF2-40B4-BE49-F238E27FC236}">
                <a16:creationId xmlns:a16="http://schemas.microsoft.com/office/drawing/2014/main" xmlns="" id="{C0F91605-E8F8-4BB2-8D81-16028F870AD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7D53BE56-840D-4F60-B3C4-5CB54E737C9B}"/>
              </a:ext>
            </a:extLst>
          </p:cNvPr>
          <p:cNvSpPr>
            <a:spLocks noGrp="1"/>
          </p:cNvSpPr>
          <p:nvPr>
            <p:ph type="sldNum" sz="quarter" idx="12"/>
          </p:nvPr>
        </p:nvSpPr>
        <p:spPr/>
        <p:txBody>
          <a:bodyPr/>
          <a:lstStyle/>
          <a:p>
            <a:fld id="{5CB55475-341E-49F7-8227-A4E28604AE5F}" type="slidenum">
              <a:rPr lang="zh-CN" altLang="en-US" smtClean="0"/>
              <a:t>‹#›</a:t>
            </a:fld>
            <a:endParaRPr lang="zh-CN" altLang="en-US"/>
          </a:p>
        </p:txBody>
      </p:sp>
    </p:spTree>
    <p:extLst>
      <p:ext uri="{BB962C8B-B14F-4D97-AF65-F5344CB8AC3E}">
        <p14:creationId xmlns:p14="http://schemas.microsoft.com/office/powerpoint/2010/main" val="944357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867AAB42-B4AD-49A5-B71F-7D33E9C742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574C8B02-114A-4A43-A6E8-FE2DCDBE41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34A6575C-7664-43EC-A726-0B398FE92E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A092ED-0F5B-43CB-A243-551599931CA4}" type="datetimeFigureOut">
              <a:rPr lang="zh-CN" altLang="en-US" smtClean="0"/>
              <a:t>2023/7/19</a:t>
            </a:fld>
            <a:endParaRPr lang="zh-CN" altLang="en-US"/>
          </a:p>
        </p:txBody>
      </p:sp>
      <p:sp>
        <p:nvSpPr>
          <p:cNvPr id="5" name="页脚占位符 4">
            <a:extLst>
              <a:ext uri="{FF2B5EF4-FFF2-40B4-BE49-F238E27FC236}">
                <a16:creationId xmlns:a16="http://schemas.microsoft.com/office/drawing/2014/main" xmlns="" id="{8FAD57BE-3484-41BE-A37E-9BDF02143B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4971E1F6-50D1-4BE5-A741-F2FC403464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55475-341E-49F7-8227-A4E28604AE5F}" type="slidenum">
              <a:rPr lang="zh-CN" altLang="en-US" smtClean="0"/>
              <a:t>‹#›</a:t>
            </a:fld>
            <a:endParaRPr lang="zh-CN" altLang="en-US"/>
          </a:p>
        </p:txBody>
      </p:sp>
    </p:spTree>
    <p:extLst>
      <p:ext uri="{BB962C8B-B14F-4D97-AF65-F5344CB8AC3E}">
        <p14:creationId xmlns:p14="http://schemas.microsoft.com/office/powerpoint/2010/main" val="3580127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hyperlink" Target="https://towardsdatascience.com/how-can-we-explain-graph-neural-network-5031ea127004" TargetMode="External"/><Relationship Id="rId3" Type="http://schemas.openxmlformats.org/officeDocument/2006/relationships/image" Target="../media/image12.png"/><Relationship Id="rId7" Type="http://schemas.openxmlformats.org/officeDocument/2006/relationships/hyperlink" Target="https://blog.csdn.net/weixin_45519842/article/details/104117774"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1512.04150"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F3D946A-B4FC-4F35-8A6B-0BB089C91BF8}"/>
              </a:ext>
            </a:extLst>
          </p:cNvPr>
          <p:cNvSpPr>
            <a:spLocks noGrp="1"/>
          </p:cNvSpPr>
          <p:nvPr>
            <p:ph type="title"/>
          </p:nvPr>
        </p:nvSpPr>
        <p:spPr/>
        <p:txBody>
          <a:bodyPr/>
          <a:lstStyle/>
          <a:p>
            <a:r>
              <a:rPr lang="en-US" altLang="zh-CN" dirty="0"/>
              <a:t>What we have learned from GNN?</a:t>
            </a:r>
            <a:endParaRPr lang="zh-CN" altLang="en-US" dirty="0"/>
          </a:p>
        </p:txBody>
      </p:sp>
      <p:sp>
        <p:nvSpPr>
          <p:cNvPr id="3" name="文本框 2">
            <a:extLst>
              <a:ext uri="{FF2B5EF4-FFF2-40B4-BE49-F238E27FC236}">
                <a16:creationId xmlns:a16="http://schemas.microsoft.com/office/drawing/2014/main" xmlns="" id="{270D9998-A4CA-4CF2-A49E-08BE9E665799}"/>
              </a:ext>
            </a:extLst>
          </p:cNvPr>
          <p:cNvSpPr txBox="1"/>
          <p:nvPr/>
        </p:nvSpPr>
        <p:spPr>
          <a:xfrm>
            <a:off x="1094509" y="2050473"/>
            <a:ext cx="7924800" cy="523220"/>
          </a:xfrm>
          <a:prstGeom prst="rect">
            <a:avLst/>
          </a:prstGeom>
          <a:noFill/>
        </p:spPr>
        <p:txBody>
          <a:bodyPr wrap="square" rtlCol="0">
            <a:spAutoFit/>
          </a:bodyPr>
          <a:lstStyle/>
          <a:p>
            <a:r>
              <a:rPr lang="en-US" altLang="zh-CN" sz="2800" dirty="0"/>
              <a:t>Graph Embedding: from math to model</a:t>
            </a:r>
            <a:endParaRPr lang="zh-CN" altLang="en-US" sz="2800" dirty="0"/>
          </a:p>
        </p:txBody>
      </p:sp>
      <p:sp>
        <p:nvSpPr>
          <p:cNvPr id="28" name="文本框 27">
            <a:extLst>
              <a:ext uri="{FF2B5EF4-FFF2-40B4-BE49-F238E27FC236}">
                <a16:creationId xmlns:a16="http://schemas.microsoft.com/office/drawing/2014/main" xmlns="" id="{AE44EADE-D5CB-49F6-942B-08D5B4C8048C}"/>
              </a:ext>
            </a:extLst>
          </p:cNvPr>
          <p:cNvSpPr txBox="1"/>
          <p:nvPr/>
        </p:nvSpPr>
        <p:spPr>
          <a:xfrm>
            <a:off x="1094509" y="3006437"/>
            <a:ext cx="7924800" cy="523220"/>
          </a:xfrm>
          <a:prstGeom prst="rect">
            <a:avLst/>
          </a:prstGeom>
          <a:noFill/>
        </p:spPr>
        <p:txBody>
          <a:bodyPr wrap="square" rtlCol="0">
            <a:spAutoFit/>
          </a:bodyPr>
          <a:lstStyle/>
          <a:p>
            <a:r>
              <a:rPr lang="en-US" altLang="zh-CN" sz="2800" dirty="0"/>
              <a:t>What should we do next?</a:t>
            </a:r>
            <a:endParaRPr lang="zh-CN" altLang="en-US" sz="2800" dirty="0"/>
          </a:p>
        </p:txBody>
      </p:sp>
      <p:sp>
        <p:nvSpPr>
          <p:cNvPr id="26" name="矩形 25">
            <a:extLst>
              <a:ext uri="{FF2B5EF4-FFF2-40B4-BE49-F238E27FC236}">
                <a16:creationId xmlns:a16="http://schemas.microsoft.com/office/drawing/2014/main" xmlns="" id="{CC14B5D8-804B-41C6-98FB-00B2A5492E87}"/>
              </a:ext>
            </a:extLst>
          </p:cNvPr>
          <p:cNvSpPr/>
          <p:nvPr/>
        </p:nvSpPr>
        <p:spPr>
          <a:xfrm>
            <a:off x="1830169" y="3811339"/>
            <a:ext cx="8754443" cy="115747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1"/>
                </a:solidFill>
              </a:rPr>
              <a:t>Beyond the model, focus on the paper.</a:t>
            </a:r>
            <a:endParaRPr lang="zh-CN" altLang="en-US" sz="4000" dirty="0">
              <a:solidFill>
                <a:schemeClr val="bg1"/>
              </a:solidFill>
            </a:endParaRPr>
          </a:p>
        </p:txBody>
      </p:sp>
    </p:spTree>
    <p:extLst>
      <p:ext uri="{BB962C8B-B14F-4D97-AF65-F5344CB8AC3E}">
        <p14:creationId xmlns:p14="http://schemas.microsoft.com/office/powerpoint/2010/main" val="3719458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F3D946A-B4FC-4F35-8A6B-0BB089C91BF8}"/>
              </a:ext>
            </a:extLst>
          </p:cNvPr>
          <p:cNvSpPr>
            <a:spLocks noGrp="1"/>
          </p:cNvSpPr>
          <p:nvPr>
            <p:ph type="title"/>
          </p:nvPr>
        </p:nvSpPr>
        <p:spPr/>
        <p:txBody>
          <a:bodyPr/>
          <a:lstStyle/>
          <a:p>
            <a:r>
              <a:rPr lang="en-US" altLang="zh-CN" dirty="0" err="1"/>
              <a:t>GNNexplainer</a:t>
            </a:r>
            <a:endParaRPr lang="zh-CN" altLang="en-US" dirty="0"/>
          </a:p>
        </p:txBody>
      </p:sp>
      <p:sp>
        <p:nvSpPr>
          <p:cNvPr id="4" name="文本框 3">
            <a:extLst>
              <a:ext uri="{FF2B5EF4-FFF2-40B4-BE49-F238E27FC236}">
                <a16:creationId xmlns:a16="http://schemas.microsoft.com/office/drawing/2014/main" xmlns="" id="{5E286824-0EE4-41F0-B646-A1C9B32BC8F2}"/>
              </a:ext>
            </a:extLst>
          </p:cNvPr>
          <p:cNvSpPr txBox="1"/>
          <p:nvPr/>
        </p:nvSpPr>
        <p:spPr>
          <a:xfrm>
            <a:off x="7466798" y="860564"/>
            <a:ext cx="4016141" cy="5632311"/>
          </a:xfrm>
          <a:prstGeom prst="rect">
            <a:avLst/>
          </a:prstGeom>
          <a:noFill/>
        </p:spPr>
        <p:txBody>
          <a:bodyPr wrap="square">
            <a:spAutoFit/>
          </a:bodyPr>
          <a:lstStyle/>
          <a:p>
            <a:r>
              <a:rPr lang="zh-CN" altLang="en-US" sz="2400" dirty="0"/>
              <a:t>对于一个</a:t>
            </a:r>
            <a:r>
              <a:rPr lang="zh-CN" altLang="en-US" sz="2400" dirty="0">
                <a:solidFill>
                  <a:srgbClr val="FF0000"/>
                </a:solidFill>
              </a:rPr>
              <a:t>单一节点</a:t>
            </a:r>
            <a:r>
              <a:rPr lang="zh-CN" altLang="en-US" sz="2400" dirty="0"/>
              <a:t>的解释，计算图是它的</a:t>
            </a:r>
            <a:r>
              <a:rPr lang="en-US" altLang="zh-CN" sz="2400" dirty="0"/>
              <a:t>k-hops</a:t>
            </a:r>
            <a:r>
              <a:rPr lang="zh-CN" altLang="en-US" sz="2400" dirty="0"/>
              <a:t>邻居，其中</a:t>
            </a:r>
            <a:r>
              <a:rPr lang="en-US" altLang="zh-CN" sz="2400" dirty="0"/>
              <a:t>k</a:t>
            </a:r>
            <a:r>
              <a:rPr lang="zh-CN" altLang="en-US" sz="2400" dirty="0"/>
              <a:t>是模型中的卷积数。</a:t>
            </a:r>
            <a:endParaRPr lang="en-US" altLang="zh-CN" sz="2400" dirty="0"/>
          </a:p>
          <a:p>
            <a:endParaRPr lang="en-US" altLang="zh-CN" sz="2400" dirty="0"/>
          </a:p>
          <a:p>
            <a:r>
              <a:rPr lang="zh-CN" altLang="en-US" sz="2400" dirty="0"/>
              <a:t>对于</a:t>
            </a:r>
            <a:r>
              <a:rPr lang="zh-CN" altLang="en-US" sz="2400" dirty="0">
                <a:solidFill>
                  <a:srgbClr val="FF0000"/>
                </a:solidFill>
              </a:rPr>
              <a:t>一类节点</a:t>
            </a:r>
            <a:r>
              <a:rPr lang="zh-CN" altLang="en-US" sz="2400" dirty="0"/>
              <a:t>的解释，本文建议选择一个参考节点并使用相同的方法来计算解释。参考节点可以通过选择其特征最接近所有其他同一类节点的平均特征的节点来选择。</a:t>
            </a:r>
            <a:endParaRPr lang="en-US" altLang="zh-CN" sz="2400" dirty="0"/>
          </a:p>
          <a:p>
            <a:endParaRPr lang="en-US" altLang="zh-CN" sz="2400" dirty="0"/>
          </a:p>
          <a:p>
            <a:r>
              <a:rPr lang="zh-CN" altLang="en-US" sz="2400" dirty="0"/>
              <a:t>对于</a:t>
            </a:r>
            <a:r>
              <a:rPr lang="zh-CN" altLang="en-US" sz="2400" dirty="0">
                <a:solidFill>
                  <a:srgbClr val="FF0000"/>
                </a:solidFill>
              </a:rPr>
              <a:t>整个图</a:t>
            </a:r>
            <a:r>
              <a:rPr lang="zh-CN" altLang="en-US" sz="2400" dirty="0"/>
              <a:t>的解释，计算图成为图中所有节点的计算图的联盟。这使得计算图等同于整个输入图。</a:t>
            </a:r>
          </a:p>
        </p:txBody>
      </p:sp>
      <p:pic>
        <p:nvPicPr>
          <p:cNvPr id="6" name="图片 5">
            <a:extLst>
              <a:ext uri="{FF2B5EF4-FFF2-40B4-BE49-F238E27FC236}">
                <a16:creationId xmlns:a16="http://schemas.microsoft.com/office/drawing/2014/main" xmlns="" id="{BA93931E-D940-40B5-B10B-825CAF1C73FA}"/>
              </a:ext>
            </a:extLst>
          </p:cNvPr>
          <p:cNvPicPr>
            <a:picLocks noChangeAspect="1"/>
          </p:cNvPicPr>
          <p:nvPr/>
        </p:nvPicPr>
        <p:blipFill>
          <a:blip r:embed="rId2"/>
          <a:stretch>
            <a:fillRect/>
          </a:stretch>
        </p:blipFill>
        <p:spPr>
          <a:xfrm>
            <a:off x="1458996" y="3838392"/>
            <a:ext cx="3838459" cy="2654483"/>
          </a:xfrm>
          <a:prstGeom prst="rect">
            <a:avLst/>
          </a:prstGeom>
        </p:spPr>
      </p:pic>
      <p:pic>
        <p:nvPicPr>
          <p:cNvPr id="8" name="图片 7">
            <a:extLst>
              <a:ext uri="{FF2B5EF4-FFF2-40B4-BE49-F238E27FC236}">
                <a16:creationId xmlns:a16="http://schemas.microsoft.com/office/drawing/2014/main" xmlns="" id="{39EFD0FA-95AD-4AAD-B391-C5F67AEE2D86}"/>
              </a:ext>
            </a:extLst>
          </p:cNvPr>
          <p:cNvPicPr>
            <a:picLocks noChangeAspect="1"/>
          </p:cNvPicPr>
          <p:nvPr/>
        </p:nvPicPr>
        <p:blipFill>
          <a:blip r:embed="rId3"/>
          <a:stretch>
            <a:fillRect/>
          </a:stretch>
        </p:blipFill>
        <p:spPr>
          <a:xfrm>
            <a:off x="1974514" y="1463370"/>
            <a:ext cx="2654436" cy="2375022"/>
          </a:xfrm>
          <a:prstGeom prst="rect">
            <a:avLst/>
          </a:prstGeom>
        </p:spPr>
      </p:pic>
    </p:spTree>
    <p:extLst>
      <p:ext uri="{BB962C8B-B14F-4D97-AF65-F5344CB8AC3E}">
        <p14:creationId xmlns:p14="http://schemas.microsoft.com/office/powerpoint/2010/main" val="2362236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F3D946A-B4FC-4F35-8A6B-0BB089C91BF8}"/>
              </a:ext>
            </a:extLst>
          </p:cNvPr>
          <p:cNvSpPr>
            <a:spLocks noGrp="1"/>
          </p:cNvSpPr>
          <p:nvPr>
            <p:ph type="title"/>
          </p:nvPr>
        </p:nvSpPr>
        <p:spPr/>
        <p:txBody>
          <a:bodyPr/>
          <a:lstStyle/>
          <a:p>
            <a:r>
              <a:rPr lang="en-US" altLang="zh-CN" dirty="0" err="1"/>
              <a:t>GNNexplainer</a:t>
            </a:r>
            <a:r>
              <a:rPr lang="en-US" altLang="zh-CN" dirty="0"/>
              <a:t> math formular</a:t>
            </a:r>
            <a:endParaRPr lang="zh-CN" altLang="en-US"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xmlns="" id="{9A32AC87-BC70-45E9-AEBB-F5D82D9F1955}"/>
                  </a:ext>
                </a:extLst>
              </p:cNvPr>
              <p:cNvSpPr txBox="1"/>
              <p:nvPr/>
            </p:nvSpPr>
            <p:spPr>
              <a:xfrm>
                <a:off x="1508760" y="1724749"/>
                <a:ext cx="9338912" cy="837537"/>
              </a:xfrm>
              <a:prstGeom prst="rect">
                <a:avLst/>
              </a:prstGeom>
              <a:noFill/>
            </p:spPr>
            <p:txBody>
              <a:bodyPr wrap="square">
                <a:spAutoFit/>
              </a:bodyPr>
              <a:lstStyle/>
              <a:p>
                <a14:m>
                  <m:oMath xmlns:m="http://schemas.openxmlformats.org/officeDocument/2006/math">
                    <m:r>
                      <a:rPr lang="en-US" altLang="zh-CN" sz="2400" b="0" i="1" smtClean="0">
                        <a:solidFill>
                          <a:schemeClr val="tx1"/>
                        </a:solidFill>
                        <a:latin typeface="Cambria Math" panose="02040503050406030204" pitchFamily="18" charset="0"/>
                      </a:rPr>
                      <m:t>𝐺</m:t>
                    </m:r>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𝐸</m:t>
                    </m:r>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𝑉</m:t>
                    </m:r>
                  </m:oMath>
                </a14:m>
                <a:r>
                  <a:rPr lang="zh-CN" altLang="en-US" sz="2400" dirty="0">
                    <a:solidFill>
                      <a:schemeClr val="tx1"/>
                    </a:solidFill>
                  </a:rPr>
                  <a:t>表示图，节点特征</a:t>
                </a:r>
                <a14:m>
                  <m:oMath xmlns:m="http://schemas.openxmlformats.org/officeDocument/2006/math">
                    <m:r>
                      <a:rPr lang="en-US" altLang="zh-CN" sz="2400" b="0" i="1" smtClean="0">
                        <a:solidFill>
                          <a:schemeClr val="tx1"/>
                        </a:solidFill>
                        <a:latin typeface="Cambria Math" panose="02040503050406030204" pitchFamily="18" charset="0"/>
                      </a:rPr>
                      <m:t>𝑋</m:t>
                    </m:r>
                    <m:r>
                      <a:rPr lang="en-US" altLang="zh-CN" sz="2400" b="0" i="1" smtClean="0">
                        <a:solidFill>
                          <a:schemeClr val="tx1"/>
                        </a:solidFill>
                        <a:latin typeface="Cambria Math" panose="02040503050406030204" pitchFamily="18" charset="0"/>
                      </a:rPr>
                      <m:t>=</m:t>
                    </m:r>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𝑥</m:t>
                        </m:r>
                      </m:e>
                      <m:sub>
                        <m:r>
                          <a:rPr lang="en-US" altLang="zh-CN" sz="2400" b="0" i="1" smtClean="0">
                            <a:solidFill>
                              <a:schemeClr val="tx1"/>
                            </a:solidFill>
                            <a:latin typeface="Cambria Math" panose="02040503050406030204" pitchFamily="18" charset="0"/>
                          </a:rPr>
                          <m:t>1</m:t>
                        </m:r>
                      </m:sub>
                    </m:sSub>
                    <m:r>
                      <a:rPr lang="en-US" altLang="zh-CN" sz="2400" b="0" i="1" smtClean="0">
                        <a:solidFill>
                          <a:schemeClr val="tx1"/>
                        </a:solidFill>
                        <a:latin typeface="Cambria Math" panose="02040503050406030204" pitchFamily="18" charset="0"/>
                      </a:rPr>
                      <m:t>,…,</m:t>
                    </m:r>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𝑥</m:t>
                        </m:r>
                      </m:e>
                      <m:sub>
                        <m:r>
                          <a:rPr lang="en-US" altLang="zh-CN" sz="2400" b="0" i="1" smtClean="0">
                            <a:solidFill>
                              <a:schemeClr val="tx1"/>
                            </a:solidFill>
                            <a:latin typeface="Cambria Math" panose="02040503050406030204" pitchFamily="18" charset="0"/>
                          </a:rPr>
                          <m:t>𝑛</m:t>
                        </m:r>
                      </m:sub>
                    </m:sSub>
                    <m:r>
                      <a:rPr lang="en-US" altLang="zh-CN" sz="2400" b="0" i="1" smtClean="0">
                        <a:solidFill>
                          <a:schemeClr val="tx1"/>
                        </a:solidFill>
                        <a:latin typeface="Cambria Math" panose="02040503050406030204" pitchFamily="18" charset="0"/>
                        <a:ea typeface="Cambria Math" panose="02040503050406030204" pitchFamily="18" charset="0"/>
                      </a:rPr>
                      <m:t>∈</m:t>
                    </m:r>
                    <m:sSup>
                      <m:sSupPr>
                        <m:ctrlPr>
                          <a:rPr lang="en-US" altLang="zh-CN" sz="2400" b="0" i="1" smtClean="0">
                            <a:solidFill>
                              <a:schemeClr val="tx1"/>
                            </a:solidFill>
                            <a:latin typeface="Cambria Math" panose="02040503050406030204" pitchFamily="18" charset="0"/>
                            <a:ea typeface="Cambria Math" panose="02040503050406030204" pitchFamily="18" charset="0"/>
                          </a:rPr>
                        </m:ctrlPr>
                      </m:sSupPr>
                      <m:e>
                        <m:r>
                          <a:rPr lang="en-US" altLang="zh-CN" sz="2400" b="0" i="1" smtClean="0">
                            <a:solidFill>
                              <a:schemeClr val="tx1"/>
                            </a:solidFill>
                            <a:latin typeface="Cambria Math" panose="02040503050406030204" pitchFamily="18" charset="0"/>
                            <a:ea typeface="Cambria Math" panose="02040503050406030204" pitchFamily="18" charset="0"/>
                          </a:rPr>
                          <m:t>𝑅</m:t>
                        </m:r>
                      </m:e>
                      <m:sup>
                        <m:r>
                          <a:rPr lang="en-US" altLang="zh-CN" sz="2400" b="0" i="1" smtClean="0">
                            <a:solidFill>
                              <a:schemeClr val="tx1"/>
                            </a:solidFill>
                            <a:latin typeface="Cambria Math" panose="02040503050406030204" pitchFamily="18" charset="0"/>
                            <a:ea typeface="Cambria Math" panose="02040503050406030204" pitchFamily="18" charset="0"/>
                          </a:rPr>
                          <m:t>𝑑</m:t>
                        </m:r>
                      </m:sup>
                    </m:sSup>
                  </m:oMath>
                </a14:m>
                <a:r>
                  <a:rPr lang="zh-CN" altLang="en-US" sz="2400" dirty="0">
                    <a:solidFill>
                      <a:schemeClr val="tx1"/>
                    </a:solidFill>
                  </a:rPr>
                  <a:t>，已经训练好的</a:t>
                </a:r>
                <a:r>
                  <a:rPr lang="en-US" altLang="zh-CN" sz="2400" dirty="0">
                    <a:solidFill>
                      <a:schemeClr val="tx1"/>
                    </a:solidFill>
                  </a:rPr>
                  <a:t>GNN</a:t>
                </a:r>
                <a:r>
                  <a:rPr lang="zh-CN" altLang="en-US" sz="2400" dirty="0">
                    <a:solidFill>
                      <a:schemeClr val="tx1"/>
                    </a:solidFill>
                  </a:rPr>
                  <a:t>用</a:t>
                </a:r>
                <a14:m>
                  <m:oMath xmlns:m="http://schemas.openxmlformats.org/officeDocument/2006/math">
                    <m:r>
                      <m:rPr>
                        <m:sty m:val="p"/>
                      </m:rPr>
                      <a:rPr lang="el-GR" altLang="zh-CN" sz="2400" i="1" smtClean="0">
                        <a:solidFill>
                          <a:schemeClr val="tx1"/>
                        </a:solidFill>
                        <a:latin typeface="Cambria Math" panose="02040503050406030204" pitchFamily="18" charset="0"/>
                        <a:ea typeface="Cambria Math" panose="02040503050406030204" pitchFamily="18" charset="0"/>
                      </a:rPr>
                      <m:t>Φ</m:t>
                    </m:r>
                  </m:oMath>
                </a14:m>
                <a:r>
                  <a:rPr lang="zh-CN" altLang="en-US" sz="2400" dirty="0">
                    <a:solidFill>
                      <a:schemeClr val="tx1"/>
                    </a:solidFill>
                  </a:rPr>
                  <a:t>表示，</a:t>
                </a:r>
                <a14:m>
                  <m:oMath xmlns:m="http://schemas.openxmlformats.org/officeDocument/2006/math">
                    <m:r>
                      <a:rPr lang="en-US" altLang="zh-CN" sz="2400" b="0" i="1" smtClean="0">
                        <a:solidFill>
                          <a:schemeClr val="tx1"/>
                        </a:solidFill>
                        <a:highlight>
                          <a:srgbClr val="FFFF00"/>
                        </a:highlight>
                        <a:latin typeface="Cambria Math" panose="02040503050406030204" pitchFamily="18" charset="0"/>
                      </a:rPr>
                      <m:t>𝑓</m:t>
                    </m:r>
                  </m:oMath>
                </a14:m>
                <a:r>
                  <a:rPr lang="zh-CN" altLang="en-US" sz="2400" dirty="0">
                    <a:solidFill>
                      <a:schemeClr val="tx1"/>
                    </a:solidFill>
                  </a:rPr>
                  <a:t>表示将节点映射到</a:t>
                </a:r>
                <a14:m>
                  <m:oMath xmlns:m="http://schemas.openxmlformats.org/officeDocument/2006/math">
                    <m:r>
                      <a:rPr lang="en-US" altLang="zh-CN" sz="2400" b="0" i="1" smtClean="0">
                        <a:solidFill>
                          <a:schemeClr val="tx1"/>
                        </a:solidFill>
                        <a:latin typeface="Cambria Math" panose="02040503050406030204" pitchFamily="18" charset="0"/>
                      </a:rPr>
                      <m:t>𝐶</m:t>
                    </m:r>
                    <m:r>
                      <a:rPr lang="zh-CN" altLang="en-US" sz="2400" i="1">
                        <a:solidFill>
                          <a:schemeClr val="tx1"/>
                        </a:solidFill>
                        <a:latin typeface="Cambria Math" panose="02040503050406030204" pitchFamily="18" charset="0"/>
                      </a:rPr>
                      <m:t>个</m:t>
                    </m:r>
                  </m:oMath>
                </a14:m>
                <a:r>
                  <a:rPr lang="zh-CN" altLang="en-US" sz="2400" dirty="0">
                    <a:solidFill>
                      <a:schemeClr val="tx1"/>
                    </a:solidFill>
                  </a:rPr>
                  <a:t>不同的类别</a:t>
                </a:r>
              </a:p>
            </p:txBody>
          </p:sp>
        </mc:Choice>
        <mc:Fallback xmlns="">
          <p:sp>
            <p:nvSpPr>
              <p:cNvPr id="6" name="文本框 5">
                <a:extLst>
                  <a:ext uri="{FF2B5EF4-FFF2-40B4-BE49-F238E27FC236}">
                    <a16:creationId xmlns:a16="http://schemas.microsoft.com/office/drawing/2014/main" id="{9A32AC87-BC70-45E9-AEBB-F5D82D9F1955}"/>
                  </a:ext>
                </a:extLst>
              </p:cNvPr>
              <p:cNvSpPr txBox="1">
                <a:spLocks noRot="1" noChangeAspect="1" noMove="1" noResize="1" noEditPoints="1" noAdjustHandles="1" noChangeArrowheads="1" noChangeShapeType="1" noTextEdit="1"/>
              </p:cNvSpPr>
              <p:nvPr/>
            </p:nvSpPr>
            <p:spPr>
              <a:xfrm>
                <a:off x="1508760" y="1724749"/>
                <a:ext cx="9338912" cy="837537"/>
              </a:xfrm>
              <a:prstGeom prst="rect">
                <a:avLst/>
              </a:prstGeom>
              <a:blipFill>
                <a:blip r:embed="rId3"/>
                <a:stretch>
                  <a:fillRect l="-1045" t="-4380" b="-167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xmlns="" id="{E49C30C1-A59C-4E3A-A094-7049675E2333}"/>
                  </a:ext>
                </a:extLst>
              </p:cNvPr>
              <p:cNvSpPr txBox="1"/>
              <p:nvPr/>
            </p:nvSpPr>
            <p:spPr>
              <a:xfrm>
                <a:off x="1508760" y="2801175"/>
                <a:ext cx="9338912" cy="3285258"/>
              </a:xfrm>
              <a:prstGeom prst="rect">
                <a:avLst/>
              </a:prstGeom>
              <a:noFill/>
            </p:spPr>
            <p:txBody>
              <a:bodyPr wrap="square">
                <a:spAutoFit/>
              </a:bodyPr>
              <a:lstStyle/>
              <a:p>
                <a:r>
                  <a:rPr lang="zh-CN" altLang="en-US" sz="2400" dirty="0">
                    <a:solidFill>
                      <a:schemeClr val="tx1"/>
                    </a:solidFill>
                  </a:rPr>
                  <a:t>在模型的第</a:t>
                </a:r>
                <a14:m>
                  <m:oMath xmlns:m="http://schemas.openxmlformats.org/officeDocument/2006/math">
                    <m:r>
                      <a:rPr lang="en-US" altLang="zh-CN" sz="2400" b="0" i="1" smtClean="0">
                        <a:solidFill>
                          <a:schemeClr val="tx1"/>
                        </a:solidFill>
                        <a:latin typeface="Cambria Math" panose="02040503050406030204" pitchFamily="18" charset="0"/>
                      </a:rPr>
                      <m:t>𝑙</m:t>
                    </m:r>
                    <m:r>
                      <a:rPr lang="zh-CN" altLang="en-US" sz="2400" i="1">
                        <a:solidFill>
                          <a:schemeClr val="tx1"/>
                        </a:solidFill>
                        <a:latin typeface="Cambria Math" panose="02040503050406030204" pitchFamily="18" charset="0"/>
                      </a:rPr>
                      <m:t>层</m:t>
                    </m:r>
                  </m:oMath>
                </a14:m>
                <a:r>
                  <a:rPr lang="zh-CN" altLang="en-US" sz="2400" dirty="0">
                    <a:solidFill>
                      <a:schemeClr val="tx1"/>
                    </a:solidFill>
                  </a:rPr>
                  <a:t>，由以下三个信息处理步骤</a:t>
                </a:r>
                <a:endParaRPr lang="en-US" altLang="zh-CN" sz="2400" dirty="0">
                  <a:solidFill>
                    <a:schemeClr val="tx1"/>
                  </a:solidFill>
                </a:endParaRPr>
              </a:p>
              <a:p>
                <a:endParaRPr lang="en-US" altLang="zh-CN" sz="2400" dirty="0"/>
              </a:p>
              <a:p>
                <a:pPr marL="342900" indent="-342900">
                  <a:buFont typeface="Arial" panose="020B0604020202020204" pitchFamily="34" charset="0"/>
                  <a:buChar char="•"/>
                </a:pPr>
                <a:r>
                  <a:rPr lang="zh-CN" altLang="en-US" sz="2400" dirty="0"/>
                  <a:t>节点对</a:t>
                </a:r>
                <a14:m>
                  <m:oMath xmlns:m="http://schemas.openxmlformats.org/officeDocument/2006/math">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oMath>
                </a14:m>
                <a:r>
                  <a:rPr lang="zh-CN" altLang="en-US" sz="2400" dirty="0"/>
                  <a:t>之间的信息传递，通过两个节点在上一层的编码</a:t>
                </a:r>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h</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−1</m:t>
                        </m:r>
                      </m:sup>
                    </m:sSubSup>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h</m:t>
                        </m:r>
                      </m:e>
                      <m:sub>
                        <m:r>
                          <a:rPr lang="en-US" altLang="zh-CN" sz="2400" b="0" i="1" smtClean="0">
                            <a:latin typeface="Cambria Math" panose="02040503050406030204" pitchFamily="18" charset="0"/>
                          </a:rPr>
                          <m:t>𝑗</m:t>
                        </m:r>
                      </m:sub>
                      <m:sup>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−1</m:t>
                        </m:r>
                      </m:sup>
                    </m:sSubSup>
                    <m:r>
                      <a:rPr lang="zh-CN" altLang="en-US" sz="2400" i="1">
                        <a:latin typeface="Cambria Math" panose="02040503050406030204" pitchFamily="18" charset="0"/>
                      </a:rPr>
                      <m:t>表示</m:t>
                    </m:r>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𝑖𝑗</m:t>
                        </m:r>
                      </m:sub>
                      <m:sup>
                        <m:r>
                          <a:rPr lang="en-US" altLang="zh-CN" sz="2400" b="0" i="1" smtClean="0">
                            <a:latin typeface="Cambria Math" panose="02040503050406030204" pitchFamily="18" charset="0"/>
                          </a:rPr>
                          <m:t>𝑙</m:t>
                        </m:r>
                      </m:sup>
                    </m:sSub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𝑀𝑆𝐺</m:t>
                    </m:r>
                    <m:r>
                      <a:rPr lang="en-US" altLang="zh-CN" sz="2400" b="0" i="1" smtClean="0">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h</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𝑙</m:t>
                        </m:r>
                        <m:r>
                          <a:rPr lang="en-US" altLang="zh-CN" sz="2400" i="1">
                            <a:latin typeface="Cambria Math" panose="02040503050406030204" pitchFamily="18" charset="0"/>
                          </a:rPr>
                          <m:t>−1</m:t>
                        </m:r>
                      </m:sup>
                    </m:sSubSup>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h</m:t>
                        </m:r>
                      </m:e>
                      <m:sub>
                        <m:r>
                          <a:rPr lang="en-US" altLang="zh-CN" sz="2400" i="1">
                            <a:latin typeface="Cambria Math" panose="02040503050406030204" pitchFamily="18" charset="0"/>
                          </a:rPr>
                          <m:t>𝑗</m:t>
                        </m:r>
                      </m:sub>
                      <m:sup>
                        <m:r>
                          <a:rPr lang="en-US" altLang="zh-CN" sz="2400" i="1">
                            <a:latin typeface="Cambria Math" panose="02040503050406030204" pitchFamily="18" charset="0"/>
                          </a:rPr>
                          <m:t>𝑙</m:t>
                        </m:r>
                        <m:r>
                          <a:rPr lang="en-US" altLang="zh-CN" sz="2400" i="1">
                            <a:latin typeface="Cambria Math" panose="02040503050406030204" pitchFamily="18" charset="0"/>
                          </a:rPr>
                          <m:t>−1</m:t>
                        </m:r>
                      </m:sup>
                    </m:sSub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𝑖𝑗</m:t>
                        </m:r>
                      </m:sub>
                    </m:sSub>
                    <m:r>
                      <a:rPr lang="en-US" altLang="zh-CN" sz="2400" b="0" i="1" smtClean="0">
                        <a:latin typeface="Cambria Math" panose="02040503050406030204" pitchFamily="18" charset="0"/>
                      </a:rPr>
                      <m:t>)</m:t>
                    </m:r>
                  </m:oMath>
                </a14:m>
                <a:r>
                  <a:rPr lang="zh-CN" altLang="en-US" sz="2400" dirty="0"/>
                  <a:t>。</a:t>
                </a:r>
                <a:endParaRPr lang="en-US" altLang="zh-CN" sz="2400" dirty="0"/>
              </a:p>
              <a:p>
                <a:pPr marL="342900" indent="-342900">
                  <a:buFont typeface="Arial" panose="020B0604020202020204" pitchFamily="34" charset="0"/>
                  <a:buChar char="•"/>
                </a:pPr>
                <a:r>
                  <a:rPr lang="zh-CN" altLang="en-US" sz="2400" dirty="0"/>
                  <a:t>对于某个节点</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𝑖</m:t>
                        </m:r>
                      </m:sub>
                    </m:sSub>
                  </m:oMath>
                </a14:m>
                <a:r>
                  <a:rPr lang="zh-CN" altLang="en-US" sz="2400" dirty="0">
                    <a:solidFill>
                      <a:schemeClr val="tx1"/>
                    </a:solidFill>
                  </a:rPr>
                  <a:t>，假设其邻居为</a:t>
                </a:r>
                <a14:m>
                  <m:oMath xmlns:m="http://schemas.openxmlformats.org/officeDocument/2006/math">
                    <m:sSub>
                      <m:sSubPr>
                        <m:ctrlPr>
                          <a:rPr lang="en-US" altLang="zh-CN" sz="240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𝑁</m:t>
                        </m:r>
                      </m:e>
                      <m:sub>
                        <m:sSub>
                          <m:sSubPr>
                            <m:ctrlPr>
                              <a:rPr lang="en-US" altLang="zh-CN" sz="240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𝑣</m:t>
                            </m:r>
                          </m:e>
                          <m:sub>
                            <m:r>
                              <a:rPr lang="en-US" altLang="zh-CN" sz="2400" b="0" i="1" smtClean="0">
                                <a:solidFill>
                                  <a:schemeClr val="tx1"/>
                                </a:solidFill>
                                <a:latin typeface="Cambria Math" panose="02040503050406030204" pitchFamily="18" charset="0"/>
                              </a:rPr>
                              <m:t>𝑖</m:t>
                            </m:r>
                          </m:sub>
                        </m:sSub>
                      </m:sub>
                    </m:sSub>
                    <m:r>
                      <a:rPr lang="zh-CN" altLang="en-US" sz="2400" i="1">
                        <a:latin typeface="Cambria Math" panose="02040503050406030204" pitchFamily="18" charset="0"/>
                      </a:rPr>
                      <m:t>，</m:t>
                    </m:r>
                  </m:oMath>
                </a14:m>
                <a:r>
                  <a:rPr lang="zh-CN" altLang="en-US" sz="2400" dirty="0">
                    <a:solidFill>
                      <a:schemeClr val="tx1"/>
                    </a:solidFill>
                  </a:rPr>
                  <a:t>那么信息汇聚方式为</a:t>
                </a:r>
                <a14:m>
                  <m:oMath xmlns:m="http://schemas.openxmlformats.org/officeDocument/2006/math">
                    <m:sSubSup>
                      <m:sSubSupPr>
                        <m:ctrlPr>
                          <a:rPr lang="en-US" altLang="zh-CN" sz="2400" i="1" smtClean="0">
                            <a:solidFill>
                              <a:schemeClr val="tx1"/>
                            </a:solidFill>
                            <a:latin typeface="Cambria Math" panose="02040503050406030204" pitchFamily="18" charset="0"/>
                          </a:rPr>
                        </m:ctrlPr>
                      </m:sSubSupPr>
                      <m:e>
                        <m:r>
                          <a:rPr lang="en-US" altLang="zh-CN" sz="2400" b="0" i="1" smtClean="0">
                            <a:solidFill>
                              <a:schemeClr val="tx1"/>
                            </a:solidFill>
                            <a:latin typeface="Cambria Math" panose="02040503050406030204" pitchFamily="18" charset="0"/>
                          </a:rPr>
                          <m:t>𝑀</m:t>
                        </m:r>
                      </m:e>
                      <m:sub>
                        <m:r>
                          <a:rPr lang="en-US" altLang="zh-CN" sz="2400" b="0" i="1" smtClean="0">
                            <a:solidFill>
                              <a:schemeClr val="tx1"/>
                            </a:solidFill>
                            <a:latin typeface="Cambria Math" panose="02040503050406030204" pitchFamily="18" charset="0"/>
                          </a:rPr>
                          <m:t>𝑖</m:t>
                        </m:r>
                      </m:sub>
                      <m:sup>
                        <m:r>
                          <a:rPr lang="en-US" altLang="zh-CN" sz="2400" b="0" i="1" smtClean="0">
                            <a:solidFill>
                              <a:schemeClr val="tx1"/>
                            </a:solidFill>
                            <a:latin typeface="Cambria Math" panose="02040503050406030204" pitchFamily="18" charset="0"/>
                          </a:rPr>
                          <m:t>𝑙</m:t>
                        </m:r>
                      </m:sup>
                    </m:sSubSup>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𝐴𝐺𝐺</m:t>
                    </m:r>
                    <m:r>
                      <a:rPr lang="en-US" altLang="zh-CN" sz="2400" b="0" i="1" smtClean="0">
                        <a:solidFill>
                          <a:schemeClr val="tx1"/>
                        </a:solidFill>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b="0" i="1" smtClean="0">
                            <a:latin typeface="Cambria Math" panose="02040503050406030204" pitchFamily="18" charset="0"/>
                          </a:rPr>
                          <m:t>𝑀</m:t>
                        </m:r>
                      </m:e>
                      <m:sub>
                        <m:r>
                          <a:rPr lang="en-US" altLang="zh-CN" sz="2400" i="1">
                            <a:latin typeface="Cambria Math" panose="02040503050406030204" pitchFamily="18" charset="0"/>
                          </a:rPr>
                          <m:t>𝑖𝑗</m:t>
                        </m:r>
                      </m:sub>
                      <m:sup>
                        <m:r>
                          <a:rPr lang="en-US" altLang="zh-CN" sz="2400" i="1">
                            <a:latin typeface="Cambria Math" panose="02040503050406030204" pitchFamily="18" charset="0"/>
                          </a:rPr>
                          <m:t>𝑙</m:t>
                        </m:r>
                      </m:sup>
                    </m:sSub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𝑁</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𝑖</m:t>
                            </m:r>
                          </m:sub>
                        </m:sSub>
                      </m:sub>
                    </m:sSub>
                    <m:r>
                      <a:rPr lang="en-US" altLang="zh-CN" sz="2400" b="0" i="1" smtClean="0">
                        <a:solidFill>
                          <a:schemeClr val="tx1"/>
                        </a:solidFill>
                        <a:latin typeface="Cambria Math" panose="02040503050406030204" pitchFamily="18" charset="0"/>
                      </a:rPr>
                      <m:t>)</m:t>
                    </m:r>
                  </m:oMath>
                </a14:m>
                <a:endParaRPr lang="en-US" altLang="zh-CN" sz="2400" dirty="0">
                  <a:solidFill>
                    <a:schemeClr val="tx1"/>
                  </a:solidFill>
                </a:endParaRPr>
              </a:p>
              <a:p>
                <a:pPr marL="342900" indent="-342900">
                  <a:buFont typeface="Arial" panose="020B0604020202020204" pitchFamily="34" charset="0"/>
                  <a:buChar char="•"/>
                </a:pPr>
                <a:r>
                  <a:rPr lang="zh-CN" altLang="en-US" sz="2400" dirty="0">
                    <a:solidFill>
                      <a:schemeClr val="tx1"/>
                    </a:solidFill>
                  </a:rPr>
                  <a:t>进行编码更新</a:t>
                </a:r>
                <a14:m>
                  <m:oMath xmlns:m="http://schemas.openxmlformats.org/officeDocument/2006/math">
                    <m:sSubSup>
                      <m:sSubSupPr>
                        <m:ctrlPr>
                          <a:rPr lang="en-US" altLang="zh-CN" sz="2400" i="1" smtClean="0">
                            <a:solidFill>
                              <a:schemeClr val="tx1"/>
                            </a:solidFill>
                            <a:latin typeface="Cambria Math" panose="02040503050406030204" pitchFamily="18" charset="0"/>
                          </a:rPr>
                        </m:ctrlPr>
                      </m:sSubSupPr>
                      <m:e>
                        <m:r>
                          <a:rPr lang="en-US" altLang="zh-CN" sz="2400" b="0" i="1" smtClean="0">
                            <a:solidFill>
                              <a:schemeClr val="tx1"/>
                            </a:solidFill>
                            <a:latin typeface="Cambria Math" panose="02040503050406030204" pitchFamily="18" charset="0"/>
                          </a:rPr>
                          <m:t>h</m:t>
                        </m:r>
                      </m:e>
                      <m:sub>
                        <m:r>
                          <a:rPr lang="en-US" altLang="zh-CN" sz="2400" b="0" i="1" smtClean="0">
                            <a:solidFill>
                              <a:schemeClr val="tx1"/>
                            </a:solidFill>
                            <a:latin typeface="Cambria Math" panose="02040503050406030204" pitchFamily="18" charset="0"/>
                          </a:rPr>
                          <m:t>𝑖</m:t>
                        </m:r>
                      </m:sub>
                      <m:sup>
                        <m:r>
                          <a:rPr lang="en-US" altLang="zh-CN" sz="2400" b="0" i="1" smtClean="0">
                            <a:solidFill>
                              <a:schemeClr val="tx1"/>
                            </a:solidFill>
                            <a:latin typeface="Cambria Math" panose="02040503050406030204" pitchFamily="18" charset="0"/>
                          </a:rPr>
                          <m:t>𝑙</m:t>
                        </m:r>
                      </m:sup>
                    </m:sSubSup>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𝑈𝑃𝐷𝐴𝑇𝐸</m:t>
                    </m:r>
                    <m:r>
                      <a:rPr lang="en-US" altLang="zh-CN" sz="2400" b="0" i="1" smtClean="0">
                        <a:solidFill>
                          <a:schemeClr val="tx1"/>
                        </a:solidFill>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𝑀</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𝑙</m:t>
                        </m:r>
                      </m:sup>
                    </m:sSubSup>
                    <m:r>
                      <a:rPr lang="en-US" altLang="zh-CN" sz="2400" b="0" i="1" smtClean="0">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h</m:t>
                        </m:r>
                      </m:e>
                      <m:sub>
                        <m:r>
                          <a:rPr lang="en-US" altLang="zh-CN" sz="2400" b="0" i="1" smtClean="0">
                            <a:latin typeface="Cambria Math" panose="02040503050406030204" pitchFamily="18" charset="0"/>
                          </a:rPr>
                          <m:t>𝑖</m:t>
                        </m:r>
                      </m:sub>
                      <m:sup>
                        <m:r>
                          <a:rPr lang="en-US" altLang="zh-CN" sz="2400" i="1">
                            <a:latin typeface="Cambria Math" panose="02040503050406030204" pitchFamily="18" charset="0"/>
                          </a:rPr>
                          <m:t>𝑙</m:t>
                        </m:r>
                        <m:r>
                          <a:rPr lang="en-US" altLang="zh-CN" sz="2400" i="1">
                            <a:latin typeface="Cambria Math" panose="02040503050406030204" pitchFamily="18" charset="0"/>
                          </a:rPr>
                          <m:t>−1</m:t>
                        </m:r>
                      </m:sup>
                    </m:sSubSup>
                    <m:r>
                      <a:rPr lang="en-US" altLang="zh-CN" sz="2400" b="0" i="1" smtClean="0">
                        <a:solidFill>
                          <a:schemeClr val="tx1"/>
                        </a:solidFill>
                        <a:latin typeface="Cambria Math" panose="02040503050406030204" pitchFamily="18" charset="0"/>
                      </a:rPr>
                      <m:t>)</m:t>
                    </m:r>
                  </m:oMath>
                </a14:m>
                <a:endParaRPr lang="en-US" altLang="zh-CN" sz="2400" dirty="0">
                  <a:solidFill>
                    <a:schemeClr val="tx1"/>
                  </a:solidFill>
                </a:endParaRPr>
              </a:p>
              <a:p>
                <a:endParaRPr lang="en-US" altLang="zh-CN" sz="2400" dirty="0"/>
              </a:p>
            </p:txBody>
          </p:sp>
        </mc:Choice>
        <mc:Fallback xmlns="">
          <p:sp>
            <p:nvSpPr>
              <p:cNvPr id="7" name="文本框 6">
                <a:extLst>
                  <a:ext uri="{FF2B5EF4-FFF2-40B4-BE49-F238E27FC236}">
                    <a16:creationId xmlns:a16="http://schemas.microsoft.com/office/drawing/2014/main" id="{E49C30C1-A59C-4E3A-A094-7049675E2333}"/>
                  </a:ext>
                </a:extLst>
              </p:cNvPr>
              <p:cNvSpPr txBox="1">
                <a:spLocks noRot="1" noChangeAspect="1" noMove="1" noResize="1" noEditPoints="1" noAdjustHandles="1" noChangeArrowheads="1" noChangeShapeType="1" noTextEdit="1"/>
              </p:cNvSpPr>
              <p:nvPr/>
            </p:nvSpPr>
            <p:spPr>
              <a:xfrm>
                <a:off x="1508760" y="2801175"/>
                <a:ext cx="9338912" cy="3285258"/>
              </a:xfrm>
              <a:prstGeom prst="rect">
                <a:avLst/>
              </a:prstGeom>
              <a:blipFill>
                <a:blip r:embed="rId4"/>
                <a:stretch>
                  <a:fillRect l="-1045" t="-13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1621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F3D946A-B4FC-4F35-8A6B-0BB089C91BF8}"/>
              </a:ext>
            </a:extLst>
          </p:cNvPr>
          <p:cNvSpPr>
            <a:spLocks noGrp="1"/>
          </p:cNvSpPr>
          <p:nvPr>
            <p:ph type="title"/>
          </p:nvPr>
        </p:nvSpPr>
        <p:spPr/>
        <p:txBody>
          <a:bodyPr/>
          <a:lstStyle/>
          <a:p>
            <a:r>
              <a:rPr lang="en-US" altLang="zh-CN" dirty="0" err="1"/>
              <a:t>GNNexplainer</a:t>
            </a:r>
            <a:r>
              <a:rPr lang="en-US" altLang="zh-CN" dirty="0"/>
              <a:t> math formular</a:t>
            </a:r>
            <a:endParaRPr lang="zh-CN" altLang="en-US"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xmlns="" id="{9A32AC87-BC70-45E9-AEBB-F5D82D9F1955}"/>
                  </a:ext>
                </a:extLst>
              </p:cNvPr>
              <p:cNvSpPr txBox="1"/>
              <p:nvPr/>
            </p:nvSpPr>
            <p:spPr>
              <a:xfrm>
                <a:off x="935005" y="1766161"/>
                <a:ext cx="9338912" cy="2010872"/>
              </a:xfrm>
              <a:prstGeom prst="rect">
                <a:avLst/>
              </a:prstGeom>
              <a:noFill/>
            </p:spPr>
            <p:txBody>
              <a:bodyPr wrap="square">
                <a:spAutoFit/>
              </a:bodyPr>
              <a:lstStyle/>
              <a:p>
                <a:r>
                  <a:rPr lang="zh-CN" altLang="en-US" sz="2400" dirty="0"/>
                  <a:t>对于一个给定的预测结果</a:t>
                </a:r>
                <a14:m>
                  <m:oMath xmlns:m="http://schemas.openxmlformats.org/officeDocument/2006/math">
                    <m:acc>
                      <m:accPr>
                        <m:chr m:val="̂"/>
                        <m:ctrlPr>
                          <a:rPr lang="zh-CN" altLang="en-US" sz="2400" i="1" smtClean="0">
                            <a:latin typeface="Cambria Math" panose="02040503050406030204" pitchFamily="18" charset="0"/>
                          </a:rPr>
                        </m:ctrlPr>
                      </m:accPr>
                      <m:e>
                        <m:r>
                          <a:rPr lang="en-US" altLang="zh-CN" sz="2400" i="1">
                            <a:latin typeface="Cambria Math" panose="02040503050406030204" pitchFamily="18" charset="0"/>
                          </a:rPr>
                          <m:t>𝑦</m:t>
                        </m:r>
                      </m:e>
                    </m:acc>
                    <m:r>
                      <a:rPr lang="zh-CN" altLang="en-US" sz="2400" i="1">
                        <a:latin typeface="Cambria Math" panose="02040503050406030204" pitchFamily="18" charset="0"/>
                      </a:rPr>
                      <m:t>，</m:t>
                    </m:r>
                  </m:oMath>
                </a14:m>
                <a:r>
                  <a:rPr lang="zh-CN" altLang="en-US" sz="2400" dirty="0"/>
                  <a:t>找到其解释</a:t>
                </a:r>
                <a14:m>
                  <m:oMath xmlns:m="http://schemas.openxmlformats.org/officeDocument/2006/math">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𝐺</m:t>
                        </m:r>
                      </m:e>
                      <m:sub>
                        <m:r>
                          <a:rPr lang="en-US" altLang="zh-CN" sz="2400" i="1">
                            <a:latin typeface="Cambria Math" panose="02040503050406030204" pitchFamily="18" charset="0"/>
                          </a:rPr>
                          <m:t>𝑆</m:t>
                        </m:r>
                      </m:sub>
                    </m:sSub>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𝑋</m:t>
                        </m:r>
                      </m:e>
                      <m:sub>
                        <m:r>
                          <a:rPr lang="en-US" altLang="zh-CN" sz="2400" i="1">
                            <a:latin typeface="Cambria Math" panose="02040503050406030204" pitchFamily="18" charset="0"/>
                          </a:rPr>
                          <m:t>𝑆</m:t>
                        </m:r>
                      </m:sub>
                      <m:sup>
                        <m:r>
                          <a:rPr lang="en-US" altLang="zh-CN" sz="2400" i="1">
                            <a:latin typeface="Cambria Math" panose="02040503050406030204" pitchFamily="18" charset="0"/>
                          </a:rPr>
                          <m:t>𝐹</m:t>
                        </m:r>
                      </m:sup>
                    </m:sSubSup>
                    <m:r>
                      <a:rPr lang="en-US" altLang="zh-CN" sz="2400" i="1">
                        <a:latin typeface="Cambria Math" panose="02040503050406030204" pitchFamily="18" charset="0"/>
                      </a:rPr>
                      <m:t>)</m:t>
                    </m:r>
                    <m:r>
                      <a:rPr lang="zh-CN" altLang="en-US" sz="2400" i="1">
                        <a:latin typeface="Cambria Math" panose="02040503050406030204" pitchFamily="18" charset="0"/>
                      </a:rPr>
                      <m:t>，其中</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𝐺</m:t>
                        </m:r>
                      </m:e>
                      <m:sub>
                        <m:r>
                          <a:rPr lang="en-US" altLang="zh-CN" sz="2400" i="1">
                            <a:latin typeface="Cambria Math" panose="02040503050406030204" pitchFamily="18" charset="0"/>
                          </a:rPr>
                          <m:t>𝑆</m:t>
                        </m:r>
                      </m:sub>
                    </m:sSub>
                  </m:oMath>
                </a14:m>
                <a:r>
                  <a:rPr lang="zh-CN" altLang="en-US" sz="2400" dirty="0"/>
                  <a:t>是子图，</a:t>
                </a:r>
                <a:r>
                  <a:rPr lang="en-US" altLang="zh-CN" sz="2400" dirty="0"/>
                  <a:t>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𝑋</m:t>
                        </m:r>
                      </m:e>
                      <m:sub>
                        <m:r>
                          <a:rPr lang="en-US" altLang="zh-CN" sz="2400" i="1">
                            <a:latin typeface="Cambria Math" panose="02040503050406030204" pitchFamily="18" charset="0"/>
                          </a:rPr>
                          <m:t>𝑆</m:t>
                        </m:r>
                      </m:sub>
                      <m:sup>
                        <m:r>
                          <a:rPr lang="en-US" altLang="zh-CN" sz="2400" i="1">
                            <a:latin typeface="Cambria Math" panose="02040503050406030204" pitchFamily="18" charset="0"/>
                          </a:rPr>
                          <m:t>𝐹</m:t>
                        </m:r>
                      </m:sup>
                    </m:sSubSup>
                  </m:oMath>
                </a14:m>
                <a:r>
                  <a:rPr lang="zh-CN" altLang="en-US" sz="2400" dirty="0"/>
                  <a:t>是子图节点对应的特征，</a:t>
                </a:r>
                <a:r>
                  <a:rPr lang="en-US" altLang="zh-CN" sz="2400" dirty="0"/>
                  <a:t>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𝑋</m:t>
                        </m:r>
                      </m:e>
                      <m:sub>
                        <m:r>
                          <a:rPr lang="en-US" altLang="zh-CN" sz="2400" i="1">
                            <a:latin typeface="Cambria Math" panose="02040503050406030204" pitchFamily="18" charset="0"/>
                          </a:rPr>
                          <m:t>𝑆</m:t>
                        </m:r>
                      </m:sub>
                      <m:sup>
                        <m:r>
                          <a:rPr lang="en-US" altLang="zh-CN" sz="2400" i="1">
                            <a:latin typeface="Cambria Math" panose="02040503050406030204" pitchFamily="18" charset="0"/>
                          </a:rPr>
                          <m:t>𝐹</m:t>
                        </m:r>
                      </m:sup>
                    </m:sSubSup>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𝑗</m:t>
                        </m:r>
                      </m:sub>
                      <m:sup>
                        <m:r>
                          <a:rPr lang="en-US" altLang="zh-CN" sz="2400" i="1">
                            <a:latin typeface="Cambria Math" panose="02040503050406030204" pitchFamily="18" charset="0"/>
                          </a:rPr>
                          <m:t>𝐹</m:t>
                        </m:r>
                      </m:sup>
                    </m:sSubSup>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𝑗</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𝐺</m:t>
                        </m:r>
                      </m:e>
                      <m:sub>
                        <m:r>
                          <a:rPr lang="en-US" altLang="zh-CN" sz="2400" i="1">
                            <a:latin typeface="Cambria Math" panose="02040503050406030204" pitchFamily="18" charset="0"/>
                          </a:rPr>
                          <m:t>𝑆</m:t>
                        </m:r>
                      </m:sub>
                    </m:sSub>
                    <m:r>
                      <a:rPr lang="zh-CN" altLang="en-US" sz="2400" i="1">
                        <a:latin typeface="Cambria Math" panose="02040503050406030204" pitchFamily="18" charset="0"/>
                      </a:rPr>
                      <m:t>。</m:t>
                    </m:r>
                  </m:oMath>
                </a14:m>
                <a:endParaRPr lang="zh-CN" altLang="en-US" sz="2400" dirty="0"/>
              </a:p>
              <a:p>
                <a:endParaRPr lang="en-US" altLang="zh-CN" sz="2400" dirty="0"/>
              </a:p>
              <a:p>
                <a:r>
                  <a:rPr lang="zh-CN" altLang="en-US" sz="2400" dirty="0"/>
                  <a:t>以单个点的解释为例，转化为使子图的信息和计算图的互信息最大。</a:t>
                </a:r>
              </a:p>
              <a:p>
                <a:endParaRPr lang="zh-CN" altLang="en-US" sz="2400" dirty="0">
                  <a:solidFill>
                    <a:schemeClr val="tx1"/>
                  </a:solidFill>
                </a:endParaRPr>
              </a:p>
            </p:txBody>
          </p:sp>
        </mc:Choice>
        <mc:Fallback xmlns="">
          <p:sp>
            <p:nvSpPr>
              <p:cNvPr id="6" name="文本框 5">
                <a:extLst>
                  <a:ext uri="{FF2B5EF4-FFF2-40B4-BE49-F238E27FC236}">
                    <a16:creationId xmlns:a16="http://schemas.microsoft.com/office/drawing/2014/main" id="{9A32AC87-BC70-45E9-AEBB-F5D82D9F1955}"/>
                  </a:ext>
                </a:extLst>
              </p:cNvPr>
              <p:cNvSpPr txBox="1">
                <a:spLocks noRot="1" noChangeAspect="1" noMove="1" noResize="1" noEditPoints="1" noAdjustHandles="1" noChangeArrowheads="1" noChangeShapeType="1" noTextEdit="1"/>
              </p:cNvSpPr>
              <p:nvPr/>
            </p:nvSpPr>
            <p:spPr>
              <a:xfrm>
                <a:off x="935005" y="1766161"/>
                <a:ext cx="9338912" cy="2010872"/>
              </a:xfrm>
              <a:prstGeom prst="rect">
                <a:avLst/>
              </a:prstGeom>
              <a:blipFill>
                <a:blip r:embed="rId3"/>
                <a:stretch>
                  <a:fillRect l="-979" t="-1515" r="-91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xmlns="" id="{BDA1A700-F474-4D85-AE05-4B360DA991BE}"/>
              </a:ext>
            </a:extLst>
          </p:cNvPr>
          <p:cNvPicPr>
            <a:picLocks noChangeAspect="1"/>
          </p:cNvPicPr>
          <p:nvPr/>
        </p:nvPicPr>
        <p:blipFill>
          <a:blip r:embed="rId4"/>
          <a:stretch>
            <a:fillRect/>
          </a:stretch>
        </p:blipFill>
        <p:spPr>
          <a:xfrm>
            <a:off x="1879613" y="3429000"/>
            <a:ext cx="6939788" cy="614370"/>
          </a:xfrm>
          <a:prstGeom prst="rect">
            <a:avLst/>
          </a:prstGeom>
        </p:spPr>
      </p:pic>
      <p:sp>
        <p:nvSpPr>
          <p:cNvPr id="8" name="矩形 7">
            <a:extLst>
              <a:ext uri="{FF2B5EF4-FFF2-40B4-BE49-F238E27FC236}">
                <a16:creationId xmlns:a16="http://schemas.microsoft.com/office/drawing/2014/main" xmlns="" id="{2B7C13CE-1374-4F6D-8944-205EB83B6767}"/>
              </a:ext>
            </a:extLst>
          </p:cNvPr>
          <p:cNvSpPr/>
          <p:nvPr/>
        </p:nvSpPr>
        <p:spPr>
          <a:xfrm>
            <a:off x="5930283" y="3446755"/>
            <a:ext cx="2969017" cy="4860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xmlns="" id="{5C1C7AA9-645F-462F-AC11-BF6B8FE19217}"/>
              </a:ext>
            </a:extLst>
          </p:cNvPr>
          <p:cNvSpPr txBox="1"/>
          <p:nvPr/>
        </p:nvSpPr>
        <p:spPr>
          <a:xfrm>
            <a:off x="8899300" y="3505115"/>
            <a:ext cx="2840854" cy="369332"/>
          </a:xfrm>
          <a:prstGeom prst="rect">
            <a:avLst/>
          </a:prstGeom>
          <a:noFill/>
        </p:spPr>
        <p:txBody>
          <a:bodyPr wrap="square" rtlCol="0">
            <a:spAutoFit/>
          </a:bodyPr>
          <a:lstStyle/>
          <a:p>
            <a:r>
              <a:rPr lang="zh-CN" altLang="en-US" dirty="0"/>
              <a:t>等价于最小化后面一项</a:t>
            </a:r>
          </a:p>
        </p:txBody>
      </p:sp>
      <p:pic>
        <p:nvPicPr>
          <p:cNvPr id="11" name="图片 10">
            <a:extLst>
              <a:ext uri="{FF2B5EF4-FFF2-40B4-BE49-F238E27FC236}">
                <a16:creationId xmlns:a16="http://schemas.microsoft.com/office/drawing/2014/main" xmlns="" id="{E7F22D6D-7D96-4ECD-8273-42F2E04C88E8}"/>
              </a:ext>
            </a:extLst>
          </p:cNvPr>
          <p:cNvPicPr>
            <a:picLocks noChangeAspect="1"/>
          </p:cNvPicPr>
          <p:nvPr/>
        </p:nvPicPr>
        <p:blipFill>
          <a:blip r:embed="rId5"/>
          <a:stretch>
            <a:fillRect/>
          </a:stretch>
        </p:blipFill>
        <p:spPr>
          <a:xfrm>
            <a:off x="1552243" y="4143307"/>
            <a:ext cx="7725629" cy="516765"/>
          </a:xfrm>
          <a:prstGeom prst="rect">
            <a:avLst/>
          </a:prstGeom>
        </p:spPr>
      </p:pic>
      <p:sp>
        <p:nvSpPr>
          <p:cNvPr id="12" name="文本框 11">
            <a:extLst>
              <a:ext uri="{FF2B5EF4-FFF2-40B4-BE49-F238E27FC236}">
                <a16:creationId xmlns:a16="http://schemas.microsoft.com/office/drawing/2014/main" xmlns="" id="{A9D0E116-B692-4E72-A3DC-FA6CF27868B7}"/>
              </a:ext>
            </a:extLst>
          </p:cNvPr>
          <p:cNvSpPr txBox="1"/>
          <p:nvPr/>
        </p:nvSpPr>
        <p:spPr>
          <a:xfrm>
            <a:off x="1091953" y="4767309"/>
            <a:ext cx="7456824" cy="461665"/>
          </a:xfrm>
          <a:prstGeom prst="rect">
            <a:avLst/>
          </a:prstGeom>
          <a:noFill/>
        </p:spPr>
        <p:txBody>
          <a:bodyPr wrap="square" rtlCol="0">
            <a:spAutoFit/>
          </a:bodyPr>
          <a:lstStyle/>
          <a:p>
            <a:r>
              <a:rPr lang="zh-CN" altLang="en-US" sz="2400" dirty="0"/>
              <a:t>借助于</a:t>
            </a:r>
            <a:r>
              <a:rPr lang="en-US" altLang="zh-CN" sz="2400" dirty="0" err="1"/>
              <a:t>Jesen</a:t>
            </a:r>
            <a:r>
              <a:rPr lang="zh-CN" altLang="en-US" sz="2400" dirty="0"/>
              <a:t>不等式（需要</a:t>
            </a:r>
            <a:r>
              <a:rPr lang="zh-CN" altLang="en-US" sz="2400" dirty="0">
                <a:highlight>
                  <a:srgbClr val="FFFF00"/>
                </a:highlight>
              </a:rPr>
              <a:t>凸函数</a:t>
            </a:r>
            <a:r>
              <a:rPr lang="zh-CN" altLang="en-US" sz="2400" dirty="0"/>
              <a:t>）</a:t>
            </a:r>
          </a:p>
        </p:txBody>
      </p:sp>
      <p:pic>
        <p:nvPicPr>
          <p:cNvPr id="16" name="图片 15">
            <a:extLst>
              <a:ext uri="{FF2B5EF4-FFF2-40B4-BE49-F238E27FC236}">
                <a16:creationId xmlns:a16="http://schemas.microsoft.com/office/drawing/2014/main" xmlns="" id="{62A2E8DE-C95B-460F-B6D5-4EC5A3A6DA8E}"/>
              </a:ext>
            </a:extLst>
          </p:cNvPr>
          <p:cNvPicPr>
            <a:picLocks noChangeAspect="1"/>
          </p:cNvPicPr>
          <p:nvPr/>
        </p:nvPicPr>
        <p:blipFill>
          <a:blip r:embed="rId6"/>
          <a:stretch>
            <a:fillRect/>
          </a:stretch>
        </p:blipFill>
        <p:spPr>
          <a:xfrm>
            <a:off x="3069410" y="5339182"/>
            <a:ext cx="4350469" cy="733814"/>
          </a:xfrm>
          <a:prstGeom prst="rect">
            <a:avLst/>
          </a:prstGeom>
        </p:spPr>
      </p:pic>
      <p:sp>
        <p:nvSpPr>
          <p:cNvPr id="18" name="文本框 17">
            <a:extLst>
              <a:ext uri="{FF2B5EF4-FFF2-40B4-BE49-F238E27FC236}">
                <a16:creationId xmlns:a16="http://schemas.microsoft.com/office/drawing/2014/main" xmlns="" id="{F048F50F-CB57-4C0F-8027-39081F68A92F}"/>
              </a:ext>
            </a:extLst>
          </p:cNvPr>
          <p:cNvSpPr txBox="1"/>
          <p:nvPr/>
        </p:nvSpPr>
        <p:spPr>
          <a:xfrm>
            <a:off x="1757082" y="6211669"/>
            <a:ext cx="10434918" cy="646331"/>
          </a:xfrm>
          <a:prstGeom prst="rect">
            <a:avLst/>
          </a:prstGeom>
          <a:noFill/>
        </p:spPr>
        <p:txBody>
          <a:bodyPr wrap="square">
            <a:spAutoFit/>
          </a:bodyPr>
          <a:lstStyle/>
          <a:p>
            <a:pPr algn="r"/>
            <a:r>
              <a:rPr lang="en-US" altLang="zh-CN" dirty="0">
                <a:hlinkClick r:id="rId7"/>
              </a:rPr>
              <a:t>(53</a:t>
            </a:r>
            <a:r>
              <a:rPr lang="zh-CN" altLang="en-US" dirty="0">
                <a:hlinkClick r:id="rId7"/>
              </a:rPr>
              <a:t>条消息</a:t>
            </a:r>
            <a:r>
              <a:rPr lang="en-US" altLang="zh-CN" dirty="0">
                <a:hlinkClick r:id="rId7"/>
              </a:rPr>
              <a:t>) </a:t>
            </a:r>
            <a:r>
              <a:rPr lang="zh-CN" altLang="en-US" dirty="0">
                <a:hlinkClick r:id="rId7"/>
              </a:rPr>
              <a:t>万能的图神经网络解释器 </a:t>
            </a:r>
            <a:r>
              <a:rPr lang="en-US" altLang="zh-CN" dirty="0">
                <a:hlinkClick r:id="rId7"/>
              </a:rPr>
              <a:t>GNNExplainer_weixin_45519842</a:t>
            </a:r>
            <a:r>
              <a:rPr lang="zh-CN" altLang="en-US" dirty="0">
                <a:hlinkClick r:id="rId7"/>
              </a:rPr>
              <a:t>的博客</a:t>
            </a:r>
            <a:r>
              <a:rPr lang="en-US" altLang="zh-CN" dirty="0">
                <a:hlinkClick r:id="rId7"/>
              </a:rPr>
              <a:t>-CSDN</a:t>
            </a:r>
            <a:r>
              <a:rPr lang="zh-CN" altLang="en-US" dirty="0">
                <a:hlinkClick r:id="rId7"/>
              </a:rPr>
              <a:t>博客</a:t>
            </a:r>
            <a:endParaRPr lang="en-US" altLang="zh-CN" dirty="0"/>
          </a:p>
          <a:p>
            <a:pPr algn="r"/>
            <a:r>
              <a:rPr lang="en-US" altLang="zh-CN" dirty="0">
                <a:hlinkClick r:id="rId8"/>
              </a:rPr>
              <a:t>How to Explain Graph Neural Network — </a:t>
            </a:r>
            <a:r>
              <a:rPr lang="en-US" altLang="zh-CN" dirty="0" err="1">
                <a:hlinkClick r:id="rId8"/>
              </a:rPr>
              <a:t>GNNExplainer</a:t>
            </a:r>
            <a:r>
              <a:rPr lang="en-US" altLang="zh-CN" dirty="0">
                <a:hlinkClick r:id="rId8"/>
              </a:rPr>
              <a:t> | by </a:t>
            </a:r>
            <a:r>
              <a:rPr lang="en-US" altLang="zh-CN" dirty="0" err="1">
                <a:hlinkClick r:id="rId8"/>
              </a:rPr>
              <a:t>Shanon</a:t>
            </a:r>
            <a:r>
              <a:rPr lang="en-US" altLang="zh-CN" dirty="0">
                <a:hlinkClick r:id="rId8"/>
              </a:rPr>
              <a:t> Hong | Towards Data Science</a:t>
            </a:r>
            <a:endParaRPr lang="zh-CN" altLang="en-US" dirty="0"/>
          </a:p>
        </p:txBody>
      </p:sp>
    </p:spTree>
    <p:extLst>
      <p:ext uri="{BB962C8B-B14F-4D97-AF65-F5344CB8AC3E}">
        <p14:creationId xmlns:p14="http://schemas.microsoft.com/office/powerpoint/2010/main" val="405509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F3D946A-B4FC-4F35-8A6B-0BB089C91BF8}"/>
              </a:ext>
            </a:extLst>
          </p:cNvPr>
          <p:cNvSpPr>
            <a:spLocks noGrp="1"/>
          </p:cNvSpPr>
          <p:nvPr>
            <p:ph type="title"/>
          </p:nvPr>
        </p:nvSpPr>
        <p:spPr/>
        <p:txBody>
          <a:bodyPr/>
          <a:lstStyle/>
          <a:p>
            <a:r>
              <a:rPr lang="en-US" altLang="zh-CN" dirty="0" err="1"/>
              <a:t>GNNexplainer</a:t>
            </a:r>
            <a:endParaRPr lang="zh-CN" altLang="en-US" dirty="0"/>
          </a:p>
        </p:txBody>
      </p:sp>
      <p:pic>
        <p:nvPicPr>
          <p:cNvPr id="4" name="图片 3">
            <a:extLst>
              <a:ext uri="{FF2B5EF4-FFF2-40B4-BE49-F238E27FC236}">
                <a16:creationId xmlns:a16="http://schemas.microsoft.com/office/drawing/2014/main" xmlns="" id="{753940EE-40B9-4CAA-8FBB-F190C91227AC}"/>
              </a:ext>
            </a:extLst>
          </p:cNvPr>
          <p:cNvPicPr>
            <a:picLocks noChangeAspect="1"/>
          </p:cNvPicPr>
          <p:nvPr/>
        </p:nvPicPr>
        <p:blipFill>
          <a:blip r:embed="rId2"/>
          <a:stretch>
            <a:fillRect/>
          </a:stretch>
        </p:blipFill>
        <p:spPr>
          <a:xfrm>
            <a:off x="0" y="1781398"/>
            <a:ext cx="12128740" cy="3486549"/>
          </a:xfrm>
          <a:prstGeom prst="rect">
            <a:avLst/>
          </a:prstGeom>
        </p:spPr>
      </p:pic>
    </p:spTree>
    <p:extLst>
      <p:ext uri="{BB962C8B-B14F-4D97-AF65-F5344CB8AC3E}">
        <p14:creationId xmlns:p14="http://schemas.microsoft.com/office/powerpoint/2010/main" val="1359150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F3D946A-B4FC-4F35-8A6B-0BB089C91BF8}"/>
              </a:ext>
            </a:extLst>
          </p:cNvPr>
          <p:cNvSpPr>
            <a:spLocks noGrp="1"/>
          </p:cNvSpPr>
          <p:nvPr>
            <p:ph type="title"/>
          </p:nvPr>
        </p:nvSpPr>
        <p:spPr/>
        <p:txBody>
          <a:bodyPr/>
          <a:lstStyle/>
          <a:p>
            <a:r>
              <a:rPr lang="en-US" altLang="zh-CN" dirty="0" err="1"/>
              <a:t>GNNexplainer</a:t>
            </a:r>
            <a:endParaRPr lang="zh-CN" altLang="en-US" dirty="0"/>
          </a:p>
        </p:txBody>
      </p:sp>
      <p:pic>
        <p:nvPicPr>
          <p:cNvPr id="4" name="图片 3">
            <a:extLst>
              <a:ext uri="{FF2B5EF4-FFF2-40B4-BE49-F238E27FC236}">
                <a16:creationId xmlns:a16="http://schemas.microsoft.com/office/drawing/2014/main" xmlns="" id="{78CDA43C-DDAB-4A96-BF9C-D280D1BA3E44}"/>
              </a:ext>
            </a:extLst>
          </p:cNvPr>
          <p:cNvPicPr>
            <a:picLocks noChangeAspect="1"/>
          </p:cNvPicPr>
          <p:nvPr/>
        </p:nvPicPr>
        <p:blipFill>
          <a:blip r:embed="rId2"/>
          <a:stretch>
            <a:fillRect/>
          </a:stretch>
        </p:blipFill>
        <p:spPr>
          <a:xfrm>
            <a:off x="227616" y="2060504"/>
            <a:ext cx="11871769" cy="3158477"/>
          </a:xfrm>
          <a:prstGeom prst="rect">
            <a:avLst/>
          </a:prstGeom>
        </p:spPr>
      </p:pic>
    </p:spTree>
    <p:extLst>
      <p:ext uri="{BB962C8B-B14F-4D97-AF65-F5344CB8AC3E}">
        <p14:creationId xmlns:p14="http://schemas.microsoft.com/office/powerpoint/2010/main" val="2953685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F3D946A-B4FC-4F35-8A6B-0BB089C91BF8}"/>
              </a:ext>
            </a:extLst>
          </p:cNvPr>
          <p:cNvSpPr>
            <a:spLocks noGrp="1"/>
          </p:cNvSpPr>
          <p:nvPr>
            <p:ph type="title"/>
          </p:nvPr>
        </p:nvSpPr>
        <p:spPr/>
        <p:txBody>
          <a:bodyPr/>
          <a:lstStyle/>
          <a:p>
            <a:r>
              <a:rPr lang="en-US" altLang="zh-CN" dirty="0"/>
              <a:t>What is the difference between human and NN?</a:t>
            </a:r>
            <a:endParaRPr lang="zh-CN" altLang="en-US" dirty="0"/>
          </a:p>
        </p:txBody>
      </p:sp>
      <p:sp>
        <p:nvSpPr>
          <p:cNvPr id="4" name="文本框 3">
            <a:extLst>
              <a:ext uri="{FF2B5EF4-FFF2-40B4-BE49-F238E27FC236}">
                <a16:creationId xmlns:a16="http://schemas.microsoft.com/office/drawing/2014/main" xmlns="" id="{50355D85-9B9B-42B1-A3AC-7BF8718B799E}"/>
              </a:ext>
            </a:extLst>
          </p:cNvPr>
          <p:cNvSpPr txBox="1"/>
          <p:nvPr/>
        </p:nvSpPr>
        <p:spPr>
          <a:xfrm>
            <a:off x="994227" y="1799771"/>
            <a:ext cx="7953829" cy="1384995"/>
          </a:xfrm>
          <a:prstGeom prst="rect">
            <a:avLst/>
          </a:prstGeom>
          <a:noFill/>
        </p:spPr>
        <p:txBody>
          <a:bodyPr wrap="square" rtlCol="0">
            <a:spAutoFit/>
          </a:bodyPr>
          <a:lstStyle/>
          <a:p>
            <a:r>
              <a:rPr lang="en-US" altLang="zh-CN" sz="2800" dirty="0"/>
              <a:t>Human: from the whole picture to detail</a:t>
            </a:r>
          </a:p>
          <a:p>
            <a:endParaRPr lang="en-US" altLang="zh-CN" sz="2800" dirty="0"/>
          </a:p>
          <a:p>
            <a:r>
              <a:rPr lang="en-US" altLang="zh-CN" sz="2800" dirty="0"/>
              <a:t>Deep Network: from detail to the whole picture</a:t>
            </a:r>
            <a:endParaRPr lang="zh-CN" altLang="en-US" sz="2800" dirty="0"/>
          </a:p>
        </p:txBody>
      </p:sp>
      <p:pic>
        <p:nvPicPr>
          <p:cNvPr id="6" name="图片 5">
            <a:extLst>
              <a:ext uri="{FF2B5EF4-FFF2-40B4-BE49-F238E27FC236}">
                <a16:creationId xmlns:a16="http://schemas.microsoft.com/office/drawing/2014/main" xmlns="" id="{2035A434-7793-405F-94D5-8FECDCE28983}"/>
              </a:ext>
            </a:extLst>
          </p:cNvPr>
          <p:cNvPicPr>
            <a:picLocks noChangeAspect="1"/>
          </p:cNvPicPr>
          <p:nvPr/>
        </p:nvPicPr>
        <p:blipFill>
          <a:blip r:embed="rId2"/>
          <a:stretch>
            <a:fillRect/>
          </a:stretch>
        </p:blipFill>
        <p:spPr>
          <a:xfrm>
            <a:off x="3414171" y="3528785"/>
            <a:ext cx="5363658" cy="2908007"/>
          </a:xfrm>
          <a:prstGeom prst="rect">
            <a:avLst/>
          </a:prstGeom>
        </p:spPr>
      </p:pic>
    </p:spTree>
    <p:extLst>
      <p:ext uri="{BB962C8B-B14F-4D97-AF65-F5344CB8AC3E}">
        <p14:creationId xmlns:p14="http://schemas.microsoft.com/office/powerpoint/2010/main" val="4267845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F3D946A-B4FC-4F35-8A6B-0BB089C91BF8}"/>
              </a:ext>
            </a:extLst>
          </p:cNvPr>
          <p:cNvSpPr>
            <a:spLocks noGrp="1"/>
          </p:cNvSpPr>
          <p:nvPr>
            <p:ph type="title"/>
          </p:nvPr>
        </p:nvSpPr>
        <p:spPr/>
        <p:txBody>
          <a:bodyPr/>
          <a:lstStyle/>
          <a:p>
            <a:r>
              <a:rPr lang="en-US" altLang="zh-CN" dirty="0"/>
              <a:t>How to explain a model?</a:t>
            </a:r>
            <a:endParaRPr lang="zh-CN" altLang="en-US" dirty="0"/>
          </a:p>
        </p:txBody>
      </p:sp>
      <p:pic>
        <p:nvPicPr>
          <p:cNvPr id="5" name="图片 4">
            <a:extLst>
              <a:ext uri="{FF2B5EF4-FFF2-40B4-BE49-F238E27FC236}">
                <a16:creationId xmlns:a16="http://schemas.microsoft.com/office/drawing/2014/main" xmlns="" id="{2F29E6A2-6612-4B11-B2AA-54A031C4B437}"/>
              </a:ext>
            </a:extLst>
          </p:cNvPr>
          <p:cNvPicPr>
            <a:picLocks noChangeAspect="1"/>
          </p:cNvPicPr>
          <p:nvPr/>
        </p:nvPicPr>
        <p:blipFill>
          <a:blip r:embed="rId2"/>
          <a:stretch>
            <a:fillRect/>
          </a:stretch>
        </p:blipFill>
        <p:spPr>
          <a:xfrm>
            <a:off x="7174329" y="1690688"/>
            <a:ext cx="3849269" cy="4608858"/>
          </a:xfrm>
          <a:prstGeom prst="rect">
            <a:avLst/>
          </a:prstGeom>
        </p:spPr>
      </p:pic>
      <p:pic>
        <p:nvPicPr>
          <p:cNvPr id="9" name="图片 8">
            <a:extLst>
              <a:ext uri="{FF2B5EF4-FFF2-40B4-BE49-F238E27FC236}">
                <a16:creationId xmlns:a16="http://schemas.microsoft.com/office/drawing/2014/main" xmlns="" id="{B98A4394-561B-426C-AA27-585692EF54E3}"/>
              </a:ext>
            </a:extLst>
          </p:cNvPr>
          <p:cNvPicPr>
            <a:picLocks noChangeAspect="1"/>
          </p:cNvPicPr>
          <p:nvPr/>
        </p:nvPicPr>
        <p:blipFill>
          <a:blip r:embed="rId3"/>
          <a:stretch>
            <a:fillRect/>
          </a:stretch>
        </p:blipFill>
        <p:spPr>
          <a:xfrm>
            <a:off x="104150" y="2191768"/>
            <a:ext cx="6353298" cy="3173733"/>
          </a:xfrm>
          <a:prstGeom prst="rect">
            <a:avLst/>
          </a:prstGeom>
        </p:spPr>
      </p:pic>
    </p:spTree>
    <p:extLst>
      <p:ext uri="{BB962C8B-B14F-4D97-AF65-F5344CB8AC3E}">
        <p14:creationId xmlns:p14="http://schemas.microsoft.com/office/powerpoint/2010/main" val="3572067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F3D946A-B4FC-4F35-8A6B-0BB089C91BF8}"/>
              </a:ext>
            </a:extLst>
          </p:cNvPr>
          <p:cNvSpPr>
            <a:spLocks noGrp="1"/>
          </p:cNvSpPr>
          <p:nvPr>
            <p:ph type="title"/>
          </p:nvPr>
        </p:nvSpPr>
        <p:spPr/>
        <p:txBody>
          <a:bodyPr/>
          <a:lstStyle/>
          <a:p>
            <a:r>
              <a:rPr lang="en-US" altLang="zh-CN" dirty="0"/>
              <a:t>Grad-CAM</a:t>
            </a:r>
            <a:endParaRPr lang="zh-CN" altLang="en-US" dirty="0"/>
          </a:p>
        </p:txBody>
      </p:sp>
      <p:sp>
        <p:nvSpPr>
          <p:cNvPr id="6" name="文本框 5">
            <a:extLst>
              <a:ext uri="{FF2B5EF4-FFF2-40B4-BE49-F238E27FC236}">
                <a16:creationId xmlns:a16="http://schemas.microsoft.com/office/drawing/2014/main" xmlns="" id="{E897107D-D85B-452B-8B85-AC400EDB2F7F}"/>
              </a:ext>
            </a:extLst>
          </p:cNvPr>
          <p:cNvSpPr txBox="1"/>
          <p:nvPr/>
        </p:nvSpPr>
        <p:spPr>
          <a:xfrm>
            <a:off x="838200" y="1400403"/>
            <a:ext cx="10765971" cy="1077218"/>
          </a:xfrm>
          <a:prstGeom prst="rect">
            <a:avLst/>
          </a:prstGeom>
          <a:noFill/>
        </p:spPr>
        <p:txBody>
          <a:bodyPr wrap="square">
            <a:spAutoFit/>
          </a:bodyPr>
          <a:lstStyle/>
          <a:p>
            <a:r>
              <a:rPr lang="en-US" altLang="zh-CN" sz="3200" dirty="0"/>
              <a:t>Can we find the key feature pattern like below? </a:t>
            </a:r>
          </a:p>
          <a:p>
            <a:endParaRPr lang="en-US" altLang="zh-CN" sz="3200" dirty="0"/>
          </a:p>
        </p:txBody>
      </p:sp>
      <p:pic>
        <p:nvPicPr>
          <p:cNvPr id="7" name="图片 6">
            <a:extLst>
              <a:ext uri="{FF2B5EF4-FFF2-40B4-BE49-F238E27FC236}">
                <a16:creationId xmlns:a16="http://schemas.microsoft.com/office/drawing/2014/main" xmlns="" id="{7A2DA46C-6BAB-46EE-9E54-EB0FA0BA2959}"/>
              </a:ext>
            </a:extLst>
          </p:cNvPr>
          <p:cNvPicPr>
            <a:picLocks noChangeAspect="1"/>
          </p:cNvPicPr>
          <p:nvPr/>
        </p:nvPicPr>
        <p:blipFill>
          <a:blip r:embed="rId2"/>
          <a:stretch>
            <a:fillRect/>
          </a:stretch>
        </p:blipFill>
        <p:spPr>
          <a:xfrm>
            <a:off x="2384236" y="2308123"/>
            <a:ext cx="7053970" cy="3595666"/>
          </a:xfrm>
          <a:prstGeom prst="rect">
            <a:avLst/>
          </a:prstGeom>
        </p:spPr>
      </p:pic>
      <p:sp>
        <p:nvSpPr>
          <p:cNvPr id="8" name="文本框 7">
            <a:extLst>
              <a:ext uri="{FF2B5EF4-FFF2-40B4-BE49-F238E27FC236}">
                <a16:creationId xmlns:a16="http://schemas.microsoft.com/office/drawing/2014/main" xmlns="" id="{337D1017-D899-41D4-9D66-87296EDC98E1}"/>
              </a:ext>
            </a:extLst>
          </p:cNvPr>
          <p:cNvSpPr txBox="1"/>
          <p:nvPr/>
        </p:nvSpPr>
        <p:spPr>
          <a:xfrm>
            <a:off x="2753794" y="5903789"/>
            <a:ext cx="6097162" cy="369332"/>
          </a:xfrm>
          <a:prstGeom prst="rect">
            <a:avLst/>
          </a:prstGeom>
          <a:noFill/>
        </p:spPr>
        <p:txBody>
          <a:bodyPr wrap="square">
            <a:spAutoFit/>
          </a:bodyPr>
          <a:lstStyle/>
          <a:p>
            <a:pPr algn="ctr"/>
            <a:r>
              <a:rPr lang="en-US" altLang="zh-CN" sz="1800" dirty="0">
                <a:hlinkClick r:id="rId3"/>
              </a:rPr>
              <a:t>https://arxiv.org/abs/1512.04150</a:t>
            </a:r>
            <a:endParaRPr lang="en-US" altLang="zh-CN" sz="1800" dirty="0"/>
          </a:p>
        </p:txBody>
      </p:sp>
    </p:spTree>
    <p:extLst>
      <p:ext uri="{BB962C8B-B14F-4D97-AF65-F5344CB8AC3E}">
        <p14:creationId xmlns:p14="http://schemas.microsoft.com/office/powerpoint/2010/main" val="12958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F3D946A-B4FC-4F35-8A6B-0BB089C91BF8}"/>
              </a:ext>
            </a:extLst>
          </p:cNvPr>
          <p:cNvSpPr>
            <a:spLocks noGrp="1"/>
          </p:cNvSpPr>
          <p:nvPr>
            <p:ph type="title"/>
          </p:nvPr>
        </p:nvSpPr>
        <p:spPr/>
        <p:txBody>
          <a:bodyPr/>
          <a:lstStyle/>
          <a:p>
            <a:r>
              <a:rPr lang="en-US" altLang="zh-CN" dirty="0"/>
              <a:t>Grad-CAM</a:t>
            </a:r>
            <a:endParaRPr lang="zh-CN" altLang="en-US" dirty="0"/>
          </a:p>
        </p:txBody>
      </p:sp>
      <p:sp>
        <p:nvSpPr>
          <p:cNvPr id="8" name="文本框 7">
            <a:extLst>
              <a:ext uri="{FF2B5EF4-FFF2-40B4-BE49-F238E27FC236}">
                <a16:creationId xmlns:a16="http://schemas.microsoft.com/office/drawing/2014/main" xmlns="" id="{579E9D37-1183-4933-83F6-A38068A7D179}"/>
              </a:ext>
            </a:extLst>
          </p:cNvPr>
          <p:cNvSpPr txBox="1"/>
          <p:nvPr/>
        </p:nvSpPr>
        <p:spPr>
          <a:xfrm>
            <a:off x="965201" y="1690688"/>
            <a:ext cx="3164114" cy="4154984"/>
          </a:xfrm>
          <a:prstGeom prst="rect">
            <a:avLst/>
          </a:prstGeom>
          <a:noFill/>
        </p:spPr>
        <p:txBody>
          <a:bodyPr wrap="square">
            <a:spAutoFit/>
          </a:bodyPr>
          <a:lstStyle/>
          <a:p>
            <a:r>
              <a:rPr lang="en-US" altLang="zh-CN" sz="2400" dirty="0"/>
              <a:t>The GAP averages the activations of each feature map and concatenates and outputs them as a vector.</a:t>
            </a:r>
          </a:p>
          <a:p>
            <a:endParaRPr lang="en-US" altLang="zh-CN" sz="2400" dirty="0"/>
          </a:p>
          <a:p>
            <a:r>
              <a:rPr lang="en-US" altLang="zh-CN" sz="2400" dirty="0"/>
              <a:t>Then, a weighted sum of the resulted vector is fed to the final </a:t>
            </a:r>
            <a:r>
              <a:rPr lang="en-US" altLang="zh-CN" sz="2400" dirty="0" err="1"/>
              <a:t>softmax</a:t>
            </a:r>
            <a:r>
              <a:rPr lang="en-US" altLang="zh-CN" sz="2400" dirty="0"/>
              <a:t> loss layer</a:t>
            </a:r>
            <a:r>
              <a:rPr lang="zh-CN" altLang="en-US" sz="2400" dirty="0"/>
              <a:t>。</a:t>
            </a:r>
          </a:p>
        </p:txBody>
      </p:sp>
      <p:pic>
        <p:nvPicPr>
          <p:cNvPr id="5" name="图片 4">
            <a:extLst>
              <a:ext uri="{FF2B5EF4-FFF2-40B4-BE49-F238E27FC236}">
                <a16:creationId xmlns:a16="http://schemas.microsoft.com/office/drawing/2014/main" xmlns="" id="{4A5D54FE-03BE-4AF5-87C1-A4158FD8FD53}"/>
              </a:ext>
            </a:extLst>
          </p:cNvPr>
          <p:cNvPicPr>
            <a:picLocks noChangeAspect="1"/>
          </p:cNvPicPr>
          <p:nvPr/>
        </p:nvPicPr>
        <p:blipFill>
          <a:blip r:embed="rId2"/>
          <a:stretch>
            <a:fillRect/>
          </a:stretch>
        </p:blipFill>
        <p:spPr>
          <a:xfrm>
            <a:off x="4138185" y="1845474"/>
            <a:ext cx="7849003" cy="4197566"/>
          </a:xfrm>
          <a:prstGeom prst="rect">
            <a:avLst/>
          </a:prstGeom>
        </p:spPr>
      </p:pic>
      <p:sp>
        <p:nvSpPr>
          <p:cNvPr id="9" name="文本框 8">
            <a:extLst>
              <a:ext uri="{FF2B5EF4-FFF2-40B4-BE49-F238E27FC236}">
                <a16:creationId xmlns:a16="http://schemas.microsoft.com/office/drawing/2014/main" xmlns="" id="{C64C79AC-E853-4A6E-B7C9-7B34F20A390F}"/>
              </a:ext>
            </a:extLst>
          </p:cNvPr>
          <p:cNvSpPr txBox="1"/>
          <p:nvPr/>
        </p:nvSpPr>
        <p:spPr>
          <a:xfrm>
            <a:off x="5087258" y="6043040"/>
            <a:ext cx="6128657" cy="523220"/>
          </a:xfrm>
          <a:prstGeom prst="rect">
            <a:avLst/>
          </a:prstGeom>
          <a:noFill/>
        </p:spPr>
        <p:txBody>
          <a:bodyPr wrap="square" rtlCol="0">
            <a:spAutoFit/>
          </a:bodyPr>
          <a:lstStyle/>
          <a:p>
            <a:pPr algn="ctr"/>
            <a:r>
              <a:rPr lang="en-US" altLang="zh-CN" sz="2800" b="1" dirty="0">
                <a:solidFill>
                  <a:srgbClr val="FF0000"/>
                </a:solidFill>
              </a:rPr>
              <a:t>How to</a:t>
            </a:r>
            <a:r>
              <a:rPr lang="zh-CN" altLang="en-US" sz="2800" b="1" dirty="0">
                <a:solidFill>
                  <a:srgbClr val="FF0000"/>
                </a:solidFill>
              </a:rPr>
              <a:t> </a:t>
            </a:r>
            <a:r>
              <a:rPr lang="en-US" altLang="zh-CN" sz="2800" b="1" dirty="0">
                <a:solidFill>
                  <a:srgbClr val="FF0000"/>
                </a:solidFill>
              </a:rPr>
              <a:t>reflect</a:t>
            </a:r>
            <a:r>
              <a:rPr lang="zh-CN" altLang="en-US" sz="2800" b="1" dirty="0">
                <a:solidFill>
                  <a:srgbClr val="FF0000"/>
                </a:solidFill>
              </a:rPr>
              <a:t> </a:t>
            </a:r>
            <a:r>
              <a:rPr lang="en-US" altLang="zh-CN" sz="2800" b="1" dirty="0">
                <a:solidFill>
                  <a:srgbClr val="FF0000"/>
                </a:solidFill>
              </a:rPr>
              <a:t>importance</a:t>
            </a:r>
            <a:r>
              <a:rPr lang="zh-CN" altLang="en-US" sz="2800" b="1" dirty="0">
                <a:solidFill>
                  <a:srgbClr val="FF0000"/>
                </a:solidFill>
              </a:rPr>
              <a:t> </a:t>
            </a:r>
            <a:r>
              <a:rPr lang="en-US" altLang="zh-CN" sz="2800" b="1" dirty="0">
                <a:solidFill>
                  <a:srgbClr val="FF0000"/>
                </a:solidFill>
              </a:rPr>
              <a:t>in</a:t>
            </a:r>
            <a:r>
              <a:rPr lang="zh-CN" altLang="en-US" sz="2800" b="1" dirty="0">
                <a:solidFill>
                  <a:srgbClr val="FF0000"/>
                </a:solidFill>
              </a:rPr>
              <a:t> </a:t>
            </a:r>
            <a:r>
              <a:rPr lang="en-US" altLang="zh-CN" sz="2800" b="1" dirty="0">
                <a:solidFill>
                  <a:srgbClr val="FF0000"/>
                </a:solidFill>
              </a:rPr>
              <a:t>GNN?</a:t>
            </a:r>
            <a:endParaRPr lang="zh-CN" altLang="en-US" sz="2800" b="1" dirty="0">
              <a:solidFill>
                <a:srgbClr val="FF0000"/>
              </a:solidFill>
            </a:endParaRPr>
          </a:p>
        </p:txBody>
      </p:sp>
    </p:spTree>
    <p:extLst>
      <p:ext uri="{BB962C8B-B14F-4D97-AF65-F5344CB8AC3E}">
        <p14:creationId xmlns:p14="http://schemas.microsoft.com/office/powerpoint/2010/main" val="3253812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EB6EA34-5E17-42CA-8DB6-40D67669FEBE}"/>
              </a:ext>
            </a:extLst>
          </p:cNvPr>
          <p:cNvSpPr>
            <a:spLocks noGrp="1"/>
          </p:cNvSpPr>
          <p:nvPr>
            <p:ph type="title"/>
          </p:nvPr>
        </p:nvSpPr>
        <p:spPr/>
        <p:txBody>
          <a:bodyPr/>
          <a:lstStyle/>
          <a:p>
            <a:r>
              <a:rPr lang="en-US" altLang="zh-CN" dirty="0"/>
              <a:t>Why graph?</a:t>
            </a:r>
            <a:endParaRPr lang="zh-CN" altLang="en-US" dirty="0"/>
          </a:p>
        </p:txBody>
      </p:sp>
      <p:sp>
        <p:nvSpPr>
          <p:cNvPr id="3" name="内容占位符 2">
            <a:extLst>
              <a:ext uri="{FF2B5EF4-FFF2-40B4-BE49-F238E27FC236}">
                <a16:creationId xmlns:a16="http://schemas.microsoft.com/office/drawing/2014/main" xmlns="" id="{6A84EF1F-080F-4E9C-A89B-287A8F0D5275}"/>
              </a:ext>
            </a:extLst>
          </p:cNvPr>
          <p:cNvSpPr>
            <a:spLocks noGrp="1"/>
          </p:cNvSpPr>
          <p:nvPr>
            <p:ph idx="1"/>
          </p:nvPr>
        </p:nvSpPr>
        <p:spPr>
          <a:xfrm>
            <a:off x="6189846" y="1623311"/>
            <a:ext cx="5899484" cy="4351338"/>
          </a:xfrm>
        </p:spPr>
        <p:txBody>
          <a:bodyPr>
            <a:normAutofit fontScale="92500" lnSpcReduction="20000"/>
          </a:bodyPr>
          <a:lstStyle/>
          <a:p>
            <a:r>
              <a:rPr lang="en-US" altLang="zh-CN" dirty="0"/>
              <a:t>Which input edges are more critical and contribute the most to the prediction?</a:t>
            </a:r>
          </a:p>
          <a:p>
            <a:endParaRPr lang="en-US" altLang="zh-CN" dirty="0"/>
          </a:p>
          <a:p>
            <a:r>
              <a:rPr lang="en-US" altLang="zh-CN" dirty="0"/>
              <a:t>Which input nodes are more important?</a:t>
            </a:r>
          </a:p>
          <a:p>
            <a:endParaRPr lang="en-US" altLang="zh-CN" dirty="0"/>
          </a:p>
          <a:p>
            <a:r>
              <a:rPr lang="en-US" altLang="zh-CN" dirty="0"/>
              <a:t>Which node features are more important?</a:t>
            </a:r>
          </a:p>
          <a:p>
            <a:endParaRPr lang="en-US" altLang="zh-CN" dirty="0"/>
          </a:p>
          <a:p>
            <a:r>
              <a:rPr lang="en-US" altLang="zh-CN" dirty="0"/>
              <a:t>What graph patterns will maximize the prediction of a certain class?</a:t>
            </a:r>
            <a:endParaRPr lang="zh-CN" altLang="en-US" dirty="0"/>
          </a:p>
        </p:txBody>
      </p:sp>
      <p:sp>
        <p:nvSpPr>
          <p:cNvPr id="4" name="内容占位符 2">
            <a:extLst>
              <a:ext uri="{FF2B5EF4-FFF2-40B4-BE49-F238E27FC236}">
                <a16:creationId xmlns:a16="http://schemas.microsoft.com/office/drawing/2014/main" xmlns="" id="{585FF9DB-EC01-4CFF-AC0A-E04547C351F5}"/>
              </a:ext>
            </a:extLst>
          </p:cNvPr>
          <p:cNvSpPr txBox="1">
            <a:spLocks/>
          </p:cNvSpPr>
          <p:nvPr/>
        </p:nvSpPr>
        <p:spPr>
          <a:xfrm>
            <a:off x="290362" y="1690688"/>
            <a:ext cx="58994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Increasing the level of trust of GNN.</a:t>
            </a:r>
          </a:p>
          <a:p>
            <a:endParaRPr lang="en-US" altLang="zh-CN" dirty="0"/>
          </a:p>
          <a:p>
            <a:r>
              <a:rPr lang="en-US" altLang="zh-CN" dirty="0"/>
              <a:t>Improving the transparency of the model, making the prediction more fairness, privacy and security.</a:t>
            </a:r>
          </a:p>
          <a:p>
            <a:endParaRPr lang="en-US" altLang="zh-CN" dirty="0"/>
          </a:p>
          <a:p>
            <a:r>
              <a:rPr lang="en-US" altLang="zh-CN" dirty="0"/>
              <a:t>Reducing the risk of systematic errors in the model.</a:t>
            </a:r>
            <a:endParaRPr lang="zh-CN" altLang="en-US" dirty="0"/>
          </a:p>
        </p:txBody>
      </p:sp>
    </p:spTree>
    <p:extLst>
      <p:ext uri="{BB962C8B-B14F-4D97-AF65-F5344CB8AC3E}">
        <p14:creationId xmlns:p14="http://schemas.microsoft.com/office/powerpoint/2010/main" val="3567480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F3D946A-B4FC-4F35-8A6B-0BB089C91BF8}"/>
              </a:ext>
            </a:extLst>
          </p:cNvPr>
          <p:cNvSpPr>
            <a:spLocks noGrp="1"/>
          </p:cNvSpPr>
          <p:nvPr>
            <p:ph type="title"/>
          </p:nvPr>
        </p:nvSpPr>
        <p:spPr/>
        <p:txBody>
          <a:bodyPr/>
          <a:lstStyle/>
          <a:p>
            <a:r>
              <a:rPr lang="en-US" altLang="zh-CN" dirty="0" err="1"/>
              <a:t>GNNexplainer</a:t>
            </a:r>
            <a:endParaRPr lang="zh-CN" altLang="en-US" dirty="0"/>
          </a:p>
        </p:txBody>
      </p:sp>
      <p:sp>
        <p:nvSpPr>
          <p:cNvPr id="7" name="文本框 6">
            <a:extLst>
              <a:ext uri="{FF2B5EF4-FFF2-40B4-BE49-F238E27FC236}">
                <a16:creationId xmlns:a16="http://schemas.microsoft.com/office/drawing/2014/main" xmlns="" id="{5EC10301-A184-4111-A08B-E71C2EFD4D59}"/>
              </a:ext>
            </a:extLst>
          </p:cNvPr>
          <p:cNvSpPr txBox="1"/>
          <p:nvPr/>
        </p:nvSpPr>
        <p:spPr>
          <a:xfrm>
            <a:off x="914399" y="1622922"/>
            <a:ext cx="8490857" cy="2677656"/>
          </a:xfrm>
          <a:prstGeom prst="rect">
            <a:avLst/>
          </a:prstGeom>
          <a:noFill/>
        </p:spPr>
        <p:txBody>
          <a:bodyPr wrap="square">
            <a:spAutoFit/>
          </a:bodyPr>
          <a:lstStyle/>
          <a:p>
            <a:pPr marL="285750" indent="-285750">
              <a:buFont typeface="Arial" panose="020B0604020202020204" pitchFamily="34" charset="0"/>
              <a:buChar char="•"/>
            </a:pPr>
            <a:r>
              <a:rPr lang="en-US" altLang="zh-CN" sz="2400" dirty="0"/>
              <a:t>T</a:t>
            </a:r>
            <a:r>
              <a:rPr lang="zh-CN" altLang="en-US" sz="2400" dirty="0"/>
              <a:t>he first general-purpose, model-agnostic interpreter for GNN models</a:t>
            </a:r>
            <a:r>
              <a:rPr lang="en-US" altLang="zh-CN" sz="2400" dirty="0"/>
              <a:t>.</a:t>
            </a:r>
          </a:p>
          <a:p>
            <a:endParaRPr lang="en-US" altLang="zh-CN" sz="2400" dirty="0"/>
          </a:p>
          <a:p>
            <a:pPr marL="285750" indent="-285750">
              <a:buFont typeface="Arial" panose="020B0604020202020204" pitchFamily="34" charset="0"/>
              <a:buChar char="•"/>
            </a:pPr>
            <a:r>
              <a:rPr lang="en-US" altLang="zh-CN" sz="2400" dirty="0"/>
              <a:t>T</a:t>
            </a:r>
            <a:r>
              <a:rPr lang="zh-CN" altLang="en-US" sz="2400" dirty="0"/>
              <a:t>he optimization task of maximizing mutual information</a:t>
            </a:r>
            <a:r>
              <a:rPr lang="en-US" altLang="zh-CN" sz="2400" dirty="0"/>
              <a:t>.</a:t>
            </a:r>
          </a:p>
          <a:p>
            <a:endParaRPr lang="en-US" altLang="zh-CN" sz="2400" dirty="0"/>
          </a:p>
          <a:p>
            <a:pPr marL="285750" indent="-285750">
              <a:buFont typeface="Arial" panose="020B0604020202020204" pitchFamily="34" charset="0"/>
              <a:buChar char="•"/>
            </a:pPr>
            <a:r>
              <a:rPr lang="zh-CN" altLang="en-US" sz="2400" dirty="0"/>
              <a:t>Extracts important sub-graph structures and subsets of node features for model interpretation.</a:t>
            </a:r>
          </a:p>
        </p:txBody>
      </p:sp>
      <p:sp>
        <p:nvSpPr>
          <p:cNvPr id="6" name="矩形 5">
            <a:extLst>
              <a:ext uri="{FF2B5EF4-FFF2-40B4-BE49-F238E27FC236}">
                <a16:creationId xmlns:a16="http://schemas.microsoft.com/office/drawing/2014/main" xmlns="" id="{9696D785-68FE-4C5B-A505-3638A07BDACB}"/>
              </a:ext>
            </a:extLst>
          </p:cNvPr>
          <p:cNvSpPr/>
          <p:nvPr/>
        </p:nvSpPr>
        <p:spPr>
          <a:xfrm>
            <a:off x="2492943" y="4793381"/>
            <a:ext cx="6044665" cy="76499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It’s a kind of application!</a:t>
            </a:r>
            <a:endParaRPr lang="zh-CN" altLang="en-US" sz="3600" dirty="0"/>
          </a:p>
        </p:txBody>
      </p:sp>
    </p:spTree>
    <p:extLst>
      <p:ext uri="{BB962C8B-B14F-4D97-AF65-F5344CB8AC3E}">
        <p14:creationId xmlns:p14="http://schemas.microsoft.com/office/powerpoint/2010/main" val="3702873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F3D946A-B4FC-4F35-8A6B-0BB089C91BF8}"/>
              </a:ext>
            </a:extLst>
          </p:cNvPr>
          <p:cNvSpPr>
            <a:spLocks noGrp="1"/>
          </p:cNvSpPr>
          <p:nvPr>
            <p:ph type="title"/>
          </p:nvPr>
        </p:nvSpPr>
        <p:spPr/>
        <p:txBody>
          <a:bodyPr/>
          <a:lstStyle/>
          <a:p>
            <a:r>
              <a:rPr lang="en-US" altLang="zh-CN" dirty="0"/>
              <a:t>How to explain a GNN?</a:t>
            </a:r>
            <a:endParaRPr lang="zh-CN" altLang="en-US" dirty="0"/>
          </a:p>
        </p:txBody>
      </p:sp>
      <p:pic>
        <p:nvPicPr>
          <p:cNvPr id="4" name="图片 3">
            <a:extLst>
              <a:ext uri="{FF2B5EF4-FFF2-40B4-BE49-F238E27FC236}">
                <a16:creationId xmlns:a16="http://schemas.microsoft.com/office/drawing/2014/main" xmlns="" id="{5D891983-C8BE-4913-AA75-DBE1DB147015}"/>
              </a:ext>
            </a:extLst>
          </p:cNvPr>
          <p:cNvPicPr>
            <a:picLocks noChangeAspect="1"/>
          </p:cNvPicPr>
          <p:nvPr/>
        </p:nvPicPr>
        <p:blipFill>
          <a:blip r:embed="rId2"/>
          <a:stretch>
            <a:fillRect/>
          </a:stretch>
        </p:blipFill>
        <p:spPr>
          <a:xfrm>
            <a:off x="899160" y="1347455"/>
            <a:ext cx="10027165" cy="3200564"/>
          </a:xfrm>
          <a:prstGeom prst="rect">
            <a:avLst/>
          </a:prstGeom>
        </p:spPr>
      </p:pic>
      <p:sp>
        <p:nvSpPr>
          <p:cNvPr id="3" name="文本框 2">
            <a:extLst>
              <a:ext uri="{FF2B5EF4-FFF2-40B4-BE49-F238E27FC236}">
                <a16:creationId xmlns:a16="http://schemas.microsoft.com/office/drawing/2014/main" xmlns="" id="{73254485-C174-46BB-AED5-033021D85D93}"/>
              </a:ext>
            </a:extLst>
          </p:cNvPr>
          <p:cNvSpPr txBox="1"/>
          <p:nvPr/>
        </p:nvSpPr>
        <p:spPr>
          <a:xfrm>
            <a:off x="1376413" y="5149516"/>
            <a:ext cx="8604985" cy="954107"/>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Grad-based methods.</a:t>
            </a:r>
          </a:p>
          <a:p>
            <a:pPr marL="457200" indent="-457200">
              <a:buFont typeface="Arial" panose="020B0604020202020204" pitchFamily="34" charset="0"/>
              <a:buChar char="•"/>
            </a:pPr>
            <a:r>
              <a:rPr lang="en-US" altLang="zh-CN" sz="2800" dirty="0"/>
              <a:t>Attention.</a:t>
            </a:r>
          </a:p>
        </p:txBody>
      </p:sp>
    </p:spTree>
    <p:extLst>
      <p:ext uri="{BB962C8B-B14F-4D97-AF65-F5344CB8AC3E}">
        <p14:creationId xmlns:p14="http://schemas.microsoft.com/office/powerpoint/2010/main" val="3158495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F3D946A-B4FC-4F35-8A6B-0BB089C91BF8}"/>
              </a:ext>
            </a:extLst>
          </p:cNvPr>
          <p:cNvSpPr>
            <a:spLocks noGrp="1"/>
          </p:cNvSpPr>
          <p:nvPr>
            <p:ph type="title"/>
          </p:nvPr>
        </p:nvSpPr>
        <p:spPr/>
        <p:txBody>
          <a:bodyPr/>
          <a:lstStyle/>
          <a:p>
            <a:r>
              <a:rPr lang="en-US" altLang="zh-CN" dirty="0" err="1"/>
              <a:t>GNNexplainer</a:t>
            </a:r>
            <a:endParaRPr lang="zh-CN" altLang="en-US" dirty="0"/>
          </a:p>
        </p:txBody>
      </p:sp>
      <p:pic>
        <p:nvPicPr>
          <p:cNvPr id="4" name="图片 3">
            <a:extLst>
              <a:ext uri="{FF2B5EF4-FFF2-40B4-BE49-F238E27FC236}">
                <a16:creationId xmlns:a16="http://schemas.microsoft.com/office/drawing/2014/main" xmlns="" id="{5D891983-C8BE-4913-AA75-DBE1DB147015}"/>
              </a:ext>
            </a:extLst>
          </p:cNvPr>
          <p:cNvPicPr>
            <a:picLocks noChangeAspect="1"/>
          </p:cNvPicPr>
          <p:nvPr/>
        </p:nvPicPr>
        <p:blipFill>
          <a:blip r:embed="rId2"/>
          <a:stretch>
            <a:fillRect/>
          </a:stretch>
        </p:blipFill>
        <p:spPr>
          <a:xfrm>
            <a:off x="899160" y="1347455"/>
            <a:ext cx="10027165" cy="3200564"/>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xmlns="" id="{4AFD52E5-18ED-40EA-AABE-81269184E201}"/>
                  </a:ext>
                </a:extLst>
              </p:cNvPr>
              <p:cNvSpPr txBox="1"/>
              <p:nvPr/>
            </p:nvSpPr>
            <p:spPr>
              <a:xfrm>
                <a:off x="1116531" y="4918509"/>
                <a:ext cx="10116151" cy="1200329"/>
              </a:xfrm>
              <a:prstGeom prst="rect">
                <a:avLst/>
              </a:prstGeom>
              <a:noFill/>
            </p:spPr>
            <p:txBody>
              <a:bodyPr wrap="square" rtlCol="0">
                <a:spAutoFit/>
              </a:bodyPr>
              <a:lstStyle/>
              <a:p>
                <a:r>
                  <a:rPr lang="en-US" altLang="zh-CN" sz="2400" dirty="0"/>
                  <a:t>GNNExplainer</a:t>
                </a:r>
                <a:r>
                  <a:rPr lang="zh-CN" altLang="en-US" sz="2400" dirty="0"/>
                  <a:t>的主要目标是生成一个最小图来解释一个节点或一个图的决定。这个问题可以被定义为在计算图中寻找一个子图，使用整个计算图</a:t>
                </a:r>
                <a14:m>
                  <m:oMath xmlns:m="http://schemas.openxmlformats.org/officeDocument/2006/math">
                    <m:r>
                      <a:rPr lang="en-US" altLang="zh-CN" sz="2400" i="1">
                        <a:latin typeface="Cambria Math" panose="02040503050406030204" pitchFamily="18" charset="0"/>
                      </a:rPr>
                      <m:t>(</m:t>
                    </m:r>
                    <m:r>
                      <a:rPr lang="en-US" altLang="zh-CN" sz="2400" b="0" i="1" smtClean="0">
                        <a:latin typeface="Cambria Math" panose="02040503050406030204" pitchFamily="18" charset="0"/>
                      </a:rPr>
                      <m:t>𝐺</m:t>
                    </m:r>
                    <m:r>
                      <a:rPr lang="en-US" altLang="zh-CN" sz="2400" b="0" i="1" smtClean="0">
                        <a:latin typeface="Cambria Math" panose="02040503050406030204" pitchFamily="18" charset="0"/>
                      </a:rPr>
                      <m:t>)</m:t>
                    </m:r>
                  </m:oMath>
                </a14:m>
                <a:r>
                  <a:rPr lang="zh-CN" altLang="en-US" sz="2400" dirty="0"/>
                  <a:t>和最小图</a:t>
                </a:r>
                <a14:m>
                  <m:oMath xmlns:m="http://schemas.openxmlformats.org/officeDocument/2006/math">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𝑠</m:t>
                        </m:r>
                      </m:sub>
                    </m:sSub>
                    <m:r>
                      <a:rPr lang="en-US" altLang="zh-CN" sz="2400" b="0" i="1" smtClean="0">
                        <a:latin typeface="Cambria Math" panose="02040503050406030204" pitchFamily="18" charset="0"/>
                      </a:rPr>
                      <m:t>)</m:t>
                    </m:r>
                  </m:oMath>
                </a14:m>
                <a:r>
                  <a:rPr lang="zh-CN" altLang="en-US" sz="2400" dirty="0"/>
                  <a:t>的预测分数的差异最小。</a:t>
                </a:r>
              </a:p>
            </p:txBody>
          </p:sp>
        </mc:Choice>
        <mc:Fallback xmlns="">
          <p:sp>
            <p:nvSpPr>
              <p:cNvPr id="5" name="文本框 4">
                <a:extLst>
                  <a:ext uri="{FF2B5EF4-FFF2-40B4-BE49-F238E27FC236}">
                    <a16:creationId xmlns:a16="http://schemas.microsoft.com/office/drawing/2014/main" id="{4AFD52E5-18ED-40EA-AABE-81269184E201}"/>
                  </a:ext>
                </a:extLst>
              </p:cNvPr>
              <p:cNvSpPr txBox="1">
                <a:spLocks noRot="1" noChangeAspect="1" noMove="1" noResize="1" noEditPoints="1" noAdjustHandles="1" noChangeArrowheads="1" noChangeShapeType="1" noTextEdit="1"/>
              </p:cNvSpPr>
              <p:nvPr/>
            </p:nvSpPr>
            <p:spPr>
              <a:xfrm>
                <a:off x="1116531" y="4918509"/>
                <a:ext cx="10116151" cy="1200329"/>
              </a:xfrm>
              <a:prstGeom prst="rect">
                <a:avLst/>
              </a:prstGeom>
              <a:blipFill>
                <a:blip r:embed="rId3"/>
                <a:stretch>
                  <a:fillRect l="-904" t="-3553" r="-301" b="-111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741795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1826</TotalTime>
  <Words>563</Words>
  <Application>Microsoft Office PowerPoint</Application>
  <PresentationFormat>宽屏</PresentationFormat>
  <Paragraphs>72</Paragraphs>
  <Slides>14</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Arial</vt:lpstr>
      <vt:lpstr>Cambria Math</vt:lpstr>
      <vt:lpstr>Office 主题​​</vt:lpstr>
      <vt:lpstr>What we have learned from GNN?</vt:lpstr>
      <vt:lpstr>What is the difference between human and NN?</vt:lpstr>
      <vt:lpstr>How to explain a model?</vt:lpstr>
      <vt:lpstr>Grad-CAM</vt:lpstr>
      <vt:lpstr>Grad-CAM</vt:lpstr>
      <vt:lpstr>Why graph?</vt:lpstr>
      <vt:lpstr>GNNexplainer</vt:lpstr>
      <vt:lpstr>How to explain a GNN?</vt:lpstr>
      <vt:lpstr>GNNexplainer</vt:lpstr>
      <vt:lpstr>GNNexplainer</vt:lpstr>
      <vt:lpstr>GNNexplainer math formular</vt:lpstr>
      <vt:lpstr>GNNexplainer math formular</vt:lpstr>
      <vt:lpstr>GNNexplainer</vt:lpstr>
      <vt:lpstr>GNNexplainer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威</dc:creator>
  <cp:lastModifiedBy>Microsoft 帐户</cp:lastModifiedBy>
  <cp:revision>521</cp:revision>
  <dcterms:created xsi:type="dcterms:W3CDTF">2022-12-05T08:10:41Z</dcterms:created>
  <dcterms:modified xsi:type="dcterms:W3CDTF">2023-07-19T06:56:09Z</dcterms:modified>
</cp:coreProperties>
</file>