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0" r:id="rId2"/>
    <p:sldId id="287" r:id="rId3"/>
    <p:sldId id="291" r:id="rId4"/>
    <p:sldId id="292" r:id="rId5"/>
    <p:sldId id="294" r:id="rId6"/>
    <p:sldId id="295" r:id="rId7"/>
    <p:sldId id="301" r:id="rId8"/>
    <p:sldId id="286" r:id="rId9"/>
    <p:sldId id="288" r:id="rId10"/>
    <p:sldId id="289" r:id="rId11"/>
    <p:sldId id="290" r:id="rId12"/>
    <p:sldId id="297" r:id="rId13"/>
    <p:sldId id="299" r:id="rId14"/>
    <p:sldId id="302" r:id="rId15"/>
    <p:sldId id="305" r:id="rId16"/>
    <p:sldId id="303" r:id="rId17"/>
    <p:sldId id="307" r:id="rId18"/>
    <p:sldId id="304" r:id="rId19"/>
    <p:sldId id="30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6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CB2D-59D5-4A82-A321-D0D211DE9E9D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0D5B-C1D6-4932-8A25-2CBFFAC6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43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3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0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40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7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1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3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3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1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0D5B-C1D6-4932-8A25-2CBFFAC65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9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00A600-23EB-492E-B9AD-482F4629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BAB475-639C-4A4F-B26F-9065F0C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3484DF-B63A-477C-89FB-EC45E783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9D3B88-3D45-476C-AD68-505AC3DC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A5FCE7-6B25-4817-9476-F45B560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8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6F64DF-E981-44A9-9E10-E19695CE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DA4B389-9847-4760-BF1F-72F0BEBA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36C9ED-FA5E-4F08-9F21-F8F9FD5E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9A7881-C511-4DBD-A723-F9DD1BFB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9F33EB-CE2E-495B-A24A-EFA038A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CAA844A-7F52-4098-B46F-B9612AEF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2B92504-E818-499B-A632-F54E444A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494C5D-DB0A-4E66-B61E-9464E09D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801C6D-B4A3-4166-B1E2-2427C56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852542-C3D0-402B-A439-43524EB6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314FC3-A429-42C6-88B8-9EF958F7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285541-96B2-4E98-A03F-42F12225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6770DE-B2E4-4FC9-9DE0-92B050F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00990B-2513-44A8-A32D-C8785572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A2C755C-E4E0-4CBE-9E65-D2EC2EBA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93C6F1-8088-4D6D-8B93-54F17803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34708F-D4A5-457F-8501-732FF231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01AC72-C0EE-4829-B543-CB208E4E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83C001-01CA-402F-8B92-8BFF460F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1E3032-2AD3-4F37-9C09-88CC0C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63F4C3-00CD-4E46-87FE-0600AF5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1E84CE-ABFA-4878-8363-2147EFFA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3197695-3D00-4DAE-80D8-C6DAE000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CE31C9-C0E7-452E-BC35-1485857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5D0B2D-17D1-4847-9351-7C28B66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AB21C87-6F0A-4EFD-BF8C-3FF10CA5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27167A-7D6C-4EE7-9BCD-82E7FFC0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B8AD984-C603-49AF-A3CA-D66726CB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6EAA2AD-F7A2-404B-A5D9-37345B02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538C661-5852-417B-A40B-F61F4215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5056C2A-AE93-41D5-95FC-324AFAD5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6525C49-3463-4AA7-8FB1-2230370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AD14ADA-5F62-44FC-99D0-EE1EE05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6B33040-3469-46CA-BBC1-1053BB1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E1377-A7C0-49FC-95E9-D374F24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893C4D3-3031-449F-8DB3-B87519CE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0529249-C94B-40C4-BE1A-8961E991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02C30C-FBD9-4DAF-BBB9-BB91B1A4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5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A3E018D-23E3-44EB-88B7-0C8AEFE5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C2CFAC9-2ABD-49EB-B47E-E874EDD0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EBB87E7-547D-43F2-86E4-7A7DD1FD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0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AE95A-1508-4EA5-9C09-612C86C5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D30196-04D2-4012-924E-7F173600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9326AB6-A1C1-4C8A-9622-192A04F1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A962BE-CEBA-4B35-B787-6EE02A24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B73D7B-11F8-497F-B00D-8A6E58A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93CC42-8B43-4CF7-AFF6-B8496604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2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7D6942-F041-43D5-AD7E-F563659E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678F67-6BED-4414-B956-4E5674AD0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BCD2FF9-607E-4C1E-A070-F58C9E63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FA68CF6-A797-43AF-A4D1-7B7D553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F91605-E8F8-4BB2-8D81-16028F87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53BE56-840D-4F60-B3C4-5CB54E7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5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67AAB42-B4AD-49A5-B71F-7D33E9C7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74C8B02-114A-4A43-A6E8-FE2DCDBE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A6575C-7664-43EC-A726-0B398FE92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92ED-0F5B-43CB-A243-551599931CA4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AD57BE-3484-41BE-A37E-9BDF021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971E1F6-50D1-4BE5-A741-F2FC4034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5475-341E-49F7-8227-A4E28604A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js.aaai.org/index.php/AAAI/article/view/21479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proceedings.mlr.press/v139/lin21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8-021-87411-8" TargetMode="External"/><Relationship Id="rId5" Type="http://schemas.openxmlformats.org/officeDocument/2006/relationships/hyperlink" Target="https://www.cnblogs.com/MTandHJ/p/16452048.html" TargetMode="External"/><Relationship Id="rId4" Type="http://schemas.openxmlformats.org/officeDocument/2006/relationships/hyperlink" Target="https://www.youtube.com/watch?v=XC-Bfg3dO0I&amp;ab_channel=ValenceDiscover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25231221004768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abs/pii/S092523122100476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lervigen.com/view_correlation?id=159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 is not the most important!</a:t>
            </a:r>
            <a:endParaRPr lang="zh-CN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xmlns="" id="{695E4C6E-D304-4360-A271-82EA68B1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1" y="2251900"/>
            <a:ext cx="5992640" cy="258882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FD575B74-E7EB-496C-B825-D940EACD9E79}"/>
              </a:ext>
            </a:extLst>
          </p:cNvPr>
          <p:cNvSpPr/>
          <p:nvPr/>
        </p:nvSpPr>
        <p:spPr>
          <a:xfrm>
            <a:off x="838200" y="4585066"/>
            <a:ext cx="22860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AAFC5AB8-B0EA-496B-BEBA-29877FB36618}"/>
              </a:ext>
            </a:extLst>
          </p:cNvPr>
          <p:cNvSpPr/>
          <p:nvPr/>
        </p:nvSpPr>
        <p:spPr>
          <a:xfrm>
            <a:off x="4572000" y="4592454"/>
            <a:ext cx="2476500" cy="25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xmlns="" id="{95D7E1B0-8E76-4639-8088-B780EA79A800}"/>
              </a:ext>
            </a:extLst>
          </p:cNvPr>
          <p:cNvSpPr txBox="1"/>
          <p:nvPr/>
        </p:nvSpPr>
        <p:spPr>
          <a:xfrm>
            <a:off x="1152686" y="4529781"/>
            <a:ext cx="1779358" cy="3810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Input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47CDE7-F619-4DF3-845F-47B24EEFCCDA}"/>
              </a:ext>
            </a:extLst>
          </p:cNvPr>
          <p:cNvSpPr txBox="1"/>
          <p:nvPr/>
        </p:nvSpPr>
        <p:spPr>
          <a:xfrm>
            <a:off x="4784877" y="4380081"/>
            <a:ext cx="2050746" cy="665624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pPr algn="ctr"/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d-dimensional </a:t>
            </a:r>
          </a:p>
          <a:p>
            <a:pPr algn="ctr"/>
            <a:r>
              <a:rPr lang="en-US" b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embedding space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EB143C6-C223-4781-9564-ACDBB6A25328}"/>
              </a:ext>
            </a:extLst>
          </p:cNvPr>
          <p:cNvSpPr txBox="1"/>
          <p:nvPr/>
        </p:nvSpPr>
        <p:spPr>
          <a:xfrm>
            <a:off x="7335982" y="2602457"/>
            <a:ext cx="4416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embedding performs poorly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SNR is too low in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relationship is incorrect.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relationship is redundancy.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7845AF6-03BC-45F9-9BEC-3F6238C82F6C}"/>
              </a:ext>
            </a:extLst>
          </p:cNvPr>
          <p:cNvSpPr txBox="1"/>
          <p:nvPr/>
        </p:nvSpPr>
        <p:spPr>
          <a:xfrm>
            <a:off x="2109355" y="5579918"/>
            <a:ext cx="713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Dataset and relationship is much important!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8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Correlations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93A344E-5D1E-4385-8A22-47DB9BCBCD4D}"/>
              </a:ext>
            </a:extLst>
          </p:cNvPr>
          <p:cNvSpPr txBox="1"/>
          <p:nvPr/>
        </p:nvSpPr>
        <p:spPr>
          <a:xfrm>
            <a:off x="2375367" y="5697838"/>
            <a:ext cx="7441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Number of People Who Drowned by Falling into a Swimming Pool Correlates with Number of Nicholas Cage Films</a:t>
            </a:r>
            <a:endParaRPr lang="zh-CN" altLang="en-US" dirty="0"/>
          </a:p>
        </p:txBody>
      </p:sp>
      <p:pic>
        <p:nvPicPr>
          <p:cNvPr id="5" name="Picture 2" descr="http://www.tylervigen.com/correlation_project/correlation_images/number-people-who-drowned-by-falling-into-a-swimming-pool_number-of-films-niclas-cage-appeared-in.png">
            <a:extLst>
              <a:ext uri="{FF2B5EF4-FFF2-40B4-BE49-F238E27FC236}">
                <a16:creationId xmlns:a16="http://schemas.microsoft.com/office/drawing/2014/main" xmlns="" id="{95837A34-CEA9-4B50-9EE1-C54BC44A2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252060" cy="357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2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Big Data Analysis Requires Causality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EE7AF13-931C-49EA-A33B-B6A58A10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1828800"/>
            <a:ext cx="9334499" cy="3733800"/>
          </a:xfrm>
        </p:spPr>
        <p:txBody>
          <a:bodyPr/>
          <a:lstStyle/>
          <a:p>
            <a:r>
              <a:rPr lang="en-US" dirty="0"/>
              <a:t>Big data is not randomized</a:t>
            </a:r>
          </a:p>
          <a:p>
            <a:r>
              <a:rPr lang="en-US" dirty="0"/>
              <a:t>We have to compare treatments when patients and providers choose what they think is best (AB test) </a:t>
            </a:r>
          </a:p>
          <a:p>
            <a:r>
              <a:rPr lang="en-US" dirty="0"/>
              <a:t>We want to choose treatments and design interventions</a:t>
            </a:r>
          </a:p>
          <a:p>
            <a:r>
              <a:rPr lang="en-US" dirty="0"/>
              <a:t>Causal inference is crucial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5C62C57D-D322-496B-968D-D8EAB193B9D0}"/>
              </a:ext>
            </a:extLst>
          </p:cNvPr>
          <p:cNvSpPr txBox="1">
            <a:spLocks/>
          </p:cNvSpPr>
          <p:nvPr/>
        </p:nvSpPr>
        <p:spPr>
          <a:xfrm>
            <a:off x="838200" y="434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FF0000"/>
                </a:solidFill>
              </a:rPr>
              <a:t>If We Don’t Think About Causality . . 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80313EA-68DE-4E17-8427-5C28865BEF8F}"/>
              </a:ext>
            </a:extLst>
          </p:cNvPr>
          <p:cNvSpPr txBox="1">
            <a:spLocks/>
          </p:cNvSpPr>
          <p:nvPr/>
        </p:nvSpPr>
        <p:spPr>
          <a:xfrm>
            <a:off x="932329" y="5673818"/>
            <a:ext cx="8077200" cy="100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Our predictions can be fragile</a:t>
            </a:r>
          </a:p>
          <a:p>
            <a:r>
              <a:rPr lang="en-US"/>
              <a:t>Our interventions can be misguided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4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Causal Inference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4DA3E81-DF24-4CE4-8038-663A2FF9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346" y="1451206"/>
            <a:ext cx="8139307" cy="30001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9790927-ADF4-44FC-BB13-358CFF3CF8ED}"/>
              </a:ext>
            </a:extLst>
          </p:cNvPr>
          <p:cNvSpPr txBox="1"/>
          <p:nvPr/>
        </p:nvSpPr>
        <p:spPr>
          <a:xfrm>
            <a:off x="559733" y="4808199"/>
            <a:ext cx="94516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https://www.youtube.com/watch?v=XC-Bfg3dO0I&amp;ab_channel=ValenceDiscovery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Pearl Causal Hierarchy (PCH) - </a:t>
            </a:r>
            <a:r>
              <a:rPr lang="zh-CN" altLang="en-US" dirty="0">
                <a:hlinkClick r:id="rId5"/>
              </a:rPr>
              <a:t>馒头</a:t>
            </a:r>
            <a:r>
              <a:rPr lang="en-US" altLang="zh-CN" dirty="0">
                <a:hlinkClick r:id="rId5"/>
              </a:rPr>
              <a:t>and</a:t>
            </a:r>
            <a:r>
              <a:rPr lang="zh-CN" altLang="en-US" dirty="0">
                <a:hlinkClick r:id="rId5"/>
              </a:rPr>
              <a:t>花卷 </a:t>
            </a:r>
            <a:r>
              <a:rPr lang="en-US" altLang="zh-CN" dirty="0">
                <a:hlinkClick r:id="rId5"/>
              </a:rPr>
              <a:t>- </a:t>
            </a:r>
            <a:r>
              <a:rPr lang="zh-CN" altLang="en-US" dirty="0">
                <a:hlinkClick r:id="rId5"/>
              </a:rPr>
              <a:t>博客园 </a:t>
            </a:r>
            <a:r>
              <a:rPr lang="en-US" altLang="zh-CN" dirty="0">
                <a:hlinkClick r:id="rId5"/>
              </a:rPr>
              <a:t>(cnblogs.com)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>
                <a:hlinkClick r:id="rId6"/>
              </a:rPr>
              <a:t>https://www.nature.com/articles/s41598-021-87411-8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7"/>
              </a:rPr>
              <a:t>https://proceedings.mlr.press/v139/lin21d.html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hlinkClick r:id="rId8"/>
              </a:rPr>
              <a:t>CausalGNN</a:t>
            </a:r>
            <a:r>
              <a:rPr lang="en-US" altLang="zh-CN" dirty="0">
                <a:hlinkClick r:id="rId8"/>
              </a:rPr>
              <a:t>: Causal-Based Graph Neural Networks for </a:t>
            </a:r>
            <a:r>
              <a:rPr lang="en-US" altLang="zh-CN" dirty="0" err="1">
                <a:hlinkClick r:id="rId8"/>
              </a:rPr>
              <a:t>Spatio</a:t>
            </a:r>
            <a:r>
              <a:rPr lang="en-US" altLang="zh-CN" dirty="0">
                <a:hlinkClick r:id="rId8"/>
              </a:rPr>
              <a:t>-Temporal Epidemic Forecasting | Proceedings of the AAAI Conference on Artificial Intelligence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29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Relating Graph Neural Networks to Structural Causal Models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AD2AAB2-721E-4C4C-9E2F-8E84B3A2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8" y="2058678"/>
            <a:ext cx="10657099" cy="39943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77C1CC5-4B28-4690-AE65-4864C3B14BD6}"/>
              </a:ext>
            </a:extLst>
          </p:cNvPr>
          <p:cNvSpPr txBox="1"/>
          <p:nvPr/>
        </p:nvSpPr>
        <p:spPr>
          <a:xfrm>
            <a:off x="2543915" y="6169709"/>
            <a:ext cx="6901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Judea Pearl</a:t>
            </a:r>
            <a:r>
              <a:rPr lang="zh-CN" altLang="en-US" dirty="0"/>
              <a:t>提出的</a:t>
            </a:r>
            <a:r>
              <a:rPr lang="zh-CN" altLang="en-US" dirty="0">
                <a:highlight>
                  <a:srgbClr val="FFFF00"/>
                </a:highlight>
              </a:rPr>
              <a:t>“因果阶梯”论</a:t>
            </a:r>
            <a:r>
              <a:rPr lang="zh-CN" altLang="en-US" dirty="0"/>
              <a:t>（</a:t>
            </a:r>
            <a:r>
              <a:rPr lang="en-US" altLang="zh-CN" dirty="0"/>
              <a:t>Pearl Causal Hierarchy</a:t>
            </a:r>
            <a:r>
              <a:rPr lang="zh-CN" altLang="en-US" dirty="0"/>
              <a:t>，</a:t>
            </a:r>
            <a:r>
              <a:rPr lang="en-US" altLang="zh-CN" dirty="0"/>
              <a:t>PCH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A3A5C1C1-9561-433D-91CE-BE1C62E599F8}"/>
              </a:ext>
            </a:extLst>
          </p:cNvPr>
          <p:cNvCxnSpPr/>
          <p:nvPr/>
        </p:nvCxnSpPr>
        <p:spPr>
          <a:xfrm flipV="1">
            <a:off x="8115300" y="1690688"/>
            <a:ext cx="977900" cy="36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B81A5A4-1945-4E57-B5D4-C7ECCEA78FDA}"/>
              </a:ext>
            </a:extLst>
          </p:cNvPr>
          <p:cNvSpPr txBox="1"/>
          <p:nvPr/>
        </p:nvSpPr>
        <p:spPr>
          <a:xfrm>
            <a:off x="9093200" y="13208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</a:t>
            </a:r>
            <a:r>
              <a:rPr lang="zh-CN" altLang="en-US" dirty="0"/>
              <a:t>实验的形式化</a:t>
            </a:r>
          </a:p>
        </p:txBody>
      </p:sp>
    </p:spTree>
    <p:extLst>
      <p:ext uri="{BB962C8B-B14F-4D97-AF65-F5344CB8AC3E}">
        <p14:creationId xmlns:p14="http://schemas.microsoft.com/office/powerpoint/2010/main" val="159070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CausalGNN</a:t>
            </a:r>
            <a:r>
              <a:rPr lang="en-US" altLang="zh-CN" dirty="0"/>
              <a:t>: Causal-Based Graph Neural Networks for </a:t>
            </a:r>
            <a:r>
              <a:rPr lang="en-US" altLang="zh-CN" dirty="0" err="1"/>
              <a:t>Spatio</a:t>
            </a:r>
            <a:r>
              <a:rPr lang="en-US" altLang="zh-CN" dirty="0"/>
              <a:t>-Temporal Epidemic Forecasting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2E9BC9F-EDCD-4330-A157-0DDD7212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7" y="1913713"/>
            <a:ext cx="10917043" cy="34700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8AEAC11-F04F-4D12-9F45-3ABA3248C6E2}"/>
              </a:ext>
            </a:extLst>
          </p:cNvPr>
          <p:cNvSpPr txBox="1"/>
          <p:nvPr/>
        </p:nvSpPr>
        <p:spPr>
          <a:xfrm>
            <a:off x="638408" y="5606799"/>
            <a:ext cx="3955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</a:t>
            </a:r>
            <a:r>
              <a:rPr lang="zh-CN" altLang="en-US" dirty="0"/>
              <a:t>：</a:t>
            </a:r>
            <a:r>
              <a:rPr lang="en-US" altLang="zh-CN" dirty="0"/>
              <a:t>feature encoding</a:t>
            </a:r>
          </a:p>
          <a:p>
            <a:r>
              <a:rPr lang="en-US" altLang="zh-CN" dirty="0"/>
              <a:t>CE</a:t>
            </a:r>
            <a:r>
              <a:rPr lang="zh-CN" altLang="en-US" dirty="0"/>
              <a:t>：</a:t>
            </a:r>
            <a:r>
              <a:rPr lang="en-US" altLang="zh-CN" dirty="0"/>
              <a:t>causal encoding</a:t>
            </a:r>
          </a:p>
          <a:p>
            <a:r>
              <a:rPr lang="en-US" altLang="zh-CN" dirty="0"/>
              <a:t>AGCN</a:t>
            </a:r>
            <a:r>
              <a:rPr lang="zh-CN" altLang="en-US" dirty="0"/>
              <a:t>：</a:t>
            </a:r>
            <a:r>
              <a:rPr lang="en-US" altLang="zh-CN" dirty="0"/>
              <a:t>dynamic graph encoding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460A0C8-D0BE-4C98-99A7-5FB737391057}"/>
              </a:ext>
            </a:extLst>
          </p:cNvPr>
          <p:cNvSpPr txBox="1"/>
          <p:nvPr/>
        </p:nvSpPr>
        <p:spPr>
          <a:xfrm>
            <a:off x="5295900" y="5606799"/>
            <a:ext cx="6669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</a:t>
            </a:r>
            <a:r>
              <a:rPr lang="zh-CN" altLang="en-US" dirty="0"/>
              <a:t>：</a:t>
            </a:r>
            <a:r>
              <a:rPr lang="en-US" altLang="zh-CN" dirty="0"/>
              <a:t>temporal encoding</a:t>
            </a:r>
          </a:p>
          <a:p>
            <a:r>
              <a:rPr lang="en-US" altLang="zh-CN" dirty="0"/>
              <a:t>CD</a:t>
            </a:r>
            <a:r>
              <a:rPr lang="zh-CN" altLang="en-US" dirty="0"/>
              <a:t>：</a:t>
            </a:r>
            <a:r>
              <a:rPr lang="en-US" altLang="zh-CN" dirty="0"/>
              <a:t>causal decoding</a:t>
            </a:r>
          </a:p>
          <a:p>
            <a:r>
              <a:rPr lang="en-US" altLang="zh-CN" dirty="0"/>
              <a:t>SIRD</a:t>
            </a:r>
            <a:r>
              <a:rPr lang="zh-CN" altLang="en-US" dirty="0"/>
              <a:t>：</a:t>
            </a:r>
            <a:r>
              <a:rPr lang="en-US" altLang="zh-CN" dirty="0"/>
              <a:t>susceptible(S)-infected(I)- recovered(R)-deceased(D)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9DA9481D-4263-4E58-8224-75D5BDC4887E}"/>
              </a:ext>
            </a:extLst>
          </p:cNvPr>
          <p:cNvCxnSpPr/>
          <p:nvPr/>
        </p:nvCxnSpPr>
        <p:spPr>
          <a:xfrm flipV="1">
            <a:off x="8307659" y="1690688"/>
            <a:ext cx="1092819" cy="39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2892770-D5C1-4DEE-9A32-038D5AE465CC}"/>
              </a:ext>
            </a:extLst>
          </p:cNvPr>
          <p:cNvSpPr txBox="1"/>
          <p:nvPr/>
        </p:nvSpPr>
        <p:spPr>
          <a:xfrm>
            <a:off x="9411630" y="1367522"/>
            <a:ext cx="157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构建差分方程来考虑因果性</a:t>
            </a:r>
          </a:p>
        </p:txBody>
      </p:sp>
    </p:spTree>
    <p:extLst>
      <p:ext uri="{BB962C8B-B14F-4D97-AF65-F5344CB8AC3E}">
        <p14:creationId xmlns:p14="http://schemas.microsoft.com/office/powerpoint/2010/main" val="109753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BB158C-A952-4AFC-ACF5-429036D8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Multi-view data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259E743-0DFC-45D2-AC54-5DDAC0C4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398588"/>
            <a:ext cx="7239000" cy="53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ABF28F-9876-4D5B-A7A2-1E4F97D5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Multi-view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010895-694A-4D42-8CB4-BD7A7EFD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Multi-modal?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EB95BBD-B1AE-4F21-B9E6-4E154308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2387027"/>
            <a:ext cx="10240804" cy="41058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8851EAE-D06B-4F97-8ABF-C4F1E3C65203}"/>
              </a:ext>
            </a:extLst>
          </p:cNvPr>
          <p:cNvSpPr txBox="1"/>
          <p:nvPr/>
        </p:nvSpPr>
        <p:spPr>
          <a:xfrm>
            <a:off x="0" y="6492875"/>
            <a:ext cx="72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Deep multi-view learning methods: A review - ScienceDirect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47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ABF28F-9876-4D5B-A7A2-1E4F97D5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Multi-view learning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4D66D56-3939-48A0-A525-AD4B19C8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1" y="1443253"/>
            <a:ext cx="1206985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ABF28F-9876-4D5B-A7A2-1E4F97D5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Multi-view learning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A3DC620-BC88-4CED-AEF3-CE50B079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21" y="1690688"/>
            <a:ext cx="10820957" cy="45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6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ABF28F-9876-4D5B-A7A2-1E4F97D5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fuse multi-view data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CB1F55C-DF60-416D-AA02-6E326B3A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71" y="1930398"/>
            <a:ext cx="4959049" cy="38100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0BD99D-F683-4C7C-9B24-1CE6AE6839E1}"/>
              </a:ext>
            </a:extLst>
          </p:cNvPr>
          <p:cNvSpPr txBox="1"/>
          <p:nvPr/>
        </p:nvSpPr>
        <p:spPr>
          <a:xfrm>
            <a:off x="1726890" y="57404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Auto-encoder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5B36FFE-E56F-4CE0-8875-69449E9E2303}"/>
              </a:ext>
            </a:extLst>
          </p:cNvPr>
          <p:cNvSpPr txBox="1"/>
          <p:nvPr/>
        </p:nvSpPr>
        <p:spPr>
          <a:xfrm>
            <a:off x="7505700" y="5925066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canonical correlation analysis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B48E0DA-B0BE-492C-9826-E95CD73F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1887264"/>
            <a:ext cx="5687219" cy="38962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62423A4-CF73-453D-9E39-FC3C62A68A9A}"/>
              </a:ext>
            </a:extLst>
          </p:cNvPr>
          <p:cNvSpPr txBox="1"/>
          <p:nvPr/>
        </p:nvSpPr>
        <p:spPr>
          <a:xfrm>
            <a:off x="0" y="6492875"/>
            <a:ext cx="72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Deep multi-view learning methods: A review - ScienceDirect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2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build a graph?     </a:t>
            </a:r>
            <a:r>
              <a:rPr lang="en-US" altLang="zh-CN" dirty="0">
                <a:solidFill>
                  <a:srgbClr val="0070C0"/>
                </a:solidFill>
              </a:rPr>
              <a:t>GNN?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851B517-661F-4C9E-B4AA-C7346C68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895463"/>
            <a:ext cx="2498521" cy="16706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4F8C099-2442-4EA2-9FC7-F9394031D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07" y="3826499"/>
            <a:ext cx="2713433" cy="17883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9ADA069-6175-489F-86C1-68B6D028D0CD}"/>
              </a:ext>
            </a:extLst>
          </p:cNvPr>
          <p:cNvSpPr txBox="1"/>
          <p:nvPr/>
        </p:nvSpPr>
        <p:spPr>
          <a:xfrm>
            <a:off x="5224182" y="1807482"/>
            <a:ext cx="406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Similarity: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A1228A5-7437-407F-A46A-FA2AA8D4A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109" y="2479536"/>
            <a:ext cx="3533962" cy="8640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0166AB1-28B9-4793-A941-A0F55BF665F5}"/>
              </a:ext>
            </a:extLst>
          </p:cNvPr>
          <p:cNvSpPr txBox="1"/>
          <p:nvPr/>
        </p:nvSpPr>
        <p:spPr>
          <a:xfrm>
            <a:off x="6044454" y="2635624"/>
            <a:ext cx="12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PCC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21BDE5A-E5CB-4CBE-BEE7-1820E017F35A}"/>
              </a:ext>
            </a:extLst>
          </p:cNvPr>
          <p:cNvSpPr/>
          <p:nvPr/>
        </p:nvSpPr>
        <p:spPr>
          <a:xfrm>
            <a:off x="5276995" y="4460318"/>
            <a:ext cx="5660904" cy="864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An important topic!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6971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61E293B-F167-4103-B2A0-B8967090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7" y="486356"/>
            <a:ext cx="10278909" cy="27245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625F75B-33A1-4E93-BA68-2C04E8D255A0}"/>
              </a:ext>
            </a:extLst>
          </p:cNvPr>
          <p:cNvSpPr txBox="1"/>
          <p:nvPr/>
        </p:nvSpPr>
        <p:spPr>
          <a:xfrm>
            <a:off x="1326995" y="3757961"/>
            <a:ext cx="9355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real world applications, the choice of which edges to use for computation is the first step in any graph learning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choice of edges can drastically affect the performance of downstream semi-supervised learning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Grale</a:t>
            </a:r>
            <a:r>
              <a:rPr lang="en-US" altLang="zh-CN" dirty="0"/>
              <a:t>: graph design for graphs with </a:t>
            </a:r>
            <a:r>
              <a:rPr lang="en-US" altLang="zh-CN" dirty="0">
                <a:highlight>
                  <a:srgbClr val="FFFF00"/>
                </a:highlight>
              </a:rPr>
              <a:t>billions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Grale</a:t>
            </a:r>
            <a:r>
              <a:rPr lang="en-US" altLang="zh-CN" dirty="0"/>
              <a:t> operates by fusing together different measures of (potentially weak) similarity to create a graph which exhibits high task-specific homophily between its nodes.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59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87B19EFB-C29F-495C-B7B7-189D4BF5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0876" cy="1325563"/>
          </a:xfrm>
        </p:spPr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F90E0B-B7D5-487C-9C9E-466E8EF62DBC}"/>
              </a:ext>
            </a:extLst>
          </p:cNvPr>
          <p:cNvSpPr txBox="1"/>
          <p:nvPr/>
        </p:nvSpPr>
        <p:spPr>
          <a:xfrm>
            <a:off x="838200" y="1773267"/>
            <a:ext cx="7775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general multiclass learning setting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CE759DD-3807-4124-BAE2-64B2C1487FE4}"/>
              </a:ext>
            </a:extLst>
          </p:cNvPr>
          <p:cNvSpPr txBox="1"/>
          <p:nvPr/>
        </p:nvSpPr>
        <p:spPr>
          <a:xfrm>
            <a:off x="1380326" y="2534103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partially labeled set of points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1B9D4DD-A21C-4A76-9C2A-49A1EA101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104" y="2616332"/>
            <a:ext cx="2607404" cy="3794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A2E7C91-C354-4C1A-B75F-43A1C4C51651}"/>
              </a:ext>
            </a:extLst>
          </p:cNvPr>
          <p:cNvSpPr txBox="1"/>
          <p:nvPr/>
        </p:nvSpPr>
        <p:spPr>
          <a:xfrm>
            <a:off x="1380326" y="3142480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 first </a:t>
            </a:r>
            <a:r>
              <a:rPr lang="zh-CN" altLang="en-US" sz="2400" dirty="0"/>
              <a:t>𝐿 </a:t>
            </a:r>
            <a:r>
              <a:rPr lang="en-US" altLang="zh-CN" sz="2400" dirty="0"/>
              <a:t>points have class labels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89E8178F-3C5C-4B48-91E1-D2786D9E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104" y="3224708"/>
            <a:ext cx="2597668" cy="3794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40FEE19-7722-49BC-B807-3362165AA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602" y="3686371"/>
            <a:ext cx="491036" cy="3794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20DD8F0-7FD7-4A13-99C1-A0FE923F9645}"/>
              </a:ext>
            </a:extLst>
          </p:cNvPr>
          <p:cNvSpPr txBox="1"/>
          <p:nvPr/>
        </p:nvSpPr>
        <p:spPr>
          <a:xfrm>
            <a:off x="6473638" y="3631400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one-hot vector of dimension </a:t>
            </a:r>
            <a:r>
              <a:rPr lang="zh-CN" altLang="en-US" sz="2400" dirty="0"/>
              <a:t>𝐶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C8DA014C-15EC-4754-AAA3-921B855E9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325" y="4310678"/>
            <a:ext cx="3343857" cy="37283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6C6279A-E89A-457E-A21B-6581C448D5E2}"/>
              </a:ext>
            </a:extLst>
          </p:cNvPr>
          <p:cNvSpPr txBox="1"/>
          <p:nvPr/>
        </p:nvSpPr>
        <p:spPr>
          <a:xfrm>
            <a:off x="1380324" y="4835350"/>
            <a:ext cx="9402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Each sub-representation       has its own natural distance measure</a:t>
            </a:r>
            <a:endParaRPr lang="zh-CN" altLang="en-US" sz="2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D1476F0C-647E-4D89-94F0-76002DB76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463" y="4902219"/>
            <a:ext cx="520608" cy="3502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2F97A375-8217-4EE9-84AA-52BCBF924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5497" y="4868784"/>
            <a:ext cx="356058" cy="4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7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87B19EFB-C29F-495C-B7B7-189D4BF5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0876" cy="1325563"/>
          </a:xfrm>
        </p:spPr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FAE2F28-DACF-4777-BD37-3F5682ED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75" y="2205016"/>
            <a:ext cx="3795089" cy="9983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04EFC37-2C14-44EF-B003-C5D956947317}"/>
              </a:ext>
            </a:extLst>
          </p:cNvPr>
          <p:cNvSpPr txBox="1"/>
          <p:nvPr/>
        </p:nvSpPr>
        <p:spPr>
          <a:xfrm>
            <a:off x="838200" y="1743351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classification problem: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BB5EB2B-6068-4452-B09C-30480177D60E}"/>
              </a:ext>
            </a:extLst>
          </p:cNvPr>
          <p:cNvSpPr txBox="1"/>
          <p:nvPr/>
        </p:nvSpPr>
        <p:spPr>
          <a:xfrm>
            <a:off x="838200" y="3654678"/>
            <a:ext cx="6097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assume a graph </a:t>
            </a:r>
            <a:r>
              <a:rPr lang="zh-CN" altLang="en-US" sz="2400" dirty="0"/>
              <a:t>𝐺 </a:t>
            </a:r>
            <a:r>
              <a:rPr lang="en-US" altLang="zh-CN" sz="2400" dirty="0"/>
              <a:t>= (</a:t>
            </a:r>
            <a:r>
              <a:rPr lang="zh-CN" altLang="en-US" sz="2400" dirty="0"/>
              <a:t>𝑉 </a:t>
            </a:r>
            <a:r>
              <a:rPr lang="en-US" altLang="zh-CN" sz="2400" dirty="0"/>
              <a:t>, </a:t>
            </a:r>
            <a:r>
              <a:rPr lang="zh-CN" altLang="en-US" sz="2400" dirty="0"/>
              <a:t>𝐸 </a:t>
            </a:r>
            <a:r>
              <a:rPr lang="en-US" altLang="zh-CN" sz="2400" dirty="0"/>
              <a:t>):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0EFA531-CA68-4B30-A673-1B8EC6F67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972" y="4563404"/>
            <a:ext cx="7110076" cy="8992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2E3B779-01DF-42A5-9208-CC32EA0E6936}"/>
              </a:ext>
            </a:extLst>
          </p:cNvPr>
          <p:cNvSpPr txBox="1"/>
          <p:nvPr/>
        </p:nvSpPr>
        <p:spPr>
          <a:xfrm>
            <a:off x="3048930" y="5614374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Potts model type loss function</a:t>
            </a:r>
            <a:endParaRPr lang="zh-CN" altLang="en-US" sz="2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9D742A0B-BBC7-4805-85DA-10219D253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011" y="1691900"/>
            <a:ext cx="680506" cy="4458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CA395FF-EEF8-4D98-9B82-BA98CDF79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517" y="1663174"/>
            <a:ext cx="889417" cy="4891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A6AE53C-FFAA-4D00-A03D-80C61E370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269" y="3032363"/>
            <a:ext cx="4869602" cy="110499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21CBD3A-BBFA-4986-A9A4-EA23521FFBBA}"/>
              </a:ext>
            </a:extLst>
          </p:cNvPr>
          <p:cNvCxnSpPr/>
          <p:nvPr/>
        </p:nvCxnSpPr>
        <p:spPr>
          <a:xfrm flipV="1">
            <a:off x="8187719" y="3992647"/>
            <a:ext cx="460690" cy="41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87B19EFB-C29F-495C-B7B7-189D4BF5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0876" cy="1325563"/>
          </a:xfrm>
        </p:spPr>
        <p:txBody>
          <a:bodyPr/>
          <a:lstStyle/>
          <a:p>
            <a:r>
              <a:rPr lang="en-US" altLang="zh-CN" dirty="0"/>
              <a:t>GRALE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7FD509C-9DFD-4389-A6FE-89D37315BC42}"/>
              </a:ext>
            </a:extLst>
          </p:cNvPr>
          <p:cNvSpPr txBox="1"/>
          <p:nvPr/>
        </p:nvSpPr>
        <p:spPr>
          <a:xfrm>
            <a:off x="1617650" y="1539253"/>
            <a:ext cx="81615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Design </a:t>
            </a:r>
            <a:r>
              <a:rPr lang="en-US" altLang="zh-CN" sz="2800" b="1" dirty="0"/>
              <a:t>task specific graphs</a:t>
            </a:r>
            <a:r>
              <a:rPr lang="en-US" altLang="zh-CN" sz="2800" dirty="0"/>
              <a:t> by reducing the original task to training a classifier on pairs of points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C78A82F-1287-4825-8612-5EC8DC8C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85" y="2864816"/>
            <a:ext cx="2622369" cy="4261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24CBDB5-07B4-4E31-B5B9-AE974EA68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98" y="2826052"/>
            <a:ext cx="2398201" cy="4648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5E8AAAE-EFA3-4DE3-A430-F91325EC3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908" y="3567050"/>
            <a:ext cx="6849743" cy="5515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C16C3AD3-7ED4-45CB-8DB0-DC2561A63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650" y="4599791"/>
            <a:ext cx="5791702" cy="9297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376994AA-4C7D-4495-8655-0F3ACA3B5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792" y="2875605"/>
            <a:ext cx="1874682" cy="36579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0FE9E04D-691B-493B-8FCD-6095F0C95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6651" y="4118559"/>
            <a:ext cx="2713433" cy="17883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5731AD87-361F-4A79-8E7D-649E177AD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9859" y="2773134"/>
            <a:ext cx="129551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6A0A49-50B3-46A9-99CA-693D122F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A79112D-8019-4905-B272-1470D83E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147"/>
            <a:ext cx="10097830" cy="543064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E2F61109-C703-4CE1-9492-6C34BA0F6AE7}"/>
              </a:ext>
            </a:extLst>
          </p:cNvPr>
          <p:cNvCxnSpPr/>
          <p:nvPr/>
        </p:nvCxnSpPr>
        <p:spPr>
          <a:xfrm flipV="1">
            <a:off x="8363415" y="1690688"/>
            <a:ext cx="1382751" cy="87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C6BBC8-F567-46A8-BA49-4E3878B9E259}"/>
              </a:ext>
            </a:extLst>
          </p:cNvPr>
          <p:cNvSpPr txBox="1"/>
          <p:nvPr/>
        </p:nvSpPr>
        <p:spPr>
          <a:xfrm>
            <a:off x="9746167" y="1338147"/>
            <a:ext cx="171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一种计算相似性的神经网络</a:t>
            </a:r>
          </a:p>
        </p:txBody>
      </p:sp>
    </p:spTree>
    <p:extLst>
      <p:ext uri="{BB962C8B-B14F-4D97-AF65-F5344CB8AC3E}">
        <p14:creationId xmlns:p14="http://schemas.microsoft.com/office/powerpoint/2010/main" val="189305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Correlations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1A8ABD1-2C05-41B6-B620-320BDC25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71" y="1835523"/>
            <a:ext cx="9758082" cy="3733800"/>
          </a:xfrm>
        </p:spPr>
        <p:txBody>
          <a:bodyPr/>
          <a:lstStyle/>
          <a:p>
            <a:r>
              <a:rPr lang="en-US" dirty="0"/>
              <a:t>Statistical significance: Standard threshold is 5%, meaning would be observed by chance 1 out of 20 times</a:t>
            </a:r>
          </a:p>
          <a:p>
            <a:r>
              <a:rPr lang="en-US" dirty="0"/>
              <a:t>But if you look at enough relationships you’ll find “significant” ones by chance</a:t>
            </a:r>
          </a:p>
          <a:p>
            <a:r>
              <a:rPr lang="en-US" dirty="0"/>
              <a:t>Spurious means there’s no real connection</a:t>
            </a:r>
          </a:p>
        </p:txBody>
      </p:sp>
    </p:spTree>
    <p:extLst>
      <p:ext uri="{BB962C8B-B14F-4D97-AF65-F5344CB8AC3E}">
        <p14:creationId xmlns:p14="http://schemas.microsoft.com/office/powerpoint/2010/main" val="371945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3D946A-B4FC-4F35-8A6B-0BB089C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Spurious Correlations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93A344E-5D1E-4385-8A22-47DB9BCBCD4D}"/>
              </a:ext>
            </a:extLst>
          </p:cNvPr>
          <p:cNvSpPr txBox="1"/>
          <p:nvPr/>
        </p:nvSpPr>
        <p:spPr>
          <a:xfrm>
            <a:off x="2375367" y="5846544"/>
            <a:ext cx="7441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 Spending on Science, Space and Technology Correlates with Suicides by Hanging, Strangulation and Suffocation</a:t>
            </a:r>
            <a:endParaRPr lang="zh-CN" altLang="en-US" dirty="0"/>
          </a:p>
        </p:txBody>
      </p:sp>
      <p:pic>
        <p:nvPicPr>
          <p:cNvPr id="9" name="Picture 2" descr="http://i.imgur.com/xqOt9mP.png">
            <a:hlinkClick r:id="rId3"/>
            <a:extLst>
              <a:ext uri="{FF2B5EF4-FFF2-40B4-BE49-F238E27FC236}">
                <a16:creationId xmlns:a16="http://schemas.microsoft.com/office/drawing/2014/main" xmlns="" id="{074A09CC-13D6-4566-B0A1-0A8C5838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2091"/>
            <a:ext cx="10540054" cy="36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7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521</Words>
  <Application>Microsoft Office PowerPoint</Application>
  <PresentationFormat>宽屏</PresentationFormat>
  <Paragraphs>92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Helvetica Neue Light</vt:lpstr>
      <vt:lpstr>Open Sans</vt:lpstr>
      <vt:lpstr>等线</vt:lpstr>
      <vt:lpstr>等线 Light</vt:lpstr>
      <vt:lpstr>Arial</vt:lpstr>
      <vt:lpstr>Times New Roman</vt:lpstr>
      <vt:lpstr>Office 主题​​</vt:lpstr>
      <vt:lpstr>Embedding is not the most important!</vt:lpstr>
      <vt:lpstr>How to build a graph?     GNN?</vt:lpstr>
      <vt:lpstr>PowerPoint 演示文稿</vt:lpstr>
      <vt:lpstr>Notation</vt:lpstr>
      <vt:lpstr>Loss function</vt:lpstr>
      <vt:lpstr>GRALE</vt:lpstr>
      <vt:lpstr>GRALE</vt:lpstr>
      <vt:lpstr>Spurious Correlations</vt:lpstr>
      <vt:lpstr>Spurious Correlations</vt:lpstr>
      <vt:lpstr>Spurious Correlations</vt:lpstr>
      <vt:lpstr>Big Data Analysis Requires Causality</vt:lpstr>
      <vt:lpstr>Causal Inference</vt:lpstr>
      <vt:lpstr>Relating Graph Neural Networks to Structural Causal Models</vt:lpstr>
      <vt:lpstr>CausalGNN: Causal-Based Graph Neural Networks for Spatio-Temporal Epidemic Forecasting</vt:lpstr>
      <vt:lpstr>Multi-view data</vt:lpstr>
      <vt:lpstr>Multi-view learning</vt:lpstr>
      <vt:lpstr>Multi-view learning</vt:lpstr>
      <vt:lpstr>Multi-view learning</vt:lpstr>
      <vt:lpstr>How to fuse multi-view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威</dc:creator>
  <cp:lastModifiedBy>Microsoft 帐户</cp:lastModifiedBy>
  <cp:revision>666</cp:revision>
  <dcterms:created xsi:type="dcterms:W3CDTF">2022-12-05T08:10:41Z</dcterms:created>
  <dcterms:modified xsi:type="dcterms:W3CDTF">2023-07-19T07:10:29Z</dcterms:modified>
</cp:coreProperties>
</file>