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61" r:id="rId5"/>
    <p:sldId id="258" r:id="rId6"/>
    <p:sldId id="262" r:id="rId7"/>
    <p:sldId id="278" r:id="rId8"/>
    <p:sldId id="257" r:id="rId9"/>
    <p:sldId id="263" r:id="rId10"/>
    <p:sldId id="264" r:id="rId11"/>
    <p:sldId id="265" r:id="rId12"/>
    <p:sldId id="269" r:id="rId13"/>
    <p:sldId id="267" r:id="rId14"/>
    <p:sldId id="268" r:id="rId15"/>
    <p:sldId id="266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79" r:id="rId24"/>
    <p:sldId id="274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7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2C80934D-30B4-4618-BEE0-81D6D088C7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E7B2516F-CC1D-45BB-95A7-F22205F64E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4DCFF956-0C62-49C8-967C-FE58A851B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xmlns="" id="{47C69444-6B28-4597-95F4-C14C534F46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BD82A3-F43D-4B15-9E5A-E4F537D9047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93368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D3779620-E02A-4D73-B032-41A4B9CEC6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18A26D-1AC8-4B8D-A97A-5533FB28E4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44A7FF-A9B6-467D-9E8A-1C08D304BE81}" type="datetimeFigureOut">
              <a:rPr lang="zh-CN" altLang="en-US"/>
              <a:pPr>
                <a:defRPr/>
              </a:pPr>
              <a:t>2023/7/19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90B9D028-BAC0-482B-A4EC-101AC2C6A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71CE3ACA-6904-4FE3-B74F-84C353770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7E34F21-FBA9-4CF5-A430-AD229AB19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1E5DF2-D84F-4F53-8FD5-BC3FF4BD6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8D581E-C8E3-42A9-B097-C6041C05D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xmlns="" id="{A6B7E243-049D-48A3-9E9B-97E38C29E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xmlns="" id="{D391E464-5AAE-4AAA-BB91-3FFDC8BAF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zh-CN" b="1">
                <a:ea typeface="宋体" panose="02010600030101010101" pitchFamily="2" charset="-122"/>
              </a:rPr>
              <a:t>Thesis</a:t>
            </a:r>
            <a:r>
              <a:rPr lang="zh-CN" altLang="en-US" b="1">
                <a:ea typeface="宋体" panose="02010600030101010101" pitchFamily="2" charset="-122"/>
              </a:rPr>
              <a:t>可能是个厨房水槽，但是</a:t>
            </a:r>
            <a:r>
              <a:rPr lang="en-US" altLang="zh-CN" b="1">
                <a:ea typeface="宋体" panose="02010600030101010101" pitchFamily="2" charset="-122"/>
              </a:rPr>
              <a:t>paper</a:t>
            </a:r>
            <a:r>
              <a:rPr lang="zh-CN" altLang="en-US" b="1">
                <a:ea typeface="宋体" panose="02010600030101010101" pitchFamily="2" charset="-122"/>
              </a:rPr>
              <a:t>必须是一个珍宝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xmlns="" id="{4D2A7447-C18A-43B7-8728-28E9120F1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663647-538D-4E56-9B4D-44BA3D2A498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A97733-D05A-4D60-8629-6B05B4E9B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AADEDB4-5238-4C54-80F3-CABE21A35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1947652-CC5E-47AD-AB7E-BF49D8B02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9CE4-4BC1-4C9A-AC3C-C913E76E610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98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A81305D-F4C7-4597-A5A8-B392BA571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84608D2-E1F0-4C4B-9E17-74DA51301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CB877AA-BF47-426C-A34B-DAED68643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AC25-3221-4D86-B751-37E238170F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19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681E508-2722-4D9D-B283-36E454CEF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F97BD7E-CFD3-45FE-A00C-EE54DF1A4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DBC018-3E17-4F07-90E5-1A7F6827E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9C133-4D2B-48D3-B7AD-2B700F9E601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390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2F89562-177B-4B7D-94CB-BFB2122D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F9E4345-DFE9-4B34-9BB5-8C30E74B8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4671C22-C64C-4CE7-871E-5AE65A000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0A23-08CA-41C1-8AD2-FA976FA19DE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250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9C843D-3768-4666-9992-6CA9677A5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F87D853-D186-45CB-8806-8EC3DD50C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F0BA4B8-C610-4864-AA6B-8112AE486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4ABB2-2A5E-4F59-9282-6F291203817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1063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838A17-B93E-4FB6-92C2-088D74DA1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413075-2507-4F90-9702-65751E14F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4910C2-ADFE-4DE5-A2D1-911AB530D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E8C37-E589-4284-8965-3F950EC4629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1811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A5E68E77-3014-46B4-B5B6-9696A36A6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529F569-1770-4E7D-A8E1-458949CD2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A1F44E4-FC68-418A-AA92-74B56EE53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E75B-3D90-4275-A66B-36F6B51D91D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6197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2BF101A-BCC3-4E76-82DB-C154FCB2F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1634524-7451-4EE9-9523-368C1F1A7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47F79DB-87BF-40D5-8788-7E8F4AC87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B3618-0DBE-4E68-9E76-B3EBD9E13DF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788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D70A753E-CCFE-4045-9732-5B0D94769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93F9AD0-13B2-4FE8-97B7-182F89F07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6418CD9-EBAD-4144-B6D1-34E7DC012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40A44-DA31-478D-82CD-EDF1C41C637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545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846410-E1C3-4843-9314-F67413E85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2A2129-38A4-4089-8180-716E78918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49635A-ABCC-4D4E-84EB-0CC0E7C9B3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2419D-7444-4913-AA3A-E07B944E4EA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8158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866803-0CEC-4092-9EF8-C13917F69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1A987E-2043-41B2-9DCA-4E8DE431E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18ECEF-336D-490F-8873-83A209142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05915-1DE1-4408-84C3-1C8EE8C3E88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2608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DEC551CA-3683-4F18-AFF2-A411C03A1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D247AE1E-DD01-4576-B855-82088F224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476231C-DC96-4CDB-957E-874CBEDBA3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35BED2A2-213E-4F0F-B27B-2504784BE0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99EACFE6-C8B2-4259-980C-EDCB7B335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78E27A-360F-4DC3-B0C0-A86E311D2D6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l.plosjournals.org/perlserv/?request=get-document&amp;doi=10.1371/journal.pcbi.0010057&amp;ct=1" TargetMode="External"/><Relationship Id="rId2" Type="http://schemas.openxmlformats.org/officeDocument/2006/relationships/hyperlink" Target="http://www.jobs.ac.uk/careers/whitepapers/640/Getting_your_academic_work_publish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E46034E-D9F0-4B43-B1B4-6B041A7834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66357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GB" altLang="zh-CN" sz="4400" b="1">
                <a:ea typeface="宋体" panose="02010600030101010101" pitchFamily="2" charset="-122"/>
              </a:rPr>
              <a:t>RESEARCH METHODS</a:t>
            </a:r>
            <a:br>
              <a:rPr lang="en-GB" altLang="zh-CN" sz="4400" b="1">
                <a:ea typeface="宋体" panose="02010600030101010101" pitchFamily="2" charset="-122"/>
              </a:rPr>
            </a:br>
            <a:r>
              <a:rPr lang="en-GB" altLang="zh-CN" sz="4400" b="1">
                <a:ea typeface="宋体" panose="02010600030101010101" pitchFamily="2" charset="-122"/>
              </a:rPr>
              <a:t>Getting your work published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xmlns="" id="{1F28A3FC-D6E7-48D4-B309-F0FC698D5D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27188" y="3163888"/>
            <a:ext cx="6400800" cy="3001962"/>
          </a:xfrm>
          <a:noFill/>
        </p:spPr>
        <p:txBody>
          <a:bodyPr/>
          <a:lstStyle/>
          <a:p>
            <a:pPr marL="342900" indent="-342900" algn="l" eaLnBrk="1" hangingPunct="1"/>
            <a:r>
              <a:rPr lang="en-US" altLang="zh-CN" sz="3200">
                <a:ea typeface="宋体" panose="02010600030101010101" pitchFamily="2" charset="-122"/>
              </a:rPr>
              <a:t>The journal publishing process</a:t>
            </a:r>
          </a:p>
          <a:p>
            <a:pPr marL="342900" indent="-342900" algn="l" eaLnBrk="1" hangingPunct="1"/>
            <a:r>
              <a:rPr lang="en-US" altLang="zh-CN" sz="3200">
                <a:ea typeface="宋体" panose="02010600030101010101" pitchFamily="2" charset="-122"/>
              </a:rPr>
              <a:t>Writing a paper</a:t>
            </a:r>
          </a:p>
          <a:p>
            <a:pPr marL="342900" indent="-342900" algn="l" eaLnBrk="1" hangingPunct="1"/>
            <a:r>
              <a:rPr lang="en-US" altLang="zh-CN" sz="3200">
                <a:ea typeface="宋体" panose="02010600030101010101" pitchFamily="2" charset="-122"/>
              </a:rPr>
              <a:t>Refereeing and dealing with referees’ reports</a:t>
            </a:r>
          </a:p>
          <a:p>
            <a:pPr marL="342900" indent="-342900" algn="l" eaLnBrk="1" hangingPunct="1"/>
            <a:r>
              <a:rPr lang="en-US" altLang="zh-CN" sz="3200">
                <a:ea typeface="宋体" panose="02010600030101010101" pitchFamily="2" charset="-122"/>
              </a:rPr>
              <a:t>Ten rules for success</a:t>
            </a:r>
          </a:p>
          <a:p>
            <a:pPr marL="342900" indent="-342900" algn="l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342900" indent="-342900" algn="l" eaLnBrk="1" hangingPunct="1"/>
            <a:endParaRPr lang="en-AU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79881AA2-A48C-4822-8B5D-90970988E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Before you submit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6537B520-FC04-47E3-B2B8-351C4A8DF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zh-CN" sz="2800">
                <a:ea typeface="宋体" panose="02010600030101010101" pitchFamily="2" charset="-122"/>
              </a:rPr>
              <a:t>Internal review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Ask your peers to read it to get an alternative perspective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Ask someone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outside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your field to read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Read the Notice to Authors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Follow format and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submission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Write a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cover letter 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to the editor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Should clearly explain (but not overstate) the scientific advance</a:t>
            </a:r>
            <a:endParaRPr lang="en-US" altLang="zh-CN" sz="24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Submit with the consent of all authors and to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only one </a:t>
            </a:r>
            <a:r>
              <a:rPr lang="en-US" altLang="zh-CN" sz="2800">
                <a:ea typeface="宋体" panose="02010600030101010101" pitchFamily="2" charset="-122"/>
              </a:rPr>
              <a:t>journal</a:t>
            </a:r>
            <a:endParaRPr lang="en-AU" altLang="zh-CN" sz="240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E0C012F1-2477-4846-BFCD-BF440F88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After you submit:</a:t>
            </a:r>
            <a:br>
              <a:rPr lang="en-GB" altLang="zh-CN" sz="4000" b="1">
                <a:ea typeface="宋体" panose="02010600030101010101" pitchFamily="2" charset="-122"/>
              </a:rPr>
            </a:br>
            <a:r>
              <a:rPr lang="en-GB" altLang="zh-CN" sz="4000" b="1">
                <a:ea typeface="宋体" panose="02010600030101010101" pitchFamily="2" charset="-122"/>
              </a:rPr>
              <a:t>the refereeing process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0FDA7CBB-B0BA-4C34-8031-B2A7F62C8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 sz="2800">
                <a:ea typeface="宋体" panose="02010600030101010101" pitchFamily="2" charset="-122"/>
              </a:rPr>
              <a:t>Referees are crucial to quality control – they play a vital role in the scientific process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 sz="2800">
                <a:ea typeface="宋体" panose="02010600030101010101" pitchFamily="2" charset="-122"/>
              </a:rPr>
              <a:t>Selection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Knowledge of the field, expertise, reputation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Specific recommendations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Editor’s experience of referee’s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Reliability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 sz="2800">
                <a:ea typeface="宋体" panose="02010600030101010101" pitchFamily="2" charset="-122"/>
              </a:rPr>
              <a:t>Referee selection:  four or five referees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Referees hand-picked for each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Use cited references, keyword searches, related papers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ISI Web of Science</a:t>
            </a:r>
            <a:r>
              <a:rPr lang="en-AU" altLang="zh-CN" sz="2000">
                <a:ea typeface="宋体" panose="02010600030101010101" pitchFamily="2" charset="-122"/>
              </a:rPr>
              <a:t>, web (Google Scholar),</a:t>
            </a:r>
            <a:r>
              <a:rPr lang="en-US" altLang="zh-CN" sz="2000">
                <a:ea typeface="宋体" panose="02010600030101010101" pitchFamily="2" charset="-122"/>
              </a:rPr>
              <a:t> journal/publisher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Editorial Board member recommendations</a:t>
            </a:r>
          </a:p>
          <a:p>
            <a:pPr eaLnBrk="1" hangingPunct="1">
              <a:lnSpc>
                <a:spcPct val="80000"/>
              </a:lnSpc>
            </a:pP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0EAA58AF-3D59-49F6-BE9F-F45BE3F20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Understanding reviews: what makes a good review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A5279F2F-21A5-407F-B971-841188F86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>
                <a:ea typeface="宋体" panose="02010600030101010101" pitchFamily="2" charset="-122"/>
              </a:rPr>
              <a:t>Good reviews provide the editor with the information on which a decision can be based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>
                <a:ea typeface="宋体" panose="02010600030101010101" pitchFamily="2" charset="-122"/>
              </a:rPr>
              <a:t>The best are </a:t>
            </a:r>
            <a:r>
              <a:rPr lang="en-US" altLang="zh-CN" i="1">
                <a:ea typeface="宋体" panose="02010600030101010101" pitchFamily="2" charset="-122"/>
              </a:rPr>
              <a:t>insightful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articulate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constructive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85000"/>
            </a:pPr>
            <a:r>
              <a:rPr lang="en-US" altLang="zh-CN">
                <a:ea typeface="宋体" panose="02010600030101010101" pitchFamily="2" charset="-122"/>
              </a:rPr>
              <a:t>They tell the editor: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What is interesting about the paper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How the results are significant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What contribution the paper makes to the field</a:t>
            </a:r>
            <a:r>
              <a:rPr lang="en-AU" altLang="zh-CN" sz="240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What can be done to improve the paper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If the paper is not publishable and why</a:t>
            </a:r>
            <a:endParaRPr lang="en-GB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EEC59D00-5D82-41F9-B83E-E1EF8704C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Detailed comments in the review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4BA7C202-16A3-4C96-B418-30FB07577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 good review answers the following questions and provides suggestions for improvement: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Does the introduction explain why the work was done and the hypothesis being tested?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Is the experimental/study design appropriate?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Are the methods clearly described to enable full assessment of the results?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Is the analysis appropriate?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Are the results presented effectively?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Is the work discussed in the context of all relevant literature?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Does the discussion make clear the significance and wider implications of the work?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>
                <a:ea typeface="宋体" panose="02010600030101010101" pitchFamily="2" charset="-122"/>
              </a:rPr>
              <a:t>Are the conclusions supported by the data presented?</a:t>
            </a: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B3BCAC88-11D7-4263-94D5-B75D06DC2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507413" cy="1143000"/>
          </a:xfrm>
        </p:spPr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Referees’ reports: what the author sees (and what the editor sees)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xmlns="" id="{C5231C36-F228-4DFC-AD95-6FDDD17F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782763"/>
            <a:ext cx="310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F8C"/>
                </a:solidFill>
                <a:ea typeface="宋体" panose="02010600030101010101" pitchFamily="2" charset="-122"/>
              </a:rPr>
              <a:t>What does the author see?</a:t>
            </a:r>
            <a:endParaRPr lang="en-AU" altLang="zh-CN" sz="1800" b="1">
              <a:solidFill>
                <a:srgbClr val="008F8C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xmlns="" id="{51DB305E-70B6-4484-B2D1-51C36E1E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1782763"/>
            <a:ext cx="302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6600"/>
                </a:solidFill>
                <a:ea typeface="宋体" panose="02010600030101010101" pitchFamily="2" charset="-122"/>
              </a:rPr>
              <a:t>What does the editor see?</a:t>
            </a:r>
            <a:endParaRPr lang="en-AU" altLang="zh-CN" sz="1800" b="1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xmlns="" id="{55F14227-8A98-48F1-9ADF-A98671DCC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2239963"/>
          <a:ext cx="7974013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3" imgW="5737098" imgH="2836164" progId="Word.Document.8">
                  <p:embed/>
                </p:oleObj>
              </mc:Choice>
              <mc:Fallback>
                <p:oleObj name="Document" r:id="rId3" imgW="5737098" imgH="283616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239963"/>
                        <a:ext cx="7974013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Oval 8">
            <a:extLst>
              <a:ext uri="{FF2B5EF4-FFF2-40B4-BE49-F238E27FC236}">
                <a16:creationId xmlns:a16="http://schemas.microsoft.com/office/drawing/2014/main" xmlns="" id="{C1BD7871-E5AC-4A4A-B588-B9E7D419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078163"/>
            <a:ext cx="2286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xmlns="" id="{197F4C54-EADA-4D0D-92BA-003EA152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306763"/>
            <a:ext cx="2286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xmlns="" id="{C055F4B5-BF8D-4BF3-A4C7-06956C9F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297363"/>
            <a:ext cx="2286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xmlns="" id="{6B116E5B-CE80-4933-845D-A936D95F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4906963"/>
            <a:ext cx="2286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xmlns="" id="{F53DB135-9ED5-495E-8A4E-B88E8EDA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3078163"/>
            <a:ext cx="2441575" cy="5334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xmlns="" id="{BF2F0AA7-CA5D-4459-A4D6-625E4748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297363"/>
            <a:ext cx="2286000" cy="5334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50" name="Oval 14">
            <a:extLst>
              <a:ext uri="{FF2B5EF4-FFF2-40B4-BE49-F238E27FC236}">
                <a16:creationId xmlns:a16="http://schemas.microsoft.com/office/drawing/2014/main" xmlns="" id="{8A57B79B-DF5C-4DE8-BCDE-11B50946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830763"/>
            <a:ext cx="2286000" cy="5334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005A35BC-1208-4507-A2B7-2106C1905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Responding to referees’ reports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2AD002AE-AC57-462D-B479-24E529ABB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Read the editor’s letter first for instruction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Re-read reports and discuss with coauthors …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Revise paper and prepare response document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Remember –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Even comments that seem aggressive or ignorant can be helpful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Always view this as a chance to improve the paper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518ED0C-B0A9-48D8-AE03-B07BD9878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Good response to referees’ reports are ….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7CAEEE67-0F50-4F2E-B5B8-8526642DD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Well organized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Address common themes at start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a ‘quote and response’ OR numbering system of points raised by each referee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Informative 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Provide full explanations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Do not overlook or ignore any points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Assertive (and polite)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 by point</a:t>
            </a:r>
          </a:p>
          <a:p>
            <a:pPr eaLnBrk="1" hangingPunct="1"/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xmlns="" id="{A3CBD606-B351-4D5E-B5F1-5EF7D9BE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748188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b="1">
              <a:solidFill>
                <a:srgbClr val="002E6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E61"/>
                </a:solidFill>
                <a:ea typeface="宋体" panose="02010600030101010101" pitchFamily="2" charset="-122"/>
              </a:rPr>
              <a:t>Referee:</a:t>
            </a:r>
            <a:r>
              <a:rPr kumimoji="1" lang="en-AU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zh-CN" sz="2400">
                <a:ea typeface="宋体" panose="02010600030101010101" pitchFamily="2" charset="-122"/>
              </a:rPr>
              <a:t>“Abstract – too long and too little about rationale</a:t>
            </a:r>
            <a:r>
              <a:rPr lang="en-US" altLang="zh-CN" sz="2400">
                <a:ea typeface="宋体" panose="02010600030101010101" pitchFamily="2" charset="-122"/>
              </a:rPr>
              <a:t>;</a:t>
            </a:r>
            <a:r>
              <a:rPr lang="en-AU" altLang="zh-CN" sz="2400">
                <a:ea typeface="宋体" panose="02010600030101010101" pitchFamily="2" charset="-122"/>
              </a:rPr>
              <a:t> some repetition and some jargon presented without explanation (e.g. SL and age-0)”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BFC641B0-FDD0-492E-9E48-F417A970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3205163"/>
            <a:ext cx="792003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E61"/>
                </a:solidFill>
                <a:ea typeface="宋体" panose="02010600030101010101" pitchFamily="2" charset="-122"/>
              </a:rPr>
              <a:t>Author:</a:t>
            </a:r>
            <a:r>
              <a:rPr kumimoji="1" lang="en-US" altLang="zh-CN" sz="2400" i="1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zh-CN" sz="2400" i="1">
                <a:ea typeface="宋体" panose="02010600030101010101" pitchFamily="2" charset="-122"/>
              </a:rPr>
              <a:t>“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We thank the reviewer for the valuable suggestion</a:t>
            </a:r>
            <a:r>
              <a:rPr lang="en-US" altLang="zh-CN" sz="2400" i="1">
                <a:ea typeface="宋体" panose="02010600030101010101" pitchFamily="2" charset="-122"/>
              </a:rPr>
              <a:t>.</a:t>
            </a:r>
            <a:r>
              <a:rPr lang="en-AU" altLang="zh-CN" sz="2400" i="1">
                <a:ea typeface="宋体" panose="02010600030101010101" pitchFamily="2" charset="-122"/>
              </a:rPr>
              <a:t>The rationale behind the study has been established at the beginning of the abstract (L29-32). The abstract has been shortened to 200 words and all jargon except </a:t>
            </a:r>
            <a:r>
              <a:rPr lang="en-US" altLang="zh-CN" sz="2400" i="1">
                <a:ea typeface="宋体" panose="02010600030101010101" pitchFamily="2" charset="-122"/>
              </a:rPr>
              <a:t>age-0</a:t>
            </a:r>
            <a:r>
              <a:rPr lang="en-AU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has been removed </a:t>
            </a:r>
            <a:r>
              <a:rPr lang="en-AU" altLang="zh-CN" sz="2400" i="1">
                <a:ea typeface="宋体" panose="02010600030101010101" pitchFamily="2" charset="-122"/>
              </a:rPr>
              <a:t>(we don’t agree that this term will confuse readers as it is commonly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AU" altLang="zh-CN" sz="2400" i="1">
                <a:ea typeface="宋体" panose="02010600030101010101" pitchFamily="2" charset="-122"/>
              </a:rPr>
              <a:t>used</a:t>
            </a:r>
            <a:r>
              <a:rPr lang="en-US" altLang="zh-CN" sz="2400" i="1">
                <a:ea typeface="宋体" panose="02010600030101010101" pitchFamily="2" charset="-122"/>
              </a:rPr>
              <a:t>). However, we have defined age-0 in the Introduction (L62 revised MS)”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xmlns="" id="{85E1069D-A841-4420-99EA-271873B0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5888"/>
            <a:ext cx="67691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400" b="1">
                <a:solidFill>
                  <a:schemeClr val="tx2"/>
                </a:solidFill>
                <a:ea typeface="宋体" panose="02010600030101010101" pitchFamily="2" charset="-122"/>
              </a:rPr>
              <a:t>A good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xmlns="" id="{BA26B931-0C71-4363-B44D-7D07FB70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81359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2E61"/>
                </a:solidFill>
                <a:ea typeface="宋体" panose="02010600030101010101" pitchFamily="2" charset="-122"/>
              </a:rPr>
              <a:t>Referee:</a:t>
            </a:r>
            <a:endParaRPr kumimoji="1"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“The presentation is not particularly clear, nor concise. I feel the paper would benefit from being shortened, with more emphasis on the new conclusions and differences from previous works.”</a:t>
            </a:r>
            <a:endParaRPr kumimoji="1" lang="en-AU" altLang="zh-CN" sz="2000">
              <a:ea typeface="宋体" panose="02010600030101010101" pitchFamily="2" charset="-122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1EEFE1B1-9606-4892-AAEF-01ADB643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43200"/>
            <a:ext cx="79930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2E61"/>
                </a:solidFill>
                <a:ea typeface="宋体" panose="02010600030101010101" pitchFamily="2" charset="-122"/>
              </a:rPr>
              <a:t>Author:</a:t>
            </a:r>
            <a:endParaRPr kumimoji="1" lang="en-US" altLang="zh-CN" sz="2000" i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“As it is clearly apparent that you have not properly read or understood the paper, comments on clarity are irrelevant. The paper has been shortened.”</a:t>
            </a:r>
            <a:endParaRPr lang="en-AU" altLang="zh-CN" sz="2000" i="1">
              <a:ea typeface="宋体" panose="02010600030101010101" pitchFamily="2" charset="-122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xmlns="" id="{3979BF23-E0AD-4F27-AEDD-28DA8334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68813"/>
            <a:ext cx="79200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2E61"/>
                </a:solidFill>
                <a:ea typeface="宋体" panose="02010600030101010101" pitchFamily="2" charset="-122"/>
              </a:rPr>
              <a:t>Referees:</a:t>
            </a:r>
            <a:endParaRPr kumimoji="1"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Two three-page reports with many fixable, but major, criticisms.</a:t>
            </a:r>
            <a:endParaRPr kumimoji="1" lang="en-AU" altLang="zh-CN" sz="2000">
              <a:ea typeface="宋体" panose="02010600030101010101" pitchFamily="2" charset="-122"/>
            </a:endParaRP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xmlns="" id="{0E6F4F83-0D26-409E-9051-C64D9CFC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99113"/>
            <a:ext cx="79930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2E61"/>
                </a:solidFill>
                <a:ea typeface="宋体" panose="02010600030101010101" pitchFamily="2" charset="-122"/>
              </a:rPr>
              <a:t>Author:</a:t>
            </a:r>
            <a:endParaRPr kumimoji="1" lang="en-US" altLang="zh-CN" sz="2000" i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“I have changed the MS in line with the referees’ comments.”</a:t>
            </a:r>
            <a:endParaRPr lang="en-AU" altLang="zh-CN" sz="2000" i="1">
              <a:ea typeface="宋体" panose="02010600030101010101" pitchFamily="2" charset="-122"/>
            </a:endParaRPr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xmlns="" id="{9D009A26-3906-4EF1-921D-BDA32204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9850"/>
            <a:ext cx="67691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400" b="1">
                <a:solidFill>
                  <a:schemeClr val="tx2"/>
                </a:solidFill>
                <a:ea typeface="宋体" panose="02010600030101010101" pitchFamily="2" charset="-122"/>
              </a:rPr>
              <a:t>Not so good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7F27A558-6474-47C3-99A0-AC1F227E1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z="2800">
                <a:ea typeface="宋体" panose="02010600030101010101" pitchFamily="2" charset="-122"/>
              </a:rPr>
              <a:t>Questions going through the editor’s mind: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How good is the science in this paper?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Is an important issue/area of study being addressed?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Is the experimental design appropriate and adequate?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Are the analyses appropriate and competently done?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Has the study been put in context?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Does the paper contribute significantly to the literature?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>
                <a:ea typeface="宋体" panose="02010600030101010101" pitchFamily="2" charset="-122"/>
              </a:rPr>
              <a:t>Does the paper tell an interesting story?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400" b="1" i="1">
                <a:ea typeface="宋体" panose="02010600030101010101" pitchFamily="2" charset="-122"/>
              </a:rPr>
              <a:t>Will it be read and cited?</a:t>
            </a:r>
            <a:endParaRPr lang="en-GB" altLang="zh-CN" sz="2400" b="1" i="1">
              <a:ea typeface="宋体" panose="02010600030101010101" pitchFamily="2" charset="-122"/>
            </a:endParaRP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xmlns="" id="{1E3598B5-25A9-40A0-8668-716E8686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7688"/>
            <a:ext cx="67691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ea typeface="宋体" panose="02010600030101010101" pitchFamily="2" charset="-122"/>
              </a:rPr>
              <a:t>The decision: </a:t>
            </a:r>
            <a:br>
              <a:rPr lang="en-US" altLang="zh-CN" sz="44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4400" b="1">
                <a:solidFill>
                  <a:schemeClr val="tx2"/>
                </a:solidFill>
                <a:ea typeface="宋体" panose="02010600030101010101" pitchFamily="2" charset="-122"/>
              </a:rPr>
              <a:t>accept, re-review, reject</a:t>
            </a:r>
            <a:endParaRPr lang="en-AU" altLang="zh-CN" sz="44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E7BA982-AB6B-41AA-A815-75DD019E1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Deciding whether to publish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6C7D28EF-CE74-4279-80C4-3B61E17A1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Why publish?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 add knowledge to your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 advance your career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 see your name in print!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Have I got something worth publishing?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Does the work add </a:t>
            </a:r>
            <a:r>
              <a:rPr lang="en-US" altLang="zh-CN" i="1">
                <a:ea typeface="宋体" panose="02010600030101010101" pitchFamily="2" charset="-122"/>
              </a:rPr>
              <a:t>enough</a:t>
            </a:r>
            <a:r>
              <a:rPr lang="en-US" altLang="zh-CN">
                <a:ea typeface="宋体" panose="02010600030101010101" pitchFamily="2" charset="-122"/>
              </a:rPr>
              <a:t> to existing knowledge?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Is it of interest to others in the field?</a:t>
            </a:r>
          </a:p>
          <a:p>
            <a:pPr eaLnBrk="1" hangingPunct="1">
              <a:lnSpc>
                <a:spcPct val="90000"/>
              </a:lnSpc>
            </a:pP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0C5A452C-797B-4364-8E1E-809E5731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The decision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C529DB18-CBBF-496E-BDDA-754F0A55A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u="sng">
                <a:ea typeface="宋体" panose="02010600030101010101" pitchFamily="2" charset="-122"/>
              </a:rPr>
              <a:t>Remember</a:t>
            </a:r>
            <a:r>
              <a:rPr lang="en-US" altLang="zh-CN" sz="2800" b="1">
                <a:ea typeface="宋体" panose="02010600030101010101" pitchFamily="2" charset="-122"/>
              </a:rPr>
              <a:t> – </a:t>
            </a:r>
          </a:p>
          <a:p>
            <a:pPr eaLnBrk="1" hangingPunct="1"/>
            <a:r>
              <a:rPr lang="en-US" altLang="zh-CN" sz="2800" b="1">
                <a:ea typeface="宋体" panose="02010600030101010101" pitchFamily="2" charset="-122"/>
              </a:rPr>
              <a:t>The editor will make a final decision based on how well the referees’ reports have been dealt with, so …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Revise with care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Respond fully to each of the referees’ comments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Present cogent and complete arguments if you have not followed a referee’s recommendation</a:t>
            </a:r>
          </a:p>
          <a:p>
            <a:pPr eaLnBrk="1" hangingPunct="1"/>
            <a:r>
              <a:rPr lang="en-US" altLang="zh-CN" sz="2800" b="1">
                <a:ea typeface="宋体" panose="02010600030101010101" pitchFamily="2" charset="-122"/>
              </a:rPr>
              <a:t>Make the editor’s job as easy as possible!</a:t>
            </a:r>
          </a:p>
          <a:p>
            <a:pPr eaLnBrk="1" hangingPunct="1"/>
            <a:endParaRPr lang="en-GB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D6F586B-DC1C-4D15-A90E-BFFD5998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B1B3F75-0B14-447D-9FFA-1AE9FF41F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z="3600">
                <a:ea typeface="宋体" panose="02010600030101010101" pitchFamily="2" charset="-122"/>
              </a:rPr>
              <a:t>Writing for successful publication means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having a well designed, original study to write about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selecting an appropriate outlet/journal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knowing what you want to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writing clearly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making the story interesting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宋体" panose="02010600030101010101" pitchFamily="2" charset="-122"/>
              </a:rPr>
              <a:t>highlighting the significance of the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responding carefully and positively to referees’ reports</a:t>
            </a:r>
            <a:endParaRPr lang="en-AU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2FB55AFE-3FD9-47BB-8FCF-D0AFF5DD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17463"/>
            <a:ext cx="8507413" cy="1143001"/>
          </a:xfrm>
        </p:spPr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Ten rules for getting published (1)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408EDBA9-91CC-4FBA-8D74-90E2DF701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52525"/>
            <a:ext cx="8002587" cy="5589588"/>
          </a:xfrm>
        </p:spPr>
        <p:txBody>
          <a:bodyPr/>
          <a:lstStyle/>
          <a:p>
            <a:pPr marL="539750" indent="-53975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1.	Read many papers, and learn from both the good and the bad ones.</a:t>
            </a:r>
          </a:p>
          <a:p>
            <a:pPr marL="539750" indent="-53975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2.	The more objective you can be about your work, the better the work will ultimately become.</a:t>
            </a:r>
          </a:p>
          <a:p>
            <a:pPr marL="539750" indent="-53975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3.	Good editors and reviewers will be objective about your work.</a:t>
            </a:r>
          </a:p>
          <a:p>
            <a:pPr marL="539750" indent="-53975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4.	If you do not write well in the English language, take lessons early; it will be invaluable later.</a:t>
            </a:r>
          </a:p>
          <a:p>
            <a:pPr marL="539750" indent="-53975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5.	Learn to live with rejection.</a:t>
            </a:r>
          </a:p>
          <a:p>
            <a:pPr marL="539750" indent="-539750" eaLnBrk="1" hangingPunct="1">
              <a:lnSpc>
                <a:spcPct val="90000"/>
              </a:lnSpc>
              <a:buFontTx/>
              <a:buNone/>
            </a:pPr>
            <a:endParaRPr lang="en-GB" altLang="zh-CN">
              <a:ea typeface="宋体" panose="02010600030101010101" pitchFamily="2" charset="-122"/>
            </a:endParaRPr>
          </a:p>
          <a:p>
            <a:pPr marL="539750" indent="-539750" eaLnBrk="1" hangingPunct="1">
              <a:lnSpc>
                <a:spcPct val="90000"/>
              </a:lnSpc>
              <a:buFontTx/>
              <a:buAutoNum type="arabicPeriod"/>
            </a:pP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B9022461-47B9-4AFE-9ACC-3410B4713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Ten rules for getting published (2)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7766EC84-D9B8-4436-8B2F-7449F6A50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6.	Understand what makes good science and what makes good science writing: be objective about them.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7.	Start writing the paper the day you have the idea of what questions to pursue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8.	Become a reviewer early in your career.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9.	Decide early on where to try to publish your paper.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zh-CN">
                <a:ea typeface="宋体" panose="02010600030101010101" pitchFamily="2" charset="-122"/>
              </a:rPr>
              <a:t>10.	Quality (not quantity) is everything.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98E0F4C1-C021-4A6B-AEFA-C109904C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Further information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41BE54AA-6F5E-486C-9038-739B07B89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Getting your work published (Podcast)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  <a:hlinkClick r:id="rId2"/>
              </a:rPr>
              <a:t>http://www.jobs.ac.uk/careers/whitepapers/640/Getting_your_academic_work_published</a:t>
            </a:r>
            <a:endParaRPr lang="en-GB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PLOS </a:t>
            </a:r>
            <a:r>
              <a:rPr lang="en-GB" altLang="zh-CN" sz="2800" i="1">
                <a:ea typeface="宋体" panose="02010600030101010101" pitchFamily="2" charset="-122"/>
              </a:rPr>
              <a:t>Computational Biology</a:t>
            </a:r>
            <a:r>
              <a:rPr lang="en-GB" altLang="zh-CN" sz="2800">
                <a:ea typeface="宋体" panose="02010600030101010101" pitchFamily="2" charset="-122"/>
              </a:rPr>
              <a:t> – ‘Ten simple rules for getting published’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  <a:hlinkClick r:id="rId3"/>
              </a:rPr>
              <a:t>http://compbiol.plosjournals.org/perlserv/?request=get-document&amp;doi=10.1371/journal.pcbi.0010057&amp;ct=1</a:t>
            </a:r>
            <a:endParaRPr lang="en-GB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‘How to get published in LIS journals: a practical guide’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http://www.elsevier.com/framework_librarians/LibraryConnect/lcpamphlet2.pdf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2FAA0EC-2A3C-4123-ACE0-3D5B318F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Deciding where to publish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4B57BADD-F5B9-46AC-ADE2-95479E422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Conference proceedings, book chapters and journals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26,000 journals – how to choose?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Different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topic and journal coverage (check website)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Is it peer-reviewed?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Most appropriate readership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Prestige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Length of time from submission to publication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Highest ‘impact’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>
                <a:ea typeface="宋体" panose="02010600030101010101" pitchFamily="2" charset="-122"/>
              </a:rPr>
              <a:t>Journal impact factors</a:t>
            </a:r>
          </a:p>
          <a:p>
            <a:pPr eaLnBrk="1" hangingPunct="1">
              <a:lnSpc>
                <a:spcPct val="90000"/>
              </a:lnSpc>
            </a:pPr>
            <a:endParaRPr lang="en-GB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208688E-D990-4269-875D-95B8EA73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What are impact factors?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8D10F0A0-E2BF-484E-9F79-5A24F116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An impact factor attempts to provide a measure of how frequently papers published in a journal are cited in the scientific literature.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Calculated as the average number of times an article published in the journal in previous 2 years has been cited in all scientific literature in the current year.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So, if there were an average of 1000 citations in 2007 for 100 articles published in a journal in 2005 and 2006, the impact factor would be 10.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Most journals have impact factors that are below 2.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>
                <a:ea typeface="宋体" panose="02010600030101010101" pitchFamily="2" charset="-122"/>
              </a:rPr>
              <a:t>Journals with impact factors above 4 tend to be regarded as having a high impact factor, and those above 10 are stellar,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ea typeface="宋体" panose="02010600030101010101" pitchFamily="2" charset="-122"/>
              </a:rPr>
              <a:t>e.g. Nature = 28, TREE = 12, J. Applied Ecology = 4.5, MEPS = 2.3, Journal of Environmental Economics and Management = 1.6, Environmental and Resource Economics = 0.9.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480B8BD2-BE78-4A5F-8F5F-528E07E2C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>
                <a:ea typeface="宋体" panose="02010600030101010101" pitchFamily="2" charset="-122"/>
              </a:rPr>
              <a:t>What editors look for in a manuscript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41BD81F3-E6A8-4C29-AF54-D8C48C0EC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good science: well planned, well executed study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good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Significance and originality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Consistent with scope of journal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Demonstrated broad interest to readership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Will it cite?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Well written ‘story’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Author enthusiasm</a:t>
            </a:r>
            <a:endParaRPr lang="en-GB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9BCBC5D-47D4-461B-95C7-2E7A6730E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Writing the paper: key points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C9D7B731-195F-4564-B60B-E744E16E5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Strong Introduction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Engage the reader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Set the scene, explain why the work is important, and state the aim of the study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Clear, logically organised, complete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Provide enough information to allow assessment of results (could someone else repeat the study?)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Be clear and concise; avoid repetition between text, tables and figures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Relevant Discussion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Start strongly – were aims achieved?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Discuss significance and implications of results</a:t>
            </a:r>
          </a:p>
          <a:p>
            <a:pPr eaLnBrk="1" hangingPunct="1">
              <a:lnSpc>
                <a:spcPct val="80000"/>
              </a:lnSpc>
            </a:pP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CD89694-28A4-4C0F-B390-009DADE4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Thesis versus papers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DE732C54-2C6F-4F93-82A8-476A3E725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>
                <a:ea typeface="宋体" panose="02010600030101010101" pitchFamily="2" charset="-122"/>
              </a:rPr>
              <a:t>“Your thesis is the kitchen sink.”</a:t>
            </a:r>
          </a:p>
          <a:p>
            <a:pPr eaLnBrk="1" hangingPunct="1"/>
            <a:endParaRPr lang="en-GB" altLang="zh-CN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>
                <a:ea typeface="宋体" panose="02010600030101010101" pitchFamily="2" charset="-122"/>
              </a:rPr>
              <a:t>Your papers should be your jewels.</a:t>
            </a:r>
          </a:p>
          <a:p>
            <a:pPr eaLnBrk="1" hangingPunct="1"/>
            <a:endParaRPr lang="en-GB" altLang="zh-CN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>
                <a:ea typeface="宋体" panose="02010600030101010101" pitchFamily="2" charset="-122"/>
              </a:rPr>
              <a:t>Revise and refine</a:t>
            </a:r>
          </a:p>
          <a:p>
            <a:pPr eaLnBrk="1" hangingPunct="1"/>
            <a:endParaRPr lang="en-GB" altLang="zh-CN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>
                <a:ea typeface="宋体" panose="02010600030101010101" pitchFamily="2" charset="-122"/>
              </a:rPr>
              <a:t>… And then do it again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D49E402-DA91-4C7E-AB4D-7CE73FA3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Journal publishing process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xmlns="" id="{44F7466C-8933-4099-AA4D-97DBCE80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451643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E61"/>
                </a:solidFill>
                <a:ea typeface="宋体" panose="02010600030101010101" pitchFamily="2" charset="-122"/>
              </a:rPr>
              <a:t>Submission</a:t>
            </a:r>
            <a:endParaRPr lang="en-AU" altLang="zh-CN" sz="1800" b="1">
              <a:solidFill>
                <a:srgbClr val="002E6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xmlns="" id="{3A752537-9D9E-4C45-B8DE-A141BB5A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451643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E61"/>
                </a:solidFill>
                <a:ea typeface="宋体" panose="02010600030101010101" pitchFamily="2" charset="-122"/>
              </a:rPr>
              <a:t>Refereeing</a:t>
            </a:r>
            <a:endParaRPr lang="en-AU" altLang="zh-CN" sz="1800" b="1">
              <a:solidFill>
                <a:srgbClr val="002E61"/>
              </a:solidFill>
              <a:ea typeface="宋体" panose="02010600030101010101" pitchFamily="2" charset="-122"/>
            </a:endParaRP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xmlns="" id="{79A1B073-7AA4-4BCD-82DD-C7FA4759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55832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3300"/>
                </a:solidFill>
                <a:ea typeface="宋体" panose="02010600030101010101" pitchFamily="2" charset="-122"/>
              </a:rPr>
              <a:t>Reject</a:t>
            </a:r>
            <a:endParaRPr lang="en-AU" altLang="zh-CN" sz="1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xmlns="" id="{77E720D6-1A0C-481A-87A7-B77422B7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451643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E61"/>
                </a:solidFill>
                <a:ea typeface="宋体" panose="02010600030101010101" pitchFamily="2" charset="-122"/>
              </a:rPr>
              <a:t>Revision</a:t>
            </a:r>
            <a:endParaRPr lang="en-AU" altLang="zh-CN" sz="1800" b="1">
              <a:solidFill>
                <a:srgbClr val="002E61"/>
              </a:solidFill>
              <a:ea typeface="宋体" panose="02010600030101010101" pitchFamily="2" charset="-122"/>
            </a:endParaRPr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xmlns="" id="{D7E68B49-6B8F-4FED-B97D-4266E8C7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161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ea typeface="宋体" panose="02010600030101010101" pitchFamily="2" charset="-122"/>
              </a:rPr>
              <a:t>Acceptance</a:t>
            </a:r>
            <a:endParaRPr lang="en-AU" altLang="zh-CN" sz="2000" b="1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xmlns="" id="{3987D6CD-C9A6-4186-A52F-3D69623E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451643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E61"/>
                </a:solidFill>
                <a:ea typeface="宋体" panose="02010600030101010101" pitchFamily="2" charset="-122"/>
              </a:rPr>
              <a:t>Publication</a:t>
            </a:r>
            <a:endParaRPr lang="en-AU" altLang="zh-CN" sz="1800" b="1">
              <a:solidFill>
                <a:srgbClr val="002E61"/>
              </a:solidFill>
              <a:ea typeface="宋体" panose="02010600030101010101" pitchFamily="2" charset="-122"/>
            </a:endParaRPr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xmlns="" id="{9E5E1E91-AD06-4835-A719-0A810D5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329723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E61"/>
                </a:solidFill>
                <a:ea typeface="宋体" panose="02010600030101010101" pitchFamily="2" charset="-122"/>
              </a:rPr>
              <a:t>More revision</a:t>
            </a:r>
            <a:endParaRPr lang="en-AU" altLang="zh-CN" sz="1800" b="1">
              <a:solidFill>
                <a:srgbClr val="002E61"/>
              </a:solidFill>
              <a:ea typeface="宋体" panose="02010600030101010101" pitchFamily="2" charset="-122"/>
            </a:endParaRPr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xmlns="" id="{A85C37FA-6F71-4082-9AFD-450597476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49212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xmlns="" id="{DB13D2EF-98AD-4D9F-A4BE-B41574340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xmlns="" id="{1D56850B-C38F-4257-BF2B-9D22F456B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6926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5">
            <a:extLst>
              <a:ext uri="{FF2B5EF4-FFF2-40B4-BE49-F238E27FC236}">
                <a16:creationId xmlns:a16="http://schemas.microsoft.com/office/drawing/2014/main" xmlns="" id="{1275EE9A-C2FF-4FA0-BF27-5EDA36406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46926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xmlns="" id="{72C46B17-A0C1-47BB-A8FA-E237BAC12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xmlns="" id="{A5692786-AD10-4D32-93B1-09713718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5832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3300"/>
                </a:solidFill>
                <a:ea typeface="宋体" panose="02010600030101010101" pitchFamily="2" charset="-122"/>
              </a:rPr>
              <a:t>Reject</a:t>
            </a:r>
            <a:endParaRPr lang="en-AU" altLang="zh-CN" sz="1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12305" name="Line 18">
            <a:extLst>
              <a:ext uri="{FF2B5EF4-FFF2-40B4-BE49-F238E27FC236}">
                <a16:creationId xmlns:a16="http://schemas.microsoft.com/office/drawing/2014/main" xmlns="" id="{7C92D7B9-E8FE-424B-A386-AA62DAD41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8" y="49212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Rectangle 19">
            <a:extLst>
              <a:ext uri="{FF2B5EF4-FFF2-40B4-BE49-F238E27FC236}">
                <a16:creationId xmlns:a16="http://schemas.microsoft.com/office/drawing/2014/main" xmlns="" id="{242B37A3-6980-4755-AC7E-1B19B1AD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55832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3300"/>
                </a:solidFill>
                <a:ea typeface="宋体" panose="02010600030101010101" pitchFamily="2" charset="-122"/>
              </a:rPr>
              <a:t>Reject</a:t>
            </a:r>
            <a:endParaRPr lang="en-AU" altLang="zh-CN" sz="1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12307" name="Line 20">
            <a:extLst>
              <a:ext uri="{FF2B5EF4-FFF2-40B4-BE49-F238E27FC236}">
                <a16:creationId xmlns:a16="http://schemas.microsoft.com/office/drawing/2014/main" xmlns="" id="{B4CF2E99-3210-492D-8654-C49B91335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49212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Rectangle 21">
            <a:extLst>
              <a:ext uri="{FF2B5EF4-FFF2-40B4-BE49-F238E27FC236}">
                <a16:creationId xmlns:a16="http://schemas.microsoft.com/office/drawing/2014/main" xmlns="" id="{B77CB50F-3D0C-4BF6-829B-DC5562DA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22621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3300"/>
                </a:solidFill>
                <a:ea typeface="宋体" panose="02010600030101010101" pitchFamily="2" charset="-122"/>
              </a:rPr>
              <a:t>Reject</a:t>
            </a:r>
            <a:endParaRPr lang="en-AU" altLang="zh-CN" sz="1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12309" name="Line 22">
            <a:extLst>
              <a:ext uri="{FF2B5EF4-FFF2-40B4-BE49-F238E27FC236}">
                <a16:creationId xmlns:a16="http://schemas.microsoft.com/office/drawing/2014/main" xmlns="" id="{F6BC0BE4-ADA3-4333-BCD8-0F74CE8E5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4288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23">
            <a:extLst>
              <a:ext uri="{FF2B5EF4-FFF2-40B4-BE49-F238E27FC236}">
                <a16:creationId xmlns:a16="http://schemas.microsoft.com/office/drawing/2014/main" xmlns="" id="{55F1B02B-E938-45A7-A6A2-8AE939DEA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0288" y="3810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24">
            <a:extLst>
              <a:ext uri="{FF2B5EF4-FFF2-40B4-BE49-F238E27FC236}">
                <a16:creationId xmlns:a16="http://schemas.microsoft.com/office/drawing/2014/main" xmlns="" id="{B2586EEB-3E48-4A5B-8465-A8D9D90A3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E8489463-7959-4EF5-9244-662B8FF3B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>
                <a:ea typeface="宋体" panose="02010600030101010101" pitchFamily="2" charset="-122"/>
              </a:rPr>
              <a:t>Attracting the editor/reader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89C97FA-6D06-425B-81B4-1450A0BE9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There are lots of opportunities for rejection!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Remember: your paper is competing with many others for the attention of editors and readers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Brief, interesting and accurate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Attract readers to your 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Aim for 4 sections: why, how, what and implications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Include important keywords for searching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Make it clear and easy to read</a:t>
            </a:r>
            <a:endParaRPr lang="en-GB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1396</Words>
  <Application>Microsoft Office PowerPoint</Application>
  <PresentationFormat>全屏显示(4:3)</PresentationFormat>
  <Paragraphs>203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Arial</vt:lpstr>
      <vt:lpstr>Symbol</vt:lpstr>
      <vt:lpstr>Times New Roman</vt:lpstr>
      <vt:lpstr>Default Design</vt:lpstr>
      <vt:lpstr>Document</vt:lpstr>
      <vt:lpstr>RESEARCH METHODS Getting your work published</vt:lpstr>
      <vt:lpstr>Deciding whether to publish</vt:lpstr>
      <vt:lpstr>Deciding where to publish</vt:lpstr>
      <vt:lpstr>What are impact factors?</vt:lpstr>
      <vt:lpstr>What editors look for in a manuscript</vt:lpstr>
      <vt:lpstr>Writing the paper: key points</vt:lpstr>
      <vt:lpstr>Thesis versus papers</vt:lpstr>
      <vt:lpstr>Journal publishing process</vt:lpstr>
      <vt:lpstr>Attracting the editor/reader</vt:lpstr>
      <vt:lpstr>Before you submit</vt:lpstr>
      <vt:lpstr>After you submit: the refereeing process</vt:lpstr>
      <vt:lpstr>Understanding reviews: what makes a good review</vt:lpstr>
      <vt:lpstr>Detailed comments in the review</vt:lpstr>
      <vt:lpstr>Referees’ reports: what the author sees (and what the editor sees)</vt:lpstr>
      <vt:lpstr>Responding to referees’ reports</vt:lpstr>
      <vt:lpstr>Good response to referees’ reports are ….</vt:lpstr>
      <vt:lpstr>PowerPoint 演示文稿</vt:lpstr>
      <vt:lpstr>PowerPoint 演示文稿</vt:lpstr>
      <vt:lpstr>PowerPoint 演示文稿</vt:lpstr>
      <vt:lpstr>The decision</vt:lpstr>
      <vt:lpstr>Summary</vt:lpstr>
      <vt:lpstr>Ten rules for getting published (1)</vt:lpstr>
      <vt:lpstr>Ten rules for getting published (2)</vt:lpstr>
      <vt:lpstr>Further information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Piran White</dc:creator>
  <cp:lastModifiedBy>Microsoft 帐户</cp:lastModifiedBy>
  <cp:revision>20</cp:revision>
  <dcterms:created xsi:type="dcterms:W3CDTF">2007-10-29T01:28:17Z</dcterms:created>
  <dcterms:modified xsi:type="dcterms:W3CDTF">2023-07-19T07:14:01Z</dcterms:modified>
</cp:coreProperties>
</file>