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1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8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8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5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6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F102-5CAD-424C-888C-B6417D13663F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61CA-DBA6-4B8D-9B37-081E6780C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2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9518"/>
            <a:ext cx="12192000" cy="152458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Deep Reinforcement Learning,</a:t>
            </a:r>
            <a:r>
              <a:rPr lang="zh-CN" altLang="en-US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DRL</a:t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r>
              <a:rPr lang="en-US" altLang="zh-CN" sz="3200" dirty="0"/>
              <a:t>&amp;&amp;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Graph Neural Networks, </a:t>
            </a:r>
            <a:r>
              <a:rPr lang="en-US" altLang="zh-CN" sz="3200" b="1" dirty="0">
                <a:solidFill>
                  <a:srgbClr val="FF0000"/>
                </a:solidFill>
              </a:rPr>
              <a:t>GNN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0578" y="2333659"/>
            <a:ext cx="11391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Markov </a:t>
            </a:r>
            <a:r>
              <a:rPr lang="en-US" altLang="zh-CN" sz="2000" dirty="0"/>
              <a:t>Game and </a:t>
            </a:r>
            <a:r>
              <a:rPr lang="en-US" altLang="zh-CN" sz="2000" dirty="0">
                <a:solidFill>
                  <a:srgbClr val="FF0000"/>
                </a:solidFill>
              </a:rPr>
              <a:t>MARL</a:t>
            </a:r>
            <a:r>
              <a:rPr lang="en-US" altLang="zh-CN" sz="2000" dirty="0"/>
              <a:t> Architectures</a:t>
            </a:r>
          </a:p>
        </p:txBody>
      </p:sp>
      <p:sp>
        <p:nvSpPr>
          <p:cNvPr id="7" name="矩形 6"/>
          <p:cNvSpPr/>
          <p:nvPr/>
        </p:nvSpPr>
        <p:spPr>
          <a:xfrm>
            <a:off x="800574" y="2951847"/>
            <a:ext cx="11391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Graph Theory    </a:t>
            </a:r>
            <a:r>
              <a:rPr lang="zh-CN" altLang="en-US" sz="2000" dirty="0"/>
              <a:t>→    </a:t>
            </a:r>
            <a:r>
              <a:rPr lang="en-US" altLang="zh-CN" sz="2000" dirty="0">
                <a:solidFill>
                  <a:srgbClr val="FF0000"/>
                </a:solidFill>
              </a:rPr>
              <a:t>Graph Signal Processing</a:t>
            </a:r>
            <a:r>
              <a:rPr lang="en-US" altLang="zh-CN" sz="2000" dirty="0"/>
              <a:t>    </a:t>
            </a:r>
            <a:r>
              <a:rPr lang="zh-CN" altLang="en-US" sz="2000" dirty="0"/>
              <a:t>→    </a:t>
            </a:r>
            <a:r>
              <a:rPr lang="en-US" altLang="zh-CN" sz="2000" dirty="0"/>
              <a:t>Graph Convolutional Network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800582" y="4188223"/>
            <a:ext cx="11391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22</a:t>
            </a:r>
            <a:r>
              <a:rPr lang="zh-CN" altLang="en-US" sz="2000" dirty="0">
                <a:solidFill>
                  <a:srgbClr val="FF0000"/>
                </a:solidFill>
              </a:rPr>
              <a:t>06</a:t>
            </a:r>
            <a:r>
              <a:rPr lang="zh-CN" altLang="en-US" sz="2000" dirty="0"/>
              <a:t>.</a:t>
            </a:r>
            <a:r>
              <a:rPr lang="en-US" altLang="zh-CN" sz="2000" dirty="0"/>
              <a:t>《</a:t>
            </a:r>
            <a:r>
              <a:rPr lang="zh-CN" altLang="en-US" sz="2000" dirty="0"/>
              <a:t>Challenges and Opportunities in Deep Reinforcement Learning with Graph Neural Networks</a:t>
            </a:r>
            <a:r>
              <a:rPr lang="en-US" altLang="zh-CN" sz="2000" dirty="0"/>
              <a:t>:  </a:t>
            </a:r>
            <a:r>
              <a:rPr lang="zh-CN" altLang="en-US" sz="2000" dirty="0"/>
              <a:t>A Comprehensive </a:t>
            </a:r>
            <a:r>
              <a:rPr lang="zh-CN" altLang="en-US" sz="2000" dirty="0">
                <a:solidFill>
                  <a:srgbClr val="FF0000"/>
                </a:solidFill>
              </a:rPr>
              <a:t>review</a:t>
            </a:r>
            <a:r>
              <a:rPr lang="zh-CN" altLang="en-US" sz="2000" dirty="0"/>
              <a:t> of Algorithms and Applications</a:t>
            </a:r>
            <a:r>
              <a:rPr lang="en-US" altLang="zh-CN" sz="2000" dirty="0"/>
              <a:t>》</a:t>
            </a:r>
          </a:p>
        </p:txBody>
      </p:sp>
      <p:sp>
        <p:nvSpPr>
          <p:cNvPr id="9" name="矩形 8"/>
          <p:cNvSpPr/>
          <p:nvPr/>
        </p:nvSpPr>
        <p:spPr>
          <a:xfrm>
            <a:off x="3219192" y="3570035"/>
            <a:ext cx="8210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1609.《Semi-Supervised </a:t>
            </a:r>
            <a:r>
              <a:rPr lang="en-US" altLang="zh-CN" sz="2000" dirty="0"/>
              <a:t>Classification with </a:t>
            </a:r>
            <a:r>
              <a:rPr lang="en-US" altLang="zh-CN" sz="2000" dirty="0">
                <a:solidFill>
                  <a:srgbClr val="FF0000"/>
                </a:solidFill>
              </a:rPr>
              <a:t>Graph Convolutional Networks</a:t>
            </a:r>
            <a:r>
              <a:rPr lang="en-US" altLang="zh-CN" sz="2000" dirty="0"/>
              <a:t>》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00580" y="5114187"/>
            <a:ext cx="11391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2106.《Graph </a:t>
            </a:r>
            <a:r>
              <a:rPr lang="en-US" altLang="zh-CN" sz="2000" dirty="0" smtClean="0"/>
              <a:t>Neural 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etwork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Reinforcement </a:t>
            </a:r>
            <a:r>
              <a:rPr lang="en-US" altLang="zh-CN" sz="2000" dirty="0"/>
              <a:t>L</a:t>
            </a:r>
            <a:r>
              <a:rPr lang="en-US" altLang="zh-CN" sz="2000" dirty="0" smtClean="0"/>
              <a:t>earning </a:t>
            </a:r>
            <a:r>
              <a:rPr lang="en-US" altLang="zh-CN" sz="2000" dirty="0"/>
              <a:t>for </a:t>
            </a:r>
            <a:r>
              <a:rPr lang="en-US" altLang="zh-CN" sz="2000" dirty="0" smtClean="0"/>
              <a:t>Multi-agent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ooperative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ontrol </a:t>
            </a:r>
            <a:r>
              <a:rPr lang="en-US" altLang="zh-CN" sz="2000" dirty="0"/>
              <a:t>of </a:t>
            </a:r>
            <a:r>
              <a:rPr lang="en-US" altLang="zh-CN" sz="2000" dirty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</a:rPr>
              <a:t>onnected 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</a:rPr>
              <a:t>utonomous Vehicles</a:t>
            </a:r>
            <a:r>
              <a:rPr lang="en-US" altLang="zh-CN" sz="2000" dirty="0"/>
              <a:t>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48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91637"/>
            <a:ext cx="121920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感谢听取报告！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请批评指正！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" y="0"/>
            <a:ext cx="12191653" cy="79540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/>
              <a:t>Markov Game and MARL Architectures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58" y="793908"/>
            <a:ext cx="3107107" cy="24552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46" y="790918"/>
            <a:ext cx="3251472" cy="24582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858" y="3609975"/>
            <a:ext cx="3233466" cy="24112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246" y="3609975"/>
            <a:ext cx="3756706" cy="2320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50" y="3937088"/>
            <a:ext cx="4497104" cy="23226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" y="1122515"/>
            <a:ext cx="4718858" cy="24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35" y="2328241"/>
            <a:ext cx="3542778" cy="19928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13" y="2328241"/>
            <a:ext cx="3530140" cy="19857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4" y="4592677"/>
            <a:ext cx="3997196" cy="22484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915" y="4592678"/>
            <a:ext cx="4012217" cy="22568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4484" y="4592678"/>
            <a:ext cx="3997197" cy="22484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810" y="66153"/>
            <a:ext cx="3538603" cy="19904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358" y="66153"/>
            <a:ext cx="3651450" cy="20539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27105"/>
            <a:ext cx="4112865" cy="19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9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/>
              <a:t>《Introduction to Graph Theory》    Robin J. Wilson</a:t>
            </a:r>
            <a:endParaRPr lang="zh-CN" altLang="en-US" sz="28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51" y="888981"/>
            <a:ext cx="5880402" cy="57152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7" y="787376"/>
            <a:ext cx="5435879" cy="5918504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058411" y="4883299"/>
            <a:ext cx="610977" cy="5596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0669389" y="5177939"/>
            <a:ext cx="895242" cy="2650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0447031" y="5442956"/>
            <a:ext cx="222358" cy="621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446540" y="5085606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v</a:t>
            </a:r>
            <a:r>
              <a:rPr lang="en-US" altLang="zh-CN" sz="1600" dirty="0" smtClean="0"/>
              <a:t>1/s1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10161970" y="4907919"/>
            <a:ext cx="3962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e1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918890" y="5270272"/>
            <a:ext cx="3962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e2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248911" y="5630566"/>
            <a:ext cx="3962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e3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98841" y="4562993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v2/s2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11198232" y="4815586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v3/s3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10104445" y="5990789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v4/s4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45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430" y="4449542"/>
            <a:ext cx="6830207" cy="109601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13" y="5400597"/>
            <a:ext cx="7001840" cy="95697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21" y="5802284"/>
            <a:ext cx="3428853" cy="8267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" y="0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/>
              <a:t>Graph Signal Processing</a:t>
            </a:r>
            <a:endParaRPr lang="zh-CN" altLang="en-US" sz="3200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13000" y="1549791"/>
            <a:ext cx="610977" cy="5596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123978" y="1844431"/>
            <a:ext cx="895242" cy="2650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01620" y="2109448"/>
            <a:ext cx="222358" cy="621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01129" y="1752098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v</a:t>
            </a:r>
            <a:r>
              <a:rPr lang="en-US" altLang="zh-CN" sz="1600" dirty="0" smtClean="0"/>
              <a:t>1/s1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616559" y="1574411"/>
            <a:ext cx="3962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e1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73479" y="1936764"/>
            <a:ext cx="3962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e2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3500" y="2297058"/>
            <a:ext cx="3962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e3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13" y="1469602"/>
            <a:ext cx="2480463" cy="45583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711" y="1897713"/>
            <a:ext cx="2204774" cy="4169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371" y="2353550"/>
            <a:ext cx="1846461" cy="50534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" y="3543668"/>
            <a:ext cx="1643410" cy="9188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70" y="4450530"/>
            <a:ext cx="1551929" cy="92679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0058" y="4003116"/>
            <a:ext cx="2865756" cy="94569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8498" y="993769"/>
            <a:ext cx="6274221" cy="1101249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53430" y="1229485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v2/s2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1652821" y="1482078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v3/s3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559034" y="2657281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v4/s4</a:t>
            </a:r>
            <a:endParaRPr lang="zh-CN" altLang="en-US" sz="16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1143" y="1846308"/>
            <a:ext cx="2196745" cy="69128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2832" y="2540827"/>
            <a:ext cx="2044761" cy="591064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7817284" y="2296722"/>
            <a:ext cx="3695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/>
              <a:t>谱图理论</a:t>
            </a:r>
            <a:r>
              <a:rPr lang="en-US" altLang="zh-CN" sz="2000" dirty="0" smtClean="0"/>
              <a:t>(Spectral Graph Theory)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08329" y="3830554"/>
            <a:ext cx="5805598" cy="61419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981987" y="5719714"/>
            <a:ext cx="18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图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81747" y="2092882"/>
            <a:ext cx="18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谱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722672" y="5199389"/>
            <a:ext cx="18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幅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75223" y="5719714"/>
            <a:ext cx="18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频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68649" y="6220222"/>
            <a:ext cx="680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能量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98" y="5703077"/>
            <a:ext cx="1582471" cy="823931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51143" y="468084"/>
            <a:ext cx="20764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4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075" y="863078"/>
            <a:ext cx="1552156" cy="120371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5501849"/>
            <a:ext cx="4649406" cy="787773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1" y="4906840"/>
            <a:ext cx="6991349" cy="5950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218" y="0"/>
            <a:ext cx="2781782" cy="4360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《Semi-Supervised Classification with Graph Convolutional Networks》</a:t>
            </a:r>
            <a:endParaRPr lang="zh-CN" altLang="en-US" sz="24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" y="3234008"/>
            <a:ext cx="3543892" cy="12262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4460221"/>
            <a:ext cx="4051702" cy="117549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97" y="5635715"/>
            <a:ext cx="4100325" cy="1135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444" y="2354591"/>
            <a:ext cx="4954803" cy="112832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1349" y="3687521"/>
            <a:ext cx="1210115" cy="3878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0650" y="3478638"/>
            <a:ext cx="2470699" cy="76956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0650" y="4254371"/>
            <a:ext cx="5154063" cy="65275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0650" y="6352142"/>
            <a:ext cx="1124727" cy="49987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83300" y="6289101"/>
            <a:ext cx="2766350" cy="562920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10007573" y="6352142"/>
            <a:ext cx="833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GCN</a:t>
            </a:r>
            <a:endParaRPr lang="zh-CN" altLang="en-US" sz="2800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597" y="523220"/>
            <a:ext cx="4768046" cy="927119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597" y="1343367"/>
            <a:ext cx="6690703" cy="1011224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2332041"/>
            <a:ext cx="3981692" cy="878718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>
            <a:off x="7142870" y="890193"/>
            <a:ext cx="610977" cy="5596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7753848" y="1184833"/>
            <a:ext cx="895242" cy="2650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531490" y="1449850"/>
            <a:ext cx="222358" cy="621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530999" y="1092500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s1</a:t>
            </a:r>
            <a:endParaRPr lang="zh-CN" alt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6783300" y="569887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s2</a:t>
            </a:r>
            <a:endParaRPr lang="zh-CN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8282691" y="822480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s3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7188904" y="1997683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s4</a:t>
            </a:r>
            <a:endParaRPr lang="zh-CN" altLang="en-US" sz="16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10109705" y="890329"/>
            <a:ext cx="610977" cy="5596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720683" y="1184969"/>
            <a:ext cx="895242" cy="2650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10498325" y="1449986"/>
            <a:ext cx="222358" cy="621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497834" y="1092636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/>
              <a:t>s1’</a:t>
            </a:r>
            <a:endParaRPr lang="zh-CN" altLang="en-US" sz="1600" dirty="0"/>
          </a:p>
        </p:txBody>
      </p:sp>
      <p:sp>
        <p:nvSpPr>
          <p:cNvPr id="76" name="矩形 75"/>
          <p:cNvSpPr/>
          <p:nvPr/>
        </p:nvSpPr>
        <p:spPr>
          <a:xfrm>
            <a:off x="9750135" y="570023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</a:t>
            </a:r>
            <a:r>
              <a:rPr lang="en-US" altLang="zh-CN" sz="1600" dirty="0" smtClean="0"/>
              <a:t>2’</a:t>
            </a:r>
            <a:endParaRPr lang="zh-CN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11249526" y="822616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</a:t>
            </a:r>
            <a:r>
              <a:rPr lang="en-US" altLang="zh-CN" sz="1600" dirty="0" smtClean="0"/>
              <a:t>3’</a:t>
            </a:r>
            <a:endParaRPr lang="zh-CN" altLang="en-US" sz="1600" dirty="0"/>
          </a:p>
        </p:txBody>
      </p:sp>
      <p:sp>
        <p:nvSpPr>
          <p:cNvPr id="78" name="矩形 77"/>
          <p:cNvSpPr/>
          <p:nvPr/>
        </p:nvSpPr>
        <p:spPr>
          <a:xfrm>
            <a:off x="10155739" y="1997819"/>
            <a:ext cx="687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</a:t>
            </a:r>
            <a:r>
              <a:rPr lang="en-US" altLang="zh-CN" sz="1600" dirty="0" smtClean="0"/>
              <a:t>4’</a:t>
            </a:r>
            <a:endParaRPr lang="zh-CN" altLang="en-US" sz="1600" dirty="0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35506" y="1042616"/>
            <a:ext cx="390707" cy="356232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05141" y="1802663"/>
            <a:ext cx="651435" cy="2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0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2206.</a:t>
            </a:r>
            <a:r>
              <a:rPr lang="en-US" altLang="zh-CN" b="1" dirty="0"/>
              <a:t>《</a:t>
            </a:r>
            <a:r>
              <a:rPr lang="zh-CN" altLang="en-US" b="1" dirty="0"/>
              <a:t>Challenges and Opportunities in Deep Reinforcement Learning with Graph Neural Networks</a:t>
            </a:r>
            <a:r>
              <a:rPr lang="en-US" altLang="zh-CN" b="1" dirty="0"/>
              <a:t>:  </a:t>
            </a:r>
            <a:r>
              <a:rPr lang="zh-CN" altLang="en-US" b="1" dirty="0"/>
              <a:t>A Comprehensive review of Algorithms and Applications</a:t>
            </a:r>
            <a:r>
              <a:rPr lang="en-US" altLang="zh-CN" b="1" dirty="0"/>
              <a:t>》</a:t>
            </a:r>
          </a:p>
        </p:txBody>
      </p:sp>
      <p:sp>
        <p:nvSpPr>
          <p:cNvPr id="5" name="矩形 4"/>
          <p:cNvSpPr/>
          <p:nvPr/>
        </p:nvSpPr>
        <p:spPr>
          <a:xfrm>
            <a:off x="4599007" y="304711"/>
            <a:ext cx="75929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NimbusRomNo9L-Regu"/>
              </a:rPr>
              <a:t>which finally </a:t>
            </a: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led to </a:t>
            </a:r>
            <a:r>
              <a:rPr lang="en-US" altLang="zh-CN" sz="1600" dirty="0">
                <a:solidFill>
                  <a:srgbClr val="FF0000"/>
                </a:solidFill>
                <a:latin typeface="CMR10"/>
              </a:rPr>
              <a:t>40</a:t>
            </a:r>
            <a:r>
              <a:rPr lang="en-US" altLang="zh-CN" sz="160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NimbusRomNo9L-Regu"/>
              </a:rPr>
              <a:t>papers. There are no relevant papers </a:t>
            </a:r>
            <a:r>
              <a:rPr lang="en-US" altLang="zh-CN" sz="1600" dirty="0" smtClean="0">
                <a:solidFill>
                  <a:srgbClr val="000000"/>
                </a:solidFill>
                <a:latin typeface="NimbusRomNo9L-Regu"/>
              </a:rPr>
              <a:t>before </a:t>
            </a:r>
            <a:r>
              <a:rPr lang="en-US" altLang="zh-CN" sz="1600" dirty="0" smtClean="0">
                <a:solidFill>
                  <a:srgbClr val="FF0000"/>
                </a:solidFill>
                <a:latin typeface="NimbusRomNo9L-Regu"/>
              </a:rPr>
              <a:t>2017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78" y="656615"/>
            <a:ext cx="8866443" cy="39406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80303" y="4597256"/>
            <a:ext cx="35187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1.Neural </a:t>
            </a:r>
            <a:r>
              <a:rPr lang="en-US" altLang="zh-CN" dirty="0"/>
              <a:t>Architecture Search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NAS</a:t>
            </a:r>
            <a:r>
              <a:rPr lang="en-US" altLang="zh-CN" dirty="0"/>
              <a:t>)</a:t>
            </a:r>
          </a:p>
          <a:p>
            <a:r>
              <a:rPr lang="en-US" altLang="zh-CN" sz="1600" dirty="0"/>
              <a:t>optimal </a:t>
            </a:r>
            <a:r>
              <a:rPr lang="en-US" altLang="zh-CN" sz="1600" dirty="0" smtClean="0"/>
              <a:t>architecture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080303" y="5395439"/>
            <a:ext cx="35187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en-US" altLang="zh-CN" dirty="0" smtClean="0">
                <a:solidFill>
                  <a:srgbClr val="FF0000"/>
                </a:solidFill>
              </a:rPr>
              <a:t>Explaining</a:t>
            </a:r>
            <a:r>
              <a:rPr lang="en-US" altLang="zh-CN" dirty="0" smtClean="0"/>
              <a:t> </a:t>
            </a:r>
            <a:r>
              <a:rPr lang="en-US" altLang="zh-CN" dirty="0"/>
              <a:t>GNN </a:t>
            </a:r>
            <a:r>
              <a:rPr lang="en-US" altLang="zh-CN" dirty="0" smtClean="0"/>
              <a:t>Predictions</a:t>
            </a:r>
          </a:p>
          <a:p>
            <a:r>
              <a:rPr lang="en-US" altLang="zh-CN" sz="1600" dirty="0"/>
              <a:t>starts with a </a:t>
            </a:r>
            <a:r>
              <a:rPr lang="en-US" altLang="zh-CN" sz="1600" dirty="0">
                <a:solidFill>
                  <a:srgbClr val="FF0000"/>
                </a:solidFill>
              </a:rPr>
              <a:t>seed node</a:t>
            </a:r>
            <a:r>
              <a:rPr lang="en-US" altLang="zh-CN" sz="1600" dirty="0"/>
              <a:t> </a:t>
            </a:r>
            <a:r>
              <a:rPr lang="en-US" altLang="zh-CN" sz="1600" dirty="0"/>
              <a:t>and adds </a:t>
            </a:r>
            <a:r>
              <a:rPr lang="en-US" altLang="zh-CN" sz="1600" dirty="0" smtClean="0"/>
              <a:t>edges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080303" y="6193622"/>
            <a:ext cx="403956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3.Generating </a:t>
            </a:r>
            <a:r>
              <a:rPr lang="en-US" altLang="zh-CN" dirty="0" smtClean="0">
                <a:solidFill>
                  <a:srgbClr val="FF0000"/>
                </a:solidFill>
              </a:rPr>
              <a:t>Adversarial</a:t>
            </a:r>
            <a:r>
              <a:rPr lang="en-US" altLang="zh-CN" dirty="0" smtClean="0"/>
              <a:t> Attacks </a:t>
            </a:r>
            <a:r>
              <a:rPr lang="en-US" altLang="zh-CN" dirty="0"/>
              <a:t>for GNN </a:t>
            </a:r>
            <a:endParaRPr lang="en-US" altLang="zh-CN" dirty="0"/>
          </a:p>
          <a:p>
            <a:r>
              <a:rPr lang="en-US" altLang="zh-CN" sz="1600" dirty="0"/>
              <a:t>perturb or poison the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578744" y="4976873"/>
            <a:ext cx="339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en-US" altLang="zh-CN" dirty="0" smtClean="0">
                <a:solidFill>
                  <a:srgbClr val="FF0000"/>
                </a:solidFill>
              </a:rPr>
              <a:t>Agent</a:t>
            </a:r>
            <a:r>
              <a:rPr lang="en-US" altLang="zh-CN" dirty="0" smtClean="0"/>
              <a:t> Connection </a:t>
            </a:r>
            <a:r>
              <a:rPr lang="en-US" altLang="zh-CN" dirty="0"/>
              <a:t>in </a:t>
            </a:r>
            <a:r>
              <a:rPr lang="en-US" altLang="zh-CN" dirty="0"/>
              <a:t>MADRL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78745" y="5462137"/>
            <a:ext cx="2986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en-US" altLang="zh-CN" dirty="0" smtClean="0">
                <a:solidFill>
                  <a:srgbClr val="FF0000"/>
                </a:solidFill>
              </a:rPr>
              <a:t>Task</a:t>
            </a:r>
            <a:r>
              <a:rPr lang="en-US" altLang="zh-CN" dirty="0" smtClean="0"/>
              <a:t> Connection </a:t>
            </a:r>
            <a:r>
              <a:rPr lang="en-US" altLang="zh-CN" dirty="0"/>
              <a:t>in </a:t>
            </a:r>
            <a:r>
              <a:rPr lang="en-US" altLang="zh-CN" dirty="0" smtClean="0"/>
              <a:t>MTDRL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78745" y="4607541"/>
            <a:ext cx="2523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Relational</a:t>
            </a:r>
            <a:r>
              <a:rPr lang="en-US" altLang="zh-CN" dirty="0"/>
              <a:t> DRL (RDRL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78745" y="5947401"/>
            <a:ext cx="66132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3.Relational </a:t>
            </a:r>
            <a:r>
              <a:rPr lang="en-US" altLang="zh-CN" dirty="0" smtClean="0">
                <a:solidFill>
                  <a:srgbClr val="FF0000"/>
                </a:solidFill>
              </a:rPr>
              <a:t>Symbolic</a:t>
            </a:r>
            <a:r>
              <a:rPr lang="en-US" altLang="zh-CN" dirty="0" smtClean="0"/>
              <a:t> Input </a:t>
            </a:r>
            <a:r>
              <a:rPr lang="en-US" altLang="zh-CN" dirty="0"/>
              <a:t>for </a:t>
            </a:r>
            <a:r>
              <a:rPr lang="en-US" altLang="zh-CN" dirty="0" smtClean="0"/>
              <a:t>RDRL</a:t>
            </a:r>
          </a:p>
          <a:p>
            <a:r>
              <a:rPr lang="en-US" altLang="zh-CN" sz="1600" dirty="0"/>
              <a:t>wherein states, </a:t>
            </a:r>
            <a:r>
              <a:rPr lang="en-US" altLang="zh-CN" sz="1600" dirty="0"/>
              <a:t>actions and policies</a:t>
            </a:r>
          </a:p>
          <a:p>
            <a:r>
              <a:rPr lang="en-US" altLang="zh-CN" sz="1600" dirty="0"/>
              <a:t>are </a:t>
            </a:r>
            <a:r>
              <a:rPr lang="en-US" altLang="zh-CN" sz="1600" dirty="0"/>
              <a:t>represented by a </a:t>
            </a:r>
            <a:r>
              <a:rPr lang="en-US" altLang="zh-CN" sz="1600" dirty="0">
                <a:solidFill>
                  <a:srgbClr val="FF0000"/>
                </a:solidFill>
              </a:rPr>
              <a:t>first-order/relational language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4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2206.</a:t>
            </a:r>
            <a:r>
              <a:rPr lang="en-US" altLang="zh-CN" b="1" dirty="0"/>
              <a:t>《</a:t>
            </a:r>
            <a:r>
              <a:rPr lang="zh-CN" altLang="en-US" b="1" dirty="0"/>
              <a:t>Challenges and Opportunities in Deep Reinforcement Learning with Graph Neural Networks</a:t>
            </a:r>
            <a:r>
              <a:rPr lang="en-US" altLang="zh-CN" b="1" dirty="0"/>
              <a:t>:  </a:t>
            </a:r>
            <a:r>
              <a:rPr lang="zh-CN" altLang="en-US" b="1" dirty="0"/>
              <a:t>A Comprehensive review of Algorithms and Applications</a:t>
            </a:r>
            <a:r>
              <a:rPr lang="en-US" altLang="zh-CN" b="1" dirty="0"/>
              <a:t>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78" y="646331"/>
            <a:ext cx="8866443" cy="394064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4592213"/>
            <a:ext cx="3206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Combinatorial </a:t>
            </a:r>
            <a:r>
              <a:rPr lang="en-US" altLang="zh-CN" dirty="0" smtClean="0"/>
              <a:t>Optimization </a:t>
            </a:r>
            <a:r>
              <a:rPr lang="en-US" altLang="zh-CN" dirty="0"/>
              <a:t>(CO)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1" y="5093191"/>
            <a:ext cx="24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Operations </a:t>
            </a:r>
            <a:r>
              <a:rPr lang="en-US" altLang="zh-CN" dirty="0"/>
              <a:t>R</a:t>
            </a:r>
            <a:r>
              <a:rPr lang="en-US" altLang="zh-CN" dirty="0" smtClean="0"/>
              <a:t>esearch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1" y="5652430"/>
            <a:ext cx="2430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2.Design Problems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Electronic Circuit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488668"/>
            <a:ext cx="2141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3.System Robustness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68235" y="4586972"/>
            <a:ext cx="1662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Transportation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68235" y="5093191"/>
            <a:ext cx="1886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1.Vehicle </a:t>
            </a:r>
            <a:r>
              <a:rPr lang="en-US" altLang="zh-CN" dirty="0" smtClean="0">
                <a:solidFill>
                  <a:srgbClr val="FF0000"/>
                </a:solidFill>
              </a:rPr>
              <a:t>Routing</a:t>
            </a:r>
          </a:p>
          <a:p>
            <a:r>
              <a:rPr lang="en-US" altLang="zh-CN" dirty="0" smtClean="0"/>
              <a:t>TSP(Navigation)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368235" y="5876409"/>
            <a:ext cx="2488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2.Speed/Flow Prediction</a:t>
            </a:r>
          </a:p>
          <a:p>
            <a:r>
              <a:rPr lang="en-US" altLang="zh-CN" dirty="0" smtClean="0"/>
              <a:t>Internet </a:t>
            </a:r>
            <a:r>
              <a:rPr lang="en-US" altLang="zh-CN" dirty="0"/>
              <a:t>of </a:t>
            </a:r>
            <a:r>
              <a:rPr lang="en-US" altLang="zh-CN" dirty="0" smtClean="0"/>
              <a:t>Vehicles</a:t>
            </a:r>
          </a:p>
          <a:p>
            <a:r>
              <a:rPr lang="en-US" altLang="zh-CN" dirty="0" smtClean="0"/>
              <a:t>Traffic </a:t>
            </a:r>
            <a:r>
              <a:rPr lang="en-US" altLang="zh-CN" dirty="0" smtClean="0">
                <a:solidFill>
                  <a:srgbClr val="FF0000"/>
                </a:solidFill>
              </a:rPr>
              <a:t>Signal Control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68564" y="4586972"/>
            <a:ext cx="282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Manufacturing and Control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68564" y="5093191"/>
            <a:ext cx="35458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1.Modern Manufacturing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600" dirty="0" smtClean="0">
                <a:solidFill>
                  <a:srgbClr val="FF0000"/>
                </a:solidFill>
              </a:rPr>
              <a:t>machines</a:t>
            </a:r>
            <a:r>
              <a:rPr lang="en-US" altLang="zh-CN" sz="1600" dirty="0" smtClean="0"/>
              <a:t>(nodes), </a:t>
            </a:r>
            <a:r>
              <a:rPr lang="en-US" altLang="zh-CN" sz="1600" dirty="0" smtClean="0">
                <a:solidFill>
                  <a:srgbClr val="FF0000"/>
                </a:solidFill>
              </a:rPr>
              <a:t>material flow</a:t>
            </a:r>
            <a:r>
              <a:rPr lang="en-US" altLang="zh-CN" sz="1600" dirty="0" smtClean="0"/>
              <a:t>(links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5968564" y="5708744"/>
            <a:ext cx="2446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2.Autonomous Vehicles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68564" y="6180891"/>
            <a:ext cx="295551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3.Modern </a:t>
            </a:r>
            <a:r>
              <a:rPr lang="en-US" altLang="zh-CN" dirty="0"/>
              <a:t>C</a:t>
            </a:r>
            <a:r>
              <a:rPr lang="en-US" altLang="zh-CN" dirty="0" smtClean="0"/>
              <a:t>ontrol </a:t>
            </a:r>
            <a:r>
              <a:rPr lang="en-US" altLang="zh-CN" dirty="0"/>
              <a:t>S</a:t>
            </a:r>
            <a:r>
              <a:rPr lang="en-US" altLang="zh-CN" dirty="0" smtClean="0"/>
              <a:t>ystems</a:t>
            </a:r>
          </a:p>
          <a:p>
            <a:r>
              <a:rPr lang="en-US" altLang="zh-CN" sz="1600" dirty="0" smtClean="0"/>
              <a:t>Underwater Wireless Networks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9626164" y="4723859"/>
            <a:ext cx="1990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Knowledge </a:t>
            </a:r>
            <a:r>
              <a:rPr lang="en-US" altLang="zh-CN" dirty="0" smtClean="0"/>
              <a:t>Graphs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626164" y="5383931"/>
            <a:ext cx="1543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Life </a:t>
            </a:r>
            <a:r>
              <a:rPr lang="en-US" altLang="zh-CN" dirty="0" smtClean="0"/>
              <a:t>Sciences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626164" y="5782411"/>
            <a:ext cx="198301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en-US" altLang="zh-CN" dirty="0" smtClean="0">
                <a:solidFill>
                  <a:srgbClr val="FF0000"/>
                </a:solidFill>
              </a:rPr>
              <a:t>Drug</a:t>
            </a:r>
            <a:r>
              <a:rPr lang="en-US" altLang="zh-CN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iscovery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600" dirty="0" err="1" smtClean="0"/>
              <a:t>AlphaFold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9626164" y="6427112"/>
            <a:ext cx="2569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2.Brain Network Analysis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52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2" y="2155330"/>
            <a:ext cx="10964215" cy="46244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2106.《Graph Neural Network and Reinforcement Learning for </a:t>
            </a:r>
            <a:r>
              <a:rPr lang="en-US" altLang="zh-CN" sz="2000" dirty="0" smtClean="0"/>
              <a:t>Multi-agent </a:t>
            </a:r>
            <a:r>
              <a:rPr lang="en-US" altLang="zh-CN" sz="2000" dirty="0"/>
              <a:t>Cooperative Control </a:t>
            </a:r>
            <a:r>
              <a:rPr lang="en-US" altLang="zh-CN" sz="2000" dirty="0" smtClean="0"/>
              <a:t>of </a:t>
            </a:r>
            <a:r>
              <a:rPr lang="en-US" altLang="zh-CN" sz="2000" dirty="0">
                <a:solidFill>
                  <a:srgbClr val="FF0000"/>
                </a:solidFill>
              </a:rPr>
              <a:t>Connected Autonomous Vehicles</a:t>
            </a:r>
            <a:r>
              <a:rPr lang="en-US" altLang="zh-CN" sz="2000" dirty="0"/>
              <a:t>》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" y="977653"/>
            <a:ext cx="4977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CAV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Connected Autonomous Vehicle network</a:t>
            </a:r>
            <a:br>
              <a:rPr lang="en-US" altLang="zh-CN" sz="2000" dirty="0"/>
            </a:br>
            <a:r>
              <a:rPr lang="en-US" altLang="zh-CN" sz="2000" dirty="0" smtClean="0">
                <a:solidFill>
                  <a:srgbClr val="FF0000"/>
                </a:solidFill>
              </a:rPr>
              <a:t>HDV</a:t>
            </a:r>
            <a:r>
              <a:rPr lang="en-US" altLang="zh-CN" sz="2000" dirty="0" smtClean="0"/>
              <a:t>: Human-Driven </a:t>
            </a:r>
            <a:r>
              <a:rPr lang="en-US" altLang="zh-CN" sz="2000" dirty="0"/>
              <a:t>Vehicles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34" y="2155330"/>
            <a:ext cx="1962150" cy="4000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15" y="544295"/>
            <a:ext cx="3314949" cy="15746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90" y="3566340"/>
            <a:ext cx="1493495" cy="3288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207" y="3895183"/>
            <a:ext cx="855260" cy="27083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585" y="4695909"/>
            <a:ext cx="2060293" cy="21023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8982" y="3020124"/>
            <a:ext cx="884877" cy="27529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8927" y="4906143"/>
            <a:ext cx="2419180" cy="3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3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330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CMR10</vt:lpstr>
      <vt:lpstr>NimbusRomNo9L-Regu</vt:lpstr>
      <vt:lpstr>宋体</vt:lpstr>
      <vt:lpstr>Arial</vt:lpstr>
      <vt:lpstr>Calibri</vt:lpstr>
      <vt:lpstr>Calibri Light</vt:lpstr>
      <vt:lpstr>Wingdings</vt:lpstr>
      <vt:lpstr>Office 主题</vt:lpstr>
      <vt:lpstr>Deep Reinforcement Learning, DRL &amp;&amp; Graph Neural Networks, GNN</vt:lpstr>
      <vt:lpstr>Markov Game and MARL Architectures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感谢听取报告！ 请批评指正！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Learning, DRL &amp;&amp; Graph Neural Networks, GNN</dc:title>
  <dc:creator>Zfc18162433820@outlook.com</dc:creator>
  <cp:lastModifiedBy>ZhFC</cp:lastModifiedBy>
  <cp:revision>76</cp:revision>
  <dcterms:created xsi:type="dcterms:W3CDTF">2022-10-20T12:59:40Z</dcterms:created>
  <dcterms:modified xsi:type="dcterms:W3CDTF">2022-10-26T12:08:02Z</dcterms:modified>
</cp:coreProperties>
</file>