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Distributed_file_system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3600" lang="en-US">
                <a:solidFill>
                  <a:schemeClr val="dk1"/>
                </a:solidFill>
              </a:rPr>
              <a:t>Utilization of </a:t>
            </a:r>
            <a:r>
              <a:rPr strike="noStrike" u="none" b="1" cap="none" baseline="0" sz="3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Version Control </a:t>
            </a:r>
            <a:r>
              <a:rPr b="1" sz="3600" lang="en-US">
                <a:solidFill>
                  <a:schemeClr val="dk1"/>
                </a:solidFill>
                <a:rtl val="0"/>
              </a:rPr>
              <a:t>System for the Development</a:t>
            </a:r>
            <a:r>
              <a:rPr strike="noStrike" u="none" b="1" cap="none" baseline="0" sz="3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of HPC </a:t>
            </a:r>
            <a:r>
              <a:rPr b="1" sz="3600" lang="en-US">
                <a:solidFill>
                  <a:schemeClr val="dk1"/>
                </a:solidFill>
                <a:rtl val="0"/>
              </a:rPr>
              <a:t>Softwares 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3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C</a:t>
            </a:r>
            <a:r>
              <a:rPr sz="3000" lang="en-US">
                <a:solidFill>
                  <a:schemeClr val="dk2"/>
                </a:solidFill>
                <a:rtl val="0"/>
              </a:rPr>
              <a:t>OSC </a:t>
            </a:r>
            <a:r>
              <a:rPr strike="noStrike" u="none" b="0" cap="none" baseline="0" sz="3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594 – Digital Archaeology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y="3925950" x="2820224"/>
            <a:ext cy="683399" cx="40944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Chunyan Tang, Kapil Agrawal, Sadika Amreen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7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sz="1800" lang="en-US">
                <a:solidFill>
                  <a:schemeClr val="dk1"/>
                </a:solidFill>
              </a:rPr>
              <a:t>SVN (ICL lab) </a:t>
            </a:r>
          </a:p>
          <a:p>
            <a:pPr rtl="0" lvl="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US">
                <a:solidFill>
                  <a:schemeClr val="dk1"/>
                </a:solidFill>
              </a:rPr>
              <a:t>DPLASMA</a:t>
            </a:r>
            <a:r>
              <a:rPr sz="1800" lang="en-US"/>
              <a:t>(</a:t>
            </a:r>
            <a:r>
              <a:rPr sz="1800" lang="en-US"/>
              <a:t>Distributed Parallel Linear Algebra Software for Multicore Architectures </a:t>
            </a:r>
            <a:r>
              <a:rPr sz="1800" lang="en-US"/>
              <a:t>) - </a:t>
            </a:r>
            <a:r>
              <a:rPr sz="1800" lang="en-US"/>
              <a:t>a dense linear algebra package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US"/>
              <a:t>MAGMA (</a:t>
            </a:r>
            <a:r>
              <a:rPr sz="1800" lang="en-US"/>
              <a:t>Matrix Algebra on </a:t>
            </a:r>
            <a:r>
              <a:rPr sz="1800" lang="en-US"/>
              <a:t>GPU</a:t>
            </a:r>
            <a:r>
              <a:rPr sz="1800" lang="en-US"/>
              <a:t> and Multicore Architectures </a:t>
            </a:r>
            <a:r>
              <a:rPr sz="1800" lang="en-US"/>
              <a:t>) - l</a:t>
            </a:r>
            <a:r>
              <a:rPr sz="1800" lang="en-US"/>
              <a:t>inear algebra (</a:t>
            </a:r>
            <a:r>
              <a:rPr sz="1800" lang="en-US"/>
              <a:t>LA</a:t>
            </a:r>
            <a:r>
              <a:rPr sz="1800" lang="en-US"/>
              <a:t>) libraries 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sz="1800" lang="en-US">
                <a:solidFill>
                  <a:schemeClr val="dk1"/>
                </a:solidFill>
              </a:rPr>
              <a:t>WhamCloud</a:t>
            </a:r>
          </a:p>
          <a:p>
            <a:pPr rtl="0" lvl="0" indent="-34290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US">
                <a:solidFill>
                  <a:schemeClr val="dk1"/>
                </a:solidFill>
              </a:rPr>
              <a:t>Lustre </a:t>
            </a:r>
            <a:r>
              <a:rPr b="1" sz="1800" lang="en-US">
                <a:solidFill>
                  <a:schemeClr val="dk1"/>
                </a:solidFill>
              </a:rPr>
              <a:t>- </a:t>
            </a:r>
            <a:r>
              <a:rPr b="1" sz="1800" lang="en-US"/>
              <a:t>a </a:t>
            </a:r>
            <a:r>
              <a:rPr sz="1800" lang="en-US"/>
              <a:t>parallel </a:t>
            </a:r>
            <a:r>
              <a:rPr sz="1800" lang="en-US">
                <a:hlinkClick r:id="rId3"/>
              </a:rPr>
              <a:t>distributed file system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3600" lang="en-US">
                <a:solidFill>
                  <a:schemeClr val="dk1"/>
                </a:solidFill>
              </a:rPr>
              <a:t>Popular HPC projects: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-US"/>
              <a:t>Flow of work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/>
              <a:t>Gather all relevant keywords ✔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/>
              <a:t>Extract data from repositories (mongoDB) and log files of some HPC projects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/>
              <a:t>Filter Data for both HPC and non-HPC repos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/>
              <a:t>Calculate targeted statistics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/>
              <a:t>Interpret calculated statistics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/>
              <a:t>Make suggestion based on interpretation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3600" lang="en-US">
                <a:solidFill>
                  <a:schemeClr val="dk1"/>
                </a:solidFill>
              </a:rPr>
              <a:t>Timeline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11/10  - Extract and clean all HPC related repos from  </a:t>
            </a:r>
          </a:p>
          <a:p>
            <a:pPr algn="l" rt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</a:rPr>
              <a:t>             BB/GH (Based on the data collected)</a:t>
            </a:r>
          </a:p>
          <a:p>
            <a:pPr algn="l" rtl="0" marR="0" indent="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</a:rPr>
              <a:t>  Extract data from the log file of private</a:t>
            </a:r>
          </a:p>
          <a:p>
            <a:pPr algn="l" rtl="0" marR="0" indent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</a:rPr>
              <a:t>             projects</a:t>
            </a:r>
          </a:p>
          <a:p>
            <a:pPr algn="l" rtl="0" lvl="0" marR="0" indent="-3810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11/14  - Calculate statistics for HPC repos/log files</a:t>
            </a:r>
          </a:p>
          <a:p>
            <a:pPr algn="l" rtl="0" lvl="0" marR="0" indent="-3810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11/18  - Calculate statistics for non-HPC repos</a:t>
            </a:r>
          </a:p>
          <a:p>
            <a:pPr algn="l" rtl="0" lvl="0" marR="0" indent="-3810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11/26 	- Presentation/ Final Report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Conclusion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Fix achievable targets by digging deeper into the repository data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Comment on the practices/processes performed by HPC communities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Improve on approaches to obtain statistics and comment on accuracy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-US">
                <a:solidFill>
                  <a:schemeClr val="dk1"/>
                </a:solidFill>
              </a:rPr>
              <a:t>Find a benchmark to compare findings against HPC and non-HPC projects on GH/BB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3600" lang="en-US">
                <a:solidFill>
                  <a:schemeClr val="dk1"/>
                </a:solidFill>
              </a:rPr>
              <a:t>HPC - High Performance Computing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Parallel processing for running advanced application programs efficiently, reliably and quickly.</a:t>
            </a:r>
            <a:r>
              <a:rPr sz="3000" lang="en-US">
                <a:solidFill>
                  <a:schemeClr val="dk1"/>
                </a:solidFill>
              </a:rPr>
              <a:t>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</a:rPr>
              <a:t>high bandwidth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</a:rPr>
              <a:t>low latency networking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</a:rPr>
              <a:t>very high compute capabilities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3600" lang="en-US">
                <a:solidFill>
                  <a:schemeClr val="dk1"/>
                </a:solidFill>
              </a:rPr>
              <a:t>HPC Softwares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57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Applications: Medical imaging, financial trading, DNA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                           Sequence Analysis, oil and gas </a:t>
            </a:r>
            <a:r>
              <a:rPr sz="2400" lang="en-US"/>
              <a:t>exploration</a:t>
            </a:r>
            <a:r>
              <a:rPr sz="2400" lang="en-US">
                <a:solidFill>
                  <a:schemeClr val="dk1"/>
                </a:solidFill>
              </a:rPr>
              <a:t>,  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                           bioscience, data warehousing, data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                           security,...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Libraries      : MPI, PaRSEC, PLASMA, MAGMA, …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Systems      : Lustres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 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121625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-US"/>
              <a:t>HPC software development with VCS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-US"/>
              <a:t>Does HPC software development have high quality?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</a:rPr>
              <a:t>Answers shed light on: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</a:rPr>
              <a:t>understanding how HPC code is developed in terms of commit size, frequency of commits et al..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</a:rPr>
              <a:t>suggesting better practices of commits.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</a:rPr>
              <a:t>suggesting tools that utilize such data to help HPC software development</a:t>
            </a:r>
          </a:p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-US"/>
              <a:t>Things we want to address...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Do HPC softwares have high quality of commits</a:t>
            </a:r>
            <a:r>
              <a:rPr sz="1800" lang="en-US">
                <a:solidFill>
                  <a:schemeClr val="dk1"/>
                </a:solidFill>
              </a:rPr>
              <a:t>?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What is the average size of a core team in the HPC community</a:t>
            </a:r>
            <a:r>
              <a:rPr sz="1800" lang="en-US">
                <a:solidFill>
                  <a:schemeClr val="dk1"/>
                </a:solidFill>
              </a:rPr>
              <a:t>?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What are the average size of HPC projects in terms of lines of code (LoC), number of commits and files per project?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</a:rPr>
              <a:t>How commonly are issue tracking systems utilized by the HPC community?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Approach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3000" lang="en-US">
                <a:solidFill>
                  <a:schemeClr val="dk1"/>
                </a:solidFill>
              </a:rPr>
              <a:t>How to find HPC code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  <a:rtl val="0"/>
              </a:rPr>
              <a:t>Look at descriptions of existing projects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  <a:rtl val="0"/>
              </a:rPr>
              <a:t>Pick keywords: e.g. numeric, programming model, HPC, scaling, performance, library tracking, openMPI etc.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</a:rPr>
              <a:t>S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earch over all BitBucket, </a:t>
            </a:r>
            <a:r>
              <a:rPr strike="noStrike" u="none" b="0" cap="none" baseline="0" sz="2400" lang="en-US" i="0">
                <a:latin typeface="Arial"/>
                <a:ea typeface="Arial"/>
                <a:cs typeface="Arial"/>
                <a:sym typeface="Arial"/>
                <a:rtl val="0"/>
              </a:rPr>
              <a:t>GitHub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sz="2400" lang="en-US">
                <a:solidFill>
                  <a:schemeClr val="dk1"/>
                </a:solidFill>
                <a:rtl val="0"/>
              </a:rPr>
              <a:t>with keywords and extract relevant repositories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  <a:rtl val="0"/>
              </a:rPr>
              <a:t>Including log files from private HPC projects (ICL)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sz="2400" lang="en-US">
                <a:solidFill>
                  <a:schemeClr val="dk1"/>
                </a:solidFill>
                <a:rtl val="0"/>
              </a:rPr>
              <a:t>Define metrics to analyze these repos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3600" lang="en-US">
                <a:solidFill>
                  <a:schemeClr val="dk1"/>
                </a:solidFill>
              </a:rPr>
              <a:t>Metrics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014400" x="457200"/>
            <a:ext cy="3997799" cx="847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Number of files per reposit</a:t>
            </a:r>
            <a:r>
              <a:rPr sz="2400" lang="en-US">
                <a:solidFill>
                  <a:schemeClr val="dk1"/>
                </a:solidFill>
                <a:rtl val="0"/>
              </a:rPr>
              <a:t>ory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rtl val="0"/>
              </a:rPr>
              <a:t>What is the average repo size of HPC projects? 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Number of commits 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rtl val="0"/>
              </a:rPr>
              <a:t>What is the total number of commits over all repos over a given time frame?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Number of unique commit messages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rtl val="0"/>
              </a:rPr>
              <a:t>	How many commit messages are updated when a commit is made?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rtl val="0"/>
            </a:endParaRP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rtl val="0"/>
              </a:rPr>
              <a:t>- Ratio of unique commit messages/total number of commits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800" lang="en-US">
                <a:solidFill>
                  <a:schemeClr val="dk1"/>
                </a:solidFill>
                <a:rtl val="0"/>
              </a:rPr>
              <a:t>Indicates the quality of commits. A low ratio indicates that the commit quality is low as many commits have been made without updating commit messages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-US"/>
              <a:t>Metrics Continued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</a:rPr>
              <a:t>- Number of authors/contributors</a:t>
            </a:r>
          </a:p>
          <a:p>
            <a:pPr rtl="0" indent="45720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</a:rPr>
              <a:t>How many authors/contributors do each repo have on the average?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</a:rPr>
              <a:t>- Distribution of commits over authors</a:t>
            </a:r>
          </a:p>
          <a:p>
            <a:pPr rt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</a:rPr>
              <a:t>	How many people make the commits? (detect admins)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</a:rPr>
              <a:t>- Distribution of commits over time</a:t>
            </a:r>
          </a:p>
          <a:p>
            <a:pPr rtl="0">
              <a:spcBef>
                <a:spcPts val="0"/>
              </a:spcBef>
              <a:buNone/>
            </a:pPr>
            <a:r>
              <a:rPr sz="1800" lang="en-US">
                <a:solidFill>
                  <a:schemeClr val="dk1"/>
                </a:solidFill>
              </a:rPr>
              <a:t>	How frequently are commits made?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-US">
                <a:solidFill>
                  <a:schemeClr val="dk1"/>
                </a:solidFill>
              </a:rPr>
              <a:t>- How many commit logs contain issue (TRAC or JIRA ID)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1800" lang="en-US">
                <a:solidFill>
                  <a:schemeClr val="dk1"/>
                </a:solidFill>
              </a:rPr>
              <a:t>	How frequently are issues in HPC code reported?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3600" lang="en-US">
                <a:solidFill>
                  <a:schemeClr val="dk1"/>
                </a:solidFill>
              </a:rPr>
              <a:t>Popular HPC projects: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1800" lang="en-US">
                <a:solidFill>
                  <a:schemeClr val="dk1"/>
                </a:solidFill>
              </a:rPr>
              <a:t>Github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algn="l" rtl="0" lvl="0" marR="0" indent="-34290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US">
                <a:solidFill>
                  <a:schemeClr val="dk1"/>
                </a:solidFill>
              </a:rPr>
              <a:t>openMPI (</a:t>
            </a:r>
            <a:r>
              <a:rPr sz="1800" lang="en-US">
                <a:solidFill>
                  <a:schemeClr val="dk1"/>
                </a:solidFill>
                <a:rtl val="0"/>
              </a:rPr>
              <a:t>Message Passing Interface) - a library for parallel programming</a:t>
            </a:r>
          </a:p>
          <a:p>
            <a:pPr algn="l" rtl="0" lvl="0" marR="0" indent="-34290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US">
                <a:solidFill>
                  <a:schemeClr val="dk1"/>
                </a:solidFill>
                <a:rtl val="0"/>
              </a:rPr>
              <a:t>openSHMEM (</a:t>
            </a:r>
            <a:r>
              <a:rPr sz="1800" lang="en-US">
                <a:solidFill>
                  <a:srgbClr val="252525"/>
                </a:solidFill>
                <a:rtl val="0"/>
              </a:rPr>
              <a:t>Symmetric Hierarchical Memory access</a:t>
            </a:r>
            <a:r>
              <a:rPr sz="1800" lang="en-US">
                <a:solidFill>
                  <a:schemeClr val="dk1"/>
                </a:solidFill>
                <a:rtl val="0"/>
              </a:rPr>
              <a:t>)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800" lang="en-US">
                <a:solidFill>
                  <a:schemeClr val="dk1"/>
                </a:solidFill>
                <a:rtl val="0"/>
              </a:rPr>
              <a:t>BitBucket</a:t>
            </a:r>
            <a:r>
              <a:rPr sz="1800" lang="en-US">
                <a:solidFill>
                  <a:schemeClr val="dk1"/>
                </a:solidFill>
                <a:rtl val="0"/>
              </a:rPr>
              <a:t> 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rtl val="0"/>
            </a:endParaRPr>
          </a:p>
          <a:p>
            <a:pPr algn="l" rtl="0" lvl="0" marR="0" indent="-3429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-US">
                <a:solidFill>
                  <a:schemeClr val="dk1"/>
                </a:solidFill>
                <a:rtl val="0"/>
              </a:rPr>
              <a:t>PARSEC (</a:t>
            </a:r>
            <a:r>
              <a:rPr sz="1800" lang="en-US">
                <a:rtl val="0"/>
              </a:rPr>
              <a:t>Parallel Runtime Scheduling and Execution Controller) - a generic framework for architecture-aware scheduling and management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