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jrose:Library:Containers:com.apple.mail:Data:Library:Mail%20Downloads:96BCD169-62D1-4698-ADEA-795DEF69544B:DigArch%20Project%20O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jrose:Library:Containers:com.apple.mail:Data:Library:Mail%20Downloads:60FC2306-9E19-4371-B2EB-528E89AAFA33:Selected%20Word%20Frequencies%20Goog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Frequencies of Selected Topics Appearing in Project Descriptions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Sheet1!$A$1:$A$10</c:f>
              <c:strCache>
                <c:ptCount val="10"/>
                <c:pt idx="0">
                  <c:v>Google</c:v>
                </c:pt>
                <c:pt idx="1">
                  <c:v>Facebook</c:v>
                </c:pt>
                <c:pt idx="2">
                  <c:v>Iphone</c:v>
                </c:pt>
                <c:pt idx="3">
                  <c:v>Twitter</c:v>
                </c:pt>
                <c:pt idx="4">
                  <c:v>Arduino</c:v>
                </c:pt>
                <c:pt idx="5">
                  <c:v>Translate</c:v>
                </c:pt>
                <c:pt idx="6">
                  <c:v>Android</c:v>
                </c:pt>
                <c:pt idx="7">
                  <c:v>Pinterest</c:v>
                </c:pt>
                <c:pt idx="8">
                  <c:v>Raspberry Pi</c:v>
                </c:pt>
                <c:pt idx="9">
                  <c:v>LinkedIn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2964.0</c:v>
                </c:pt>
                <c:pt idx="1">
                  <c:v>546.0</c:v>
                </c:pt>
                <c:pt idx="2">
                  <c:v>546.0</c:v>
                </c:pt>
                <c:pt idx="3">
                  <c:v>1151.0</c:v>
                </c:pt>
                <c:pt idx="4">
                  <c:v>796.0</c:v>
                </c:pt>
                <c:pt idx="5">
                  <c:v>977.0</c:v>
                </c:pt>
                <c:pt idx="6">
                  <c:v>4467.0</c:v>
                </c:pt>
                <c:pt idx="7">
                  <c:v>25.0</c:v>
                </c:pt>
                <c:pt idx="8">
                  <c:v>406.0</c:v>
                </c:pt>
                <c:pt idx="9">
                  <c:v>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299448"/>
        <c:axId val="2070303112"/>
      </c:barChart>
      <c:catAx>
        <c:axId val="207029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03112"/>
        <c:crosses val="autoZero"/>
        <c:auto val="1"/>
        <c:lblAlgn val="ctr"/>
        <c:lblOffset val="100"/>
        <c:noMultiLvlLbl val="0"/>
      </c:catAx>
      <c:valAx>
        <c:axId val="207030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299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Selected Word Frequencies</a:t>
            </a:r>
            <a:r>
              <a:rPr lang="en-US" baseline="0"/>
              <a:t> in Project Descriptions Containing 'Google'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Sheet1!$A$3:$A$28</c:f>
              <c:strCache>
                <c:ptCount val="26"/>
                <c:pt idx="0">
                  <c:v>app</c:v>
                </c:pt>
                <c:pt idx="1">
                  <c:v>code</c:v>
                </c:pt>
                <c:pt idx="2">
                  <c:v>engine</c:v>
                </c:pt>
                <c:pt idx="3">
                  <c:v>project</c:v>
                </c:pt>
                <c:pt idx="4">
                  <c:v>api</c:v>
                </c:pt>
                <c:pt idx="5">
                  <c:v>application</c:v>
                </c:pt>
                <c:pt idx="6">
                  <c:v>chrome</c:v>
                </c:pt>
                <c:pt idx="7">
                  <c:v>python</c:v>
                </c:pt>
                <c:pt idx="8">
                  <c:v>maps</c:v>
                </c:pt>
                <c:pt idx="9">
                  <c:v>simple</c:v>
                </c:pt>
                <c:pt idx="10">
                  <c:v>extension</c:v>
                </c:pt>
                <c:pt idx="11">
                  <c:v>fork</c:v>
                </c:pt>
                <c:pt idx="12">
                  <c:v>based</c:v>
                </c:pt>
                <c:pt idx="13">
                  <c:v>web</c:v>
                </c:pt>
                <c:pt idx="14">
                  <c:v>library</c:v>
                </c:pt>
                <c:pt idx="15">
                  <c:v>repository</c:v>
                </c:pt>
                <c:pt idx="16">
                  <c:v>data</c:v>
                </c:pt>
                <c:pt idx="17">
                  <c:v>plugin</c:v>
                </c:pt>
                <c:pt idx="18">
                  <c:v>android</c:v>
                </c:pt>
                <c:pt idx="19">
                  <c:v>script</c:v>
                </c:pt>
                <c:pt idx="20">
                  <c:v>analytics</c:v>
                </c:pt>
                <c:pt idx="21">
                  <c:v>cloud</c:v>
                </c:pt>
                <c:pt idx="22">
                  <c:v>django</c:v>
                </c:pt>
                <c:pt idx="23">
                  <c:v>php</c:v>
                </c:pt>
                <c:pt idx="24">
                  <c:v>java</c:v>
                </c:pt>
                <c:pt idx="25">
                  <c:v>javascript</c:v>
                </c:pt>
              </c:strCache>
            </c:strRef>
          </c:cat>
          <c:val>
            <c:numRef>
              <c:f>Sheet1!$B$3:$B$28</c:f>
              <c:numCache>
                <c:formatCode>General</c:formatCode>
                <c:ptCount val="26"/>
                <c:pt idx="0">
                  <c:v>431.0</c:v>
                </c:pt>
                <c:pt idx="1">
                  <c:v>225.0</c:v>
                </c:pt>
                <c:pt idx="2">
                  <c:v>184.0</c:v>
                </c:pt>
                <c:pt idx="3">
                  <c:v>171.0</c:v>
                </c:pt>
                <c:pt idx="4">
                  <c:v>164.0</c:v>
                </c:pt>
                <c:pt idx="5">
                  <c:v>162.0</c:v>
                </c:pt>
                <c:pt idx="6">
                  <c:v>140.0</c:v>
                </c:pt>
                <c:pt idx="7">
                  <c:v>130.0</c:v>
                </c:pt>
                <c:pt idx="8">
                  <c:v>130.0</c:v>
                </c:pt>
                <c:pt idx="9">
                  <c:v>123.0</c:v>
                </c:pt>
                <c:pt idx="10">
                  <c:v>122.0</c:v>
                </c:pt>
                <c:pt idx="11">
                  <c:v>121.0</c:v>
                </c:pt>
                <c:pt idx="12">
                  <c:v>114.0</c:v>
                </c:pt>
                <c:pt idx="13">
                  <c:v>101.0</c:v>
                </c:pt>
                <c:pt idx="14">
                  <c:v>96.0</c:v>
                </c:pt>
                <c:pt idx="15">
                  <c:v>94.0</c:v>
                </c:pt>
                <c:pt idx="16">
                  <c:v>93.0</c:v>
                </c:pt>
                <c:pt idx="17">
                  <c:v>82.0</c:v>
                </c:pt>
                <c:pt idx="18">
                  <c:v>76.0</c:v>
                </c:pt>
                <c:pt idx="19">
                  <c:v>67.0</c:v>
                </c:pt>
                <c:pt idx="20">
                  <c:v>63.0</c:v>
                </c:pt>
                <c:pt idx="21">
                  <c:v>41.0</c:v>
                </c:pt>
                <c:pt idx="22">
                  <c:v>52.0</c:v>
                </c:pt>
                <c:pt idx="23">
                  <c:v>33.0</c:v>
                </c:pt>
                <c:pt idx="24">
                  <c:v>31.0</c:v>
                </c:pt>
                <c:pt idx="25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333096"/>
        <c:axId val="2065336856"/>
      </c:barChart>
      <c:catAx>
        <c:axId val="206533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36856"/>
        <c:crosses val="autoZero"/>
        <c:auto val="1"/>
        <c:lblAlgn val="ctr"/>
        <c:lblOffset val="100"/>
        <c:noMultiLvlLbl val="0"/>
      </c:catAx>
      <c:valAx>
        <c:axId val="206533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3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41A7-F38F-0B49-B1E8-41DFDF72567F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3337-BB29-3D4B-93CE-E19144D8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BitBucket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</a:p>
          <a:p>
            <a:r>
              <a:rPr lang="en-US" sz="2400" dirty="0" smtClean="0"/>
              <a:t>Mark </a:t>
            </a:r>
            <a:r>
              <a:rPr lang="en-US" sz="2400" dirty="0" err="1" smtClean="0"/>
              <a:t>Carringer</a:t>
            </a:r>
            <a:r>
              <a:rPr lang="en-US" sz="2400" dirty="0" smtClean="0"/>
              <a:t>, Sam </a:t>
            </a:r>
            <a:r>
              <a:rPr lang="en-US" sz="2400" dirty="0" err="1" smtClean="0"/>
              <a:t>Kavkewitz</a:t>
            </a:r>
            <a:r>
              <a:rPr lang="en-US" sz="2400" dirty="0" smtClean="0"/>
              <a:t>, DJ Rose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9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Perform a competitive analysis of </a:t>
            </a:r>
            <a:r>
              <a:rPr lang="en-US" dirty="0" err="1" smtClean="0"/>
              <a:t>BitBucket</a:t>
            </a:r>
            <a:endParaRPr lang="en-US" dirty="0"/>
          </a:p>
          <a:p>
            <a:pPr lvl="1"/>
            <a:r>
              <a:rPr lang="en-US" dirty="0" err="1" smtClean="0"/>
              <a:t>Userbase</a:t>
            </a:r>
            <a:endParaRPr lang="en-US" dirty="0" smtClean="0"/>
          </a:p>
          <a:p>
            <a:pPr lvl="1"/>
            <a:r>
              <a:rPr lang="en-US" dirty="0" smtClean="0"/>
              <a:t>Version control </a:t>
            </a:r>
            <a:r>
              <a:rPr lang="en-US" dirty="0" smtClean="0"/>
              <a:t>system</a:t>
            </a:r>
            <a:endParaRPr lang="en-US" dirty="0" smtClean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Keywords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BitBucket</a:t>
            </a:r>
            <a:r>
              <a:rPr lang="en-US" dirty="0" smtClean="0"/>
              <a:t> API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Search for all repositories returns a paginated list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Iterate through the pages of the list and keep applicable values</a:t>
            </a:r>
          </a:p>
          <a:p>
            <a:endParaRPr lang="en-US" dirty="0"/>
          </a:p>
          <a:p>
            <a:r>
              <a:rPr lang="en-US" sz="2200" dirty="0" smtClean="0"/>
              <a:t> API only returns public</a:t>
            </a:r>
            <a:r>
              <a:rPr lang="en-US" dirty="0" smtClean="0"/>
              <a:t> </a:t>
            </a:r>
            <a:r>
              <a:rPr lang="en-US" sz="2200" dirty="0" smtClean="0"/>
              <a:t>repositories, so inference cannot be made about the quantity or characteristics of private repositories.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765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Users: 190,310				Repositories: 417,336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Median repos/user: 1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388" t="3859" r="24985" b="30788"/>
          <a:stretch/>
        </p:blipFill>
        <p:spPr>
          <a:xfrm>
            <a:off x="4430849" y="2693587"/>
            <a:ext cx="3878407" cy="32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Programming Languages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57" y="2021310"/>
            <a:ext cx="5803952" cy="32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1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Areas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335233"/>
              </p:ext>
            </p:extLst>
          </p:nvPr>
        </p:nvGraphicFramePr>
        <p:xfrm>
          <a:off x="1340465" y="1981020"/>
          <a:ext cx="6648450" cy="334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4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“Google”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07725"/>
              </p:ext>
            </p:extLst>
          </p:nvPr>
        </p:nvGraphicFramePr>
        <p:xfrm>
          <a:off x="651693" y="1807823"/>
          <a:ext cx="7825885" cy="414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62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access to private repositories</a:t>
            </a:r>
          </a:p>
          <a:p>
            <a:endParaRPr lang="en-US" dirty="0" smtClean="0"/>
          </a:p>
          <a:p>
            <a:r>
              <a:rPr lang="en-US" dirty="0" smtClean="0"/>
              <a:t>Significant number of missing values for programming language analysis</a:t>
            </a:r>
          </a:p>
          <a:p>
            <a:endParaRPr lang="en-US" smtClean="0"/>
          </a:p>
          <a:p>
            <a:r>
              <a:rPr lang="en-US" smtClean="0"/>
              <a:t>Language </a:t>
            </a:r>
            <a:r>
              <a:rPr lang="en-US" dirty="0" smtClean="0"/>
              <a:t>and description as specified by user may not be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126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Analysis of BitBucket Users</vt:lpstr>
      <vt:lpstr>Problem</vt:lpstr>
      <vt:lpstr>Methodology</vt:lpstr>
      <vt:lpstr>BitBucket Users</vt:lpstr>
      <vt:lpstr> Programming Languages. </vt:lpstr>
      <vt:lpstr>Subject Areas</vt:lpstr>
      <vt:lpstr>“Google”</vt:lpstr>
      <vt:lpstr>Additional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BitBucket Users</dc:title>
  <dc:creator>DJ Rose</dc:creator>
  <cp:lastModifiedBy>DJ Rose</cp:lastModifiedBy>
  <cp:revision>8</cp:revision>
  <dcterms:created xsi:type="dcterms:W3CDTF">2014-09-24T14:34:53Z</dcterms:created>
  <dcterms:modified xsi:type="dcterms:W3CDTF">2014-09-26T18:27:30Z</dcterms:modified>
</cp:coreProperties>
</file>