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20"/>
  </p:notesMasterIdLst>
  <p:sldIdLst>
    <p:sldId id="256" r:id="rId2"/>
    <p:sldId id="258" r:id="rId3"/>
    <p:sldId id="264" r:id="rId4"/>
    <p:sldId id="259" r:id="rId5"/>
    <p:sldId id="280" r:id="rId6"/>
    <p:sldId id="281" r:id="rId7"/>
    <p:sldId id="263" r:id="rId8"/>
    <p:sldId id="285" r:id="rId9"/>
    <p:sldId id="290" r:id="rId10"/>
    <p:sldId id="294" r:id="rId11"/>
    <p:sldId id="287" r:id="rId12"/>
    <p:sldId id="291" r:id="rId13"/>
    <p:sldId id="286" r:id="rId14"/>
    <p:sldId id="293" r:id="rId15"/>
    <p:sldId id="269" r:id="rId16"/>
    <p:sldId id="288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1480-BEC1-9C4B-8D69-CA5A57AAC0A1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AB22-F314-6D49-B4D2-65FAEDFC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7254409-62F5-8B46-A9B7-A46122BA5E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B9E91D6-DDA9-FB45-B450-18A07F4A09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2401070" cy="1983086"/>
          </a:xfrm>
        </p:spPr>
        <p:txBody>
          <a:bodyPr>
            <a:normAutofit/>
          </a:bodyPr>
          <a:lstStyle/>
          <a:p>
            <a:r>
              <a:rPr lang="en-US" sz="1800" dirty="0"/>
              <a:t>Mohammad</a:t>
            </a:r>
          </a:p>
          <a:p>
            <a:r>
              <a:rPr lang="en-US" sz="1800" dirty="0"/>
              <a:t>RJ Lusk</a:t>
            </a:r>
          </a:p>
          <a:p>
            <a:r>
              <a:rPr lang="en-US" sz="1800" dirty="0" smtClean="0"/>
              <a:t>Deytia Lima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56"/>
            <a:ext cx="6324600" cy="5251323"/>
          </a:xfrm>
        </p:spPr>
        <p:txBody>
          <a:bodyPr/>
          <a:lstStyle/>
          <a:p>
            <a:pPr algn="ctr"/>
            <a:r>
              <a:rPr lang="en-US" b="1" dirty="0" err="1" smtClean="0"/>
              <a:t>Developerparadise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+mn-lt"/>
            </a:endParaRPr>
          </a:p>
        </p:txBody>
      </p:sp>
      <p:sp>
        <p:nvSpPr>
          <p:cNvPr id="5" name="AutoShape 2" descr="data:image/jpeg;base64,/9j/4AAQSkZJRgABAQAAAQABAAD/2wCEAAkGBxQTEBUUEhQWFhUXFxkXGBgXFRccHRwaGRseFhgaGRoZHCghGBslJxUVITMhMSkrLi4vFyAzODQsNygtLisBCgoKBQUFDgUFDisZExkrKysrKysrKysrKysrKysrKysrKysrKysrKysrKysrKysrKysrKysrKysrKysrKysrK//AABEIAKAAvAMBIgACEQEDEQH/xAAbAAEAAwEBAQEAAAAAAAAAAAAABAUGAwIBB//EADoQAAIBAwIFAgQFAwMCBwAAAAECEQADEgQhBRMiMUFRYRQycYEGI1KRoUJisSQzwfDxFRZTcpKi0f/EABQBAQAAAAAAAAAAAAAAAAAAAAD/xAAUEQEAAAAAAAAAAAAAAAAAAAAA/9oADAMBAAIRAxEAPwD9wpSlArxfvKilmMKBJJ8CvdfCKCLpuJ2rnyXFMwRvEyARE9/mH71Lqp1GlwuobOntsGabjmAVjEAjYyYH/wBBUTSa6/bYr8IRblzKHcnmQNj6g5kzQaGlRtBedkm4mDeQDI9oNSaBSlKBSlKBSlKBSlKBSlKBSlKBSlKBSlKBSlcnuMGACkj9UiB/yfFB1pVD/wCI6wxGmAlUMF5gkkMCdoAgeD3Fdn1eqW0h5KNcJbIBoUQpKmT6kAfeguKoOMcOgm6NRctLEESzAEuGLfNsTuv3qXwzWX2MXrOA23BHcqCdpMiSwn+3t5qdqrCupVlVhsYYSJBkGPYgH7UFBo9XaS2pTVOV5/UXBYkhZKAn5V2Bn61pRWfcajBMtNZLc3sOwXHZp8NPTNWvD79xkm4mDSdu47mI+0fvQS6UpQKUpQKUpQKUpQKUrjq3ZUJRcmA2FB2r5NQdJqLzO2VvBASASZJAkTsdp2I9q5LevACLKhieoeBLd8gd4Ek7eRQWlK+CvtApSlBA4roGvIyC69sFSOiAZMQZ7+o+9cNLwUJd5hu3GO8AscQCZiPP1q2pQZ2x+FyoA+JvdkB6v0kkxvsTO/0rrq+CKLKLzbwW2WaQxLGVK7nuYykfSr2vlBj9F8OLtsNqb7OHQKpyEHG2AHHv0zP6zXi1dsJdLDV3QylyQQSv+9vsdu8oPbtWmuXLnMhbS4yJcsAY2kgR9fP9I9apnXUyf9LYKy5HSJnm7TvtIhifX6UH3WtYa2j8+6Ee8WBBMyEKlf7QAs/WrH8P21FvJLjXFYmC8zszT337k/tXC4NVguVqyz82dhsEx2O52adp9D2r6t3VBVW3Ztp5YnZdy3Sqq0zspn+7tQcuKcZtFjbF9rTrzAYSflt5EyRELIM9pEVCuXrD2bh+IvEZ2gzb9w/SFEdj2MVL1NvUG64GnsNbLXILKJI5YCk775GVJ9BFW2n0zFYvC224IC24AjcTLGSD52oMkjaXFctXfZSekAtJPMfckbkTK+kLUziXJ+K31N1XJtQoyg7bDbuD8x/mrLV2763PyLFkCBLsB5ZiRsQZ8x/ce9c9cuo5xx09pkJtyzAExByPfeDsPSg48I4pYRGjUXLot21Ziw2jFdxtuTsYnzV3Y4jabHG4pymBIkwYO3sSB96qLQ1RsuGsWR+WMLYH9UCVYZRHfb2G9c0GryJXT2FeTDx46O5DSSRlt/aPSg0tKqm1OpDf7KsMUJIeOoyHAmZAhf3q0U7UHLV6lbaM7mFUST6AVnOLXLHSX1F1Jt3MYLTDXVJPaZBxUD0q04pdv5AWbSMJ7v2HSxnvPfEfc1zu2b7XEBt2SDbYO5SROa7ATMEAnH1jfbcPXC9MjO11brvDuILGFIJBETG0kVZ2LIRQqiAPr9fP1r7bthRAAA3MAR33NctXddR0W8zttkF7mDufTvQSKV5U+tEeZ2Igxv59/pQeqUpQK+E19qPeNzNQoGP9RJ39gB/zQVA/FGmuIRk0FRPSRs8gR7mCftVdqfhPhrHXeS3lcwIyynBspncQJIqVp01sLNmxOKAQBsZOXnYDaAPWrrR27htrz8DcE7quwn0B9tqDL8PGk5tqLt52yTAGYU424yAG09J3/Ua4uNJk/wCfeU/mT6f7/VG0A5So8xV/Zt6oXYVLKWg4np3ZYXcQdj8w+wqM6ayT+TYIlsdhM83ad+2MMfMighf6TkrD3lTnk/1SX5e/feI3n1qPGjyXK7ebaQu/6rhyMCf19/0iKv2XV4rkLRfmzOOwTHbue8+R4rzcs6pbhFpbIWBLlYJ3Y4wD46d57kmgpeIDS8+7lfvK+V4tHYfkgOe0QoggnyalaLVaa3buPbuXQM7eTEEkktAAyG4O4PtUrVpquY+NqyyZXCAQJI5YCTv3JkEnxtXe8mr5TSLLNlbKjHZRkMpyO5A3B9aD5/5q00AhmM9oQz8xSY9JVt/arpTIB9az9lNb4t2Eb+po8ZtsIMkxiZ/uqebupF+MFa10CcoYSOpv7oMbbbUE+7ZVgQwBBEEH09Kp7/4Ztu7EvchiSVDQN8NthIA5Y29zVpeuuFYqmRAkDICT6T4qruXtcSQtu0veGJLCJWDEgyQX/YUEDi2n06XSr3LykW7SjGYhS2O8dRO8/apH4Z1NjO5bs3LlxiWZi3aQ0ECBAjICpGs+LJgLaZcLcyJ65OcCew6Ypw4asZ5raVYfloo3ynoJIMb9z9aCv4w+m57m5euAhlyVOxItv0iBMwWJA3rtrtXpltBCzrmjQQCSFFwArB/uaPoK+p8dIJtWC3T1en5ZyJMz8xA28TXXXJq4XFLLNy2DFl2JzEACZjGTExIoOOg+HOr6bly5dltxOA+YFdthG4+oqJpm0eClblyDHcnxcIjfsxPjvArQcNN3qFy2qDJoxI7ZGCQB52PfzUsWEMHBZ+g23n/O/wBaDO6nUab4dQXuIsuykBg0qssYiZAaa+6bUafmIvMuM2YwUgwDgsTt6Ed/1GtI1sGJAMdpHadjFEtgdgBO5gAUFLwzjdn5DeZjLb3ABEPgFmABuQB5NXlcDplgdKyPOI9cjA+on617tAgDI5H1iP4oPVxwASewBJ+g3rO8Nt6e5qme2rtcBeXjpXqII9jIPvWjcSCKKsUFfwfhFvTJjbk7AEnuQvb/ACf3qs/Ed2w6Wjf5ijK4AFiZFtg0xPie1W/FGu4gWMciRJY7AfTufpUG8ur5duGtNclsmI2+U4wPrHbxNBR8NXRcy1jzXYNbxkbIcbeMx2/oP3PitFpOA2bZLY5MSxlt/mc3CB47n08CpHDrdwIvMK5R1BVAGUDsR6Qf39qk32IU4gFo2BMCfEnxQVXBUs3MntKwi6zHIES5UAtB8EEV64zwmzcPNuqzFQNl77TvA7kZGpfCxdCnnsjNlsUEACBsffvUugxHERo+fdza6HzvFiIxB5IzO4gQsRO/2q9/Db2MHSyrgZZNmPmLbE79/lrlqhrOY+AtFMnKgxP+2OXJ8S0ydzFdP9WLbEvaLZJjGwVchkCT5ig96z8OWLjZMpjY4jYSCWmPXc1UcWXS/FxcN0XMrPaCshTiO3pvvV3xA6ksBa5aLCksxneTkoEfTfzNcNWNVzjhysJtyDGUR1fz2oKTSrouRfK83E2FzuEDqTFYg/KTGPt3r1peHaW6HKLfdQzBlgRl+WSPXbEeY7+1aPhK38T8Qbe4WETsvSMgT53n7V94mL0AadkUn5iw91/mJ/igoOJJpBchjdkWrAGO4xluX779QM154INHlfNrmk4Xs7jDYjLrCkbbHt/3q21I1eUKbUYW5kDdpOZA9O0V14SmqzY3zbw6sUQSR1dJJiDtM0GVtjQYje9EJ0wOr8hoAgT8snbzUniy6LFA4uqOS4VVHZeck7d5yx27R9qu76avmsE5QTLoMCVXBu47k5YiNtv2rzrl1kKEayW5bSWA3bNYgemM7dpoIfBhpfipt8xrud0ZkdIMvksjYR1D7Cah8N1eltopt3L6geTEmbkR27MQNh4FaHRDU8zrNsW8n6R8xEtiZHb+n+a4GxrAo6rLtMfJjAymZ37CRH3mgsNBxBLiKQSMtlDwGMCTt52IP3qbVFdGsCW4ayz9eRIgE49AHnvNW2iz5a8wgvAyjtMCf+aDvSlKBSlKCj/EtyxCLeDHcEBO53gL6kHfb2qNp+Gaa9YspyntoDcKodolSrT6bMf3qfxP4nmflNbVCFAyj5pbM9t9sYH1qXw1XFpeY6u36lAAI8RFBIsWgqqo7KAB9BsKgfiJrY07c0sElQcTvuwAA+pgVZVE4o1wWjyioeVguYHzCZ2PidqDlwG3bFgcq2bakscSIMyZJ+v/AOVYVH4flyxmyu28svY7+KkUGd/FVrTzbe+GkLdClY2HLYuTPsDFV8aQWLhFm6i821JgAu3MGBBJ33/zt4rVa9mFpzbgPiccjAyjaTBgfaqmdSLbTetFs03EAKuXUD7kbD3oONjSWNaea6XGHYZwBKOw7DzM/aKu7GhRHd1HU4UMfZRCj/r1qQK+0FHqtHY0q3r6oUJSWZImAAoAnYHYRWePwRZhyrzks5NuAcjNrIxMkA4H071q+JXLkXOU9tSLZgMRs3cM0jpEVXA6wkjnWRuerbYSmIxjcwX39xQchodNevBOXcy5NkwYAVBmUBHedmB+taOxp0QEIoUEliAANzuTXq2pxAYyQNzESfWPFe6DKp8L8cdrgu88f+0vy3333xxy/ep/4m4bZe2bl5GfFCsJGWJZWPfuJQH969htT8RBe0bWY22DBMWMR3LTH2H2q3oMrwZdKdTNu3cL53RzSJUNk+Sz4HzD9q68D41pzbWyOYFIIBuxuCxthZned4qztW74vjK6htktCYgMRvG/mOmoGhu6sQblyw48wwEdcHcDcgbAev03DhxzhmltWbataflqLkC32Ep1E+Zha+cC1VhbgWwl4lsQTAKqOXbgNBgbFP5rUKwIkGR6iq+/bv8AOUi6gtTupUSdhsDHs370FlSlKBSlKCu41p0dEFxWZTcUQp8kwC3qu+9TrNoKoVQAoEAAQAB4Fe6UCoPGraNYcXMikAkKYJggwI9Y7VOrnqVYoQhxaDBImD4JFBC4EycqEttaVWICsIPeZ+8zVjVfwUtg2d5bxyPUsQNh07em/wC9WFBW8dsWzZZruWKK7HEkH5SDEeYJiqjR6Ww9tlTS3VHMtneFyIbIPM9hEmtJqgcGxMNiYPoY2NceG2rip+bcDsSTIEAA9lHr9feglilKUGa4lptPbGpmw5BtTccf1jYYhifmECufCOE6W9my2nXG4QVcxLHBpif7Vgn0NWGtS+Oew1CAFfywwAFvYbk7+5+4rvwdb3UbtxLgJ6Svptt2+vmgsqUrnqZwbEgHEwT2BjufagzejGnfVlktXRc5iuW7KTy2h4mcYMfVq1FVHADd6ubet3em3GBG3T1EwN5O4PpVvQcLukRri3CoLJOJ9J2P+axWhGjIUCxeUHEbnuDdgTvuCdz7Ct3WZ0j6radVYfcdmH/qbxA326R70Gh0mnW2ioghVACj0Fe7lsNEgGDInwR2NehX2gClKUClKUClKUCvhr7Q0Ge4fxBLb8q1priguQYXYQ3LzPtsD9K0NVPFlcY46gWwbn9UdsIxX13GX71O0V0tbBLKx3BKfLIMGP2igkUpSgUpSgruNWFa002zclSpCmGxO5j7gVL0doKiqq4gD5fTzFdqUCqzjPEVtgoyO+QghQezMLff16v4NWdU9py9+5hqlaUIW0MSUOwy2M7Gf/lQdeAaREtApaNrIAlWMkQMRPvAFWdeUGwnfavVArP8N4HYkxZe3g8CWPUEcuG79id4+laCvKrE7nvNB6pSlApSlApSlApSlApSlBA4xpldAWt83A5BZjwQfrse1VXB9SFuBU011AwAYknFRk8SCInadt+sTWkrL6+wqXYua24g2KoMp3LmS0nIb+3yb0GopXCxrEdmVWBZDiw9DAP37iu9ApSlApSo2t11u0oa4wUGe8+BJ7ewNBG4vrcBAtvcJiQsiATAMx/FRPw1aTrZdMbMMwDMTk8scjBEwYHeuOps8+4nL1bqTaVgFU7rlJY7gCe3rWiVYFB9pSlApSlApSlApSlApSlApSlApSlAqFxK0cckt23cfr9N5AMHfePTeptKDN3L95L1xk0akZXDmD1NFtSD75EY9wOkVorTEgEiDAkentWd4nGnvrdd9QwJuOFVugYoWKsJE9jHuah6C+9pbl8tqCq7YXFHVndmU69tmifSD7UGwpXizcDKCOx9RH7jxXDX61bQBaTLBRA8n/FB3uvCkwTAmAJJ+lZ7WXrzvJ0asylghZgQAUkknxJ6Y9qr9XqnvI97LUoqJzAQgVWVgCFUB92AaJPmfSr3gemhDPOgtkDdeST38H5d4g+lBM0enEK7Iq3MMTjvAmSoMDaal0pQKUpQKUpQKUpQKUpQf//Z"/>
          <p:cNvSpPr>
            <a:spLocks noChangeAspect="1" noChangeArrowheads="1"/>
          </p:cNvSpPr>
          <p:nvPr/>
        </p:nvSpPr>
        <p:spPr bwMode="auto">
          <a:xfrm>
            <a:off x="1679575" y="4198937"/>
            <a:ext cx="165575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Dream :: Palm Trees by Anime-Fl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3044503"/>
            <a:ext cx="2247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 PLOTS PCA Actual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682750"/>
            <a:ext cx="402907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62" y="3320509"/>
            <a:ext cx="4340298" cy="32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</a:t>
            </a:r>
            <a:r>
              <a:rPr lang="en-US" dirty="0" err="1" smtClean="0"/>
              <a:t>traindata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8695" y="1636164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Influence Distribution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119797"/>
            <a:ext cx="3395662" cy="306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62" y="3402697"/>
            <a:ext cx="5324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all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8695" y="1636164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Influence Distribution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17" y="4138256"/>
            <a:ext cx="5610383" cy="25535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7" y="1767986"/>
            <a:ext cx="4104762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6100" y="2362200"/>
            <a:ext cx="3256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Factor1</a:t>
            </a:r>
          </a:p>
          <a:p>
            <a:r>
              <a:rPr lang="en-US" dirty="0" err="1" smtClean="0"/>
              <a:t>nAu,nDe,Siz</a:t>
            </a:r>
            <a:r>
              <a:rPr lang="en-US" dirty="0" smtClean="0"/>
              <a:t> and </a:t>
            </a:r>
            <a:r>
              <a:rPr lang="en-US" dirty="0" err="1" smtClean="0"/>
              <a:t>nFi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Define number of interventions</a:t>
            </a:r>
          </a:p>
          <a:p>
            <a:r>
              <a:rPr lang="en-US" dirty="0" smtClean="0"/>
              <a:t>Coded actually changed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Factor2</a:t>
            </a:r>
          </a:p>
          <a:p>
            <a:r>
              <a:rPr lang="en-US" dirty="0" err="1" smtClean="0"/>
              <a:t>nFr,nFl,nFd</a:t>
            </a:r>
            <a:endParaRPr lang="en-US" dirty="0" smtClean="0"/>
          </a:p>
          <a:p>
            <a:r>
              <a:rPr lang="en-US" dirty="0" smtClean="0"/>
              <a:t>Define Popularity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8" y="1792595"/>
            <a:ext cx="4104762" cy="49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4497387"/>
            <a:ext cx="1685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97" y="1598388"/>
            <a:ext cx="2319081" cy="2781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7" y="1653304"/>
            <a:ext cx="2273300" cy="272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471" y="1488563"/>
            <a:ext cx="2410638" cy="2891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813" y="1625847"/>
            <a:ext cx="2296190" cy="2754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255" y="5200650"/>
            <a:ext cx="4388860" cy="69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5179" y="4568356"/>
            <a:ext cx="320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</a:t>
            </a:r>
            <a:r>
              <a:rPr lang="en-US" dirty="0" err="1" smtClean="0"/>
              <a:t>red,green,blue,cyan,magenta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5" y="1595980"/>
            <a:ext cx="8862622" cy="511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61" y="4940603"/>
            <a:ext cx="220205" cy="183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157" y="6054024"/>
            <a:ext cx="220205" cy="1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PCA-FULL 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6600" y="2362200"/>
            <a:ext cx="27622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Component (31%)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NDe</a:t>
            </a:r>
            <a:r>
              <a:rPr lang="en-US" dirty="0" err="1" smtClean="0"/>
              <a:t>,Siz,nFi</a:t>
            </a:r>
            <a:r>
              <a:rPr lang="en-US" dirty="0" smtClean="0"/>
              <a:t> (correlated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nAu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Second Component (20%)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nFl,</a:t>
            </a:r>
            <a:r>
              <a:rPr lang="en-US" dirty="0" err="1" smtClean="0"/>
              <a:t>nFd,nW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Third Component (13%)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nFr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Pu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9" y="1500495"/>
            <a:ext cx="4104762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VECTORS FULL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3976" y="1723308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Eigen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476" y="477058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Eigen Vectors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5139920"/>
            <a:ext cx="299085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25" y="2092640"/>
            <a:ext cx="5695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 PLOT FULL 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3395"/>
            <a:ext cx="4104762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Objective</a:t>
            </a:r>
          </a:p>
          <a:p>
            <a:r>
              <a:rPr lang="en-US" sz="3200" dirty="0" smtClean="0"/>
              <a:t>Data and assumptions</a:t>
            </a:r>
          </a:p>
          <a:p>
            <a:r>
              <a:rPr lang="en-US" sz="3200" dirty="0" smtClean="0"/>
              <a:t>Approach</a:t>
            </a:r>
          </a:p>
          <a:p>
            <a:r>
              <a:rPr lang="en-US" sz="3200" dirty="0" smtClean="0"/>
              <a:t>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Determine the level of influence of a repository</a:t>
            </a:r>
          </a:p>
          <a:p>
            <a:endParaRPr lang="en-US" sz="3200" dirty="0"/>
          </a:p>
        </p:txBody>
      </p:sp>
      <p:pic>
        <p:nvPicPr>
          <p:cNvPr id="10" name="Picture 4" descr="Dream :: Palm Trees by Anime-Fl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60" y="129621"/>
            <a:ext cx="533892" cy="4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15900" y="1877567"/>
            <a:ext cx="8928100" cy="4407408"/>
          </a:xfrm>
        </p:spPr>
        <p:txBody>
          <a:bodyPr>
            <a:normAutofit fontScale="85000" lnSpcReduction="20000"/>
          </a:bodyPr>
          <a:lstStyle/>
          <a:p>
            <a:pPr marL="45720" lvl="0" indent="0">
              <a:buNone/>
            </a:pPr>
            <a:r>
              <a:rPr lang="en-US" altLang="en-US" sz="32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Variables</a:t>
            </a: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nW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</a:t>
            </a: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nFr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nPu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nDe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nAu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nFi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Siz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nFl</a:t>
            </a: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“ "</a:t>
            </a:r>
            <a:r>
              <a:rPr lang="en-US" altLang="en-US" sz="32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nFd</a:t>
            </a:r>
            <a:r>
              <a:rPr lang="en-US" altLang="en-US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32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t_diff</a:t>
            </a: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“</a:t>
            </a:r>
          </a:p>
          <a:p>
            <a:pPr marL="45720" indent="0">
              <a:buNone/>
            </a:pPr>
            <a:r>
              <a:rPr lang="en-US" altLang="en-US" sz="32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Preparing and Cleaning Data set</a:t>
            </a:r>
            <a:endParaRPr lang="en-US" altLang="en-US" sz="32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-Variable rates (</a:t>
            </a:r>
            <a:r>
              <a:rPr lang="en-US" altLang="en-US" sz="32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/Day)</a:t>
            </a: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-Variables scaled</a:t>
            </a: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-Log(variables)</a:t>
            </a: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-Training Set(2008-2013)</a:t>
            </a: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-Full Set</a:t>
            </a:r>
          </a:p>
          <a:p>
            <a:pPr marL="45720" lv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32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t_diff</a:t>
            </a:r>
            <a:r>
              <a:rPr lang="en-US" altLang="en-US" sz="3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&gt;0</a:t>
            </a:r>
          </a:p>
          <a:p>
            <a:pPr marL="45720" lvl="0" indent="0">
              <a:buNone/>
            </a:pPr>
            <a:endParaRPr lang="en-US" altLang="en-US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4" descr="Dream :: Palm Trees by Anime-Fl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60" y="129621"/>
            <a:ext cx="533892" cy="4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4200" y="2223701"/>
            <a:ext cx="65" cy="276999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PCA</a:t>
            </a:r>
            <a:r>
              <a:rPr lang="en-US" sz="3200" dirty="0"/>
              <a:t> </a:t>
            </a:r>
            <a:r>
              <a:rPr lang="en-US" sz="3200" dirty="0" smtClean="0"/>
              <a:t>(Variable Selection)</a:t>
            </a:r>
          </a:p>
          <a:p>
            <a:r>
              <a:rPr lang="en-US" sz="3200" dirty="0" smtClean="0"/>
              <a:t>Factor Analysis (Influence Metrics)</a:t>
            </a:r>
          </a:p>
          <a:p>
            <a:r>
              <a:rPr lang="en-US" sz="3200" dirty="0" smtClean="0"/>
              <a:t>Clustering</a:t>
            </a:r>
          </a:p>
          <a:p>
            <a:endParaRPr lang="en-US" sz="3200" dirty="0" smtClean="0"/>
          </a:p>
        </p:txBody>
      </p:sp>
      <p:pic>
        <p:nvPicPr>
          <p:cNvPr id="10" name="Picture 4" descr="Dream :: Palm Trees by Anime-Fl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60" y="129621"/>
            <a:ext cx="533892" cy="4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6600" y="2362200"/>
            <a:ext cx="2756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Component (34%)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NDe</a:t>
            </a:r>
            <a:r>
              <a:rPr lang="en-US" dirty="0" err="1" smtClean="0"/>
              <a:t>,Siz,nFi</a:t>
            </a:r>
            <a:r>
              <a:rPr lang="en-US" dirty="0" smtClean="0"/>
              <a:t> (correlated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nAu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Second Component (21%)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nFl,</a:t>
            </a:r>
            <a:r>
              <a:rPr lang="en-US" dirty="0" err="1" smtClean="0"/>
              <a:t>nFd,nW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Third Component (13%)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nFr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Pu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" y="1652895"/>
            <a:ext cx="545714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700" y="1927136"/>
            <a:ext cx="910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Infl</a:t>
            </a:r>
            <a:r>
              <a:rPr lang="en-US" sz="2400" dirty="0" smtClean="0"/>
              <a:t>= (</a:t>
            </a:r>
            <a:r>
              <a:rPr lang="en-US" sz="2400" dirty="0"/>
              <a:t>0.34/0.68)*(0.86*p2trains$nDe+0.6*p2trains$nAu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+(</a:t>
            </a:r>
            <a:r>
              <a:rPr lang="en-US" sz="2400" dirty="0"/>
              <a:t>0.21/0.68)*(0.7*p2trains$nFl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+(</a:t>
            </a:r>
            <a:r>
              <a:rPr lang="en-US" sz="2400" dirty="0"/>
              <a:t>0.13/0.68)*(0.65*p2trains$nFr+0.78*p2trains$nPu)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062867"/>
            <a:ext cx="3186682" cy="1543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35" y="3342691"/>
            <a:ext cx="5762625" cy="1504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1776" y="3050412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Eigen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476" y="4770588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Eigen Vectors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3395"/>
            <a:ext cx="4104762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9791</TotalTime>
  <Words>227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Medium</vt:lpstr>
      <vt:lpstr>Lucida Console</vt:lpstr>
      <vt:lpstr>Wingdings</vt:lpstr>
      <vt:lpstr>Wingdings 2</vt:lpstr>
      <vt:lpstr>Grid</vt:lpstr>
      <vt:lpstr>Developerparadise   </vt:lpstr>
      <vt:lpstr>influence?</vt:lpstr>
      <vt:lpstr>Agenda</vt:lpstr>
      <vt:lpstr>OBJECTIVE</vt:lpstr>
      <vt:lpstr>Data</vt:lpstr>
      <vt:lpstr>APPROACH</vt:lpstr>
      <vt:lpstr>PCA</vt:lpstr>
      <vt:lpstr>INFLUENCE</vt:lpstr>
      <vt:lpstr>SCREE PLOT</vt:lpstr>
      <vt:lpstr>SCRE PLOTS PCA Actual variables</vt:lpstr>
      <vt:lpstr>INFLUENCE traindata</vt:lpstr>
      <vt:lpstr>INFLUENCE all data</vt:lpstr>
      <vt:lpstr>FACTOR ANALYSIS</vt:lpstr>
      <vt:lpstr>CLUSTERING ANALYSIS</vt:lpstr>
      <vt:lpstr>Questions?</vt:lpstr>
      <vt:lpstr>PCA-FULL SET</vt:lpstr>
      <vt:lpstr>EIGEN VECTORS FULL SET</vt:lpstr>
      <vt:lpstr>SCRE PLOT FULL 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Shires</dc:creator>
  <cp:lastModifiedBy>Deytcia</cp:lastModifiedBy>
  <cp:revision>79</cp:revision>
  <dcterms:created xsi:type="dcterms:W3CDTF">2013-12-01T21:27:53Z</dcterms:created>
  <dcterms:modified xsi:type="dcterms:W3CDTF">2014-11-13T00:06:30Z</dcterms:modified>
</cp:coreProperties>
</file>