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4"/>
  </p:notesMasterIdLst>
  <p:sldIdLst>
    <p:sldId id="256" r:id="rId2"/>
    <p:sldId id="267" r:id="rId3"/>
    <p:sldId id="263" r:id="rId4"/>
    <p:sldId id="261" r:id="rId5"/>
    <p:sldId id="287" r:id="rId6"/>
    <p:sldId id="271" r:id="rId7"/>
    <p:sldId id="258" r:id="rId8"/>
    <p:sldId id="286" r:id="rId9"/>
    <p:sldId id="272" r:id="rId10"/>
    <p:sldId id="275" r:id="rId11"/>
    <p:sldId id="276" r:id="rId12"/>
    <p:sldId id="273" r:id="rId13"/>
    <p:sldId id="264" r:id="rId14"/>
    <p:sldId id="269" r:id="rId15"/>
    <p:sldId id="270" r:id="rId16"/>
    <p:sldId id="279" r:id="rId17"/>
    <p:sldId id="280" r:id="rId18"/>
    <p:sldId id="278" r:id="rId19"/>
    <p:sldId id="277" r:id="rId20"/>
    <p:sldId id="281" r:id="rId21"/>
    <p:sldId id="28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2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AAA5-109F-4ACE-8A77-529F413D2584}" type="datetimeFigureOut">
              <a:rPr lang="en-US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E95B6-44C0-4485-BD6A-B1DA95342D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4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3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8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4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8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2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Project: StockSentimentAnalysis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Reazul </a:t>
            </a:r>
            <a:r>
              <a:rPr lang="en-US" dirty="0">
                <a:latin typeface="Corbel" charset="0"/>
              </a:rPr>
              <a:t>Hoque, Miller Moore, </a:t>
            </a:r>
          </a:p>
          <a:p>
            <a:r>
              <a:rPr lang="en-US" dirty="0">
                <a:latin typeface="Corbel" charset="0"/>
              </a:rPr>
              <a:t>Curtis Wilkerson, and Mitchell Wade </a:t>
            </a:r>
          </a:p>
          <a:p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Adjusted Closing Prices by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74" y="2203491"/>
            <a:ext cx="7785786" cy="38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Response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31" y="2023916"/>
            <a:ext cx="8490965" cy="46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7962"/>
            <a:ext cx="10018713" cy="1752599"/>
          </a:xfrm>
        </p:spPr>
        <p:txBody>
          <a:bodyPr/>
          <a:lstStyle/>
          <a:p>
            <a:r>
              <a:rPr lang="en-US" dirty="0" smtClean="0"/>
              <a:t>R Code for Training and Testing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0" y="1456987"/>
            <a:ext cx="5780763" cy="5071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18" y="1456987"/>
            <a:ext cx="5923077" cy="5071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700" y="1456987"/>
            <a:ext cx="5780763" cy="50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37118" y="1456987"/>
            <a:ext cx="5923077" cy="50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2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4210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Training Basetable</a:t>
            </a:r>
            <a:br>
              <a:rPr lang="en-US" dirty="0" smtClean="0"/>
            </a:br>
            <a:r>
              <a:rPr lang="en-US" dirty="0" smtClean="0"/>
              <a:t>(Variables Only Consist of Aggregations of Prior Sentiment Data)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12" y="1836708"/>
            <a:ext cx="9649510" cy="47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90384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Model Evaluated at Each Rolling Week</a:t>
            </a:r>
            <a:br>
              <a:rPr lang="en-US" dirty="0" smtClean="0"/>
            </a:br>
            <a:r>
              <a:rPr lang="en-US" dirty="0" smtClean="0"/>
              <a:t>(includes all symbols)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0" y="2085205"/>
            <a:ext cx="10863135" cy="1162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78" y="3860279"/>
            <a:ext cx="539453" cy="1280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158" y="3860279"/>
            <a:ext cx="560173" cy="1280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684" y="3846038"/>
            <a:ext cx="1527346" cy="868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783" y="3865149"/>
            <a:ext cx="3045397" cy="16825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68105" y="3610681"/>
            <a:ext cx="10948668" cy="2752564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   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/>
              <a:t>vs Actual =&gt;  Confusion Matrix =&gt; p-value from chi-square test </a:t>
            </a:r>
            <a:r>
              <a:rPr lang="en-US" dirty="0" smtClean="0"/>
              <a:t>=&gt; ROC area under the curve (AUC)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Repeat training and testing process for each week from 31 Mar to </a:t>
            </a:r>
            <a:r>
              <a:rPr lang="en-US" dirty="0" smtClean="0"/>
              <a:t>22 </a:t>
            </a:r>
            <a:r>
              <a:rPr lang="en-US" dirty="0"/>
              <a:t>Dec  </a:t>
            </a:r>
            <a:endParaRPr lang="en-US" dirty="0" smtClean="0"/>
          </a:p>
          <a:p>
            <a:pPr lvl="1"/>
            <a:r>
              <a:rPr lang="en-US" dirty="0" smtClean="0"/>
              <a:t>Store p-values and AUCs for each week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0129" y="3846038"/>
            <a:ext cx="2581532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81000"/>
            <a:ext cx="10018713" cy="1752599"/>
          </a:xfrm>
        </p:spPr>
        <p:txBody>
          <a:bodyPr/>
          <a:lstStyle/>
          <a:p>
            <a:r>
              <a:rPr lang="en-US" dirty="0" smtClean="0"/>
              <a:t>Performance At Each Weekly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2133599"/>
            <a:ext cx="4759215" cy="317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123" y="2133599"/>
            <a:ext cx="4767072" cy="3179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9916" y="1764267"/>
            <a:ext cx="34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AUC Values At Each Test Week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8632" y="1764267"/>
            <a:ext cx="406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Chi-square p-values At Each Week</a:t>
            </a:r>
            <a:endParaRPr lang="en-US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84309" y="5313405"/>
            <a:ext cx="10948668" cy="104606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Except for one week, AUC values exceed 0.5, indicating predictive performance is consistently better than random</a:t>
            </a:r>
          </a:p>
          <a:p>
            <a:pPr lvl="1"/>
            <a:r>
              <a:rPr lang="en-US" dirty="0" smtClean="0"/>
              <a:t>Chi-square test of independence significant in most weeks (16/27)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Effect of Tweet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sentiment and activity clearly correlates with prices changes in stock</a:t>
            </a:r>
          </a:p>
          <a:p>
            <a:r>
              <a:rPr lang="en-US" dirty="0" smtClean="0"/>
              <a:t>What additional information does it bring to the table?</a:t>
            </a:r>
          </a:p>
          <a:p>
            <a:r>
              <a:rPr lang="en-US" dirty="0" smtClean="0"/>
              <a:t>Test:</a:t>
            </a:r>
          </a:p>
          <a:p>
            <a:pPr lvl="1"/>
            <a:r>
              <a:rPr lang="en-US" dirty="0" smtClean="0"/>
              <a:t>Build model only using stock price data</a:t>
            </a:r>
          </a:p>
          <a:p>
            <a:pPr lvl="1"/>
            <a:r>
              <a:rPr lang="en-US" dirty="0" smtClean="0"/>
              <a:t>Build model using price data and tweet data</a:t>
            </a:r>
          </a:p>
          <a:p>
            <a:pPr lvl="2"/>
            <a:r>
              <a:rPr lang="en-US" dirty="0" smtClean="0"/>
              <a:t>Assess the differences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0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Effect of Tweet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287" y="1559181"/>
            <a:ext cx="10018713" cy="3124201"/>
          </a:xfrm>
        </p:spPr>
        <p:txBody>
          <a:bodyPr/>
          <a:lstStyle/>
          <a:p>
            <a:r>
              <a:rPr lang="en-US" dirty="0" smtClean="0"/>
              <a:t>Created and tested 19 different stock</a:t>
            </a:r>
          </a:p>
          <a:p>
            <a:r>
              <a:rPr lang="en-US" dirty="0" smtClean="0"/>
              <a:t>Results (t-test of differences in AUC; H_0 differences equal zero):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2550" y="3600401"/>
            <a:ext cx="5215251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	</a:t>
            </a:r>
            <a:r>
              <a:rPr lang="en-US" sz="2500" dirty="0" smtClean="0"/>
              <a:t>Two </a:t>
            </a:r>
            <a:r>
              <a:rPr lang="en-US" sz="2500" dirty="0"/>
              <a:t>Sample t-test</a:t>
            </a:r>
          </a:p>
          <a:p>
            <a:endParaRPr lang="en-US" sz="2500" dirty="0"/>
          </a:p>
          <a:p>
            <a:r>
              <a:rPr lang="en-US" sz="2500" dirty="0" smtClean="0"/>
              <a:t>t </a:t>
            </a:r>
            <a:r>
              <a:rPr lang="en-US" sz="2500" dirty="0"/>
              <a:t>= 1.6499, </a:t>
            </a:r>
            <a:r>
              <a:rPr lang="en-US" sz="2500" dirty="0" err="1"/>
              <a:t>df</a:t>
            </a:r>
            <a:r>
              <a:rPr lang="en-US" sz="2500" dirty="0"/>
              <a:t> = 18, p-value = 0.1163</a:t>
            </a:r>
          </a:p>
          <a:p>
            <a:r>
              <a:rPr lang="en-US" sz="2500" dirty="0" smtClean="0"/>
              <a:t>CI: -</a:t>
            </a:r>
            <a:r>
              <a:rPr lang="en-US" sz="2500" dirty="0"/>
              <a:t>0.00255220  0.02122588</a:t>
            </a:r>
          </a:p>
          <a:p>
            <a:r>
              <a:rPr lang="en-US" sz="2500" dirty="0"/>
              <a:t>sample </a:t>
            </a:r>
            <a:r>
              <a:rPr lang="en-US" sz="2500" dirty="0" smtClean="0"/>
              <a:t>estimate:</a:t>
            </a:r>
            <a:endParaRPr lang="en-US" sz="2500" dirty="0"/>
          </a:p>
          <a:p>
            <a:r>
              <a:rPr lang="en-US" sz="2500" dirty="0"/>
              <a:t>  mean of x </a:t>
            </a:r>
            <a:r>
              <a:rPr lang="en-US" sz="2500" dirty="0" smtClean="0"/>
              <a:t>: 0.009336842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4552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89" y="131891"/>
            <a:ext cx="10018713" cy="1752599"/>
          </a:xfrm>
        </p:spPr>
        <p:txBody>
          <a:bodyPr/>
          <a:lstStyle/>
          <a:p>
            <a:r>
              <a:rPr lang="en-US" dirty="0"/>
              <a:t>Marginal Effect of Tweet </a:t>
            </a:r>
            <a:r>
              <a:rPr lang="en-US" dirty="0" smtClean="0"/>
              <a:t>Data – Worst Performing </a:t>
            </a:r>
            <a:r>
              <a:rPr lang="en-US" dirty="0"/>
              <a:t>T</a:t>
            </a:r>
            <a:r>
              <a:rPr lang="en-US" dirty="0" smtClean="0"/>
              <a:t>weets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7" y="1734712"/>
            <a:ext cx="5440294" cy="4826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517" y="1734906"/>
            <a:ext cx="5399333" cy="48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7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822" y="104871"/>
            <a:ext cx="10018713" cy="1752599"/>
          </a:xfrm>
        </p:spPr>
        <p:txBody>
          <a:bodyPr/>
          <a:lstStyle/>
          <a:p>
            <a:r>
              <a:rPr lang="en-US" dirty="0" smtClean="0"/>
              <a:t>Marginal Effect of Tweet Data- Best Performing Tweets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5" y="1629123"/>
            <a:ext cx="5495532" cy="4931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18" y="1639854"/>
            <a:ext cx="5443109" cy="49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15064"/>
            <a:ext cx="10018713" cy="31242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Project Plan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Project Execution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Example Slides to Highlight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Model Evaluation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72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89" y="131891"/>
            <a:ext cx="10018713" cy="1752599"/>
          </a:xfrm>
        </p:spPr>
        <p:txBody>
          <a:bodyPr/>
          <a:lstStyle/>
          <a:p>
            <a:r>
              <a:rPr lang="en-US" dirty="0" smtClean="0"/>
              <a:t>Why are some tweets more informative than others?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89" y="1834668"/>
            <a:ext cx="6838230" cy="48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89" y="131891"/>
            <a:ext cx="10018713" cy="1752599"/>
          </a:xfrm>
        </p:spPr>
        <p:txBody>
          <a:bodyPr/>
          <a:lstStyle/>
          <a:p>
            <a:r>
              <a:rPr lang="en-US" dirty="0" smtClean="0"/>
              <a:t>Why are some tweets more informative than others?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8" y="1586860"/>
            <a:ext cx="7345971" cy="51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25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AUC values are judged to be more relevant =&gt; direct implications to trading performance</a:t>
            </a:r>
          </a:p>
          <a:p>
            <a:r>
              <a:rPr lang="en-US" dirty="0" smtClean="0"/>
              <a:t>Chi-square tests too restrictive =&gt; possibly adjust critical level (the mean p-value is 0.19 and could be argued as significant for trading applications)</a:t>
            </a:r>
          </a:p>
          <a:p>
            <a:r>
              <a:rPr lang="en-US" dirty="0" smtClean="0"/>
              <a:t>Either way, in the large majority of weeks for both evaluation metrics, performance appears much better than random</a:t>
            </a:r>
          </a:p>
          <a:p>
            <a:r>
              <a:rPr lang="en-US" dirty="0" smtClean="0"/>
              <a:t>Conclusion:  Stock tweet sentiment seems to have an association with future price movement (at least throughout the second half of 2014) !</a:t>
            </a:r>
          </a:p>
          <a:p>
            <a:r>
              <a:rPr lang="en-US" dirty="0" smtClean="0"/>
              <a:t>Marginal improvements from tweet data seem to be stock and time dependent</a:t>
            </a:r>
          </a:p>
        </p:txBody>
      </p:sp>
    </p:spTree>
    <p:extLst>
      <p:ext uri="{BB962C8B-B14F-4D97-AF65-F5344CB8AC3E}">
        <p14:creationId xmlns:p14="http://schemas.microsoft.com/office/powerpoint/2010/main" val="8131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399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rbel" charset="0"/>
              </a:rPr>
              <a:t>Meet remotely </a:t>
            </a:r>
            <a:r>
              <a:rPr lang="en-US" dirty="0">
                <a:latin typeface="Corbel" charset="0"/>
              </a:rPr>
              <a:t>using email/GitHub and also scheduled meetings to work in parallel</a:t>
            </a:r>
          </a:p>
          <a:p>
            <a:r>
              <a:rPr lang="en-US" dirty="0" smtClean="0">
                <a:latin typeface="Corbel" charset="0"/>
              </a:rPr>
              <a:t>Use the </a:t>
            </a:r>
            <a:r>
              <a:rPr lang="en-US" dirty="0">
                <a:latin typeface="Corbel" charset="0"/>
              </a:rPr>
              <a:t>Git docker and </a:t>
            </a:r>
            <a:r>
              <a:rPr lang="en-US" dirty="0" smtClean="0">
                <a:latin typeface="Corbel" charset="0"/>
              </a:rPr>
              <a:t>GitHub </a:t>
            </a:r>
            <a:r>
              <a:rPr lang="en-US" dirty="0">
                <a:latin typeface="Corbel" charset="0"/>
              </a:rPr>
              <a:t>via the browser for </a:t>
            </a:r>
            <a:r>
              <a:rPr lang="en-US" dirty="0" smtClean="0">
                <a:latin typeface="Corbel" charset="0"/>
              </a:rPr>
              <a:t>python/R </a:t>
            </a:r>
            <a:r>
              <a:rPr lang="en-US" dirty="0">
                <a:latin typeface="Corbel" charset="0"/>
              </a:rPr>
              <a:t>notebooks</a:t>
            </a:r>
          </a:p>
          <a:p>
            <a:r>
              <a:rPr lang="en-US" dirty="0" smtClean="0">
                <a:latin typeface="Corbel" charset="0"/>
              </a:rPr>
              <a:t>Develop web crawler to scrape stock-related tweets from Twitter</a:t>
            </a:r>
          </a:p>
          <a:p>
            <a:r>
              <a:rPr lang="en-US" dirty="0" smtClean="0">
                <a:latin typeface="Corbel" charset="0"/>
              </a:rPr>
              <a:t>Once enough historical tweets obtained, score sentiment per stock per day using </a:t>
            </a:r>
            <a:r>
              <a:rPr lang="en-US" dirty="0" err="1" smtClean="0">
                <a:latin typeface="Corbel" charset="0"/>
              </a:rPr>
              <a:t>nltk</a:t>
            </a:r>
            <a:endParaRPr lang="en-US" dirty="0" smtClean="0">
              <a:latin typeface="Corbel" charset="0"/>
            </a:endParaRPr>
          </a:p>
          <a:p>
            <a:r>
              <a:rPr lang="en-US" dirty="0" smtClean="0">
                <a:latin typeface="Corbel" charset="0"/>
              </a:rPr>
              <a:t>Aggregate past sentiment in different ways (e.g., last day’s score, prior week’s mean score, prior month’s </a:t>
            </a:r>
            <a:r>
              <a:rPr lang="en-US" dirty="0" err="1" smtClean="0">
                <a:latin typeface="Corbel" charset="0"/>
              </a:rPr>
              <a:t>std</a:t>
            </a:r>
            <a:r>
              <a:rPr lang="en-US" dirty="0" smtClean="0">
                <a:latin typeface="Corbel" charset="0"/>
              </a:rPr>
              <a:t> dev of scores, </a:t>
            </a:r>
            <a:r>
              <a:rPr lang="en-US" dirty="0" err="1" smtClean="0">
                <a:latin typeface="Corbel" charset="0"/>
              </a:rPr>
              <a:t>etc</a:t>
            </a:r>
            <a:r>
              <a:rPr lang="en-US" dirty="0" smtClean="0">
                <a:latin typeface="Corbel" charset="0"/>
              </a:rPr>
              <a:t>)</a:t>
            </a:r>
          </a:p>
          <a:p>
            <a:r>
              <a:rPr lang="en-US" dirty="0" smtClean="0">
                <a:latin typeface="Corbel" charset="0"/>
              </a:rPr>
              <a:t>Apply a data mining algorithm to assess whether aggregate sentiment predictors can adequately forecast a future price movement </a:t>
            </a:r>
            <a:r>
              <a:rPr lang="en-US" dirty="0">
                <a:latin typeface="Corbel" charset="0"/>
              </a:rPr>
              <a:t>(i.e., if(</a:t>
            </a:r>
            <a:r>
              <a:rPr lang="en-US" dirty="0" err="1">
                <a:latin typeface="Corbel" charset="0"/>
              </a:rPr>
              <a:t>Price_t+h</a:t>
            </a:r>
            <a:r>
              <a:rPr lang="en-US" dirty="0">
                <a:latin typeface="Corbel" charset="0"/>
              </a:rPr>
              <a:t>/</a:t>
            </a:r>
            <a:r>
              <a:rPr lang="en-US" dirty="0" err="1">
                <a:latin typeface="Corbel" charset="0"/>
              </a:rPr>
              <a:t>Price_t</a:t>
            </a:r>
            <a:r>
              <a:rPr lang="en-US" dirty="0">
                <a:latin typeface="Corbel" charset="0"/>
              </a:rPr>
              <a:t>) &gt; 1,1,0) </a:t>
            </a:r>
            <a:r>
              <a:rPr lang="en-US" dirty="0" smtClean="0">
                <a:latin typeface="Corbe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6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4714"/>
            <a:ext cx="10018713" cy="1752599"/>
          </a:xfrm>
        </p:spPr>
        <p:txBody>
          <a:bodyPr/>
          <a:lstStyle/>
          <a:p>
            <a:r>
              <a:rPr lang="en-US" dirty="0" smtClean="0"/>
              <a:t>Project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8101"/>
            <a:ext cx="10534694" cy="41951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 a proof-of-concept for reality, built </a:t>
            </a:r>
            <a:r>
              <a:rPr lang="en-US" dirty="0"/>
              <a:t>a web-scraper to grab tweets from Twitter's </a:t>
            </a:r>
            <a:r>
              <a:rPr lang="en-US" dirty="0" smtClean="0"/>
              <a:t>webpage </a:t>
            </a:r>
          </a:p>
          <a:p>
            <a:r>
              <a:rPr lang="en-US" dirty="0">
                <a:latin typeface="Corbel" charset="0"/>
              </a:rPr>
              <a:t>Obtained permission from </a:t>
            </a:r>
            <a:r>
              <a:rPr lang="en-US" dirty="0" err="1">
                <a:latin typeface="Corbel" charset="0"/>
              </a:rPr>
              <a:t>StockTwits</a:t>
            </a:r>
            <a:r>
              <a:rPr lang="en-US" dirty="0">
                <a:latin typeface="Corbel" charset="0"/>
              </a:rPr>
              <a:t> based on academic research to use all 2014 tweets </a:t>
            </a:r>
            <a:endParaRPr lang="en-US" dirty="0" smtClean="0"/>
          </a:p>
          <a:p>
            <a:r>
              <a:rPr lang="en-US" dirty="0" smtClean="0"/>
              <a:t>Actually used the 2014 </a:t>
            </a:r>
            <a:r>
              <a:rPr lang="en-US" dirty="0" err="1" smtClean="0"/>
              <a:t>StockTwits</a:t>
            </a:r>
            <a:r>
              <a:rPr lang="en-US" dirty="0" smtClean="0"/>
              <a:t> data provided as a </a:t>
            </a:r>
            <a:r>
              <a:rPr lang="en-US" dirty="0"/>
              <a:t>JSON </a:t>
            </a:r>
            <a:r>
              <a:rPr lang="en-US" dirty="0" smtClean="0"/>
              <a:t>file (~</a:t>
            </a:r>
            <a:r>
              <a:rPr lang="en-US" dirty="0"/>
              <a:t>12GB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Processed JSON file to extract tweets and score sentiment</a:t>
            </a:r>
          </a:p>
          <a:p>
            <a:pPr lvl="1"/>
            <a:r>
              <a:rPr lang="en-US" dirty="0" smtClean="0"/>
              <a:t>Only used tweets from largest 50 stocks from the NYSE </a:t>
            </a:r>
          </a:p>
          <a:p>
            <a:pPr lvl="1"/>
            <a:r>
              <a:rPr lang="en-US" dirty="0" smtClean="0"/>
              <a:t>Scored each tweet using the </a:t>
            </a:r>
            <a:r>
              <a:rPr lang="en-US" dirty="0" err="1" smtClean="0"/>
              <a:t>nltk</a:t>
            </a:r>
            <a:r>
              <a:rPr lang="en-US" dirty="0" smtClean="0"/>
              <a:t> sentiment utility as positive</a:t>
            </a:r>
            <a:r>
              <a:rPr lang="en-US" dirty="0"/>
              <a:t>= 1</a:t>
            </a:r>
            <a:r>
              <a:rPr lang="en-US" dirty="0" smtClean="0"/>
              <a:t>, negative=-1, and neutral=0</a:t>
            </a:r>
          </a:p>
          <a:p>
            <a:pPr lvl="1"/>
            <a:r>
              <a:rPr lang="en-US" dirty="0" smtClean="0"/>
              <a:t>Aggregated these scores by summing by day, by stock</a:t>
            </a:r>
            <a:endParaRPr lang="en-US" dirty="0"/>
          </a:p>
          <a:p>
            <a:pPr lvl="1"/>
            <a:r>
              <a:rPr lang="en-US" dirty="0" smtClean="0">
                <a:latin typeface="Corbel" charset="0"/>
              </a:rPr>
              <a:t>Output the above as a matrix with dates as rows, stocks as columns, and scores in cells (to csv)</a:t>
            </a:r>
          </a:p>
          <a:p>
            <a:r>
              <a:rPr lang="en-US" dirty="0" smtClean="0">
                <a:latin typeface="Corbel" charset="0"/>
              </a:rPr>
              <a:t>Imported the csv file into R </a:t>
            </a:r>
            <a:r>
              <a:rPr lang="en-US" dirty="0">
                <a:latin typeface="Corbel" charset="0"/>
              </a:rPr>
              <a:t>for </a:t>
            </a:r>
            <a:r>
              <a:rPr lang="en-US" dirty="0" smtClean="0">
                <a:latin typeface="Corbel" charset="0"/>
              </a:rPr>
              <a:t>modeling </a:t>
            </a:r>
          </a:p>
          <a:p>
            <a:r>
              <a:rPr lang="en-US" dirty="0" smtClean="0">
                <a:latin typeface="Corbel" charset="0"/>
              </a:rPr>
              <a:t>Created additional aggregated features of sentiment scores (as explained in the prior slide)</a:t>
            </a:r>
          </a:p>
          <a:p>
            <a:r>
              <a:rPr lang="en-US" dirty="0" smtClean="0">
                <a:latin typeface="Corbel" charset="0"/>
              </a:rPr>
              <a:t>Combined those features with the response variable (as explained in prior slide)</a:t>
            </a:r>
          </a:p>
          <a:p>
            <a:r>
              <a:rPr lang="en-US" dirty="0" smtClean="0">
                <a:latin typeface="Corbel" charset="0"/>
              </a:rPr>
              <a:t>Used a random </a:t>
            </a:r>
            <a:r>
              <a:rPr lang="en-US" dirty="0">
                <a:latin typeface="Corbel" charset="0"/>
              </a:rPr>
              <a:t>forest algorithm in classification mode to determine whether sentiment is able to explain forward price predictions </a:t>
            </a:r>
            <a:endParaRPr lang="en-US" dirty="0" smtClean="0">
              <a:latin typeface="Corbel" charset="0"/>
            </a:endParaRPr>
          </a:p>
          <a:p>
            <a:r>
              <a:rPr lang="en-US" dirty="0" smtClean="0">
                <a:latin typeface="Corbel" charset="0"/>
              </a:rPr>
              <a:t>Performance evaluated on </a:t>
            </a:r>
            <a:r>
              <a:rPr lang="en-US" dirty="0">
                <a:latin typeface="Corbel" charset="0"/>
              </a:rPr>
              <a:t>successive rolling windows (using ROC curves and chi-square tests </a:t>
            </a:r>
            <a:r>
              <a:rPr lang="en-US" dirty="0" smtClean="0">
                <a:latin typeface="Corbel" charset="0"/>
              </a:rPr>
              <a:t>on predicted vs actual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8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4714"/>
            <a:ext cx="10018713" cy="1752599"/>
          </a:xfrm>
        </p:spPr>
        <p:txBody>
          <a:bodyPr/>
          <a:lstStyle/>
          <a:p>
            <a:r>
              <a:rPr lang="en-US" dirty="0" smtClean="0"/>
              <a:t>Twitter Scraper</a:t>
            </a:r>
            <a:endParaRPr lang="en-US" dirty="0"/>
          </a:p>
        </p:txBody>
      </p:sp>
      <p:pic>
        <p:nvPicPr>
          <p:cNvPr id="6" name="Picture 5" descr="Screen Shot 2015-12-07 at 1.29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47" y="1762850"/>
            <a:ext cx="10604500" cy="1066800"/>
          </a:xfrm>
          <a:prstGeom prst="rect">
            <a:avLst/>
          </a:prstGeom>
        </p:spPr>
      </p:pic>
      <p:pic>
        <p:nvPicPr>
          <p:cNvPr id="7" name="Picture 6" descr="Screen Shot 2015-12-07 at 1.31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42" y="3287857"/>
            <a:ext cx="10680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Raw JSON File with Tweets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8" y="2433277"/>
            <a:ext cx="8649730" cy="33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62232"/>
            <a:ext cx="10018713" cy="1752599"/>
          </a:xfrm>
        </p:spPr>
        <p:txBody>
          <a:bodyPr/>
          <a:lstStyle/>
          <a:p>
            <a:r>
              <a:rPr lang="en-US" dirty="0" smtClean="0"/>
              <a:t>Tweet Processing and Sentiment Scoring Code</a:t>
            </a:r>
            <a:endParaRPr lang="en-US" dirty="0"/>
          </a:p>
        </p:txBody>
      </p:sp>
      <p:pic>
        <p:nvPicPr>
          <p:cNvPr id="3" name="Content Placeholder 2" descr="Screen Shot 2015-12-06 at 9.43.3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0" r="-6820"/>
          <a:stretch>
            <a:fillRect/>
          </a:stretch>
        </p:blipFill>
        <p:spPr>
          <a:xfrm>
            <a:off x="640893" y="2160653"/>
            <a:ext cx="11551107" cy="3513536"/>
          </a:xfrm>
        </p:spPr>
      </p:pic>
    </p:spTree>
    <p:extLst>
      <p:ext uri="{BB962C8B-B14F-4D97-AF65-F5344CB8AC3E}">
        <p14:creationId xmlns:p14="http://schemas.microsoft.com/office/powerpoint/2010/main" val="171191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62232"/>
            <a:ext cx="10018713" cy="1752599"/>
          </a:xfrm>
        </p:spPr>
        <p:txBody>
          <a:bodyPr/>
          <a:lstStyle/>
          <a:p>
            <a:r>
              <a:rPr lang="en-US" dirty="0" smtClean="0"/>
              <a:t>Tweet Processing and Sentiment Scoring Code</a:t>
            </a:r>
            <a:endParaRPr lang="en-US" dirty="0"/>
          </a:p>
        </p:txBody>
      </p:sp>
      <p:pic>
        <p:nvPicPr>
          <p:cNvPr id="5" name="Content Placeholder 4" descr="Screen Shot 2015-12-06 at 9.49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9" b="-5069"/>
          <a:stretch>
            <a:fillRect/>
          </a:stretch>
        </p:blipFill>
        <p:spPr>
          <a:xfrm>
            <a:off x="1295156" y="2221170"/>
            <a:ext cx="10683254" cy="3331429"/>
          </a:xfrm>
        </p:spPr>
      </p:pic>
    </p:spTree>
    <p:extLst>
      <p:ext uri="{BB962C8B-B14F-4D97-AF65-F5344CB8AC3E}">
        <p14:creationId xmlns:p14="http://schemas.microsoft.com/office/powerpoint/2010/main" val="201196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7475"/>
            <a:ext cx="10018713" cy="1752599"/>
          </a:xfrm>
        </p:spPr>
        <p:txBody>
          <a:bodyPr/>
          <a:lstStyle/>
          <a:p>
            <a:r>
              <a:rPr lang="en-US" dirty="0" smtClean="0"/>
              <a:t>Example: Stock Matrix of Scores </a:t>
            </a:r>
            <a:br>
              <a:rPr lang="en-US" dirty="0" smtClean="0"/>
            </a:br>
            <a:r>
              <a:rPr lang="en-US" dirty="0" smtClean="0"/>
              <a:t>(Output from JSON Tweet Processing)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9" y="2150074"/>
            <a:ext cx="7908934" cy="36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8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1326</TotalTime>
  <Words>733</Words>
  <Application>Microsoft Macintosh PowerPoint</Application>
  <PresentationFormat>Custom</PresentationFormat>
  <Paragraphs>89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Parallax</vt:lpstr>
      <vt:lpstr>Final Project: StockSentimentAnalysis</vt:lpstr>
      <vt:lpstr>Presentation Overview</vt:lpstr>
      <vt:lpstr>Project Plan</vt:lpstr>
      <vt:lpstr>Project Execution</vt:lpstr>
      <vt:lpstr>Twitter Scraper</vt:lpstr>
      <vt:lpstr>Example: Raw JSON File with Tweets</vt:lpstr>
      <vt:lpstr>Tweet Processing and Sentiment Scoring Code</vt:lpstr>
      <vt:lpstr>Tweet Processing and Sentiment Scoring Code</vt:lpstr>
      <vt:lpstr>Example: Stock Matrix of Scores  (Output from JSON Tweet Processing)</vt:lpstr>
      <vt:lpstr>Example: Adjusted Closing Prices by Date</vt:lpstr>
      <vt:lpstr>Example: Response Variables</vt:lpstr>
      <vt:lpstr>R Code for Training and Testing</vt:lpstr>
      <vt:lpstr>Example: Training Basetable (Variables Only Consist of Aggregations of Prior Sentiment Data) </vt:lpstr>
      <vt:lpstr>Model Evaluated at Each Rolling Week (includes all symbols)</vt:lpstr>
      <vt:lpstr>Performance At Each Weekly Test</vt:lpstr>
      <vt:lpstr>Marginal Effect of Tweet data</vt:lpstr>
      <vt:lpstr>Marginal Effect of Tweet Data</vt:lpstr>
      <vt:lpstr>Marginal Effect of Tweet Data – Worst Performing Tweets</vt:lpstr>
      <vt:lpstr>Marginal Effect of Tweet Data- Best Performing Tweets</vt:lpstr>
      <vt:lpstr>Why are some tweets more informative than others?</vt:lpstr>
      <vt:lpstr>Why are some tweets more informative than others?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</dc:creator>
  <cp:lastModifiedBy>Reazul Hoque</cp:lastModifiedBy>
  <cp:revision>48</cp:revision>
  <dcterms:created xsi:type="dcterms:W3CDTF">2014-09-12T02:11:33Z</dcterms:created>
  <dcterms:modified xsi:type="dcterms:W3CDTF">2015-12-07T18:32:42Z</dcterms:modified>
</cp:coreProperties>
</file>