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3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EDF"/>
    <a:srgbClr val="00D4D6"/>
    <a:srgbClr val="06FBE7"/>
    <a:srgbClr val="00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2438"/>
  </p:normalViewPr>
  <p:slideViewPr>
    <p:cSldViewPr snapToGrid="0" snapToObjects="1">
      <p:cViewPr varScale="1">
        <p:scale>
          <a:sx n="84" d="100"/>
          <a:sy n="84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flcombineresults.com/nflcombinedata.php" TargetMode="External"/><Relationship Id="rId3" Type="http://schemas.openxmlformats.org/officeDocument/2006/relationships/hyperlink" Target="http://www.nfl.com/draft/history/fulldraf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NFl</a:t>
            </a:r>
            <a:r>
              <a:rPr lang="en-US" dirty="0" smtClean="0"/>
              <a:t> draft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Based on NFL combine results</a:t>
            </a:r>
          </a:p>
          <a:p>
            <a:r>
              <a:rPr lang="en-US" dirty="0" smtClean="0"/>
              <a:t>CS 545</a:t>
            </a:r>
          </a:p>
          <a:p>
            <a:r>
              <a:rPr lang="en-US" dirty="0" smtClean="0"/>
              <a:t>Jonathan Adams and Julian Swart</a:t>
            </a:r>
          </a:p>
          <a:p>
            <a:r>
              <a:rPr lang="en-US" dirty="0" smtClean="0"/>
              <a:t>12/01/17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Map numeric draft rank (0 to ~250) to draft round </a:t>
            </a:r>
          </a:p>
          <a:p>
            <a:pPr lvl="1"/>
            <a:r>
              <a:rPr lang="en-US" dirty="0"/>
              <a:t>Not every year has identical numbers drafted per round so may be wrong on a </a:t>
            </a:r>
            <a:r>
              <a:rPr lang="en-US" dirty="0" smtClean="0"/>
              <a:t>few</a:t>
            </a:r>
          </a:p>
          <a:p>
            <a:r>
              <a:rPr lang="en-US" sz="2000" dirty="0" smtClean="0"/>
              <a:t>Made </a:t>
            </a:r>
            <a:r>
              <a:rPr lang="en-US" sz="2000" dirty="0" smtClean="0"/>
              <a:t>predictive models </a:t>
            </a:r>
            <a:r>
              <a:rPr lang="en-US" sz="2000" dirty="0" smtClean="0"/>
              <a:t>for each </a:t>
            </a:r>
            <a:r>
              <a:rPr lang="en-US" sz="2000" dirty="0" smtClean="0"/>
              <a:t>position</a:t>
            </a:r>
          </a:p>
          <a:p>
            <a:r>
              <a:rPr lang="en-US" sz="2000" dirty="0" smtClean="0"/>
              <a:t>Random Forest, Naïve Bayes, Multinomial, and Support Vector Machine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338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22" y="2471363"/>
            <a:ext cx="5313356" cy="3773756"/>
          </a:xfrm>
        </p:spPr>
      </p:pic>
      <p:sp>
        <p:nvSpPr>
          <p:cNvPr id="5" name="TextBox 4"/>
          <p:cNvSpPr txBox="1"/>
          <p:nvPr/>
        </p:nvSpPr>
        <p:spPr>
          <a:xfrm>
            <a:off x="4389120" y="6257078"/>
            <a:ext cx="3413760" cy="3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Orange line represents random guess: ~14%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86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Most Important Variable on Average: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56560"/>
              </p:ext>
            </p:extLst>
          </p:nvPr>
        </p:nvGraphicFramePr>
        <p:xfrm>
          <a:off x="1749927" y="3515267"/>
          <a:ext cx="8692146" cy="1754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794"/>
                <a:gridCol w="965794"/>
                <a:gridCol w="965794"/>
                <a:gridCol w="965794"/>
                <a:gridCol w="965794"/>
                <a:gridCol w="965794"/>
                <a:gridCol w="965794"/>
                <a:gridCol w="965794"/>
                <a:gridCol w="965794"/>
              </a:tblGrid>
              <a:tr h="643684">
                <a:tc>
                  <a:txBody>
                    <a:bodyPr/>
                    <a:lstStyle/>
                    <a:p>
                      <a:r>
                        <a:rPr lang="en-US" dirty="0" smtClean="0"/>
                        <a:t>OL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LB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QB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CCCC"/>
                    </a:solidFill>
                  </a:tcPr>
                </a:tc>
              </a:tr>
              <a:tr h="1111015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DE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DE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yard dash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DE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DE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cone</a:t>
                      </a:r>
                    </a:p>
                    <a:p>
                      <a:r>
                        <a:rPr lang="en-US" baseline="0" dirty="0" smtClean="0"/>
                        <a:t>drill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DE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 jump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DE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cone drill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DE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yard dash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DE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cone drill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00DED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important 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48" y="2638425"/>
            <a:ext cx="4367504" cy="3101974"/>
          </a:xfrm>
        </p:spPr>
      </p:pic>
    </p:spTree>
    <p:extLst>
      <p:ext uri="{BB962C8B-B14F-4D97-AF65-F5344CB8AC3E}">
        <p14:creationId xmlns:p14="http://schemas.microsoft.com/office/powerpoint/2010/main" val="5328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Find better data source for college stats to include into the models</a:t>
            </a:r>
          </a:p>
          <a:p>
            <a:r>
              <a:rPr lang="en-US" sz="2000" dirty="0" smtClean="0"/>
              <a:t>Determine best way to handle missing combine test statistics</a:t>
            </a:r>
          </a:p>
          <a:p>
            <a:pPr marL="457200" lvl="2"/>
            <a:r>
              <a:rPr lang="en-US" dirty="0"/>
              <a:t>Correlation between other tests (see appendix</a:t>
            </a:r>
            <a:r>
              <a:rPr lang="en-US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Look into clustering and relationships between clusters </a:t>
            </a:r>
          </a:p>
          <a:p>
            <a:r>
              <a:rPr lang="en-US" sz="2000" dirty="0" smtClean="0"/>
              <a:t>Model ensembling </a:t>
            </a:r>
          </a:p>
        </p:txBody>
      </p:sp>
    </p:spTree>
    <p:extLst>
      <p:ext uri="{BB962C8B-B14F-4D97-AF65-F5344CB8AC3E}">
        <p14:creationId xmlns:p14="http://schemas.microsoft.com/office/powerpoint/2010/main" val="6618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18" y="2638425"/>
            <a:ext cx="4229965" cy="3101975"/>
          </a:xfrm>
        </p:spPr>
      </p:pic>
    </p:spTree>
    <p:extLst>
      <p:ext uri="{BB962C8B-B14F-4D97-AF65-F5344CB8AC3E}">
        <p14:creationId xmlns:p14="http://schemas.microsoft.com/office/powerpoint/2010/main" val="6923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20" y="2523845"/>
            <a:ext cx="4151369" cy="3942999"/>
          </a:xfrm>
        </p:spPr>
      </p:pic>
    </p:spTree>
    <p:extLst>
      <p:ext uri="{BB962C8B-B14F-4D97-AF65-F5344CB8AC3E}">
        <p14:creationId xmlns:p14="http://schemas.microsoft.com/office/powerpoint/2010/main" val="11664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29" y="2651759"/>
            <a:ext cx="4949541" cy="3515361"/>
          </a:xfrm>
        </p:spPr>
      </p:pic>
    </p:spTree>
    <p:extLst>
      <p:ext uri="{BB962C8B-B14F-4D97-AF65-F5344CB8AC3E}">
        <p14:creationId xmlns:p14="http://schemas.microsoft.com/office/powerpoint/2010/main" val="17403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81" y="3027362"/>
            <a:ext cx="3492500" cy="2324100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6408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Can we predict a prospective athlete’s draft round based on his performance in the NFL combine?</a:t>
            </a:r>
          </a:p>
          <a:p>
            <a:pPr lvl="1"/>
            <a:r>
              <a:rPr lang="en-US" dirty="0" smtClean="0"/>
              <a:t>Yes! We can predict draft round ~4 times better than random for most positions</a:t>
            </a:r>
          </a:p>
          <a:p>
            <a:r>
              <a:rPr lang="en-US" sz="2000" dirty="0" smtClean="0"/>
              <a:t>If so, can we determine which drills an athlete needs to improve his performance?</a:t>
            </a:r>
          </a:p>
          <a:p>
            <a:pPr lvl="1"/>
            <a:r>
              <a:rPr lang="en-US" dirty="0" smtClean="0"/>
              <a:t>Yes! Our model allows an athlete to see which drills have the biggest impact on draft rank based on his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collection and processing</a:t>
            </a:r>
          </a:p>
          <a:p>
            <a:r>
              <a:rPr lang="en-US" sz="2000" dirty="0" smtClean="0"/>
              <a:t>Exploratory Analysis</a:t>
            </a:r>
          </a:p>
          <a:p>
            <a:r>
              <a:rPr lang="en-US" sz="2000" dirty="0" smtClean="0"/>
              <a:t>Modeling</a:t>
            </a:r>
          </a:p>
          <a:p>
            <a:r>
              <a:rPr lang="en-US" sz="2000" dirty="0" smtClean="0"/>
              <a:t>Results</a:t>
            </a:r>
            <a:endParaRPr lang="en-US" sz="2000" dirty="0" smtClean="0"/>
          </a:p>
          <a:p>
            <a:r>
              <a:rPr lang="en-US" sz="2000" dirty="0" smtClean="0"/>
              <a:t>Future Work</a:t>
            </a:r>
            <a:endParaRPr lang="en-US" sz="2000" dirty="0" smtClean="0"/>
          </a:p>
          <a:p>
            <a:r>
              <a:rPr lang="en-US" sz="2000" dirty="0" smtClean="0"/>
              <a:t>Questions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56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 data collected using Python – </a:t>
            </a:r>
            <a:r>
              <a:rPr lang="en-US" sz="2000" dirty="0" err="1" smtClean="0"/>
              <a:t>Beautifulsoup</a:t>
            </a:r>
            <a:r>
              <a:rPr lang="en-US" sz="2000" dirty="0" smtClean="0"/>
              <a:t> and exported to CSV files for each website</a:t>
            </a:r>
          </a:p>
          <a:p>
            <a:r>
              <a:rPr lang="en-US" sz="2000" dirty="0" smtClean="0"/>
              <a:t>Data collected from 2004 - 2018</a:t>
            </a:r>
          </a:p>
          <a:p>
            <a:r>
              <a:rPr lang="en-US" sz="2000" dirty="0" smtClean="0"/>
              <a:t>Two </a:t>
            </a:r>
            <a:r>
              <a:rPr lang="en-US" sz="2000" dirty="0" smtClean="0"/>
              <a:t>CSVs read into R and merged by player name</a:t>
            </a:r>
          </a:p>
          <a:p>
            <a:r>
              <a:rPr lang="en-US" sz="2000" dirty="0" smtClean="0"/>
              <a:t>NFL combine </a:t>
            </a:r>
            <a:r>
              <a:rPr lang="en-US" sz="2000" dirty="0"/>
              <a:t>stats: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nflcombineresults.com/nflcombinedata.php</a:t>
            </a:r>
            <a:endParaRPr lang="en-US" sz="2000" dirty="0" smtClean="0"/>
          </a:p>
          <a:p>
            <a:r>
              <a:rPr lang="en-US" sz="2000" dirty="0" smtClean="0"/>
              <a:t>Draft </a:t>
            </a:r>
            <a:r>
              <a:rPr lang="en-US" sz="2000" dirty="0"/>
              <a:t>Rank: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www.nfl.com/draft/history/fulldraft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46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Multiple labels for similar positions, e.g.  (“OLB”, “MLB”,”ILB”) are all linebackers so changed label to “LB”</a:t>
            </a:r>
          </a:p>
          <a:p>
            <a:r>
              <a:rPr lang="en-US" sz="2000" dirty="0" smtClean="0"/>
              <a:t>Subset based on position</a:t>
            </a:r>
          </a:p>
          <a:p>
            <a:r>
              <a:rPr lang="en-US" sz="2000" dirty="0" smtClean="0"/>
              <a:t>Only used complete cases for each position</a:t>
            </a:r>
          </a:p>
          <a:p>
            <a:pPr lvl="1"/>
            <a:r>
              <a:rPr lang="en-US" dirty="0" smtClean="0"/>
              <a:t>Had to remove bench press column from WR and QB data because neither position completed the test very often</a:t>
            </a:r>
          </a:p>
        </p:txBody>
      </p:sp>
    </p:spTree>
    <p:extLst>
      <p:ext uri="{BB962C8B-B14F-4D97-AF65-F5344CB8AC3E}">
        <p14:creationId xmlns:p14="http://schemas.microsoft.com/office/powerpoint/2010/main" val="8496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510199"/>
            <a:ext cx="4270374" cy="3032989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9" y="2516401"/>
            <a:ext cx="4252910" cy="30205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by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510199"/>
            <a:ext cx="4270374" cy="3032988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9" y="2516401"/>
            <a:ext cx="4252910" cy="30205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by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round by position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30" y="2467365"/>
            <a:ext cx="5311140" cy="3772183"/>
          </a:xfrm>
        </p:spPr>
      </p:pic>
    </p:spTree>
    <p:extLst>
      <p:ext uri="{BB962C8B-B14F-4D97-AF65-F5344CB8AC3E}">
        <p14:creationId xmlns:p14="http://schemas.microsoft.com/office/powerpoint/2010/main" val="41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round by position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672354"/>
            <a:ext cx="4271962" cy="303411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672918"/>
            <a:ext cx="4270374" cy="3032989"/>
          </a:xfrm>
        </p:spPr>
      </p:pic>
    </p:spTree>
    <p:extLst>
      <p:ext uri="{BB962C8B-B14F-4D97-AF65-F5344CB8AC3E}">
        <p14:creationId xmlns:p14="http://schemas.microsoft.com/office/powerpoint/2010/main" val="5470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1277</TotalTime>
  <Words>361</Words>
  <Application>Microsoft Macintosh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Gill Sans MT</vt:lpstr>
      <vt:lpstr>Arial</vt:lpstr>
      <vt:lpstr>Parcel</vt:lpstr>
      <vt:lpstr>NFl draft analysis</vt:lpstr>
      <vt:lpstr>Main question</vt:lpstr>
      <vt:lpstr>AGenda</vt:lpstr>
      <vt:lpstr>Data collection</vt:lpstr>
      <vt:lpstr>Data processing</vt:lpstr>
      <vt:lpstr>Data by position</vt:lpstr>
      <vt:lpstr>Data by position</vt:lpstr>
      <vt:lpstr>Draft round by position</vt:lpstr>
      <vt:lpstr>Draft round by position</vt:lpstr>
      <vt:lpstr>Modeling</vt:lpstr>
      <vt:lpstr>Results</vt:lpstr>
      <vt:lpstr>Random forest</vt:lpstr>
      <vt:lpstr>Example of important variable</vt:lpstr>
      <vt:lpstr>Future work</vt:lpstr>
      <vt:lpstr>questions</vt:lpstr>
      <vt:lpstr>Appendix</vt:lpstr>
      <vt:lpstr>appendix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draft analysis</dc:title>
  <dc:creator>Adams, Jonathan Thomas</dc:creator>
  <cp:lastModifiedBy>Adams, Jonathan Thomas</cp:lastModifiedBy>
  <cp:revision>26</cp:revision>
  <dcterms:created xsi:type="dcterms:W3CDTF">2017-11-29T21:19:54Z</dcterms:created>
  <dcterms:modified xsi:type="dcterms:W3CDTF">2017-12-01T18:38:23Z</dcterms:modified>
</cp:coreProperties>
</file>