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La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This is where we pivot from what influences startups, to interesting side notes about correlation between stock markets in the US and funding for startups.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Talk about the correlation between funding vs stock market.  Notice as average funding goes down, the stock market goes up.  This could possibly imply that there’s an eventual payoff for startups that were invested in in the past.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A key part of our process was removing the extraneous data that crunchbase served us. We decided that we were only interested in companies formed after 1990, as this is the age in which the internet and technology in general started picking up, so we had to eliminate the data of companies that preceded that date. It was interesting, though, to see that Crunchbase had data on the founding of a Russian bank that started in the 1800s and was funded with the equivalent of $58 million in today’s money.</a:t>
            </a:r>
          </a:p>
          <a:p>
            <a:pPr lvl="0">
              <a:spcBef>
                <a:spcPts val="0"/>
              </a:spcBef>
              <a:buNone/>
            </a:pPr>
            <a:r>
              <a:t/>
            </a:r>
            <a:endParaRPr/>
          </a:p>
          <a:p>
            <a:pPr lvl="0">
              <a:spcBef>
                <a:spcPts val="0"/>
              </a:spcBef>
              <a:buNone/>
            </a:pPr>
            <a:r>
              <a:rPr lang="en"/>
              <a:t>Beyond this, some of the data was not there for certain entries. This included things like categories, country of origin, and date of founding sometimes. Given that this was fundemental to our study, we eliminated the rows whose fields were null for each of the respective computations.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So after I successfully removed the extraneous data, I had to perform the computations of the various metrics we were interested in. This included average funding and rate of closure for companies in various countries, for companies founded in different years since 1990, and for companies in each category of business.</a:t>
            </a:r>
          </a:p>
          <a:p>
            <a:pPr lvl="0">
              <a:spcBef>
                <a:spcPts val="0"/>
              </a:spcBef>
              <a:buNone/>
            </a:pPr>
            <a:r>
              <a:t/>
            </a:r>
            <a:endParaRPr/>
          </a:p>
          <a:p>
            <a:pPr lvl="0">
              <a:spcBef>
                <a:spcPts val="0"/>
              </a:spcBef>
              <a:buNone/>
            </a:pPr>
            <a:r>
              <a:rPr lang="en"/>
              <a:t>When this was completed, the data was written to a CSV so that Daniel could the analysis of the data.</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One of our key interests in this project was seeing if location had anything to do with success rate.  To get a look at this, we first examined the highest and lowest funded startups across the world. (Jamaica is high b/c digicel received $1.2B in initial funding)</a:t>
            </a:r>
          </a:p>
          <a:p>
            <a:pPr lvl="0">
              <a:spcBef>
                <a:spcPts val="0"/>
              </a:spcBef>
              <a:buNone/>
            </a:pPr>
            <a:r>
              <a:rPr lang="en"/>
              <a:t>This information was inconclusive.  Note how the US is nowhere to be found in the top 10.  However, as expected, the lowest 10 were either countries we hadn’t really heard of, or ones we had heard of but would expect to be low such as North Korea.</a:t>
            </a:r>
          </a:p>
          <a:p>
            <a:pPr lvl="0">
              <a:spcBef>
                <a:spcPts val="0"/>
              </a:spcBef>
              <a:buNone/>
            </a:pPr>
            <a:r>
              <a:t/>
            </a:r>
            <a:endParaRPr/>
          </a:p>
          <a:p>
            <a:pPr lvl="0">
              <a:spcBef>
                <a:spcPts val="0"/>
              </a:spcBef>
              <a:buNone/>
            </a:pPr>
            <a:r>
              <a:rPr lang="en"/>
              <a:t>It was interesting to see the average funding for Jamaica. There were only 13 startups there, and yet the funding was so high. In the future we’d definitely like to investigate what the industries of these </a:t>
            </a:r>
          </a:p>
          <a:p>
            <a:pPr lvl="0">
              <a:spcBef>
                <a:spcPts val="0"/>
              </a:spcBef>
              <a:buNone/>
            </a:pPr>
            <a:r>
              <a:t/>
            </a:r>
            <a:endParaRPr/>
          </a:p>
          <a:p>
            <a:pPr lvl="0">
              <a:spcBef>
                <a:spcPts val="0"/>
              </a:spcBef>
              <a:buNone/>
            </a:pPr>
            <a:r>
              <a:rPr lang="en"/>
              <a:t>We can in some ways argue that funding makes a big difference on success if you throw enough money at it.  Jamaica wasn’t even on the list of closures from 1990-present day, however, it also only had 3 startups.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When looking at average funding by category we expected the tech industry to be near the top considering that’s the first thing that comes to mind upon hearing the word “startup”.  However, this wouldn’t be the case, and that makes sense.  Tech is for fun in most cases, whereas things such as Natural Energy, Energy, Transportation, etc. are more necessary to living.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rIns="91425" wrap="square" tIns="91425"/>
          <a:lstStyle>
            <a:lvl1pPr lvl="0">
              <a:spcBef>
                <a:spcPts val="0"/>
              </a:spcBef>
              <a:buClr>
                <a:schemeClr val="dk2"/>
              </a:buClr>
              <a:buSzPts val="4200"/>
              <a:buNone/>
              <a:defRPr sz="4200">
                <a:solidFill>
                  <a:schemeClr val="dk2"/>
                </a:solidFill>
              </a:defRPr>
            </a:lvl1pPr>
            <a:lvl2pPr lvl="1">
              <a:spcBef>
                <a:spcPts val="0"/>
              </a:spcBef>
              <a:buClr>
                <a:schemeClr val="dk2"/>
              </a:buClr>
              <a:buSzPts val="4200"/>
              <a:buNone/>
              <a:defRPr sz="4200">
                <a:solidFill>
                  <a:schemeClr val="dk2"/>
                </a:solidFill>
              </a:defRPr>
            </a:lvl2pPr>
            <a:lvl3pPr lvl="2">
              <a:spcBef>
                <a:spcPts val="0"/>
              </a:spcBef>
              <a:buClr>
                <a:schemeClr val="dk2"/>
              </a:buClr>
              <a:buSzPts val="4200"/>
              <a:buNone/>
              <a:defRPr sz="4200">
                <a:solidFill>
                  <a:schemeClr val="dk2"/>
                </a:solidFill>
              </a:defRPr>
            </a:lvl3pPr>
            <a:lvl4pPr lvl="3">
              <a:spcBef>
                <a:spcPts val="0"/>
              </a:spcBef>
              <a:buClr>
                <a:schemeClr val="dk2"/>
              </a:buClr>
              <a:buSzPts val="4200"/>
              <a:buNone/>
              <a:defRPr sz="4200">
                <a:solidFill>
                  <a:schemeClr val="dk2"/>
                </a:solidFill>
              </a:defRPr>
            </a:lvl4pPr>
            <a:lvl5pPr lvl="4">
              <a:spcBef>
                <a:spcPts val="0"/>
              </a:spcBef>
              <a:buClr>
                <a:schemeClr val="dk2"/>
              </a:buClr>
              <a:buSzPts val="4200"/>
              <a:buNone/>
              <a:defRPr sz="4200">
                <a:solidFill>
                  <a:schemeClr val="dk2"/>
                </a:solidFill>
              </a:defRPr>
            </a:lvl5pPr>
            <a:lvl6pPr lvl="5">
              <a:spcBef>
                <a:spcPts val="0"/>
              </a:spcBef>
              <a:buClr>
                <a:schemeClr val="dk2"/>
              </a:buClr>
              <a:buSzPts val="4200"/>
              <a:buNone/>
              <a:defRPr sz="4200">
                <a:solidFill>
                  <a:schemeClr val="dk2"/>
                </a:solidFill>
              </a:defRPr>
            </a:lvl6pPr>
            <a:lvl7pPr lvl="6">
              <a:spcBef>
                <a:spcPts val="0"/>
              </a:spcBef>
              <a:buClr>
                <a:schemeClr val="dk2"/>
              </a:buClr>
              <a:buSzPts val="4200"/>
              <a:buNone/>
              <a:defRPr sz="4200">
                <a:solidFill>
                  <a:schemeClr val="dk2"/>
                </a:solidFill>
              </a:defRPr>
            </a:lvl7pPr>
            <a:lvl8pPr lvl="7">
              <a:spcBef>
                <a:spcPts val="0"/>
              </a:spcBef>
              <a:buClr>
                <a:schemeClr val="dk2"/>
              </a:buClr>
              <a:buSzPts val="4200"/>
              <a:buNone/>
              <a:defRPr sz="4200">
                <a:solidFill>
                  <a:schemeClr val="dk2"/>
                </a:solidFill>
              </a:defRPr>
            </a:lvl8pPr>
            <a:lvl9pPr lvl="8">
              <a:spcBef>
                <a:spcPts val="0"/>
              </a:spcBef>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rIns="91425" wrap="square" tIns="91425"/>
          <a:lstStyle>
            <a:lvl1pPr lvl="0">
              <a:spcBef>
                <a:spcPts val="0"/>
              </a:spcBef>
              <a:buClr>
                <a:schemeClr val="lt1"/>
              </a:buClr>
              <a:buSzPts val="8000"/>
              <a:buNone/>
              <a:defRPr sz="8000">
                <a:solidFill>
                  <a:schemeClr val="lt1"/>
                </a:solidFill>
              </a:defRPr>
            </a:lvl1pPr>
            <a:lvl2pPr lvl="1">
              <a:spcBef>
                <a:spcPts val="0"/>
              </a:spcBef>
              <a:buClr>
                <a:schemeClr val="lt1"/>
              </a:buClr>
              <a:buSzPts val="8000"/>
              <a:buNone/>
              <a:defRPr sz="8000">
                <a:solidFill>
                  <a:schemeClr val="lt1"/>
                </a:solidFill>
              </a:defRPr>
            </a:lvl2pPr>
            <a:lvl3pPr lvl="2">
              <a:spcBef>
                <a:spcPts val="0"/>
              </a:spcBef>
              <a:buClr>
                <a:schemeClr val="lt1"/>
              </a:buClr>
              <a:buSzPts val="8000"/>
              <a:buNone/>
              <a:defRPr sz="8000">
                <a:solidFill>
                  <a:schemeClr val="lt1"/>
                </a:solidFill>
              </a:defRPr>
            </a:lvl3pPr>
            <a:lvl4pPr lvl="3">
              <a:spcBef>
                <a:spcPts val="0"/>
              </a:spcBef>
              <a:buClr>
                <a:schemeClr val="lt1"/>
              </a:buClr>
              <a:buSzPts val="8000"/>
              <a:buNone/>
              <a:defRPr sz="8000">
                <a:solidFill>
                  <a:schemeClr val="lt1"/>
                </a:solidFill>
              </a:defRPr>
            </a:lvl4pPr>
            <a:lvl5pPr lvl="4">
              <a:spcBef>
                <a:spcPts val="0"/>
              </a:spcBef>
              <a:buClr>
                <a:schemeClr val="lt1"/>
              </a:buClr>
              <a:buSzPts val="8000"/>
              <a:buNone/>
              <a:defRPr sz="8000">
                <a:solidFill>
                  <a:schemeClr val="lt1"/>
                </a:solidFill>
              </a:defRPr>
            </a:lvl5pPr>
            <a:lvl6pPr lvl="5">
              <a:spcBef>
                <a:spcPts val="0"/>
              </a:spcBef>
              <a:buClr>
                <a:schemeClr val="lt1"/>
              </a:buClr>
              <a:buSzPts val="8000"/>
              <a:buNone/>
              <a:defRPr sz="8000">
                <a:solidFill>
                  <a:schemeClr val="lt1"/>
                </a:solidFill>
              </a:defRPr>
            </a:lvl6pPr>
            <a:lvl7pPr lvl="6">
              <a:spcBef>
                <a:spcPts val="0"/>
              </a:spcBef>
              <a:buClr>
                <a:schemeClr val="lt1"/>
              </a:buClr>
              <a:buSzPts val="8000"/>
              <a:buNone/>
              <a:defRPr sz="8000">
                <a:solidFill>
                  <a:schemeClr val="lt1"/>
                </a:solidFill>
              </a:defRPr>
            </a:lvl7pPr>
            <a:lvl8pPr lvl="7">
              <a:spcBef>
                <a:spcPts val="0"/>
              </a:spcBef>
              <a:buClr>
                <a:schemeClr val="lt1"/>
              </a:buClr>
              <a:buSzPts val="8000"/>
              <a:buNone/>
              <a:defRPr sz="8000">
                <a:solidFill>
                  <a:schemeClr val="lt1"/>
                </a:solidFill>
              </a:defRPr>
            </a:lvl8pPr>
            <a:lvl9pPr lvl="8">
              <a:spcBef>
                <a:spcPts val="0"/>
              </a:spcBef>
              <a:buClr>
                <a:schemeClr val="lt1"/>
              </a:buClr>
              <a:buSzPts val="8000"/>
              <a:buNone/>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rIns="91425" wrap="square" tIns="91425"/>
          <a:lstStyle>
            <a:lvl1pPr lvl="0">
              <a:spcBef>
                <a:spcPts val="0"/>
              </a:spcBef>
              <a:buClr>
                <a:schemeClr val="lt1"/>
              </a:buClr>
              <a:buSzPts val="1300"/>
              <a:buChar char="●"/>
              <a:defRPr>
                <a:solidFill>
                  <a:schemeClr val="lt1"/>
                </a:solidFill>
              </a:defRPr>
            </a:lvl1pPr>
            <a:lvl2pPr lvl="1">
              <a:spcBef>
                <a:spcPts val="0"/>
              </a:spcBef>
              <a:buClr>
                <a:schemeClr val="lt1"/>
              </a:buClr>
              <a:buSzPts val="1100"/>
              <a:buChar char="○"/>
              <a:defRPr>
                <a:solidFill>
                  <a:schemeClr val="lt1"/>
                </a:solidFill>
              </a:defRPr>
            </a:lvl2pPr>
            <a:lvl3pPr lvl="2">
              <a:spcBef>
                <a:spcPts val="0"/>
              </a:spcBef>
              <a:buClr>
                <a:schemeClr val="lt1"/>
              </a:buClr>
              <a:buSzPts val="1100"/>
              <a:buChar char="■"/>
              <a:defRPr>
                <a:solidFill>
                  <a:schemeClr val="lt1"/>
                </a:solidFill>
              </a:defRPr>
            </a:lvl3pPr>
            <a:lvl4pPr lvl="3">
              <a:spcBef>
                <a:spcPts val="0"/>
              </a:spcBef>
              <a:buClr>
                <a:schemeClr val="lt1"/>
              </a:buClr>
              <a:buSzPts val="1100"/>
              <a:buChar char="●"/>
              <a:defRPr>
                <a:solidFill>
                  <a:schemeClr val="lt1"/>
                </a:solidFill>
              </a:defRPr>
            </a:lvl4pPr>
            <a:lvl5pPr lvl="4">
              <a:spcBef>
                <a:spcPts val="0"/>
              </a:spcBef>
              <a:buClr>
                <a:schemeClr val="lt1"/>
              </a:buClr>
              <a:buSzPts val="1100"/>
              <a:buChar char="○"/>
              <a:defRPr>
                <a:solidFill>
                  <a:schemeClr val="lt1"/>
                </a:solidFill>
              </a:defRPr>
            </a:lvl5pPr>
            <a:lvl6pPr lvl="5">
              <a:spcBef>
                <a:spcPts val="0"/>
              </a:spcBef>
              <a:buClr>
                <a:schemeClr val="lt1"/>
              </a:buClr>
              <a:buSzPts val="1100"/>
              <a:buChar char="■"/>
              <a:defRPr>
                <a:solidFill>
                  <a:schemeClr val="lt1"/>
                </a:solidFill>
              </a:defRPr>
            </a:lvl6pPr>
            <a:lvl7pPr lvl="6">
              <a:spcBef>
                <a:spcPts val="0"/>
              </a:spcBef>
              <a:buClr>
                <a:schemeClr val="lt1"/>
              </a:buClr>
              <a:buSzPts val="1100"/>
              <a:buChar char="●"/>
              <a:defRPr>
                <a:solidFill>
                  <a:schemeClr val="lt1"/>
                </a:solidFill>
              </a:defRPr>
            </a:lvl7pPr>
            <a:lvl8pPr lvl="7">
              <a:spcBef>
                <a:spcPts val="0"/>
              </a:spcBef>
              <a:buClr>
                <a:schemeClr val="lt1"/>
              </a:buClr>
              <a:buSzPts val="1100"/>
              <a:buChar char="○"/>
              <a:defRPr>
                <a:solidFill>
                  <a:schemeClr val="lt1"/>
                </a:solidFill>
              </a:defRPr>
            </a:lvl8pPr>
            <a:lvl9pPr lvl="8">
              <a:spcBef>
                <a:spcPts val="0"/>
              </a:spcBef>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rIns="91425" wrap="square" tIns="91425"/>
          <a:lstStyle>
            <a:lvl1pPr lvl="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SzPts val="2800"/>
              <a:buFont typeface="Raleway"/>
              <a:buNone/>
              <a:defRPr b="1" sz="2800">
                <a:latin typeface="Raleway"/>
                <a:ea typeface="Raleway"/>
                <a:cs typeface="Raleway"/>
                <a:sym typeface="Raleway"/>
              </a:defRPr>
            </a:lvl1pPr>
            <a:lvl2pPr lvl="1">
              <a:spcBef>
                <a:spcPts val="0"/>
              </a:spcBef>
              <a:buSzPts val="2800"/>
              <a:buFont typeface="Raleway"/>
              <a:buNone/>
              <a:defRPr b="1" sz="2800">
                <a:latin typeface="Raleway"/>
                <a:ea typeface="Raleway"/>
                <a:cs typeface="Raleway"/>
                <a:sym typeface="Raleway"/>
              </a:defRPr>
            </a:lvl2pPr>
            <a:lvl3pPr lvl="2">
              <a:spcBef>
                <a:spcPts val="0"/>
              </a:spcBef>
              <a:buSzPts val="2800"/>
              <a:buFont typeface="Raleway"/>
              <a:buNone/>
              <a:defRPr b="1" sz="2800">
                <a:latin typeface="Raleway"/>
                <a:ea typeface="Raleway"/>
                <a:cs typeface="Raleway"/>
                <a:sym typeface="Raleway"/>
              </a:defRPr>
            </a:lvl3pPr>
            <a:lvl4pPr lvl="3">
              <a:spcBef>
                <a:spcPts val="0"/>
              </a:spcBef>
              <a:buSzPts val="2800"/>
              <a:buFont typeface="Raleway"/>
              <a:buNone/>
              <a:defRPr b="1" sz="2800">
                <a:latin typeface="Raleway"/>
                <a:ea typeface="Raleway"/>
                <a:cs typeface="Raleway"/>
                <a:sym typeface="Raleway"/>
              </a:defRPr>
            </a:lvl4pPr>
            <a:lvl5pPr lvl="4">
              <a:spcBef>
                <a:spcPts val="0"/>
              </a:spcBef>
              <a:buSzPts val="2800"/>
              <a:buFont typeface="Raleway"/>
              <a:buNone/>
              <a:defRPr b="1" sz="2800">
                <a:latin typeface="Raleway"/>
                <a:ea typeface="Raleway"/>
                <a:cs typeface="Raleway"/>
                <a:sym typeface="Raleway"/>
              </a:defRPr>
            </a:lvl5pPr>
            <a:lvl6pPr lvl="5">
              <a:spcBef>
                <a:spcPts val="0"/>
              </a:spcBef>
              <a:buSzPts val="2800"/>
              <a:buFont typeface="Raleway"/>
              <a:buNone/>
              <a:defRPr b="1" sz="2800">
                <a:latin typeface="Raleway"/>
                <a:ea typeface="Raleway"/>
                <a:cs typeface="Raleway"/>
                <a:sym typeface="Raleway"/>
              </a:defRPr>
            </a:lvl6pPr>
            <a:lvl7pPr lvl="6">
              <a:spcBef>
                <a:spcPts val="0"/>
              </a:spcBef>
              <a:buSzPts val="2800"/>
              <a:buFont typeface="Raleway"/>
              <a:buNone/>
              <a:defRPr b="1" sz="2800">
                <a:latin typeface="Raleway"/>
                <a:ea typeface="Raleway"/>
                <a:cs typeface="Raleway"/>
                <a:sym typeface="Raleway"/>
              </a:defRPr>
            </a:lvl7pPr>
            <a:lvl8pPr lvl="7">
              <a:spcBef>
                <a:spcPts val="0"/>
              </a:spcBef>
              <a:buSzPts val="2800"/>
              <a:buFont typeface="Raleway"/>
              <a:buNone/>
              <a:defRPr b="1" sz="2800">
                <a:latin typeface="Raleway"/>
                <a:ea typeface="Raleway"/>
                <a:cs typeface="Raleway"/>
                <a:sym typeface="Raleway"/>
              </a:defRPr>
            </a:lvl8pPr>
            <a:lvl9pPr lvl="8">
              <a:spcBef>
                <a:spcPts val="0"/>
              </a:spcBef>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1"/>
              </a:buClr>
              <a:buSzPts val="13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rIns="91425" wrap="square" tIns="91425">
            <a:noAutofit/>
          </a:bodyPr>
          <a:lstStyle/>
          <a:p>
            <a:pPr lvl="0" rtl="0" algn="ctr">
              <a:spcBef>
                <a:spcPts val="0"/>
              </a:spcBef>
              <a:buNone/>
            </a:pPr>
            <a:r>
              <a:rPr lang="en"/>
              <a:t>Startup Analysis</a:t>
            </a:r>
          </a:p>
          <a:p>
            <a:pPr lvl="0" rtl="0" algn="l">
              <a:spcBef>
                <a:spcPts val="0"/>
              </a:spcBef>
              <a:buNone/>
            </a:pPr>
            <a:r>
              <a:t/>
            </a:r>
            <a:endParaRPr/>
          </a:p>
        </p:txBody>
      </p:sp>
      <p:sp>
        <p:nvSpPr>
          <p:cNvPr id="87" name="Shape 87"/>
          <p:cNvSpPr txBox="1"/>
          <p:nvPr>
            <p:ph idx="1" type="subTitle"/>
          </p:nvPr>
        </p:nvSpPr>
        <p:spPr>
          <a:xfrm>
            <a:off x="729627" y="3172900"/>
            <a:ext cx="7688100" cy="541200"/>
          </a:xfrm>
          <a:prstGeom prst="rect">
            <a:avLst/>
          </a:prstGeom>
        </p:spPr>
        <p:txBody>
          <a:bodyPr anchorCtr="0" anchor="t" bIns="91425" lIns="91425" rIns="91425" wrap="square" tIns="91425">
            <a:noAutofit/>
          </a:bodyPr>
          <a:lstStyle/>
          <a:p>
            <a:pPr lvl="0" algn="ctr">
              <a:spcBef>
                <a:spcPts val="0"/>
              </a:spcBef>
              <a:buNone/>
            </a:pPr>
            <a:r>
              <a:rPr lang="en"/>
              <a:t>Luke Mills, Howard Choi, Daniel Lowe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lgn="ctr">
              <a:spcBef>
                <a:spcPts val="0"/>
              </a:spcBef>
              <a:buNone/>
            </a:pPr>
            <a:r>
              <a:rPr lang="en"/>
              <a:t>International Closure Rates</a:t>
            </a:r>
          </a:p>
        </p:txBody>
      </p:sp>
      <p:sp>
        <p:nvSpPr>
          <p:cNvPr id="144" name="Shape 144"/>
          <p:cNvSpPr txBox="1"/>
          <p:nvPr>
            <p:ph idx="1" type="body"/>
          </p:nvPr>
        </p:nvSpPr>
        <p:spPr>
          <a:xfrm>
            <a:off x="729450" y="2078875"/>
            <a:ext cx="7957200" cy="2261100"/>
          </a:xfrm>
          <a:prstGeom prst="rect">
            <a:avLst/>
          </a:prstGeom>
        </p:spPr>
        <p:txBody>
          <a:bodyPr anchorCtr="0" anchor="t" bIns="91425" lIns="91425" rIns="91425" wrap="square" tIns="91425">
            <a:noAutofit/>
          </a:bodyPr>
          <a:lstStyle/>
          <a:p>
            <a:pPr indent="-317500" lvl="0" marL="457200" rtl="0">
              <a:spcBef>
                <a:spcPts val="0"/>
              </a:spcBef>
              <a:spcAft>
                <a:spcPts val="0"/>
              </a:spcAft>
              <a:buSzPts val="1400"/>
              <a:buChar char="●"/>
            </a:pPr>
            <a:r>
              <a:rPr lang="en" sz="1400"/>
              <a:t>Most countries were closer to together than expected</a:t>
            </a:r>
          </a:p>
          <a:p>
            <a:pPr indent="-317500" lvl="0" marL="457200" rtl="0">
              <a:spcBef>
                <a:spcPts val="0"/>
              </a:spcBef>
              <a:spcAft>
                <a:spcPts val="0"/>
              </a:spcAft>
              <a:buSzPts val="1400"/>
              <a:buChar char="●"/>
            </a:pPr>
            <a:r>
              <a:rPr lang="en" sz="1400"/>
              <a:t>The US was the 12th highest percentage-wise, but it wasn’t that high compared to anywhere else.</a:t>
            </a:r>
          </a:p>
          <a:p>
            <a:pPr indent="-317500" lvl="0" marL="457200" rtl="0">
              <a:spcBef>
                <a:spcPts val="0"/>
              </a:spcBef>
              <a:spcAft>
                <a:spcPts val="0"/>
              </a:spcAft>
              <a:buSzPts val="1400"/>
              <a:buChar char="●"/>
            </a:pPr>
            <a:r>
              <a:rPr lang="en" sz="1400"/>
              <a:t>US - 7.4% average closure rate (2971 out of 39,790 companies since 1990)</a:t>
            </a:r>
          </a:p>
          <a:p>
            <a:pPr indent="-317500" lvl="0" marL="457200" rtl="0">
              <a:spcBef>
                <a:spcPts val="0"/>
              </a:spcBef>
              <a:spcAft>
                <a:spcPts val="0"/>
              </a:spcAft>
              <a:buSzPts val="1400"/>
              <a:buChar char="●"/>
            </a:pPr>
            <a:r>
              <a:rPr lang="en" sz="1400"/>
              <a:t>Germany - 6.1% average closure rate (74 out of 1198 companies since 1990)</a:t>
            </a:r>
          </a:p>
          <a:p>
            <a:pPr indent="-317500" lvl="0" marL="457200" rtl="0">
              <a:spcBef>
                <a:spcPts val="0"/>
              </a:spcBef>
              <a:buSzPts val="1400"/>
              <a:buChar char="●"/>
            </a:pPr>
            <a:r>
              <a:rPr lang="en" sz="1400"/>
              <a:t>Japan - 3.72% average closure rate (17 out of 456 companies since 1990)</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lgn="ctr">
              <a:spcBef>
                <a:spcPts val="0"/>
              </a:spcBef>
              <a:buNone/>
            </a:pPr>
            <a:r>
              <a:rPr lang="en"/>
              <a:t>Where the US Fits</a:t>
            </a:r>
          </a:p>
        </p:txBody>
      </p:sp>
      <p:pic>
        <p:nvPicPr>
          <p:cNvPr id="150" name="Shape 150"/>
          <p:cNvPicPr preferRelativeResize="0"/>
          <p:nvPr/>
        </p:nvPicPr>
        <p:blipFill>
          <a:blip r:embed="rId3">
            <a:alphaModFix/>
          </a:blip>
          <a:stretch>
            <a:fillRect/>
          </a:stretch>
        </p:blipFill>
        <p:spPr>
          <a:xfrm>
            <a:off x="547250" y="2058200"/>
            <a:ext cx="4268450" cy="2984850"/>
          </a:xfrm>
          <a:prstGeom prst="rect">
            <a:avLst/>
          </a:prstGeom>
          <a:noFill/>
          <a:ln>
            <a:noFill/>
          </a:ln>
        </p:spPr>
      </p:pic>
      <p:sp>
        <p:nvSpPr>
          <p:cNvPr id="151" name="Shape 151"/>
          <p:cNvSpPr txBox="1"/>
          <p:nvPr/>
        </p:nvSpPr>
        <p:spPr>
          <a:xfrm>
            <a:off x="5039600" y="2067800"/>
            <a:ext cx="3730200" cy="2971800"/>
          </a:xfrm>
          <a:prstGeom prst="rect">
            <a:avLst/>
          </a:prstGeom>
          <a:noFill/>
          <a:ln>
            <a:noFill/>
          </a:ln>
        </p:spPr>
        <p:txBody>
          <a:bodyPr anchorCtr="0" anchor="t" bIns="91425" lIns="91425" rIns="91425" wrap="square" tIns="91425">
            <a:noAutofit/>
          </a:bodyPr>
          <a:lstStyle/>
          <a:p>
            <a:pPr indent="-317500" lvl="0" marL="457200" rtl="0">
              <a:spcBef>
                <a:spcPts val="0"/>
              </a:spcBef>
              <a:spcAft>
                <a:spcPts val="0"/>
              </a:spcAft>
              <a:buSzPts val="1400"/>
              <a:buChar char="●"/>
            </a:pPr>
            <a:r>
              <a:rPr lang="en"/>
              <a:t>The US contains the most startups by a huge margin.</a:t>
            </a:r>
          </a:p>
          <a:p>
            <a:pPr indent="-317500" lvl="0" marL="457200" rtl="0">
              <a:spcBef>
                <a:spcPts val="0"/>
              </a:spcBef>
              <a:spcAft>
                <a:spcPts val="0"/>
              </a:spcAft>
              <a:buSzPts val="1400"/>
              <a:buChar char="●"/>
            </a:pPr>
            <a:r>
              <a:rPr lang="en"/>
              <a:t>The US doesn’t appear on the top 10 average funding list.</a:t>
            </a:r>
          </a:p>
          <a:p>
            <a:pPr indent="-317500" lvl="0" marL="457200">
              <a:spcBef>
                <a:spcPts val="0"/>
              </a:spcBef>
              <a:buSzPts val="1400"/>
              <a:buChar char="●"/>
            </a:pPr>
            <a:r>
              <a:rPr lang="en"/>
              <a:t>This data led us to the conclusion that the average funding might affect whether startups succeed since the US ranked 12th on our list of average closure percentage by country.</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729450" y="1318650"/>
            <a:ext cx="7688400" cy="535200"/>
          </a:xfrm>
          <a:prstGeom prst="rect">
            <a:avLst/>
          </a:prstGeom>
        </p:spPr>
        <p:txBody>
          <a:bodyPr anchorCtr="0" anchor="t" bIns="91425" lIns="91425" rIns="91425" wrap="square" tIns="91425">
            <a:noAutofit/>
          </a:bodyPr>
          <a:lstStyle/>
          <a:p>
            <a:pPr lvl="0" algn="ctr">
              <a:spcBef>
                <a:spcPts val="0"/>
              </a:spcBef>
              <a:buNone/>
            </a:pPr>
            <a:r>
              <a:rPr lang="en"/>
              <a:t>Largest Industries in USA</a:t>
            </a:r>
          </a:p>
        </p:txBody>
      </p:sp>
      <p:sp>
        <p:nvSpPr>
          <p:cNvPr id="157" name="Shape 157"/>
          <p:cNvSpPr txBox="1"/>
          <p:nvPr>
            <p:ph idx="2" type="body"/>
          </p:nvPr>
        </p:nvSpPr>
        <p:spPr>
          <a:xfrm>
            <a:off x="4643604" y="2078875"/>
            <a:ext cx="3774300" cy="22611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en"/>
              <a:t>The most dominate industry varies by each state</a:t>
            </a:r>
          </a:p>
          <a:p>
            <a:pPr indent="-311150" lvl="0" marL="457200" rtl="0">
              <a:spcBef>
                <a:spcPts val="0"/>
              </a:spcBef>
              <a:spcAft>
                <a:spcPts val="0"/>
              </a:spcAft>
              <a:buSzPts val="1300"/>
              <a:buChar char="●"/>
            </a:pPr>
            <a:r>
              <a:rPr lang="en"/>
              <a:t>The top 10 most populated industries in each state are exactly the same</a:t>
            </a:r>
          </a:p>
          <a:p>
            <a:pPr indent="-311150" lvl="0" marL="457200" rtl="0">
              <a:spcBef>
                <a:spcPts val="0"/>
              </a:spcBef>
              <a:spcAft>
                <a:spcPts val="0"/>
              </a:spcAft>
              <a:buSzPts val="1300"/>
              <a:buChar char="●"/>
            </a:pPr>
            <a:r>
              <a:rPr lang="en"/>
              <a:t>IT and Software have similar funding rates compared to other industries</a:t>
            </a:r>
          </a:p>
          <a:p>
            <a:pPr indent="-311150" lvl="0" marL="457200">
              <a:spcBef>
                <a:spcPts val="0"/>
              </a:spcBef>
              <a:buSzPts val="1300"/>
              <a:buChar char="●"/>
            </a:pPr>
            <a:r>
              <a:rPr lang="en"/>
              <a:t>What does this mean the for the job market?</a:t>
            </a:r>
          </a:p>
        </p:txBody>
      </p:sp>
      <p:pic>
        <p:nvPicPr>
          <p:cNvPr id="158" name="Shape 158"/>
          <p:cNvPicPr preferRelativeResize="0"/>
          <p:nvPr/>
        </p:nvPicPr>
        <p:blipFill>
          <a:blip r:embed="rId3">
            <a:alphaModFix/>
          </a:blip>
          <a:stretch>
            <a:fillRect/>
          </a:stretch>
        </p:blipFill>
        <p:spPr>
          <a:xfrm>
            <a:off x="729450" y="1935825"/>
            <a:ext cx="3721850" cy="27004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Correlation with the Stock Market?</a:t>
            </a:r>
          </a:p>
        </p:txBody>
      </p:sp>
      <p:sp>
        <p:nvSpPr>
          <p:cNvPr id="164" name="Shape 164"/>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sz="1800"/>
              <a:t>Interested in how startup success/failure correlated with stock market in US</a:t>
            </a:r>
          </a:p>
          <a:p>
            <a:pPr indent="-342900" lvl="0" marL="457200" rtl="0">
              <a:spcBef>
                <a:spcPts val="0"/>
              </a:spcBef>
              <a:spcAft>
                <a:spcPts val="0"/>
              </a:spcAft>
              <a:buSzPts val="1800"/>
              <a:buChar char="●"/>
            </a:pPr>
            <a:r>
              <a:rPr lang="en" sz="1800"/>
              <a:t>Computed rate of closure and average funding per year of founding for  just companies in the US</a:t>
            </a:r>
          </a:p>
          <a:p>
            <a:pPr indent="-342900" lvl="0" marL="457200">
              <a:spcBef>
                <a:spcPts val="0"/>
              </a:spcBef>
              <a:buSzPts val="1800"/>
              <a:buChar char="●"/>
            </a:pPr>
            <a:r>
              <a:rPr lang="en" sz="1800"/>
              <a:t>DOW Jones and S&amp;P 500 indices used in comparison</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pic>
        <p:nvPicPr>
          <p:cNvPr id="169" name="Shape 169"/>
          <p:cNvPicPr preferRelativeResize="0"/>
          <p:nvPr/>
        </p:nvPicPr>
        <p:blipFill>
          <a:blip r:embed="rId3">
            <a:alphaModFix/>
          </a:blip>
          <a:stretch>
            <a:fillRect/>
          </a:stretch>
        </p:blipFill>
        <p:spPr>
          <a:xfrm>
            <a:off x="4639450" y="1428900"/>
            <a:ext cx="4514851" cy="3275256"/>
          </a:xfrm>
          <a:prstGeom prst="rect">
            <a:avLst/>
          </a:prstGeom>
          <a:noFill/>
          <a:ln>
            <a:noFill/>
          </a:ln>
        </p:spPr>
      </p:pic>
      <p:sp>
        <p:nvSpPr>
          <p:cNvPr id="170" name="Shape 170"/>
          <p:cNvSpPr txBox="1"/>
          <p:nvPr>
            <p:ph type="title"/>
          </p:nvPr>
        </p:nvSpPr>
        <p:spPr>
          <a:xfrm>
            <a:off x="729450" y="655675"/>
            <a:ext cx="7688700" cy="535200"/>
          </a:xfrm>
          <a:prstGeom prst="rect">
            <a:avLst/>
          </a:prstGeom>
        </p:spPr>
        <p:txBody>
          <a:bodyPr anchorCtr="0" anchor="t" bIns="91425" lIns="91425" rIns="91425" wrap="square" tIns="91425">
            <a:noAutofit/>
          </a:bodyPr>
          <a:lstStyle/>
          <a:p>
            <a:pPr lvl="0">
              <a:spcBef>
                <a:spcPts val="0"/>
              </a:spcBef>
              <a:buNone/>
            </a:pPr>
            <a:r>
              <a:rPr lang="en"/>
              <a:t>S&amp;P 500 v.s. Average Funding for Year Founded</a:t>
            </a:r>
          </a:p>
          <a:p>
            <a:pPr lvl="0" rtl="0">
              <a:spcBef>
                <a:spcPts val="0"/>
              </a:spcBef>
              <a:buNone/>
            </a:pPr>
            <a:r>
              <a:t/>
            </a:r>
            <a:endParaRPr/>
          </a:p>
        </p:txBody>
      </p:sp>
      <p:pic>
        <p:nvPicPr>
          <p:cNvPr id="171" name="Shape 171"/>
          <p:cNvPicPr preferRelativeResize="0"/>
          <p:nvPr/>
        </p:nvPicPr>
        <p:blipFill>
          <a:blip r:embed="rId4">
            <a:alphaModFix/>
          </a:blip>
          <a:stretch>
            <a:fillRect/>
          </a:stretch>
        </p:blipFill>
        <p:spPr>
          <a:xfrm>
            <a:off x="0" y="1428900"/>
            <a:ext cx="4514851" cy="3275256"/>
          </a:xfrm>
          <a:prstGeom prst="rect">
            <a:avLst/>
          </a:prstGeom>
          <a:noFill/>
          <a:ln>
            <a:noFill/>
          </a:ln>
        </p:spPr>
      </p:pic>
      <p:cxnSp>
        <p:nvCxnSpPr>
          <p:cNvPr id="172" name="Shape 172"/>
          <p:cNvCxnSpPr/>
          <p:nvPr/>
        </p:nvCxnSpPr>
        <p:spPr>
          <a:xfrm>
            <a:off x="6620925" y="2865850"/>
            <a:ext cx="149100" cy="382500"/>
          </a:xfrm>
          <a:prstGeom prst="straightConnector1">
            <a:avLst/>
          </a:prstGeom>
          <a:noFill/>
          <a:ln cap="flat" cmpd="sng" w="9525">
            <a:solidFill>
              <a:schemeClr val="dk2"/>
            </a:solidFill>
            <a:prstDash val="solid"/>
            <a:round/>
            <a:headEnd len="lg" w="lg" type="none"/>
            <a:tailEnd len="lg" w="lg" type="triangle"/>
          </a:ln>
        </p:spPr>
      </p:cxnSp>
      <p:sp>
        <p:nvSpPr>
          <p:cNvPr id="173" name="Shape 173"/>
          <p:cNvSpPr txBox="1"/>
          <p:nvPr/>
        </p:nvSpPr>
        <p:spPr>
          <a:xfrm>
            <a:off x="5835825" y="2575550"/>
            <a:ext cx="1719300" cy="437700"/>
          </a:xfrm>
          <a:prstGeom prst="rect">
            <a:avLst/>
          </a:prstGeom>
          <a:noFill/>
          <a:ln>
            <a:noFill/>
          </a:ln>
        </p:spPr>
        <p:txBody>
          <a:bodyPr anchorCtr="0" anchor="t" bIns="91425" lIns="91425" rIns="91425" wrap="square" tIns="91425">
            <a:noAutofit/>
          </a:bodyPr>
          <a:lstStyle/>
          <a:p>
            <a:pPr lvl="0">
              <a:spcBef>
                <a:spcPts val="0"/>
              </a:spcBef>
              <a:buNone/>
            </a:pPr>
            <a:r>
              <a:rPr lang="en" sz="1200"/>
              <a:t>Dot com bubble bursts</a:t>
            </a:r>
          </a:p>
        </p:txBody>
      </p:sp>
      <p:cxnSp>
        <p:nvCxnSpPr>
          <p:cNvPr id="174" name="Shape 174"/>
          <p:cNvCxnSpPr/>
          <p:nvPr/>
        </p:nvCxnSpPr>
        <p:spPr>
          <a:xfrm flipH="1">
            <a:off x="7770775" y="3359500"/>
            <a:ext cx="111300" cy="305700"/>
          </a:xfrm>
          <a:prstGeom prst="straightConnector1">
            <a:avLst/>
          </a:prstGeom>
          <a:noFill/>
          <a:ln cap="flat" cmpd="sng" w="9525">
            <a:solidFill>
              <a:schemeClr val="dk2"/>
            </a:solidFill>
            <a:prstDash val="solid"/>
            <a:round/>
            <a:headEnd len="lg" w="lg" type="none"/>
            <a:tailEnd len="lg" w="lg" type="triangle"/>
          </a:ln>
        </p:spPr>
      </p:cxnSp>
      <p:sp>
        <p:nvSpPr>
          <p:cNvPr id="175" name="Shape 175"/>
          <p:cNvSpPr txBox="1"/>
          <p:nvPr/>
        </p:nvSpPr>
        <p:spPr>
          <a:xfrm>
            <a:off x="7599650" y="2865850"/>
            <a:ext cx="1466400" cy="175500"/>
          </a:xfrm>
          <a:prstGeom prst="rect">
            <a:avLst/>
          </a:prstGeom>
          <a:noFill/>
          <a:ln>
            <a:noFill/>
          </a:ln>
        </p:spPr>
        <p:txBody>
          <a:bodyPr anchorCtr="0" anchor="t" bIns="91425" lIns="91425" rIns="91425" wrap="square" tIns="91425">
            <a:noAutofit/>
          </a:bodyPr>
          <a:lstStyle/>
          <a:p>
            <a:pPr lvl="0">
              <a:spcBef>
                <a:spcPts val="0"/>
              </a:spcBef>
              <a:buNone/>
            </a:pPr>
            <a:r>
              <a:rPr lang="en" sz="1200"/>
              <a:t>Great R</a:t>
            </a:r>
            <a:r>
              <a:rPr lang="en" sz="1200"/>
              <a:t>ecession starts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729450" y="655675"/>
            <a:ext cx="7688700" cy="535200"/>
          </a:xfrm>
          <a:prstGeom prst="rect">
            <a:avLst/>
          </a:prstGeom>
        </p:spPr>
        <p:txBody>
          <a:bodyPr anchorCtr="0" anchor="t" bIns="91425" lIns="91425" rIns="91425" wrap="square" tIns="91425">
            <a:noAutofit/>
          </a:bodyPr>
          <a:lstStyle/>
          <a:p>
            <a:pPr lvl="0">
              <a:spcBef>
                <a:spcPts val="0"/>
              </a:spcBef>
              <a:buNone/>
            </a:pPr>
            <a:r>
              <a:rPr lang="en"/>
              <a:t>S&amp;P 500 v.s. Rate of Closure for Year Founded </a:t>
            </a:r>
          </a:p>
        </p:txBody>
      </p:sp>
      <p:pic>
        <p:nvPicPr>
          <p:cNvPr id="181" name="Shape 181"/>
          <p:cNvPicPr preferRelativeResize="0"/>
          <p:nvPr/>
        </p:nvPicPr>
        <p:blipFill>
          <a:blip r:embed="rId3">
            <a:alphaModFix/>
          </a:blip>
          <a:stretch>
            <a:fillRect/>
          </a:stretch>
        </p:blipFill>
        <p:spPr>
          <a:xfrm>
            <a:off x="0" y="1428900"/>
            <a:ext cx="4514851" cy="3275256"/>
          </a:xfrm>
          <a:prstGeom prst="rect">
            <a:avLst/>
          </a:prstGeom>
          <a:noFill/>
          <a:ln>
            <a:noFill/>
          </a:ln>
        </p:spPr>
      </p:pic>
      <p:pic>
        <p:nvPicPr>
          <p:cNvPr id="182" name="Shape 182"/>
          <p:cNvPicPr preferRelativeResize="0"/>
          <p:nvPr/>
        </p:nvPicPr>
        <p:blipFill>
          <a:blip r:embed="rId4">
            <a:alphaModFix/>
          </a:blip>
          <a:stretch>
            <a:fillRect/>
          </a:stretch>
        </p:blipFill>
        <p:spPr>
          <a:xfrm>
            <a:off x="4629150" y="1428900"/>
            <a:ext cx="4514851" cy="3275276"/>
          </a:xfrm>
          <a:prstGeom prst="rect">
            <a:avLst/>
          </a:prstGeom>
          <a:noFill/>
          <a:ln>
            <a:noFill/>
          </a:ln>
        </p:spPr>
      </p:pic>
      <p:cxnSp>
        <p:nvCxnSpPr>
          <p:cNvPr id="183" name="Shape 183"/>
          <p:cNvCxnSpPr/>
          <p:nvPr/>
        </p:nvCxnSpPr>
        <p:spPr>
          <a:xfrm flipH="1" rot="10800000">
            <a:off x="7381625" y="2608800"/>
            <a:ext cx="250500" cy="778500"/>
          </a:xfrm>
          <a:prstGeom prst="straightConnector1">
            <a:avLst/>
          </a:prstGeom>
          <a:noFill/>
          <a:ln cap="flat" cmpd="sng" w="9525">
            <a:solidFill>
              <a:schemeClr val="dk2"/>
            </a:solidFill>
            <a:prstDash val="solid"/>
            <a:round/>
            <a:headEnd len="lg" w="lg" type="none"/>
            <a:tailEnd len="lg" w="lg" type="triangle"/>
          </a:ln>
        </p:spPr>
      </p:cxnSp>
      <p:sp>
        <p:nvSpPr>
          <p:cNvPr id="184" name="Shape 184"/>
          <p:cNvSpPr txBox="1"/>
          <p:nvPr/>
        </p:nvSpPr>
        <p:spPr>
          <a:xfrm>
            <a:off x="6951750" y="3310700"/>
            <a:ext cx="1466400" cy="175500"/>
          </a:xfrm>
          <a:prstGeom prst="rect">
            <a:avLst/>
          </a:prstGeom>
          <a:noFill/>
          <a:ln>
            <a:noFill/>
          </a:ln>
        </p:spPr>
        <p:txBody>
          <a:bodyPr anchorCtr="0" anchor="t" bIns="91425" lIns="91425" rIns="91425" wrap="square" tIns="91425">
            <a:noAutofit/>
          </a:bodyPr>
          <a:lstStyle/>
          <a:p>
            <a:pPr lvl="0" rtl="0">
              <a:spcBef>
                <a:spcPts val="0"/>
              </a:spcBef>
              <a:buNone/>
            </a:pPr>
            <a:r>
              <a:rPr lang="en" sz="1200"/>
              <a:t>Great Recession starts</a:t>
            </a:r>
          </a:p>
        </p:txBody>
      </p:sp>
      <p:cxnSp>
        <p:nvCxnSpPr>
          <p:cNvPr id="185" name="Shape 185"/>
          <p:cNvCxnSpPr/>
          <p:nvPr/>
        </p:nvCxnSpPr>
        <p:spPr>
          <a:xfrm flipH="1" rot="10800000">
            <a:off x="6186100" y="3609650"/>
            <a:ext cx="444900" cy="361500"/>
          </a:xfrm>
          <a:prstGeom prst="straightConnector1">
            <a:avLst/>
          </a:prstGeom>
          <a:noFill/>
          <a:ln cap="flat" cmpd="sng" w="9525">
            <a:solidFill>
              <a:schemeClr val="dk2"/>
            </a:solidFill>
            <a:prstDash val="solid"/>
            <a:round/>
            <a:headEnd len="lg" w="lg" type="none"/>
            <a:tailEnd len="lg" w="lg" type="triangle"/>
          </a:ln>
        </p:spPr>
      </p:cxnSp>
      <p:sp>
        <p:nvSpPr>
          <p:cNvPr id="186" name="Shape 186"/>
          <p:cNvSpPr txBox="1"/>
          <p:nvPr/>
        </p:nvSpPr>
        <p:spPr>
          <a:xfrm>
            <a:off x="5724625" y="3910075"/>
            <a:ext cx="1719300" cy="437700"/>
          </a:xfrm>
          <a:prstGeom prst="rect">
            <a:avLst/>
          </a:prstGeom>
          <a:noFill/>
          <a:ln>
            <a:noFill/>
          </a:ln>
        </p:spPr>
        <p:txBody>
          <a:bodyPr anchorCtr="0" anchor="t" bIns="91425" lIns="91425" rIns="91425" wrap="square" tIns="91425">
            <a:noAutofit/>
          </a:bodyPr>
          <a:lstStyle/>
          <a:p>
            <a:pPr lvl="0" rtl="0">
              <a:spcBef>
                <a:spcPts val="0"/>
              </a:spcBef>
              <a:buNone/>
            </a:pPr>
            <a:r>
              <a:rPr lang="en" sz="1200"/>
              <a:t>Dot com bubble bursts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Conclusions</a:t>
            </a:r>
          </a:p>
        </p:txBody>
      </p:sp>
      <p:sp>
        <p:nvSpPr>
          <p:cNvPr id="192" name="Shape 192"/>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30200" lvl="0" marL="457200" rtl="0">
              <a:spcBef>
                <a:spcPts val="0"/>
              </a:spcBef>
              <a:spcAft>
                <a:spcPts val="0"/>
              </a:spcAft>
              <a:buSzPts val="1600"/>
              <a:buChar char="●"/>
            </a:pPr>
            <a:r>
              <a:rPr lang="en" sz="1600"/>
              <a:t>Tech is not as highly-funded as anticipated</a:t>
            </a:r>
          </a:p>
          <a:p>
            <a:pPr indent="-330200" lvl="0" marL="457200" rtl="0">
              <a:spcBef>
                <a:spcPts val="0"/>
              </a:spcBef>
              <a:spcAft>
                <a:spcPts val="0"/>
              </a:spcAft>
              <a:buSzPts val="1600"/>
              <a:buChar char="●"/>
            </a:pPr>
            <a:r>
              <a:rPr lang="en" sz="1600"/>
              <a:t>The United States is not anywhere near the top in terms of average funding</a:t>
            </a:r>
          </a:p>
          <a:p>
            <a:pPr indent="-330200" lvl="1" marL="914400" rtl="0">
              <a:spcBef>
                <a:spcPts val="0"/>
              </a:spcBef>
              <a:spcAft>
                <a:spcPts val="0"/>
              </a:spcAft>
              <a:buSzPts val="1600"/>
              <a:buChar char="○"/>
            </a:pPr>
            <a:r>
              <a:rPr lang="en" sz="1600"/>
              <a:t>Yet many startups in USA</a:t>
            </a:r>
          </a:p>
          <a:p>
            <a:pPr indent="-330200" lvl="0" marL="457200" rtl="0">
              <a:spcBef>
                <a:spcPts val="0"/>
              </a:spcBef>
              <a:spcAft>
                <a:spcPts val="0"/>
              </a:spcAft>
              <a:buSzPts val="1600"/>
              <a:buChar char="●"/>
            </a:pPr>
            <a:r>
              <a:rPr lang="en" sz="1600"/>
              <a:t>African countries have high levels of average funding nationally</a:t>
            </a:r>
          </a:p>
          <a:p>
            <a:pPr indent="-330200" lvl="0" marL="457200" rtl="0">
              <a:spcBef>
                <a:spcPts val="0"/>
              </a:spcBef>
              <a:spcAft>
                <a:spcPts val="0"/>
              </a:spcAft>
              <a:buSzPts val="1600"/>
              <a:buChar char="●"/>
            </a:pPr>
            <a:r>
              <a:rPr lang="en" sz="1600"/>
              <a:t>Interesting correlation with the Great Recession</a:t>
            </a:r>
          </a:p>
          <a:p>
            <a:pPr indent="-330200" lvl="0" marL="457200">
              <a:spcBef>
                <a:spcPts val="0"/>
              </a:spcBef>
              <a:buSzPts val="1600"/>
              <a:buChar char="●"/>
            </a:pPr>
            <a:r>
              <a:rPr lang="en" sz="1600"/>
              <a:t>If you want to start a company, perhaps focus it on the factors essential to life</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Challenges Faced</a:t>
            </a:r>
          </a:p>
        </p:txBody>
      </p:sp>
      <p:sp>
        <p:nvSpPr>
          <p:cNvPr id="198" name="Shape 198"/>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sz="1800"/>
              <a:t>Determining what statistics to use</a:t>
            </a:r>
          </a:p>
          <a:p>
            <a:pPr indent="-342900" lvl="0" marL="457200" rtl="0">
              <a:spcBef>
                <a:spcPts val="0"/>
              </a:spcBef>
              <a:spcAft>
                <a:spcPts val="0"/>
              </a:spcAft>
              <a:buSzPts val="1800"/>
              <a:buChar char="●"/>
            </a:pPr>
            <a:r>
              <a:rPr lang="en" sz="1800"/>
              <a:t>Data wrangling</a:t>
            </a:r>
          </a:p>
          <a:p>
            <a:pPr indent="-342900" lvl="0" marL="457200" rtl="0">
              <a:spcBef>
                <a:spcPts val="0"/>
              </a:spcBef>
              <a:buSzPts val="1800"/>
              <a:buChar char="●"/>
            </a:pPr>
            <a:r>
              <a:rPr lang="en" sz="1800"/>
              <a:t>Making inferences from the results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Further Development</a:t>
            </a:r>
          </a:p>
        </p:txBody>
      </p:sp>
      <p:sp>
        <p:nvSpPr>
          <p:cNvPr id="204" name="Shape 204"/>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sz="1800"/>
              <a:t>Investigate rates of IPOs for companies in areas of highest average funding and lowest rates of closure</a:t>
            </a:r>
          </a:p>
          <a:p>
            <a:pPr indent="-342900" lvl="0" marL="457200" rtl="0">
              <a:spcBef>
                <a:spcPts val="0"/>
              </a:spcBef>
              <a:spcAft>
                <a:spcPts val="0"/>
              </a:spcAft>
              <a:buSzPts val="1800"/>
              <a:buChar char="●"/>
            </a:pPr>
            <a:r>
              <a:rPr lang="en" sz="1800"/>
              <a:t>Learn more stats to do even more advanced analysis</a:t>
            </a:r>
          </a:p>
          <a:p>
            <a:pPr indent="-342900" lvl="0" marL="457200" rtl="0">
              <a:spcBef>
                <a:spcPts val="0"/>
              </a:spcBef>
              <a:buSzPts val="1800"/>
              <a:buChar char="●"/>
            </a:pPr>
            <a:r>
              <a:rPr lang="en" sz="1800"/>
              <a:t>Compare data to world events/news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lgn="ctr">
              <a:spcBef>
                <a:spcPts val="0"/>
              </a:spcBef>
              <a:buNone/>
            </a:pPr>
            <a:r>
              <a:rPr lang="en"/>
              <a:t>What Factors Influence Startup Success?</a:t>
            </a:r>
          </a:p>
        </p:txBody>
      </p:sp>
      <p:sp>
        <p:nvSpPr>
          <p:cNvPr id="93" name="Shape 93"/>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sz="1800"/>
              <a:t>Originally focused on tech companies only</a:t>
            </a:r>
          </a:p>
          <a:p>
            <a:pPr indent="-342900" lvl="0" marL="457200" rtl="0">
              <a:spcBef>
                <a:spcPts val="0"/>
              </a:spcBef>
              <a:spcAft>
                <a:spcPts val="0"/>
              </a:spcAft>
              <a:buSzPts val="1800"/>
              <a:buChar char="●"/>
            </a:pPr>
            <a:r>
              <a:rPr lang="en" sz="1800"/>
              <a:t>Broadened scope to include all startups; much more interesting analysis </a:t>
            </a:r>
          </a:p>
          <a:p>
            <a:pPr indent="-342900" lvl="0" marL="457200" rtl="0">
              <a:spcBef>
                <a:spcPts val="0"/>
              </a:spcBef>
              <a:spcAft>
                <a:spcPts val="0"/>
              </a:spcAft>
              <a:buSzPts val="1800"/>
              <a:buChar char="●"/>
            </a:pPr>
            <a:r>
              <a:rPr lang="en" sz="1800"/>
              <a:t>Original Hypothesis:  Location and industry should have a big influence on success rate.</a:t>
            </a:r>
          </a:p>
          <a:p>
            <a:pPr indent="-342900" lvl="0" marL="457200" rtl="0">
              <a:spcBef>
                <a:spcPts val="0"/>
              </a:spcBef>
              <a:spcAft>
                <a:spcPts val="0"/>
              </a:spcAft>
              <a:buSzPts val="1800"/>
              <a:buChar char="●"/>
            </a:pPr>
            <a:r>
              <a:rPr lang="en" sz="1800"/>
              <a:t>Some fields naturally lend themselves to a higher success rate than others.</a:t>
            </a:r>
          </a:p>
          <a:p>
            <a:pPr indent="-342900" lvl="0" marL="457200">
              <a:spcBef>
                <a:spcPts val="0"/>
              </a:spcBef>
              <a:buSzPts val="1800"/>
              <a:buChar char="●"/>
            </a:pPr>
            <a:r>
              <a:rPr lang="en" sz="1800"/>
              <a:t>Competition might also be a big factor.</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Defining Success and Failure</a:t>
            </a:r>
          </a:p>
        </p:txBody>
      </p:sp>
      <p:sp>
        <p:nvSpPr>
          <p:cNvPr id="99" name="Shape 99"/>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sz="1800"/>
              <a:t>Measure of Success = amount of funding</a:t>
            </a:r>
          </a:p>
          <a:p>
            <a:pPr lvl="0">
              <a:spcBef>
                <a:spcPts val="0"/>
              </a:spcBef>
              <a:buNone/>
            </a:pPr>
            <a:r>
              <a:rPr lang="en" sz="1800"/>
              <a:t>Measure of Failure = company closure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lgn="ctr">
              <a:spcBef>
                <a:spcPts val="0"/>
              </a:spcBef>
              <a:buNone/>
            </a:pPr>
            <a:r>
              <a:rPr lang="en"/>
              <a:t>Collecting Data</a:t>
            </a:r>
          </a:p>
        </p:txBody>
      </p:sp>
      <p:sp>
        <p:nvSpPr>
          <p:cNvPr id="105" name="Shape 105"/>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sz="1800"/>
              <a:t>Crunchbase allowed us to export all data straight to Excel</a:t>
            </a:r>
          </a:p>
          <a:p>
            <a:pPr indent="-342900" lvl="0" marL="457200" rtl="0">
              <a:spcBef>
                <a:spcPts val="0"/>
              </a:spcBef>
              <a:spcAft>
                <a:spcPts val="0"/>
              </a:spcAft>
              <a:buSzPts val="1800"/>
              <a:buChar char="●"/>
            </a:pPr>
            <a:r>
              <a:rPr lang="en" sz="1800"/>
              <a:t>Too much data for Excel and would crash Excel on its own.</a:t>
            </a:r>
          </a:p>
          <a:p>
            <a:pPr indent="-342900" lvl="0" marL="457200" rtl="0">
              <a:spcBef>
                <a:spcPts val="0"/>
              </a:spcBef>
              <a:spcAft>
                <a:spcPts val="0"/>
              </a:spcAft>
              <a:buSzPts val="1800"/>
              <a:buChar char="●"/>
            </a:pPr>
            <a:r>
              <a:rPr lang="en" sz="1800"/>
              <a:t>Data was converted to csv format and parsed using Python.</a:t>
            </a:r>
          </a:p>
          <a:p>
            <a:pPr indent="-342900" lvl="0" marL="457200" rtl="0">
              <a:spcBef>
                <a:spcPts val="0"/>
              </a:spcBef>
              <a:spcAft>
                <a:spcPts val="0"/>
              </a:spcAft>
              <a:buSzPts val="1800"/>
              <a:buChar char="●"/>
            </a:pPr>
            <a:r>
              <a:rPr lang="en" sz="1800"/>
              <a:t>From there, Python scripts handled computations</a:t>
            </a:r>
          </a:p>
          <a:p>
            <a:pPr indent="-342900" lvl="0" marL="457200" rtl="0">
              <a:spcBef>
                <a:spcPts val="0"/>
              </a:spcBef>
              <a:buSzPts val="1800"/>
              <a:buChar char="●"/>
            </a:pPr>
            <a:r>
              <a:rPr lang="en" sz="1800"/>
              <a:t>Stock market data retrieved from multpl.com</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Removing Extraneous Data</a:t>
            </a:r>
          </a:p>
        </p:txBody>
      </p:sp>
      <p:sp>
        <p:nvSpPr>
          <p:cNvPr id="111" name="Shape 111"/>
          <p:cNvSpPr txBox="1"/>
          <p:nvPr>
            <p:ph idx="1" type="body"/>
          </p:nvPr>
        </p:nvSpPr>
        <p:spPr>
          <a:xfrm>
            <a:off x="643725" y="2021725"/>
            <a:ext cx="7688700" cy="22611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sz="1800"/>
              <a:t>Some data included was irrelevant</a:t>
            </a:r>
          </a:p>
          <a:p>
            <a:pPr indent="-342900" lvl="0" marL="457200" rtl="0">
              <a:spcBef>
                <a:spcPts val="0"/>
              </a:spcBef>
              <a:spcAft>
                <a:spcPts val="0"/>
              </a:spcAft>
              <a:buSzPts val="1800"/>
              <a:buChar char="●"/>
            </a:pPr>
            <a:r>
              <a:rPr lang="en" sz="1800"/>
              <a:t>Data came from as early as the 19th century </a:t>
            </a:r>
          </a:p>
          <a:p>
            <a:pPr indent="-342900" lvl="0" marL="457200" rtl="0">
              <a:spcBef>
                <a:spcPts val="0"/>
              </a:spcBef>
              <a:spcAft>
                <a:spcPts val="0"/>
              </a:spcAft>
              <a:buSzPts val="1800"/>
              <a:buChar char="●"/>
            </a:pPr>
            <a:r>
              <a:rPr lang="en" sz="1800"/>
              <a:t>IPOs</a:t>
            </a:r>
          </a:p>
          <a:p>
            <a:pPr indent="-342900" lvl="0" marL="457200">
              <a:spcBef>
                <a:spcPts val="0"/>
              </a:spcBef>
              <a:buSzPts val="1800"/>
              <a:buChar char="●"/>
            </a:pPr>
            <a:r>
              <a:rPr lang="en" sz="1800"/>
              <a:t>Null data</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729450" y="1241450"/>
            <a:ext cx="7688700" cy="535200"/>
          </a:xfrm>
          <a:prstGeom prst="rect">
            <a:avLst/>
          </a:prstGeom>
        </p:spPr>
        <p:txBody>
          <a:bodyPr anchorCtr="0" anchor="t" bIns="91425" lIns="91425" rIns="91425" wrap="square" tIns="91425">
            <a:noAutofit/>
          </a:bodyPr>
          <a:lstStyle/>
          <a:p>
            <a:pPr lvl="0">
              <a:spcBef>
                <a:spcPts val="0"/>
              </a:spcBef>
              <a:buNone/>
            </a:pPr>
            <a:r>
              <a:rPr lang="en"/>
              <a:t>Processing the Data</a:t>
            </a:r>
          </a:p>
        </p:txBody>
      </p:sp>
      <p:sp>
        <p:nvSpPr>
          <p:cNvPr id="117" name="Shape 117"/>
          <p:cNvSpPr txBox="1"/>
          <p:nvPr>
            <p:ph idx="1" type="body"/>
          </p:nvPr>
        </p:nvSpPr>
        <p:spPr>
          <a:xfrm>
            <a:off x="729450" y="1738325"/>
            <a:ext cx="7688700" cy="24261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sz="1800"/>
              <a:t>Computations done in Python 3</a:t>
            </a:r>
          </a:p>
          <a:p>
            <a:pPr indent="-342900" lvl="0" marL="457200" rtl="0">
              <a:spcBef>
                <a:spcPts val="0"/>
              </a:spcBef>
              <a:spcAft>
                <a:spcPts val="0"/>
              </a:spcAft>
              <a:buSzPts val="1800"/>
              <a:buChar char="●"/>
            </a:pPr>
            <a:r>
              <a:rPr lang="en" sz="1800"/>
              <a:t>Metrics of interest:</a:t>
            </a:r>
          </a:p>
          <a:p>
            <a:pPr indent="-342900" lvl="1" marL="914400" rtl="0">
              <a:spcBef>
                <a:spcPts val="0"/>
              </a:spcBef>
              <a:spcAft>
                <a:spcPts val="0"/>
              </a:spcAft>
              <a:buSzPts val="1800"/>
              <a:buChar char="○"/>
            </a:pPr>
            <a:r>
              <a:rPr lang="en" sz="1800"/>
              <a:t>Avg. funding for companies in each country</a:t>
            </a:r>
          </a:p>
          <a:p>
            <a:pPr indent="-342900" lvl="1" marL="914400" rtl="0">
              <a:spcBef>
                <a:spcPts val="0"/>
              </a:spcBef>
              <a:spcAft>
                <a:spcPts val="0"/>
              </a:spcAft>
              <a:buSzPts val="1800"/>
              <a:buChar char="○"/>
            </a:pPr>
            <a:r>
              <a:rPr lang="en" sz="1800"/>
              <a:t>Avg. funding for companies founded in various years</a:t>
            </a:r>
          </a:p>
          <a:p>
            <a:pPr indent="-342900" lvl="1" marL="914400" rtl="0">
              <a:spcBef>
                <a:spcPts val="0"/>
              </a:spcBef>
              <a:spcAft>
                <a:spcPts val="0"/>
              </a:spcAft>
              <a:buSzPts val="1800"/>
              <a:buChar char="○"/>
            </a:pPr>
            <a:r>
              <a:rPr lang="en" sz="1800"/>
              <a:t>Avg. funding for companies in various categories of business</a:t>
            </a:r>
          </a:p>
          <a:p>
            <a:pPr indent="-342900" lvl="1" marL="914400" rtl="0">
              <a:spcBef>
                <a:spcPts val="0"/>
              </a:spcBef>
              <a:spcAft>
                <a:spcPts val="0"/>
              </a:spcAft>
              <a:buSzPts val="1800"/>
              <a:buChar char="○"/>
            </a:pPr>
            <a:r>
              <a:rPr lang="en" sz="1800"/>
              <a:t>Rate of closure for companies in each country</a:t>
            </a:r>
          </a:p>
          <a:p>
            <a:pPr indent="-342900" lvl="1" marL="914400" rtl="0">
              <a:spcBef>
                <a:spcPts val="0"/>
              </a:spcBef>
              <a:spcAft>
                <a:spcPts val="0"/>
              </a:spcAft>
              <a:buSzPts val="1800"/>
              <a:buChar char="○"/>
            </a:pPr>
            <a:r>
              <a:rPr lang="en" sz="1800"/>
              <a:t>Rate of closure for companies founded in various years</a:t>
            </a:r>
          </a:p>
          <a:p>
            <a:pPr indent="-342900" lvl="1" marL="914400" rtl="0">
              <a:spcBef>
                <a:spcPts val="0"/>
              </a:spcBef>
              <a:spcAft>
                <a:spcPts val="0"/>
              </a:spcAft>
              <a:buSzPts val="1800"/>
              <a:buChar char="○"/>
            </a:pPr>
            <a:r>
              <a:rPr lang="en" sz="1800"/>
              <a:t>Rate of closure for companies in various categories of business</a:t>
            </a:r>
          </a:p>
          <a:p>
            <a:pPr indent="-342900" lvl="1" marL="914400" rtl="0">
              <a:spcBef>
                <a:spcPts val="0"/>
              </a:spcBef>
              <a:spcAft>
                <a:spcPts val="0"/>
              </a:spcAft>
              <a:buSzPts val="1800"/>
              <a:buChar char="○"/>
            </a:pPr>
            <a:r>
              <a:rPr lang="en" sz="1800"/>
              <a:t>And more...</a:t>
            </a:r>
          </a:p>
          <a:p>
            <a:pPr indent="-342900" lvl="0" marL="457200" rtl="0">
              <a:spcBef>
                <a:spcPts val="0"/>
              </a:spcBef>
              <a:buSzPts val="1800"/>
              <a:buChar char="●"/>
            </a:pPr>
            <a:r>
              <a:rPr lang="en" sz="1800"/>
              <a:t>Data was written to CSVs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lgn="ctr">
              <a:spcBef>
                <a:spcPts val="0"/>
              </a:spcBef>
              <a:buNone/>
            </a:pPr>
            <a:r>
              <a:rPr lang="en"/>
              <a:t>Funding by Country</a:t>
            </a:r>
          </a:p>
        </p:txBody>
      </p:sp>
      <p:pic>
        <p:nvPicPr>
          <p:cNvPr id="123" name="Shape 123"/>
          <p:cNvPicPr preferRelativeResize="0"/>
          <p:nvPr/>
        </p:nvPicPr>
        <p:blipFill>
          <a:blip r:embed="rId3">
            <a:alphaModFix/>
          </a:blip>
          <a:stretch>
            <a:fillRect/>
          </a:stretch>
        </p:blipFill>
        <p:spPr>
          <a:xfrm>
            <a:off x="454600" y="2120625"/>
            <a:ext cx="3999023" cy="2180475"/>
          </a:xfrm>
          <a:prstGeom prst="rect">
            <a:avLst/>
          </a:prstGeom>
          <a:noFill/>
          <a:ln>
            <a:noFill/>
          </a:ln>
        </p:spPr>
      </p:pic>
      <p:pic>
        <p:nvPicPr>
          <p:cNvPr id="124" name="Shape 124"/>
          <p:cNvPicPr preferRelativeResize="0"/>
          <p:nvPr/>
        </p:nvPicPr>
        <p:blipFill>
          <a:blip r:embed="rId4">
            <a:alphaModFix/>
          </a:blip>
          <a:stretch>
            <a:fillRect/>
          </a:stretch>
        </p:blipFill>
        <p:spPr>
          <a:xfrm>
            <a:off x="4728525" y="2120625"/>
            <a:ext cx="3847901" cy="21804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lgn="ctr">
              <a:spcBef>
                <a:spcPts val="0"/>
              </a:spcBef>
              <a:buNone/>
            </a:pPr>
            <a:r>
              <a:rPr lang="en"/>
              <a:t>Funding by Category</a:t>
            </a:r>
          </a:p>
        </p:txBody>
      </p:sp>
      <p:pic>
        <p:nvPicPr>
          <p:cNvPr id="130" name="Shape 130"/>
          <p:cNvPicPr preferRelativeResize="0"/>
          <p:nvPr/>
        </p:nvPicPr>
        <p:blipFill>
          <a:blip r:embed="rId3">
            <a:alphaModFix/>
          </a:blip>
          <a:stretch>
            <a:fillRect/>
          </a:stretch>
        </p:blipFill>
        <p:spPr>
          <a:xfrm>
            <a:off x="652525" y="2078875"/>
            <a:ext cx="4528878" cy="2587475"/>
          </a:xfrm>
          <a:prstGeom prst="rect">
            <a:avLst/>
          </a:prstGeom>
          <a:noFill/>
          <a:ln>
            <a:noFill/>
          </a:ln>
        </p:spPr>
      </p:pic>
      <p:sp>
        <p:nvSpPr>
          <p:cNvPr id="131" name="Shape 131"/>
          <p:cNvSpPr txBox="1"/>
          <p:nvPr/>
        </p:nvSpPr>
        <p:spPr>
          <a:xfrm>
            <a:off x="5372075" y="2078875"/>
            <a:ext cx="3200400" cy="2099100"/>
          </a:xfrm>
          <a:prstGeom prst="rect">
            <a:avLst/>
          </a:prstGeom>
          <a:noFill/>
          <a:ln>
            <a:noFill/>
          </a:ln>
        </p:spPr>
        <p:txBody>
          <a:bodyPr anchorCtr="0" anchor="t" bIns="91425" lIns="91425" rIns="91425" wrap="square" tIns="91425">
            <a:noAutofit/>
          </a:bodyPr>
          <a:lstStyle/>
          <a:p>
            <a:pPr indent="-317500" lvl="0" marL="457200" rtl="0">
              <a:spcBef>
                <a:spcPts val="0"/>
              </a:spcBef>
              <a:spcAft>
                <a:spcPts val="0"/>
              </a:spcAft>
              <a:buSzPts val="1400"/>
              <a:buChar char="●"/>
            </a:pPr>
            <a:r>
              <a:rPr lang="en"/>
              <a:t>Tech is not as high as expected.</a:t>
            </a:r>
          </a:p>
          <a:p>
            <a:pPr indent="-317500" lvl="0" marL="457200" rtl="0">
              <a:spcBef>
                <a:spcPts val="0"/>
              </a:spcBef>
              <a:spcAft>
                <a:spcPts val="0"/>
              </a:spcAft>
              <a:buSzPts val="1400"/>
              <a:buChar char="●"/>
            </a:pPr>
            <a:r>
              <a:rPr lang="en"/>
              <a:t>This is likely due to it being less relevant to living everyday life.</a:t>
            </a:r>
          </a:p>
          <a:p>
            <a:pPr indent="-317500" lvl="0" marL="457200" rtl="0">
              <a:spcBef>
                <a:spcPts val="0"/>
              </a:spcBef>
              <a:spcAft>
                <a:spcPts val="0"/>
              </a:spcAft>
              <a:buSzPts val="1400"/>
              <a:buChar char="●"/>
            </a:pPr>
            <a:r>
              <a:rPr lang="en"/>
              <a:t>Software industry is #30 on highest average funding list!</a:t>
            </a:r>
          </a:p>
          <a:p>
            <a:pPr indent="-317500" lvl="0" marL="457200">
              <a:spcBef>
                <a:spcPts val="0"/>
              </a:spcBef>
              <a:buSzPts val="1400"/>
              <a:buChar char="●"/>
            </a:pPr>
            <a:r>
              <a:rPr lang="en"/>
              <a:t>Natural resources - multiple companies with funding of magnitude 8+ figures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729450" y="699525"/>
            <a:ext cx="7688700" cy="535200"/>
          </a:xfrm>
          <a:prstGeom prst="rect">
            <a:avLst/>
          </a:prstGeom>
        </p:spPr>
        <p:txBody>
          <a:bodyPr anchorCtr="0" anchor="t" bIns="91425" lIns="91425" rIns="91425" wrap="square" tIns="91425">
            <a:noAutofit/>
          </a:bodyPr>
          <a:lstStyle/>
          <a:p>
            <a:pPr lvl="0" algn="ctr">
              <a:spcBef>
                <a:spcPts val="0"/>
              </a:spcBef>
              <a:buNone/>
            </a:pPr>
            <a:r>
              <a:rPr lang="en"/>
              <a:t>Rates of Closure for Categories of Industry</a:t>
            </a:r>
          </a:p>
        </p:txBody>
      </p:sp>
      <p:pic>
        <p:nvPicPr>
          <p:cNvPr id="137" name="Shape 137"/>
          <p:cNvPicPr preferRelativeResize="0"/>
          <p:nvPr/>
        </p:nvPicPr>
        <p:blipFill>
          <a:blip r:embed="rId3">
            <a:alphaModFix/>
          </a:blip>
          <a:stretch>
            <a:fillRect/>
          </a:stretch>
        </p:blipFill>
        <p:spPr>
          <a:xfrm>
            <a:off x="819552" y="1615700"/>
            <a:ext cx="4793900" cy="3477699"/>
          </a:xfrm>
          <a:prstGeom prst="rect">
            <a:avLst/>
          </a:prstGeom>
          <a:noFill/>
          <a:ln>
            <a:noFill/>
          </a:ln>
        </p:spPr>
      </p:pic>
      <p:sp>
        <p:nvSpPr>
          <p:cNvPr id="138" name="Shape 138"/>
          <p:cNvSpPr txBox="1"/>
          <p:nvPr/>
        </p:nvSpPr>
        <p:spPr>
          <a:xfrm>
            <a:off x="5738825" y="1868650"/>
            <a:ext cx="3405300" cy="2971800"/>
          </a:xfrm>
          <a:prstGeom prst="rect">
            <a:avLst/>
          </a:prstGeom>
          <a:noFill/>
          <a:ln>
            <a:noFill/>
          </a:ln>
        </p:spPr>
        <p:txBody>
          <a:bodyPr anchorCtr="0" anchor="t" bIns="91425" lIns="91425" rIns="91425" wrap="square" tIns="91425">
            <a:noAutofit/>
          </a:bodyPr>
          <a:lstStyle/>
          <a:p>
            <a:pPr indent="-317500" lvl="0" marL="457200" rtl="0">
              <a:spcBef>
                <a:spcPts val="0"/>
              </a:spcBef>
              <a:spcAft>
                <a:spcPts val="0"/>
              </a:spcAft>
              <a:buSzPts val="1400"/>
              <a:buChar char="●"/>
            </a:pPr>
            <a:r>
              <a:rPr lang="en"/>
              <a:t>Many tech companies in top 10 highest rates of closure</a:t>
            </a:r>
          </a:p>
          <a:p>
            <a:pPr indent="-317500" lvl="0" marL="457200" rtl="0">
              <a:spcBef>
                <a:spcPts val="0"/>
              </a:spcBef>
              <a:spcAft>
                <a:spcPts val="0"/>
              </a:spcAft>
              <a:buSzPts val="1400"/>
              <a:buChar char="●"/>
            </a:pPr>
            <a:r>
              <a:rPr lang="en"/>
              <a:t>Ag/farming has lowest rate of closure!</a:t>
            </a:r>
          </a:p>
          <a:p>
            <a:pPr indent="-317500" lvl="0" marL="457200" rtl="0">
              <a:spcBef>
                <a:spcPts val="0"/>
              </a:spcBef>
              <a:buSzPts val="1400"/>
              <a:buChar char="●"/>
            </a:pPr>
            <a:r>
              <a:rPr lang="en"/>
              <a:t>Industries that serve core needs have low rates of closure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