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9" r:id="rId3"/>
    <p:sldId id="257" r:id="rId4"/>
    <p:sldId id="258" r:id="rId5"/>
    <p:sldId id="269" r:id="rId6"/>
    <p:sldId id="270" r:id="rId7"/>
    <p:sldId id="271" r:id="rId8"/>
    <p:sldId id="272" r:id="rId9"/>
    <p:sldId id="285" r:id="rId10"/>
    <p:sldId id="288" r:id="rId11"/>
    <p:sldId id="259" r:id="rId12"/>
    <p:sldId id="260" r:id="rId13"/>
    <p:sldId id="273" r:id="rId14"/>
    <p:sldId id="261" r:id="rId15"/>
    <p:sldId id="268" r:id="rId16"/>
    <p:sldId id="277" r:id="rId17"/>
    <p:sldId id="286" r:id="rId18"/>
    <p:sldId id="293" r:id="rId19"/>
    <p:sldId id="290" r:id="rId20"/>
    <p:sldId id="262" r:id="rId21"/>
    <p:sldId id="276" r:id="rId22"/>
    <p:sldId id="263" r:id="rId23"/>
    <p:sldId id="264" r:id="rId24"/>
    <p:sldId id="287" r:id="rId25"/>
    <p:sldId id="279" r:id="rId26"/>
    <p:sldId id="280" r:id="rId27"/>
    <p:sldId id="281" r:id="rId28"/>
    <p:sldId id="282" r:id="rId29"/>
    <p:sldId id="283" r:id="rId30"/>
    <p:sldId id="267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Relationship Id="rId3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9621B-5212-4D1C-81BA-5A2999590421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8A383-9C63-4041-9110-DC9543401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9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8A383-9C63-4041-9110-DC95434014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8A383-9C63-4041-9110-DC95434014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0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Graph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Devanshu</a:t>
            </a:r>
            <a:r>
              <a:rPr lang="en-US" dirty="0"/>
              <a:t> Agrawal, James Cate, Kevin Gardner, Chris </a:t>
            </a:r>
            <a:r>
              <a:rPr lang="en-US" dirty="0" err="1"/>
              <a:t>Shurtleff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058" y="1357518"/>
            <a:ext cx="2152445" cy="21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1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294" y="2139800"/>
            <a:ext cx="9905999" cy="1478570"/>
          </a:xfrm>
        </p:spPr>
        <p:txBody>
          <a:bodyPr>
            <a:normAutofit/>
          </a:bodyPr>
          <a:lstStyle/>
          <a:p>
            <a:r>
              <a:rPr lang="en-US" dirty="0"/>
              <a:t>Flow(T, U) = Flow(T, X)*Flow(X, U) + Flow(T, Y)*Flow(Y, U) = </a:t>
            </a:r>
            <a:r>
              <a:rPr lang="en-US" dirty="0" smtClean="0"/>
              <a:t>3/6</a:t>
            </a:r>
            <a:endParaRPr lang="en-US" dirty="0"/>
          </a:p>
          <a:p>
            <a:pPr marL="0" indent="0">
              <a:buNone/>
            </a:pPr>
            <a:endParaRPr lang="en-US" baseline="-25000" dirty="0"/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7E66CB90-A78B-49E1-973D-9AD2CA14DB4A}"/>
              </a:ext>
            </a:extLst>
          </p:cNvPr>
          <p:cNvGrpSpPr/>
          <p:nvPr/>
        </p:nvGrpSpPr>
        <p:grpSpPr>
          <a:xfrm>
            <a:off x="5770426" y="3160730"/>
            <a:ext cx="4454227" cy="3158954"/>
            <a:chOff x="5522132" y="3630650"/>
            <a:chExt cx="3311218" cy="2312950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6F688E28-3915-405A-8863-AF61DA0081AF}"/>
                </a:ext>
              </a:extLst>
            </p:cNvPr>
            <p:cNvSpPr/>
            <p:nvPr/>
          </p:nvSpPr>
          <p:spPr>
            <a:xfrm>
              <a:off x="6828938" y="3630650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DE94F2B4-457D-4597-A970-81CC71FE95E5}"/>
                </a:ext>
              </a:extLst>
            </p:cNvPr>
            <p:cNvSpPr/>
            <p:nvPr/>
          </p:nvSpPr>
          <p:spPr>
            <a:xfrm>
              <a:off x="6828938" y="4564562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Y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8E31496B-CF9C-4CF9-A17D-784195277891}"/>
                </a:ext>
              </a:extLst>
            </p:cNvPr>
            <p:cNvSpPr/>
            <p:nvPr/>
          </p:nvSpPr>
          <p:spPr>
            <a:xfrm>
              <a:off x="6828938" y="5427406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Z</a:t>
              </a: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="" xmlns:a16="http://schemas.microsoft.com/office/drawing/2014/main" id="{88A82C15-8DC9-4164-971B-0C8E5E9E2F2A}"/>
                </a:ext>
              </a:extLst>
            </p:cNvPr>
            <p:cNvSpPr/>
            <p:nvPr/>
          </p:nvSpPr>
          <p:spPr>
            <a:xfrm rot="1811892">
              <a:off x="7460409" y="4186502"/>
              <a:ext cx="817659" cy="184973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="" xmlns:a16="http://schemas.microsoft.com/office/drawing/2014/main" id="{8505C4A9-EBCF-4E63-AA5F-58EE4045D319}"/>
                </a:ext>
              </a:extLst>
            </p:cNvPr>
            <p:cNvSpPr/>
            <p:nvPr/>
          </p:nvSpPr>
          <p:spPr>
            <a:xfrm rot="19666082">
              <a:off x="7461713" y="5319499"/>
              <a:ext cx="813826" cy="211026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Arrow 11">
              <a:extLst>
                <a:ext uri="{FF2B5EF4-FFF2-40B4-BE49-F238E27FC236}">
                  <a16:creationId xmlns="" xmlns:a16="http://schemas.microsoft.com/office/drawing/2014/main" id="{D754AB6E-FEFE-4FE3-938A-A441013DA8FE}"/>
                </a:ext>
              </a:extLst>
            </p:cNvPr>
            <p:cNvSpPr/>
            <p:nvPr/>
          </p:nvSpPr>
          <p:spPr>
            <a:xfrm>
              <a:off x="7468145" y="4721001"/>
              <a:ext cx="707922" cy="203315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ACA8A4B3-31F6-41FA-A30C-AE35EACEAF8C}"/>
                </a:ext>
              </a:extLst>
            </p:cNvPr>
            <p:cNvSpPr/>
            <p:nvPr/>
          </p:nvSpPr>
          <p:spPr>
            <a:xfrm>
              <a:off x="8317156" y="4564562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T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FBC14019-C20A-4C5C-8400-D967A8EC70EE}"/>
                </a:ext>
              </a:extLst>
            </p:cNvPr>
            <p:cNvSpPr/>
            <p:nvPr/>
          </p:nvSpPr>
          <p:spPr>
            <a:xfrm>
              <a:off x="5522132" y="4033600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U</a:t>
              </a:r>
            </a:p>
          </p:txBody>
        </p:sp>
        <p:sp>
          <p:nvSpPr>
            <p:cNvPr id="45" name="Right Arrow 16">
              <a:extLst>
                <a:ext uri="{FF2B5EF4-FFF2-40B4-BE49-F238E27FC236}">
                  <a16:creationId xmlns="" xmlns:a16="http://schemas.microsoft.com/office/drawing/2014/main" id="{CECBDA67-1EF5-4284-BB02-29565DA02682}"/>
                </a:ext>
              </a:extLst>
            </p:cNvPr>
            <p:cNvSpPr/>
            <p:nvPr/>
          </p:nvSpPr>
          <p:spPr>
            <a:xfrm rot="1240268">
              <a:off x="6020241" y="4536251"/>
              <a:ext cx="817659" cy="184973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ight Arrow 17">
              <a:extLst>
                <a:ext uri="{FF2B5EF4-FFF2-40B4-BE49-F238E27FC236}">
                  <a16:creationId xmlns="" xmlns:a16="http://schemas.microsoft.com/office/drawing/2014/main" id="{829B07B8-97F9-4775-9298-129E32295D1B}"/>
                </a:ext>
              </a:extLst>
            </p:cNvPr>
            <p:cNvSpPr/>
            <p:nvPr/>
          </p:nvSpPr>
          <p:spPr>
            <a:xfrm rot="20005410">
              <a:off x="6021544" y="3941964"/>
              <a:ext cx="813826" cy="211026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778DA063-33BB-4F54-81CB-D68AA8F2E4EA}"/>
                </a:ext>
              </a:extLst>
            </p:cNvPr>
            <p:cNvSpPr txBox="1"/>
            <p:nvPr/>
          </p:nvSpPr>
          <p:spPr>
            <a:xfrm>
              <a:off x="6051185" y="3638946"/>
              <a:ext cx="52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9D09DE3B-F8F6-4910-952B-500A52FC19E4}"/>
                </a:ext>
              </a:extLst>
            </p:cNvPr>
            <p:cNvSpPr txBox="1"/>
            <p:nvPr/>
          </p:nvSpPr>
          <p:spPr>
            <a:xfrm>
              <a:off x="6139149" y="4628737"/>
              <a:ext cx="52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3F888729-E3BF-4EA7-A3FE-613F8C2EDF78}"/>
                </a:ext>
              </a:extLst>
            </p:cNvPr>
            <p:cNvSpPr txBox="1"/>
            <p:nvPr/>
          </p:nvSpPr>
          <p:spPr>
            <a:xfrm>
              <a:off x="7889101" y="5413050"/>
              <a:ext cx="523351" cy="2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3A16DDA-A89E-464E-9296-C9961EF4709E}"/>
                </a:ext>
              </a:extLst>
            </p:cNvPr>
            <p:cNvSpPr txBox="1"/>
            <p:nvPr/>
          </p:nvSpPr>
          <p:spPr>
            <a:xfrm>
              <a:off x="7573044" y="4428590"/>
              <a:ext cx="523351" cy="2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D43B1E54-463B-482F-8DA9-9BAF6C253DAE}"/>
                </a:ext>
              </a:extLst>
            </p:cNvPr>
            <p:cNvSpPr txBox="1"/>
            <p:nvPr/>
          </p:nvSpPr>
          <p:spPr>
            <a:xfrm>
              <a:off x="7745756" y="3798998"/>
              <a:ext cx="523351" cy="2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57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2097088"/>
            <a:ext cx="5337764" cy="255328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Blockchain.info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First challenge, API limits</a:t>
            </a:r>
          </a:p>
          <a:p>
            <a:r>
              <a:rPr lang="en-US" dirty="0" err="1"/>
              <a:t>BlockExplorer</a:t>
            </a:r>
            <a:r>
              <a:rPr lang="en-US" dirty="0"/>
              <a:t> as block hash archive</a:t>
            </a:r>
          </a:p>
          <a:p>
            <a:r>
              <a:rPr lang="en-US" dirty="0"/>
              <a:t>Python script calls API </a:t>
            </a:r>
            <a:endParaRPr lang="en-US" dirty="0" smtClean="0"/>
          </a:p>
          <a:p>
            <a:r>
              <a:rPr lang="en-US" dirty="0" err="1" smtClean="0"/>
              <a:t>NetworkX</a:t>
            </a:r>
            <a:r>
              <a:rPr lang="en-US" dirty="0" smtClean="0"/>
              <a:t> processes .csv’s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7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JSON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62" y="1816869"/>
            <a:ext cx="8775700" cy="393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rame 6"/>
          <p:cNvSpPr/>
          <p:nvPr/>
        </p:nvSpPr>
        <p:spPr>
          <a:xfrm>
            <a:off x="1504335" y="5191432"/>
            <a:ext cx="3524865" cy="383458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39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79169" cy="3541714"/>
          </a:xfrm>
        </p:spPr>
        <p:txBody>
          <a:bodyPr/>
          <a:lstStyle/>
          <a:p>
            <a:r>
              <a:rPr lang="en-US" dirty="0"/>
              <a:t>Inputs: </a:t>
            </a:r>
            <a:r>
              <a:rPr lang="en-US" dirty="0" err="1"/>
              <a:t>prev_out</a:t>
            </a:r>
            <a:r>
              <a:rPr lang="en-US" dirty="0"/>
              <a:t> (transaction index that contains value)</a:t>
            </a:r>
          </a:p>
          <a:p>
            <a:r>
              <a:rPr lang="en-US" dirty="0"/>
              <a:t>Special case with mining reward, only have receiving address, only check out here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23" y="752168"/>
            <a:ext cx="5329903" cy="5677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rame 4"/>
          <p:cNvSpPr/>
          <p:nvPr/>
        </p:nvSpPr>
        <p:spPr>
          <a:xfrm>
            <a:off x="6321323" y="4071868"/>
            <a:ext cx="905387" cy="367397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7241459" y="2654710"/>
            <a:ext cx="905387" cy="339213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0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1000-block problems</a:t>
            </a:r>
          </a:p>
          <a:p>
            <a:pPr lvl="1"/>
            <a:r>
              <a:rPr lang="en-US" dirty="0"/>
              <a:t>Collection easy, storage semi-easy, analysis </a:t>
            </a:r>
            <a:r>
              <a:rPr lang="en-US" dirty="0" smtClean="0"/>
              <a:t>unrealistic</a:t>
            </a:r>
          </a:p>
          <a:p>
            <a:pPr lvl="1"/>
            <a:r>
              <a:rPr lang="en-US" dirty="0" smtClean="0"/>
              <a:t>180 megabyte</a:t>
            </a:r>
            <a:endParaRPr lang="en-US" dirty="0"/>
          </a:p>
          <a:p>
            <a:r>
              <a:rPr lang="en-US" dirty="0"/>
              <a:t>100-block compromise</a:t>
            </a:r>
          </a:p>
          <a:p>
            <a:pPr lvl="1"/>
            <a:r>
              <a:rPr lang="en-US" dirty="0"/>
              <a:t>Collection easy, storage easy, analysis </a:t>
            </a:r>
            <a:r>
              <a:rPr lang="en-US" dirty="0" smtClean="0"/>
              <a:t>doable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5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412" y="2249487"/>
            <a:ext cx="4973691" cy="3541714"/>
          </a:xfrm>
        </p:spPr>
        <p:txBody>
          <a:bodyPr/>
          <a:lstStyle/>
          <a:p>
            <a:r>
              <a:rPr lang="en-US" dirty="0"/>
              <a:t>Edge data into .csv files, kept .log files of block hashes</a:t>
            </a:r>
          </a:p>
          <a:p>
            <a:r>
              <a:rPr lang="en-US" dirty="0"/>
              <a:t>Input </a:t>
            </a:r>
            <a:r>
              <a:rPr lang="en-US" dirty="0" err="1"/>
              <a:t>transx</a:t>
            </a:r>
            <a:r>
              <a:rPr lang="en-US" dirty="0"/>
              <a:t> index, output </a:t>
            </a:r>
            <a:r>
              <a:rPr lang="en-US" dirty="0" err="1"/>
              <a:t>transx</a:t>
            </a:r>
            <a:r>
              <a:rPr lang="en-US" dirty="0"/>
              <a:t> index, input value, flow probability to </a:t>
            </a:r>
            <a:r>
              <a:rPr lang="en-US" dirty="0" smtClean="0"/>
              <a:t>head of longest path in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03" y="1357803"/>
            <a:ext cx="5842667" cy="40678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rame 4"/>
          <p:cNvSpPr/>
          <p:nvPr/>
        </p:nvSpPr>
        <p:spPr>
          <a:xfrm>
            <a:off x="5914102" y="1474839"/>
            <a:ext cx="309717" cy="409069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8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 CRASH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 (number of nodes)</a:t>
            </a:r>
          </a:p>
          <a:p>
            <a:r>
              <a:rPr lang="en-US" dirty="0" smtClean="0"/>
              <a:t>In degree (number of parents)</a:t>
            </a:r>
            <a:endParaRPr lang="en-US" dirty="0"/>
          </a:p>
          <a:p>
            <a:r>
              <a:rPr lang="en-US" dirty="0"/>
              <a:t>Out </a:t>
            </a:r>
            <a:r>
              <a:rPr lang="en-US" dirty="0" smtClean="0"/>
              <a:t>degree (number of children)</a:t>
            </a:r>
            <a:endParaRPr lang="en-US" dirty="0"/>
          </a:p>
          <a:p>
            <a:r>
              <a:rPr lang="en-US" dirty="0" smtClean="0"/>
              <a:t>Connected components (paths between nodes)</a:t>
            </a:r>
            <a:endParaRPr lang="en-US" dirty="0"/>
          </a:p>
          <a:p>
            <a:r>
              <a:rPr lang="en-US" dirty="0" smtClean="0"/>
              <a:t>Flow (fraction of bitcoins from another transaction)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Results: An </a:t>
            </a:r>
            <a:r>
              <a:rPr lang="en-US" dirty="0"/>
              <a:t>Appetizer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2017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058" y="1357518"/>
            <a:ext cx="2152445" cy="21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 smtClean="0"/>
              <a:t>Address Graph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21579239">
            <a:off x="511487" y="1083634"/>
            <a:ext cx="11220475" cy="51903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4908" y="-1806548"/>
            <a:ext cx="6899008" cy="109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2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914" y="0"/>
            <a:ext cx="9905998" cy="1478570"/>
          </a:xfrm>
        </p:spPr>
        <p:txBody>
          <a:bodyPr/>
          <a:lstStyle/>
          <a:p>
            <a:r>
              <a:rPr lang="en-US" dirty="0" smtClean="0"/>
              <a:t>Transaction Graph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30813" y="1"/>
            <a:ext cx="10613945" cy="7707424"/>
            <a:chOff x="668821" y="2097245"/>
            <a:chExt cx="7188092" cy="5489412"/>
          </a:xfrm>
        </p:grpSpPr>
        <p:sp>
          <p:nvSpPr>
            <p:cNvPr id="7" name="Oval 6"/>
            <p:cNvSpPr/>
            <p:nvPr/>
          </p:nvSpPr>
          <p:spPr>
            <a:xfrm>
              <a:off x="676273" y="2882216"/>
              <a:ext cx="7180640" cy="3888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399849">
              <a:off x="1476088" y="1289978"/>
              <a:ext cx="5489412" cy="710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71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Crypto-currency </a:t>
            </a:r>
          </a:p>
          <a:p>
            <a:r>
              <a:rPr lang="en-US" dirty="0" smtClean="0"/>
              <a:t>Pseudo-anonymous</a:t>
            </a:r>
          </a:p>
          <a:p>
            <a:r>
              <a:rPr lang="en-US" dirty="0" smtClean="0"/>
              <a:t>~$11,000</a:t>
            </a:r>
          </a:p>
          <a:p>
            <a:r>
              <a:rPr lang="en-US" dirty="0" smtClean="0"/>
              <a:t>Silk Road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427" y="3574359"/>
            <a:ext cx="891969" cy="89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Degree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040995"/>
            <a:ext cx="3729455" cy="5079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41413" y="209708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Power law distribution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24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Degree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07" y="891007"/>
            <a:ext cx="3849327" cy="5136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9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802188" cy="3541714"/>
          </a:xfrm>
        </p:spPr>
        <p:txBody>
          <a:bodyPr/>
          <a:lstStyle/>
          <a:p>
            <a:r>
              <a:rPr lang="en-US" dirty="0"/>
              <a:t>Key to security, hints at use of “best practices”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40" y="844202"/>
            <a:ext cx="4277901" cy="5278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80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82" y="2259627"/>
            <a:ext cx="3693930" cy="2887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66" y="618518"/>
            <a:ext cx="3470002" cy="2685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65" y="3776202"/>
            <a:ext cx="3459876" cy="2742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43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Results: Main </a:t>
            </a:r>
            <a:r>
              <a:rPr lang="en-US" dirty="0"/>
              <a:t>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Observations Over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058" y="1357518"/>
            <a:ext cx="2152445" cy="21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16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94" y="780481"/>
            <a:ext cx="4040372" cy="5553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0514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Degree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604" y="618518"/>
            <a:ext cx="3981303" cy="5862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4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Degree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87" y="440165"/>
            <a:ext cx="3943189" cy="5960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92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to security, hints at use of “best practices”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14" y="455455"/>
            <a:ext cx="4274773" cy="5823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2136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321381" cy="3541714"/>
          </a:xfrm>
        </p:spPr>
        <p:txBody>
          <a:bodyPr/>
          <a:lstStyle/>
          <a:p>
            <a:r>
              <a:rPr lang="en-US" dirty="0" smtClean="0"/>
              <a:t>Erratic</a:t>
            </a:r>
          </a:p>
          <a:p>
            <a:r>
              <a:rPr lang="en-US" dirty="0" smtClean="0"/>
              <a:t>Most likely caused by our calculation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87" y="417491"/>
            <a:ext cx="3960888" cy="5947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319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 referencing list of </a:t>
            </a:r>
            <a:r>
              <a:rPr lang="en-US" b="1" i="1" dirty="0"/>
              <a:t>blocks</a:t>
            </a:r>
          </a:p>
          <a:p>
            <a:pPr lvl="1"/>
            <a:r>
              <a:rPr lang="en-US" dirty="0"/>
              <a:t>A set of </a:t>
            </a:r>
            <a:r>
              <a:rPr lang="en-US" u="sng" dirty="0"/>
              <a:t>confirmed</a:t>
            </a:r>
            <a:r>
              <a:rPr lang="en-US" dirty="0"/>
              <a:t> transactions</a:t>
            </a:r>
          </a:p>
          <a:p>
            <a:pPr lvl="1"/>
            <a:r>
              <a:rPr lang="en-US" dirty="0"/>
              <a:t>Block confirmed by miners fighting to win a computationally intensive “game”</a:t>
            </a:r>
          </a:p>
          <a:p>
            <a:r>
              <a:rPr lang="en-US" dirty="0"/>
              <a:t>Structure similar to a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Each transaction refers to prior transaction where money was received</a:t>
            </a:r>
            <a:endParaRPr lang="en-US" dirty="0"/>
          </a:p>
          <a:p>
            <a:r>
              <a:rPr lang="en-US" dirty="0"/>
              <a:t>What are “best practices”?</a:t>
            </a:r>
          </a:p>
          <a:p>
            <a:r>
              <a:rPr lang="en-US" dirty="0"/>
              <a:t>Why do they matter?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45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 graph structure has changed little with </a:t>
            </a:r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Power law</a:t>
            </a:r>
          </a:p>
          <a:p>
            <a:r>
              <a:rPr lang="en-US" dirty="0" smtClean="0"/>
              <a:t>Established </a:t>
            </a:r>
            <a:r>
              <a:rPr lang="en-US" dirty="0" smtClean="0"/>
              <a:t>baseline </a:t>
            </a:r>
            <a:r>
              <a:rPr lang="en-US" dirty="0" smtClean="0"/>
              <a:t>for outlier </a:t>
            </a:r>
            <a:r>
              <a:rPr lang="en-US" dirty="0" smtClean="0"/>
              <a:t>detection</a:t>
            </a:r>
          </a:p>
          <a:p>
            <a:r>
              <a:rPr lang="en-US" dirty="0" smtClean="0"/>
              <a:t>Transaction graph is sparse, benefitting security</a:t>
            </a:r>
            <a:endParaRPr lang="en-US" dirty="0"/>
          </a:p>
          <a:p>
            <a:r>
              <a:rPr lang="en-US" dirty="0"/>
              <a:t>Best practices are </a:t>
            </a:r>
            <a:r>
              <a:rPr lang="en-US" dirty="0" smtClean="0"/>
              <a:t>not used by enough people</a:t>
            </a:r>
            <a:endParaRPr lang="en-US" dirty="0"/>
          </a:p>
          <a:p>
            <a:r>
              <a:rPr lang="en-US" dirty="0"/>
              <a:t>Flagging individual transactions is very difficult</a:t>
            </a:r>
          </a:p>
        </p:txBody>
      </p:sp>
    </p:spTree>
    <p:extLst>
      <p:ext uri="{BB962C8B-B14F-4D97-AF65-F5344CB8AC3E}">
        <p14:creationId xmlns:p14="http://schemas.microsoft.com/office/powerpoint/2010/main" val="30265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more into address and link with transaction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Weighting/coloring edges for </a:t>
            </a:r>
            <a:r>
              <a:rPr lang="en-US" dirty="0" smtClean="0"/>
              <a:t>flow</a:t>
            </a:r>
            <a:endParaRPr lang="en-US" dirty="0"/>
          </a:p>
          <a:p>
            <a:r>
              <a:rPr lang="en-US" dirty="0"/>
              <a:t>Scalable technologies, using </a:t>
            </a:r>
            <a:r>
              <a:rPr lang="en-US" dirty="0" smtClean="0"/>
              <a:t>databases</a:t>
            </a:r>
            <a:endParaRPr lang="en-US" dirty="0"/>
          </a:p>
          <a:p>
            <a:r>
              <a:rPr lang="en-US" dirty="0"/>
              <a:t>Stochastic implementations of flow (page-rank)</a:t>
            </a:r>
          </a:p>
          <a:p>
            <a:r>
              <a:rPr lang="en-US" dirty="0"/>
              <a:t>Collapsing wallets into users </a:t>
            </a:r>
          </a:p>
          <a:p>
            <a:r>
              <a:rPr lang="en-US" dirty="0"/>
              <a:t>Web scraping to de-anonymize users</a:t>
            </a:r>
          </a:p>
        </p:txBody>
      </p:sp>
    </p:spTree>
    <p:extLst>
      <p:ext uri="{BB962C8B-B14F-4D97-AF65-F5344CB8AC3E}">
        <p14:creationId xmlns:p14="http://schemas.microsoft.com/office/powerpoint/2010/main" val="182504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Anonymity lends itself to criminal activity</a:t>
            </a:r>
          </a:p>
          <a:p>
            <a:r>
              <a:rPr lang="en-US" dirty="0"/>
              <a:t>Two graphs could be made: Address and Transaction</a:t>
            </a:r>
          </a:p>
          <a:p>
            <a:r>
              <a:rPr lang="en-US" dirty="0"/>
              <a:t>Does the blockchain suggest use of best practices?</a:t>
            </a:r>
          </a:p>
          <a:p>
            <a:r>
              <a:rPr lang="en-US" dirty="0"/>
              <a:t>Can a graph be used to flag suspicious activity?</a:t>
            </a:r>
          </a:p>
        </p:txBody>
      </p:sp>
    </p:spTree>
    <p:extLst>
      <p:ext uri="{BB962C8B-B14F-4D97-AF65-F5344CB8AC3E}">
        <p14:creationId xmlns:p14="http://schemas.microsoft.com/office/powerpoint/2010/main" val="144796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45007"/>
            <a:ext cx="9905999" cy="3541714"/>
          </a:xfrm>
        </p:spPr>
        <p:txBody>
          <a:bodyPr/>
          <a:lstStyle/>
          <a:p>
            <a:r>
              <a:rPr lang="en-US" dirty="0"/>
              <a:t>Nodes are addresses, edges are transactions</a:t>
            </a:r>
          </a:p>
          <a:p>
            <a:r>
              <a:rPr lang="en-US" dirty="0" smtClean="0"/>
              <a:t>Multi-graph</a:t>
            </a:r>
            <a:endParaRPr lang="en-US" dirty="0"/>
          </a:p>
          <a:p>
            <a:r>
              <a:rPr lang="en-US" dirty="0"/>
              <a:t>Cycles are permitted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F4E976F-F7EF-48F8-9BFF-057F063BD1EC}"/>
              </a:ext>
            </a:extLst>
          </p:cNvPr>
          <p:cNvGrpSpPr/>
          <p:nvPr/>
        </p:nvGrpSpPr>
        <p:grpSpPr>
          <a:xfrm>
            <a:off x="5557652" y="3253840"/>
            <a:ext cx="4817029" cy="3259774"/>
            <a:chOff x="7230819" y="3935528"/>
            <a:chExt cx="3108236" cy="2459332"/>
          </a:xfrm>
        </p:grpSpPr>
        <p:sp>
          <p:nvSpPr>
            <p:cNvPr id="4" name="Oval 3"/>
            <p:cNvSpPr/>
            <p:nvPr/>
          </p:nvSpPr>
          <p:spPr>
            <a:xfrm>
              <a:off x="8465576" y="4902790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9822861" y="4902790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B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9036169" y="5059229"/>
              <a:ext cx="707922" cy="203315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08101" y="4734993"/>
              <a:ext cx="52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230819" y="4394736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7230819" y="5466559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D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 rot="1811892">
              <a:off x="7784926" y="4808302"/>
              <a:ext cx="707922" cy="203315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 rot="19666082">
              <a:off x="7757983" y="5348222"/>
              <a:ext cx="707922" cy="203315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07410" y="4457259"/>
              <a:ext cx="52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07410" y="5448174"/>
              <a:ext cx="52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50992" y="3935528"/>
              <a:ext cx="2269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/>
                <a:t>Address Graph</a:t>
              </a:r>
            </a:p>
          </p:txBody>
        </p:sp>
        <p:sp>
          <p:nvSpPr>
            <p:cNvPr id="16" name="Circular Arrow 15"/>
            <p:cNvSpPr/>
            <p:nvPr/>
          </p:nvSpPr>
          <p:spPr>
            <a:xfrm rot="10399105">
              <a:off x="7574528" y="4778582"/>
              <a:ext cx="2478111" cy="1616278"/>
            </a:xfrm>
            <a:prstGeom prst="circularArrow">
              <a:avLst>
                <a:gd name="adj1" fmla="val 3026"/>
                <a:gd name="adj2" fmla="val 712583"/>
                <a:gd name="adj3" fmla="val 20402158"/>
                <a:gd name="adj4" fmla="val 10800000"/>
                <a:gd name="adj5" fmla="val 1114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66779" y="5790973"/>
              <a:ext cx="52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1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692" y="1750589"/>
            <a:ext cx="9905999" cy="3541714"/>
          </a:xfrm>
        </p:spPr>
        <p:txBody>
          <a:bodyPr/>
          <a:lstStyle/>
          <a:p>
            <a:r>
              <a:rPr lang="en-US" dirty="0"/>
              <a:t>Let T be a transaction from address A to B in which A spends transactions R and S</a:t>
            </a:r>
          </a:p>
          <a:p>
            <a:r>
              <a:rPr lang="en-US" dirty="0"/>
              <a:t>We say R and S are inputs of T</a:t>
            </a:r>
          </a:p>
          <a:p>
            <a:r>
              <a:rPr lang="en-US" dirty="0"/>
              <a:t>Allow for computation of bitcoin flow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DF4E976F-F7EF-48F8-9BFF-057F063BD1EC}"/>
              </a:ext>
            </a:extLst>
          </p:cNvPr>
          <p:cNvGrpSpPr/>
          <p:nvPr/>
        </p:nvGrpSpPr>
        <p:grpSpPr>
          <a:xfrm>
            <a:off x="6236941" y="3229159"/>
            <a:ext cx="4817029" cy="3259774"/>
            <a:chOff x="7230819" y="3935528"/>
            <a:chExt cx="3108236" cy="2459332"/>
          </a:xfrm>
        </p:grpSpPr>
        <p:sp>
          <p:nvSpPr>
            <p:cNvPr id="19" name="Oval 18"/>
            <p:cNvSpPr/>
            <p:nvPr/>
          </p:nvSpPr>
          <p:spPr>
            <a:xfrm>
              <a:off x="8465576" y="4902790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9822861" y="4902790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B</a:t>
              </a: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9036169" y="5059229"/>
              <a:ext cx="707922" cy="203315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08101" y="4734993"/>
              <a:ext cx="52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7230819" y="4394736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C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7230819" y="5466559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D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 rot="1811892">
              <a:off x="7784926" y="4808302"/>
              <a:ext cx="707922" cy="203315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Arrow 25"/>
            <p:cNvSpPr/>
            <p:nvPr/>
          </p:nvSpPr>
          <p:spPr>
            <a:xfrm rot="19666082">
              <a:off x="7757983" y="5348222"/>
              <a:ext cx="707922" cy="203315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07410" y="4457259"/>
              <a:ext cx="52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07410" y="5448174"/>
              <a:ext cx="52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50992" y="3935528"/>
              <a:ext cx="2269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/>
                <a:t>Address Graph</a:t>
              </a:r>
            </a:p>
          </p:txBody>
        </p:sp>
        <p:sp>
          <p:nvSpPr>
            <p:cNvPr id="30" name="Circular Arrow 29"/>
            <p:cNvSpPr/>
            <p:nvPr/>
          </p:nvSpPr>
          <p:spPr>
            <a:xfrm rot="10399105">
              <a:off x="7574528" y="4778582"/>
              <a:ext cx="2478111" cy="1616278"/>
            </a:xfrm>
            <a:prstGeom prst="circularArrow">
              <a:avLst>
                <a:gd name="adj1" fmla="val 3026"/>
                <a:gd name="adj2" fmla="val 712583"/>
                <a:gd name="adj3" fmla="val 20402158"/>
                <a:gd name="adj4" fmla="val 10800000"/>
                <a:gd name="adj5" fmla="val 1114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66779" y="5790973"/>
              <a:ext cx="52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42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08879"/>
            <a:ext cx="9905999" cy="3541714"/>
          </a:xfrm>
        </p:spPr>
        <p:txBody>
          <a:bodyPr/>
          <a:lstStyle/>
          <a:p>
            <a:r>
              <a:rPr lang="en-US" dirty="0"/>
              <a:t>Parent nodes represent input </a:t>
            </a:r>
            <a:r>
              <a:rPr lang="en-US" dirty="0" smtClean="0"/>
              <a:t>transactions</a:t>
            </a:r>
          </a:p>
          <a:p>
            <a:r>
              <a:rPr lang="en-US" dirty="0" smtClean="0"/>
              <a:t>NOT </a:t>
            </a:r>
            <a:r>
              <a:rPr lang="en-US" dirty="0" err="1" smtClean="0"/>
              <a:t>multigraph</a:t>
            </a:r>
            <a:endParaRPr lang="en-US" dirty="0"/>
          </a:p>
          <a:p>
            <a:r>
              <a:rPr lang="en-US" dirty="0"/>
              <a:t>The graph is acyclic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38E1885-7A7B-4114-A5EC-988C72C4CF79}"/>
              </a:ext>
            </a:extLst>
          </p:cNvPr>
          <p:cNvGrpSpPr/>
          <p:nvPr/>
        </p:nvGrpSpPr>
        <p:grpSpPr>
          <a:xfrm>
            <a:off x="5806739" y="3075709"/>
            <a:ext cx="4489168" cy="3089491"/>
            <a:chOff x="3632648" y="4176451"/>
            <a:chExt cx="3155176" cy="2057023"/>
          </a:xfrm>
        </p:grpSpPr>
        <p:sp>
          <p:nvSpPr>
            <p:cNvPr id="4" name="Oval 3"/>
            <p:cNvSpPr/>
            <p:nvPr/>
          </p:nvSpPr>
          <p:spPr>
            <a:xfrm>
              <a:off x="4867405" y="5153511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T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632648" y="4645457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R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632648" y="5717280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S</a:t>
              </a:r>
            </a:p>
          </p:txBody>
        </p:sp>
        <p:sp>
          <p:nvSpPr>
            <p:cNvPr id="7" name="Right Arrow 6"/>
            <p:cNvSpPr/>
            <p:nvPr/>
          </p:nvSpPr>
          <p:spPr>
            <a:xfrm rot="1811892">
              <a:off x="4186755" y="5059023"/>
              <a:ext cx="707922" cy="203315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 rot="19666082">
              <a:off x="4159812" y="5598943"/>
              <a:ext cx="707922" cy="203315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09239" y="4707980"/>
              <a:ext cx="52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09239" y="5698895"/>
              <a:ext cx="52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457340" y="5309951"/>
              <a:ext cx="707922" cy="203315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0611" y="4943434"/>
              <a:ext cx="1293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&lt;= </a:t>
              </a:r>
              <a:r>
                <a:rPr lang="en-US" dirty="0"/>
                <a:t>8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271630" y="5159439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U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93393" y="4176451"/>
              <a:ext cx="2166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/>
                <a:t>Transaction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72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82160"/>
            <a:ext cx="9905999" cy="2110365"/>
          </a:xfrm>
        </p:spPr>
        <p:txBody>
          <a:bodyPr>
            <a:normAutofit/>
          </a:bodyPr>
          <a:lstStyle/>
          <a:p>
            <a:r>
              <a:rPr lang="en-US" dirty="0"/>
              <a:t>Flow(T, U) to a transaction T from a transaction U is the fraction of bitcoins held in T that were once held in U</a:t>
            </a:r>
          </a:p>
          <a:p>
            <a:r>
              <a:rPr lang="en-US" dirty="0"/>
              <a:t>Flow(T, X) = </a:t>
            </a:r>
            <a:r>
              <a:rPr lang="en-US" dirty="0" smtClean="0"/>
              <a:t>1/(1+2+3)</a:t>
            </a:r>
            <a:endParaRPr lang="en-US" dirty="0"/>
          </a:p>
          <a:p>
            <a:r>
              <a:rPr lang="en-US" dirty="0"/>
              <a:t>Flow(T, Y) = 2</a:t>
            </a:r>
            <a:r>
              <a:rPr lang="en-US" dirty="0" smtClean="0"/>
              <a:t>/(</a:t>
            </a:r>
            <a:r>
              <a:rPr lang="en-US" dirty="0"/>
              <a:t>1</a:t>
            </a:r>
            <a:r>
              <a:rPr lang="en-US" dirty="0" smtClean="0"/>
              <a:t>+2+3)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E66CB90-A78B-49E1-973D-9AD2CA14DB4A}"/>
              </a:ext>
            </a:extLst>
          </p:cNvPr>
          <p:cNvGrpSpPr/>
          <p:nvPr/>
        </p:nvGrpSpPr>
        <p:grpSpPr>
          <a:xfrm>
            <a:off x="5770426" y="3160730"/>
            <a:ext cx="4454227" cy="3158954"/>
            <a:chOff x="5522132" y="3630650"/>
            <a:chExt cx="3311218" cy="2312950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6F688E28-3915-405A-8863-AF61DA0081AF}"/>
                </a:ext>
              </a:extLst>
            </p:cNvPr>
            <p:cNvSpPr/>
            <p:nvPr/>
          </p:nvSpPr>
          <p:spPr>
            <a:xfrm>
              <a:off x="6828938" y="3630650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DE94F2B4-457D-4597-A970-81CC71FE95E5}"/>
                </a:ext>
              </a:extLst>
            </p:cNvPr>
            <p:cNvSpPr/>
            <p:nvPr/>
          </p:nvSpPr>
          <p:spPr>
            <a:xfrm>
              <a:off x="6828938" y="4564562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8E31496B-CF9C-4CF9-A17D-784195277891}"/>
                </a:ext>
              </a:extLst>
            </p:cNvPr>
            <p:cNvSpPr/>
            <p:nvPr/>
          </p:nvSpPr>
          <p:spPr>
            <a:xfrm>
              <a:off x="6828938" y="5427406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Z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="" xmlns:a16="http://schemas.microsoft.com/office/drawing/2014/main" id="{88A82C15-8DC9-4164-971B-0C8E5E9E2F2A}"/>
                </a:ext>
              </a:extLst>
            </p:cNvPr>
            <p:cNvSpPr/>
            <p:nvPr/>
          </p:nvSpPr>
          <p:spPr>
            <a:xfrm rot="1811892">
              <a:off x="7460409" y="4186502"/>
              <a:ext cx="817659" cy="184973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="" xmlns:a16="http://schemas.microsoft.com/office/drawing/2014/main" id="{8505C4A9-EBCF-4E63-AA5F-58EE4045D319}"/>
                </a:ext>
              </a:extLst>
            </p:cNvPr>
            <p:cNvSpPr/>
            <p:nvPr/>
          </p:nvSpPr>
          <p:spPr>
            <a:xfrm rot="19666082">
              <a:off x="7461713" y="5319499"/>
              <a:ext cx="813826" cy="211026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11">
              <a:extLst>
                <a:ext uri="{FF2B5EF4-FFF2-40B4-BE49-F238E27FC236}">
                  <a16:creationId xmlns="" xmlns:a16="http://schemas.microsoft.com/office/drawing/2014/main" id="{D754AB6E-FEFE-4FE3-938A-A441013DA8FE}"/>
                </a:ext>
              </a:extLst>
            </p:cNvPr>
            <p:cNvSpPr/>
            <p:nvPr/>
          </p:nvSpPr>
          <p:spPr>
            <a:xfrm>
              <a:off x="7468145" y="4721001"/>
              <a:ext cx="707922" cy="203315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ACA8A4B3-31F6-41FA-A30C-AE35EACEAF8C}"/>
                </a:ext>
              </a:extLst>
            </p:cNvPr>
            <p:cNvSpPr/>
            <p:nvPr/>
          </p:nvSpPr>
          <p:spPr>
            <a:xfrm>
              <a:off x="8317156" y="4564562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T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FBC14019-C20A-4C5C-8400-D967A8EC70EE}"/>
                </a:ext>
              </a:extLst>
            </p:cNvPr>
            <p:cNvSpPr/>
            <p:nvPr/>
          </p:nvSpPr>
          <p:spPr>
            <a:xfrm>
              <a:off x="5522132" y="4033600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U</a:t>
              </a:r>
            </a:p>
          </p:txBody>
        </p:sp>
        <p:sp>
          <p:nvSpPr>
            <p:cNvPr id="13" name="Right Arrow 16">
              <a:extLst>
                <a:ext uri="{FF2B5EF4-FFF2-40B4-BE49-F238E27FC236}">
                  <a16:creationId xmlns="" xmlns:a16="http://schemas.microsoft.com/office/drawing/2014/main" id="{CECBDA67-1EF5-4284-BB02-29565DA02682}"/>
                </a:ext>
              </a:extLst>
            </p:cNvPr>
            <p:cNvSpPr/>
            <p:nvPr/>
          </p:nvSpPr>
          <p:spPr>
            <a:xfrm rot="1240268">
              <a:off x="6020241" y="4536251"/>
              <a:ext cx="817659" cy="184973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Arrow 17">
              <a:extLst>
                <a:ext uri="{FF2B5EF4-FFF2-40B4-BE49-F238E27FC236}">
                  <a16:creationId xmlns="" xmlns:a16="http://schemas.microsoft.com/office/drawing/2014/main" id="{829B07B8-97F9-4775-9298-129E32295D1B}"/>
                </a:ext>
              </a:extLst>
            </p:cNvPr>
            <p:cNvSpPr/>
            <p:nvPr/>
          </p:nvSpPr>
          <p:spPr>
            <a:xfrm rot="20005410">
              <a:off x="6021544" y="3941964"/>
              <a:ext cx="813826" cy="211026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78DA063-33BB-4F54-81CB-D68AA8F2E4EA}"/>
                </a:ext>
              </a:extLst>
            </p:cNvPr>
            <p:cNvSpPr txBox="1"/>
            <p:nvPr/>
          </p:nvSpPr>
          <p:spPr>
            <a:xfrm>
              <a:off x="6051185" y="3638946"/>
              <a:ext cx="52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9D09DE3B-F8F6-4910-952B-500A52FC19E4}"/>
                </a:ext>
              </a:extLst>
            </p:cNvPr>
            <p:cNvSpPr txBox="1"/>
            <p:nvPr/>
          </p:nvSpPr>
          <p:spPr>
            <a:xfrm>
              <a:off x="6139149" y="4628737"/>
              <a:ext cx="52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3F888729-E3BF-4EA7-A3FE-613F8C2EDF78}"/>
                </a:ext>
              </a:extLst>
            </p:cNvPr>
            <p:cNvSpPr txBox="1"/>
            <p:nvPr/>
          </p:nvSpPr>
          <p:spPr>
            <a:xfrm>
              <a:off x="7889101" y="5413050"/>
              <a:ext cx="523351" cy="2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F3A16DDA-A89E-464E-9296-C9961EF4709E}"/>
                </a:ext>
              </a:extLst>
            </p:cNvPr>
            <p:cNvSpPr txBox="1"/>
            <p:nvPr/>
          </p:nvSpPr>
          <p:spPr>
            <a:xfrm>
              <a:off x="7573044" y="4428590"/>
              <a:ext cx="523351" cy="2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D43B1E54-463B-482F-8DA9-9BAF6C253DAE}"/>
                </a:ext>
              </a:extLst>
            </p:cNvPr>
            <p:cNvSpPr txBox="1"/>
            <p:nvPr/>
          </p:nvSpPr>
          <p:spPr>
            <a:xfrm>
              <a:off x="7745756" y="3798998"/>
              <a:ext cx="523351" cy="2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85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294" y="1787068"/>
            <a:ext cx="9905999" cy="1478570"/>
          </a:xfrm>
        </p:spPr>
        <p:txBody>
          <a:bodyPr/>
          <a:lstStyle/>
          <a:p>
            <a:r>
              <a:rPr lang="en-US" dirty="0"/>
              <a:t>Flow(X, U) = 1/1</a:t>
            </a:r>
          </a:p>
          <a:p>
            <a:r>
              <a:rPr lang="en-US" dirty="0"/>
              <a:t>Flow(Y, U) = 2/2</a:t>
            </a:r>
          </a:p>
          <a:p>
            <a:endParaRPr lang="en-US" dirty="0"/>
          </a:p>
          <a:p>
            <a:pPr marL="0" indent="0">
              <a:buNone/>
            </a:pPr>
            <a:endParaRPr lang="en-US" baseline="-25000" dirty="0"/>
          </a:p>
          <a:p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7E66CB90-A78B-49E1-973D-9AD2CA14DB4A}"/>
              </a:ext>
            </a:extLst>
          </p:cNvPr>
          <p:cNvGrpSpPr/>
          <p:nvPr/>
        </p:nvGrpSpPr>
        <p:grpSpPr>
          <a:xfrm>
            <a:off x="5770426" y="3160730"/>
            <a:ext cx="4454227" cy="3158954"/>
            <a:chOff x="5522132" y="3630650"/>
            <a:chExt cx="3311218" cy="2312950"/>
          </a:xfrm>
        </p:grpSpPr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6F688E28-3915-405A-8863-AF61DA0081AF}"/>
                </a:ext>
              </a:extLst>
            </p:cNvPr>
            <p:cNvSpPr/>
            <p:nvPr/>
          </p:nvSpPr>
          <p:spPr>
            <a:xfrm>
              <a:off x="6828938" y="3630650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DE94F2B4-457D-4597-A970-81CC71FE95E5}"/>
                </a:ext>
              </a:extLst>
            </p:cNvPr>
            <p:cNvSpPr/>
            <p:nvPr/>
          </p:nvSpPr>
          <p:spPr>
            <a:xfrm>
              <a:off x="6828938" y="4564562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Y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8E31496B-CF9C-4CF9-A17D-784195277891}"/>
                </a:ext>
              </a:extLst>
            </p:cNvPr>
            <p:cNvSpPr/>
            <p:nvPr/>
          </p:nvSpPr>
          <p:spPr>
            <a:xfrm>
              <a:off x="6828938" y="5427406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Z</a:t>
              </a:r>
            </a:p>
          </p:txBody>
        </p:sp>
        <p:sp>
          <p:nvSpPr>
            <p:cNvPr id="56" name="Right Arrow 55">
              <a:extLst>
                <a:ext uri="{FF2B5EF4-FFF2-40B4-BE49-F238E27FC236}">
                  <a16:creationId xmlns="" xmlns:a16="http://schemas.microsoft.com/office/drawing/2014/main" id="{88A82C15-8DC9-4164-971B-0C8E5E9E2F2A}"/>
                </a:ext>
              </a:extLst>
            </p:cNvPr>
            <p:cNvSpPr/>
            <p:nvPr/>
          </p:nvSpPr>
          <p:spPr>
            <a:xfrm rot="1811892">
              <a:off x="7460409" y="4186502"/>
              <a:ext cx="817659" cy="184973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="" xmlns:a16="http://schemas.microsoft.com/office/drawing/2014/main" id="{8505C4A9-EBCF-4E63-AA5F-58EE4045D319}"/>
                </a:ext>
              </a:extLst>
            </p:cNvPr>
            <p:cNvSpPr/>
            <p:nvPr/>
          </p:nvSpPr>
          <p:spPr>
            <a:xfrm rot="19666082">
              <a:off x="7461713" y="5319499"/>
              <a:ext cx="813826" cy="211026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ight Arrow 11">
              <a:extLst>
                <a:ext uri="{FF2B5EF4-FFF2-40B4-BE49-F238E27FC236}">
                  <a16:creationId xmlns="" xmlns:a16="http://schemas.microsoft.com/office/drawing/2014/main" id="{D754AB6E-FEFE-4FE3-938A-A441013DA8FE}"/>
                </a:ext>
              </a:extLst>
            </p:cNvPr>
            <p:cNvSpPr/>
            <p:nvPr/>
          </p:nvSpPr>
          <p:spPr>
            <a:xfrm>
              <a:off x="7468145" y="4721001"/>
              <a:ext cx="707922" cy="203315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ACA8A4B3-31F6-41FA-A30C-AE35EACEAF8C}"/>
                </a:ext>
              </a:extLst>
            </p:cNvPr>
            <p:cNvSpPr/>
            <p:nvPr/>
          </p:nvSpPr>
          <p:spPr>
            <a:xfrm>
              <a:off x="8317156" y="4564562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T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FBC14019-C20A-4C5C-8400-D967A8EC70EE}"/>
                </a:ext>
              </a:extLst>
            </p:cNvPr>
            <p:cNvSpPr/>
            <p:nvPr/>
          </p:nvSpPr>
          <p:spPr>
            <a:xfrm>
              <a:off x="5522132" y="4033600"/>
              <a:ext cx="516194" cy="51619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2060"/>
                    </a:solidFill>
                  </a:ln>
                  <a:solidFill>
                    <a:srgbClr val="002060"/>
                  </a:solidFill>
                </a:rPr>
                <a:t>U</a:t>
              </a:r>
            </a:p>
          </p:txBody>
        </p:sp>
        <p:sp>
          <p:nvSpPr>
            <p:cNvPr id="61" name="Right Arrow 16">
              <a:extLst>
                <a:ext uri="{FF2B5EF4-FFF2-40B4-BE49-F238E27FC236}">
                  <a16:creationId xmlns="" xmlns:a16="http://schemas.microsoft.com/office/drawing/2014/main" id="{CECBDA67-1EF5-4284-BB02-29565DA02682}"/>
                </a:ext>
              </a:extLst>
            </p:cNvPr>
            <p:cNvSpPr/>
            <p:nvPr/>
          </p:nvSpPr>
          <p:spPr>
            <a:xfrm rot="1240268">
              <a:off x="6020241" y="4536251"/>
              <a:ext cx="817659" cy="184973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ight Arrow 17">
              <a:extLst>
                <a:ext uri="{FF2B5EF4-FFF2-40B4-BE49-F238E27FC236}">
                  <a16:creationId xmlns="" xmlns:a16="http://schemas.microsoft.com/office/drawing/2014/main" id="{829B07B8-97F9-4775-9298-129E32295D1B}"/>
                </a:ext>
              </a:extLst>
            </p:cNvPr>
            <p:cNvSpPr/>
            <p:nvPr/>
          </p:nvSpPr>
          <p:spPr>
            <a:xfrm rot="20005410">
              <a:off x="6021544" y="3941964"/>
              <a:ext cx="813826" cy="211026"/>
            </a:xfrm>
            <a:prstGeom prst="rightArrow">
              <a:avLst>
                <a:gd name="adj1" fmla="val 29399"/>
                <a:gd name="adj2" fmla="val 58662"/>
              </a:avLst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778DA063-33BB-4F54-81CB-D68AA8F2E4EA}"/>
                </a:ext>
              </a:extLst>
            </p:cNvPr>
            <p:cNvSpPr txBox="1"/>
            <p:nvPr/>
          </p:nvSpPr>
          <p:spPr>
            <a:xfrm>
              <a:off x="6051185" y="3638946"/>
              <a:ext cx="52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9D09DE3B-F8F6-4910-952B-500A52FC19E4}"/>
                </a:ext>
              </a:extLst>
            </p:cNvPr>
            <p:cNvSpPr txBox="1"/>
            <p:nvPr/>
          </p:nvSpPr>
          <p:spPr>
            <a:xfrm>
              <a:off x="6139149" y="4628737"/>
              <a:ext cx="52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3F888729-E3BF-4EA7-A3FE-613F8C2EDF78}"/>
                </a:ext>
              </a:extLst>
            </p:cNvPr>
            <p:cNvSpPr txBox="1"/>
            <p:nvPr/>
          </p:nvSpPr>
          <p:spPr>
            <a:xfrm>
              <a:off x="7889101" y="5413050"/>
              <a:ext cx="523351" cy="2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F3A16DDA-A89E-464E-9296-C9961EF4709E}"/>
                </a:ext>
              </a:extLst>
            </p:cNvPr>
            <p:cNvSpPr txBox="1"/>
            <p:nvPr/>
          </p:nvSpPr>
          <p:spPr>
            <a:xfrm>
              <a:off x="7573044" y="4428590"/>
              <a:ext cx="523351" cy="2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D43B1E54-463B-482F-8DA9-9BAF6C253DAE}"/>
                </a:ext>
              </a:extLst>
            </p:cNvPr>
            <p:cNvSpPr txBox="1"/>
            <p:nvPr/>
          </p:nvSpPr>
          <p:spPr>
            <a:xfrm>
              <a:off x="7745756" y="3798998"/>
              <a:ext cx="523351" cy="270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927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3842</TotalTime>
  <Words>610</Words>
  <Application>Microsoft Macintosh PowerPoint</Application>
  <PresentationFormat>Widescreen</PresentationFormat>
  <Paragraphs>159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Trebuchet MS</vt:lpstr>
      <vt:lpstr>Tw Cen MT</vt:lpstr>
      <vt:lpstr>Arial</vt:lpstr>
      <vt:lpstr>Circuit</vt:lpstr>
      <vt:lpstr>BitCoIN Graph Analysis</vt:lpstr>
      <vt:lpstr>Bitcoin</vt:lpstr>
      <vt:lpstr>The Blockchain</vt:lpstr>
      <vt:lpstr>OUR IDEA</vt:lpstr>
      <vt:lpstr>Address graph</vt:lpstr>
      <vt:lpstr>Input Transactions</vt:lpstr>
      <vt:lpstr>Transaction Graph</vt:lpstr>
      <vt:lpstr>FLOW</vt:lpstr>
      <vt:lpstr>Flow (continued)</vt:lpstr>
      <vt:lpstr>Flow (continued)</vt:lpstr>
      <vt:lpstr>Resources</vt:lpstr>
      <vt:lpstr>Block JSON</vt:lpstr>
      <vt:lpstr>Transaction JSON</vt:lpstr>
      <vt:lpstr>DATA COLLECTION ScAle</vt:lpstr>
      <vt:lpstr>Storage</vt:lpstr>
      <vt:lpstr>GRAPH THEORY CRASH COURSE</vt:lpstr>
      <vt:lpstr>Results: An Appetizer</vt:lpstr>
      <vt:lpstr>Address Graph</vt:lpstr>
      <vt:lpstr>Transaction Graph</vt:lpstr>
      <vt:lpstr>In Degree</vt:lpstr>
      <vt:lpstr>Out Degree</vt:lpstr>
      <vt:lpstr>COMPONENTS</vt:lpstr>
      <vt:lpstr>Flow</vt:lpstr>
      <vt:lpstr>Results: Main Course</vt:lpstr>
      <vt:lpstr>ORDER</vt:lpstr>
      <vt:lpstr>In Degree</vt:lpstr>
      <vt:lpstr>Out Degree</vt:lpstr>
      <vt:lpstr>COMPONENTS</vt:lpstr>
      <vt:lpstr>Flow</vt:lpstr>
      <vt:lpstr>Conclusions</vt:lpstr>
      <vt:lpstr>Future 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Graph Analysis</dc:title>
  <dc:creator>Cate, James Howard</dc:creator>
  <cp:lastModifiedBy>Cate, James Howard</cp:lastModifiedBy>
  <cp:revision>40</cp:revision>
  <dcterms:created xsi:type="dcterms:W3CDTF">2017-11-29T18:11:00Z</dcterms:created>
  <dcterms:modified xsi:type="dcterms:W3CDTF">2017-12-03T22:51:25Z</dcterms:modified>
</cp:coreProperties>
</file>