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6"/>
  </p:notesMasterIdLst>
  <p:sldIdLst>
    <p:sldId id="256" r:id="rId2"/>
    <p:sldId id="281" r:id="rId3"/>
    <p:sldId id="257" r:id="rId4"/>
    <p:sldId id="262" r:id="rId5"/>
    <p:sldId id="261" r:id="rId6"/>
    <p:sldId id="259" r:id="rId7"/>
    <p:sldId id="258" r:id="rId8"/>
    <p:sldId id="280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638"/>
  </p:normalViewPr>
  <p:slideViewPr>
    <p:cSldViewPr snapToGrid="0" snapToObjects="1">
      <p:cViewPr varScale="1">
        <p:scale>
          <a:sx n="158" d="100"/>
          <a:sy n="158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liveutk-my.sharepoint.com/personal/pgoedec1_uthsc_edu/Documents/Documents/Thesis/Presentation/UT_output_unexpanded_corpus_K1-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https://liveutk-my.sharepoint.com/personal/pgoedec1_uthsc_edu/Documents/Documents/Thesis/Presentation/UT_output_unexpanded_corpus_K1-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https://liveutk-my.sharepoint.com/personal/pgoedec1_uthsc_edu/Documents/Documents/Thesis/Presentation/UT_output_unexpanded_corpus_K1-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https://liveutk-my.sharepoint.com/personal/pgoedec1_uthsc_edu/Documents/Documents/Thesis/Presentation/UT_output_unexpanded_corpus_K1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charset="0"/>
                <a:ea typeface="Palatino Linotype" charset="0"/>
                <a:cs typeface="Palatino Linotype" charset="0"/>
              </a:defRPr>
            </a:pPr>
            <a:r>
              <a:rPr lang="en-US" sz="2000">
                <a:latin typeface="Palatino Linotype" charset="0"/>
                <a:ea typeface="Palatino Linotype" charset="0"/>
                <a:cs typeface="Palatino Linotype" charset="0"/>
              </a:rPr>
              <a:t>Perplexity as a function of 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charset="0"/>
              <a:ea typeface="Palatino Linotype" charset="0"/>
              <a:cs typeface="Palatino Linotype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outputs!$F$5</c:f>
              <c:strCache>
                <c:ptCount val="1"/>
                <c:pt idx="0">
                  <c:v>perplexity = exp{LL}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62629054468285"/>
                  <c:y val="-0.32348333340701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outputs!$B$6:$B$21</c:f>
              <c:numCache>
                <c:formatCode>General</c:formatCode>
                <c:ptCount val="1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</c:numCache>
            </c:numRef>
          </c:xVal>
          <c:yVal>
            <c:numRef>
              <c:f>outputs!$F$6:$F$21</c:f>
              <c:numCache>
                <c:formatCode>General</c:formatCode>
                <c:ptCount val="16"/>
                <c:pt idx="0">
                  <c:v>0.00159256397283475</c:v>
                </c:pt>
                <c:pt idx="1">
                  <c:v>0.0014872894154675</c:v>
                </c:pt>
                <c:pt idx="2">
                  <c:v>0.00150595203406815</c:v>
                </c:pt>
                <c:pt idx="3">
                  <c:v>0.00133666175620582</c:v>
                </c:pt>
                <c:pt idx="4">
                  <c:v>0.00146854964689685</c:v>
                </c:pt>
                <c:pt idx="5">
                  <c:v>0.0013834567783882</c:v>
                </c:pt>
                <c:pt idx="6">
                  <c:v>0.00142745805557593</c:v>
                </c:pt>
                <c:pt idx="7">
                  <c:v>0.00132194650972677</c:v>
                </c:pt>
                <c:pt idx="8">
                  <c:v>0.00145670244071655</c:v>
                </c:pt>
                <c:pt idx="9">
                  <c:v>0.00133695585414177</c:v>
                </c:pt>
                <c:pt idx="10">
                  <c:v>0.00141659383021719</c:v>
                </c:pt>
                <c:pt idx="11">
                  <c:v>0.00136221939671784</c:v>
                </c:pt>
                <c:pt idx="12">
                  <c:v>0.00133559285441858</c:v>
                </c:pt>
                <c:pt idx="13">
                  <c:v>0.00142187337312704</c:v>
                </c:pt>
                <c:pt idx="14">
                  <c:v>0.00143804604504173</c:v>
                </c:pt>
                <c:pt idx="15">
                  <c:v>0.00136855478144465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F49-4791-8890-090086DF9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05280464"/>
        <c:axId val="-1907339104"/>
      </c:scatterChart>
      <c:valAx>
        <c:axId val="-190528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7339104"/>
        <c:crosses val="autoZero"/>
        <c:crossBetween val="midCat"/>
      </c:valAx>
      <c:valAx>
        <c:axId val="-1907339104"/>
        <c:scaling>
          <c:orientation val="minMax"/>
          <c:min val="0.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528046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4">
            <a:lumMod val="75000"/>
          </a:schemeClr>
        </a:gs>
        <a:gs pos="35000">
          <a:schemeClr val="accent3">
            <a:lumMod val="0"/>
            <a:lumOff val="100000"/>
          </a:schemeClr>
        </a:gs>
        <a:gs pos="100000">
          <a:schemeClr val="accent3">
            <a:lumMod val="100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Change in Perplexity</a:t>
            </a:r>
            <a:r>
              <a:rPr lang="en-US" baseline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as</a:t>
            </a:r>
            <a:r>
              <a:rPr lang="en-US" baseline="0">
                <a:solidFill>
                  <a:schemeClr val="bg1"/>
                </a:solidFill>
              </a:rPr>
              <a:t> a function of K</a:t>
            </a:r>
            <a:endParaRPr lang="en-US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outputs!$G$5</c:f>
              <c:strCache>
                <c:ptCount val="1"/>
                <c:pt idx="0">
                  <c:v>dP = change in perplexity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6341230901591"/>
                  <c:y val="-0.2130475544994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5658886616961"/>
                  <c:y val="0.27796759759604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outputs!$B$6:$B$21</c:f>
              <c:numCache>
                <c:formatCode>General</c:formatCode>
                <c:ptCount val="1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</c:numCache>
            </c:numRef>
          </c:xVal>
          <c:yVal>
            <c:numRef>
              <c:f>outputs!$G$6:$G$21</c:f>
              <c:numCache>
                <c:formatCode>General</c:formatCode>
                <c:ptCount val="16"/>
                <c:pt idx="1">
                  <c:v>-0.000105274557367245</c:v>
                </c:pt>
                <c:pt idx="2">
                  <c:v>1.86626186006486E-5</c:v>
                </c:pt>
                <c:pt idx="3">
                  <c:v>-0.000169290277862333</c:v>
                </c:pt>
                <c:pt idx="4">
                  <c:v>0.000131887890691035</c:v>
                </c:pt>
                <c:pt idx="5">
                  <c:v>-8.50928685086543E-5</c:v>
                </c:pt>
                <c:pt idx="6">
                  <c:v>4.40012771877342E-5</c:v>
                </c:pt>
                <c:pt idx="7">
                  <c:v>-0.000105511545849158</c:v>
                </c:pt>
                <c:pt idx="8">
                  <c:v>0.000134755930989773</c:v>
                </c:pt>
                <c:pt idx="9">
                  <c:v>-0.000119746586574777</c:v>
                </c:pt>
                <c:pt idx="10">
                  <c:v>7.96379760754215E-5</c:v>
                </c:pt>
                <c:pt idx="11">
                  <c:v>-5.4374433499353E-5</c:v>
                </c:pt>
                <c:pt idx="12">
                  <c:v>-2.66265422992629E-5</c:v>
                </c:pt>
                <c:pt idx="13">
                  <c:v>8.62805187084679E-5</c:v>
                </c:pt>
                <c:pt idx="14">
                  <c:v>1.61726719146867E-5</c:v>
                </c:pt>
                <c:pt idx="15">
                  <c:v>-6.94912635970765E-5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9E1-4E81-9B52-4469AF692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93381712"/>
        <c:axId val="-1893376928"/>
      </c:scatterChart>
      <c:valAx>
        <c:axId val="-189338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3376928"/>
        <c:crosses val="autoZero"/>
        <c:crossBetween val="midCat"/>
      </c:valAx>
      <c:valAx>
        <c:axId val="-189337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338171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81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Perplexity compared with Change</a:t>
            </a:r>
            <a:r>
              <a:rPr lang="en-US" baseline="0"/>
              <a:t> of Perplexity (shifted) </a:t>
            </a:r>
            <a:r>
              <a:rPr lang="en-US"/>
              <a:t>as a function of 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'outputs (2)'!$F$5</c:f>
              <c:strCache>
                <c:ptCount val="1"/>
                <c:pt idx="0">
                  <c:v>perplexity = exp{LL}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62629054468285"/>
                  <c:y val="-0.32348333340701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Perplexity</a:t>
                    </a:r>
                  </a:p>
                  <a:p>
                    <a:pPr>
                      <a:defRPr>
                        <a:solidFill>
                          <a:schemeClr val="accent1">
                            <a:lumMod val="50000"/>
                          </a:schemeClr>
                        </a:solidFill>
                      </a:defRPr>
                    </a:pPr>
                    <a:r>
                      <a:rPr lang="en-US" baseline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y = 2E-06x</a:t>
                    </a:r>
                    <a:r>
                      <a:rPr lang="en-US" baseline="3000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2</a:t>
                    </a:r>
                    <a:r>
                      <a:rPr lang="en-US" baseline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 - 5E-05x + 0.0018</a:t>
                    </a:r>
                    <a:br>
                      <a:rPr lang="en-US" baseline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</a:br>
                    <a:r>
                      <a:rPr lang="en-US" baseline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R² = 0.50789</a:t>
                    </a:r>
                    <a:endParaRPr 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'outputs (2)'!$B$6:$B$21</c:f>
              <c:numCache>
                <c:formatCode>General</c:formatCode>
                <c:ptCount val="1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</c:numCache>
            </c:numRef>
          </c:xVal>
          <c:yVal>
            <c:numRef>
              <c:f>'outputs (2)'!$F$6:$F$21</c:f>
              <c:numCache>
                <c:formatCode>General</c:formatCode>
                <c:ptCount val="16"/>
                <c:pt idx="0">
                  <c:v>0.00159256397283475</c:v>
                </c:pt>
                <c:pt idx="1">
                  <c:v>0.0014872894154675</c:v>
                </c:pt>
                <c:pt idx="2">
                  <c:v>0.00150595203406815</c:v>
                </c:pt>
                <c:pt idx="3">
                  <c:v>0.00133666175620582</c:v>
                </c:pt>
                <c:pt idx="4">
                  <c:v>0.00146854964689685</c:v>
                </c:pt>
                <c:pt idx="5">
                  <c:v>0.0013834567783882</c:v>
                </c:pt>
                <c:pt idx="6">
                  <c:v>0.00142745805557593</c:v>
                </c:pt>
                <c:pt idx="7">
                  <c:v>0.00132194650972677</c:v>
                </c:pt>
                <c:pt idx="8">
                  <c:v>0.00145670244071655</c:v>
                </c:pt>
                <c:pt idx="9">
                  <c:v>0.00133695585414177</c:v>
                </c:pt>
                <c:pt idx="10">
                  <c:v>0.00141659383021719</c:v>
                </c:pt>
                <c:pt idx="11">
                  <c:v>0.00136221939671784</c:v>
                </c:pt>
                <c:pt idx="12">
                  <c:v>0.00133559285441858</c:v>
                </c:pt>
                <c:pt idx="13">
                  <c:v>0.00142187337312704</c:v>
                </c:pt>
                <c:pt idx="14">
                  <c:v>0.00143804604504173</c:v>
                </c:pt>
                <c:pt idx="15">
                  <c:v>0.00136855478144465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F49-4791-8890-090086DF922A}"/>
            </c:ext>
          </c:extLst>
        </c:ser>
        <c:ser>
          <c:idx val="1"/>
          <c:order val="1"/>
          <c:tx>
            <c:strRef>
              <c:f>'outputs (2)'!$I$5</c:f>
              <c:strCache>
                <c:ptCount val="1"/>
                <c:pt idx="0">
                  <c:v>dP shifted up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46234364567335"/>
                  <c:y val="0.18518657061812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Shifted Change in Perplexity </a:t>
                    </a:r>
                  </a:p>
                  <a:p>
                    <a:pPr>
                      <a:defRPr>
                        <a:solidFill>
                          <a:schemeClr val="accent2">
                            <a:lumMod val="50000"/>
                          </a:schemeClr>
                        </a:solidFill>
                      </a:defRPr>
                    </a:pPr>
                    <a:r>
                      <a:rPr lang="en-US" baseline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y = -1E-06x</a:t>
                    </a:r>
                    <a:r>
                      <a:rPr lang="en-US" baseline="3000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2</a:t>
                    </a:r>
                    <a:r>
                      <a:rPr lang="en-US" baseline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+ 3E-05x + 0.0012</a:t>
                    </a:r>
                    <a:br>
                      <a:rPr lang="en-US" baseline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</a:br>
                    <a:r>
                      <a:rPr lang="en-US" baseline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R² = 0.06717</a:t>
                    </a:r>
                    <a:endParaRPr lang="en-US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'outputs (2)'!$B$6:$B$21</c:f>
              <c:numCache>
                <c:formatCode>General</c:formatCode>
                <c:ptCount val="1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</c:numCache>
            </c:numRef>
          </c:xVal>
          <c:yVal>
            <c:numRef>
              <c:f>'outputs (2)'!$I$6:$I$21</c:f>
              <c:numCache>
                <c:formatCode>General</c:formatCode>
                <c:ptCount val="16"/>
                <c:pt idx="1">
                  <c:v>0.00131418290686907</c:v>
                </c:pt>
                <c:pt idx="2">
                  <c:v>0.00143812008283696</c:v>
                </c:pt>
                <c:pt idx="3">
                  <c:v>0.00125016718637398</c:v>
                </c:pt>
                <c:pt idx="4">
                  <c:v>0.00155134535492735</c:v>
                </c:pt>
                <c:pt idx="5">
                  <c:v>0.00133436459572766</c:v>
                </c:pt>
                <c:pt idx="6">
                  <c:v>0.00146345874142404</c:v>
                </c:pt>
                <c:pt idx="7">
                  <c:v>0.00131394591838715</c:v>
                </c:pt>
                <c:pt idx="8">
                  <c:v>0.00155421339522608</c:v>
                </c:pt>
                <c:pt idx="9">
                  <c:v>0.00129971087766153</c:v>
                </c:pt>
                <c:pt idx="10">
                  <c:v>0.00149909544031173</c:v>
                </c:pt>
                <c:pt idx="11">
                  <c:v>0.00136508303073696</c:v>
                </c:pt>
                <c:pt idx="12">
                  <c:v>0.00139283092193705</c:v>
                </c:pt>
                <c:pt idx="13">
                  <c:v>0.00150573798294478</c:v>
                </c:pt>
                <c:pt idx="14">
                  <c:v>0.001435630136151</c:v>
                </c:pt>
                <c:pt idx="15">
                  <c:v>0.00134996620063923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94542784"/>
        <c:axId val="-1894537872"/>
      </c:scatterChart>
      <c:valAx>
        <c:axId val="-189454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4537872"/>
        <c:crosses val="autoZero"/>
        <c:crossBetween val="midCat"/>
      </c:valAx>
      <c:valAx>
        <c:axId val="-1894537872"/>
        <c:scaling>
          <c:orientation val="minMax"/>
          <c:min val="0.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454278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4">
            <a:lumMod val="75000"/>
          </a:schemeClr>
        </a:gs>
        <a:gs pos="35000">
          <a:schemeClr val="accent3">
            <a:lumMod val="0"/>
            <a:lumOff val="100000"/>
          </a:schemeClr>
        </a:gs>
        <a:gs pos="100000">
          <a:schemeClr val="accent3">
            <a:lumMod val="100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Difference between Change</a:t>
            </a:r>
            <a:r>
              <a:rPr lang="en-US" baseline="0"/>
              <a:t> of Perplexity (dP) and Perplexity </a:t>
            </a:r>
            <a:r>
              <a:rPr lang="en-US"/>
              <a:t>as a function of 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'outputs (2)'!$H$5</c:f>
              <c:strCache>
                <c:ptCount val="1"/>
                <c:pt idx="0">
                  <c:v>change in perplexity minus perplexity_x000d_dP - 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62629054468285"/>
                  <c:y val="-0.32348333340701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'outputs (2)'!$B$6:$B$21</c:f>
              <c:numCache>
                <c:formatCode>General</c:formatCode>
                <c:ptCount val="1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</c:numCache>
            </c:numRef>
          </c:xVal>
          <c:yVal>
            <c:numRef>
              <c:f>'outputs (2)'!$H$6:$H$21</c:f>
              <c:numCache>
                <c:formatCode>General</c:formatCode>
                <c:ptCount val="16"/>
                <c:pt idx="1">
                  <c:v>0.00159256397283475</c:v>
                </c:pt>
                <c:pt idx="2">
                  <c:v>0.0014872894154675</c:v>
                </c:pt>
                <c:pt idx="3">
                  <c:v>0.00150595203406815</c:v>
                </c:pt>
                <c:pt idx="4">
                  <c:v>0.00133666175620582</c:v>
                </c:pt>
                <c:pt idx="5">
                  <c:v>0.00146854964689685</c:v>
                </c:pt>
                <c:pt idx="6">
                  <c:v>0.0013834567783882</c:v>
                </c:pt>
                <c:pt idx="7">
                  <c:v>0.00142745805557593</c:v>
                </c:pt>
                <c:pt idx="8">
                  <c:v>0.00132194650972677</c:v>
                </c:pt>
                <c:pt idx="9">
                  <c:v>0.00145670244071655</c:v>
                </c:pt>
                <c:pt idx="10">
                  <c:v>0.00133695585414177</c:v>
                </c:pt>
                <c:pt idx="11">
                  <c:v>0.00141659383021719</c:v>
                </c:pt>
                <c:pt idx="12">
                  <c:v>0.00136221939671784</c:v>
                </c:pt>
                <c:pt idx="13">
                  <c:v>0.00133559285441858</c:v>
                </c:pt>
                <c:pt idx="14">
                  <c:v>0.00142187337312704</c:v>
                </c:pt>
                <c:pt idx="15">
                  <c:v>0.00143804604504173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F49-4791-8890-090086DF9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94439328"/>
        <c:axId val="-1894434880"/>
      </c:scatterChart>
      <c:valAx>
        <c:axId val="-189443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4434880"/>
        <c:crosses val="autoZero"/>
        <c:crossBetween val="midCat"/>
      </c:valAx>
      <c:valAx>
        <c:axId val="-1894434880"/>
        <c:scaling>
          <c:orientation val="minMax"/>
          <c:min val="0.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443932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4">
            <a:lumMod val="75000"/>
          </a:schemeClr>
        </a:gs>
        <a:gs pos="35000">
          <a:schemeClr val="accent3">
            <a:lumMod val="0"/>
            <a:lumOff val="100000"/>
          </a:schemeClr>
        </a:gs>
        <a:gs pos="100000">
          <a:schemeClr val="accent3">
            <a:lumMod val="100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8D26D-6DC8-644A-896B-DC207CF4FC29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5F8F-16A1-FA46-98A6-84B0F78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5F8F-16A1-FA46-98A6-84B0F785E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is-IS" sz="1200" dirty="0" smtClean="0">
                <a:latin typeface="Palatino Linotype" charset="0"/>
                <a:ea typeface="Palatino Linotype" charset="0"/>
                <a:cs typeface="Palatino Linotype" charset="0"/>
              </a:rPr>
              <a:t>…</a:t>
            </a:r>
            <a:r>
              <a:rPr lang="en-US" sz="1200" dirty="0" smtClean="0">
                <a:latin typeface="Palatino Linotype" charset="0"/>
                <a:ea typeface="Palatino Linotype" charset="0"/>
                <a:cs typeface="Palatino Linotype" charset="0"/>
              </a:rPr>
              <a:t> if it weren’t Bayesian</a:t>
            </a:r>
            <a:r>
              <a:rPr lang="is-IS" sz="1200" dirty="0" smtClean="0">
                <a:latin typeface="Palatino Linotype" charset="0"/>
                <a:ea typeface="Palatino Linotype" charset="0"/>
                <a:cs typeface="Palatino Linotype" charset="0"/>
              </a:rPr>
              <a:t>…</a:t>
            </a:r>
            <a:endParaRPr lang="en-US" sz="12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5F8F-16A1-FA46-98A6-84B0F785EE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1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Looking</a:t>
            </a:r>
            <a:r>
              <a:rPr lang="en-US" baseline="0" dirty="0" smtClean="0"/>
              <a:t> at the quadratic curves, we see the Change in Perplexity (</a:t>
            </a:r>
            <a:r>
              <a:rPr lang="en-US" baseline="0" dirty="0" err="1" smtClean="0"/>
              <a:t>dP</a:t>
            </a:r>
            <a:r>
              <a:rPr lang="en-US" baseline="0" dirty="0" smtClean="0"/>
              <a:t>) has a maximum near where the Perplexity has a minimum. </a:t>
            </a:r>
          </a:p>
          <a:p>
            <a:r>
              <a:rPr lang="en-US" baseline="0" dirty="0" smtClean="0"/>
              <a:t>If we were to take a difference (subtraction) between the two curves, it appears there is a local maximum near K=15, local minimums near K=10 and K=20.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5F8F-16A1-FA46-98A6-84B0F785EE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subtract</a:t>
            </a:r>
            <a:r>
              <a:rPr lang="en-US" baseline="0" dirty="0" smtClean="0"/>
              <a:t> the Perplexity from Change in Perplexity, we do not see the form anticipated by the quadratic curves.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5F8F-16A1-FA46-98A6-84B0F785EE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265" y="1122363"/>
            <a:ext cx="10849232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Optimizing K </a:t>
            </a:r>
            <a:b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</a:br>
            <a:r>
              <a:rPr lang="en-US" sz="3200" dirty="0" smtClean="0">
                <a:latin typeface="Palatino Linotype" charset="0"/>
                <a:ea typeface="Palatino Linotype" charset="0"/>
                <a:cs typeface="Palatino Linotype" charset="0"/>
              </a:rPr>
              <a:t>In Latent </a:t>
            </a:r>
            <a:r>
              <a:rPr lang="en-US" sz="3200" dirty="0" err="1" smtClean="0">
                <a:latin typeface="Palatino Linotype" charset="0"/>
                <a:ea typeface="Palatino Linotype" charset="0"/>
                <a:cs typeface="Palatino Linotype" charset="0"/>
              </a:rPr>
              <a:t>Dirichlet</a:t>
            </a:r>
            <a:r>
              <a:rPr lang="en-US" sz="3200" dirty="0" smtClean="0">
                <a:latin typeface="Palatino Linotype" charset="0"/>
                <a:ea typeface="Palatino Linotype" charset="0"/>
                <a:cs typeface="Palatino Linotype" charset="0"/>
              </a:rPr>
              <a:t> Allocation (LDA) </a:t>
            </a:r>
            <a:br>
              <a:rPr lang="en-US" sz="3200" dirty="0" smtClean="0">
                <a:latin typeface="Palatino Linotype" charset="0"/>
                <a:ea typeface="Palatino Linotype" charset="0"/>
                <a:cs typeface="Palatino Linotype" charset="0"/>
              </a:rPr>
            </a:br>
            <a:r>
              <a:rPr lang="en-US" sz="3200" dirty="0" smtClean="0">
                <a:latin typeface="Palatino Linotype" charset="0"/>
                <a:ea typeface="Palatino Linotype" charset="0"/>
                <a:cs typeface="Palatino Linotype" charset="0"/>
              </a:rPr>
              <a:t>Topic Modeling</a:t>
            </a:r>
            <a:endParaRPr lang="en-US" sz="48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 smtClean="0">
                <a:latin typeface="Palatino Linotype" charset="0"/>
                <a:ea typeface="Palatino Linotype" charset="0"/>
                <a:cs typeface="Palatino Linotype" charset="0"/>
              </a:rPr>
              <a:t>Trish </a:t>
            </a:r>
            <a:r>
              <a:rPr lang="en-US" sz="1800" dirty="0" smtClean="0">
                <a:latin typeface="Palatino Linotype" charset="0"/>
                <a:ea typeface="Palatino Linotype" charset="0"/>
                <a:cs typeface="Palatino Linotype" charset="0"/>
              </a:rPr>
              <a:t>Goedecke, Jerry Duncan, Preston </a:t>
            </a:r>
            <a:r>
              <a:rPr lang="en-US" sz="1800" dirty="0" err="1" smtClean="0">
                <a:latin typeface="Palatino Linotype" charset="0"/>
                <a:ea typeface="Palatino Linotype" charset="0"/>
                <a:cs typeface="Palatino Linotype" charset="0"/>
              </a:rPr>
              <a:t>Provins</a:t>
            </a:r>
            <a:endParaRPr lang="en-US" sz="1800" dirty="0" smtClean="0">
              <a:latin typeface="Palatino Linotype" charset="0"/>
              <a:ea typeface="Palatino Linotype" charset="0"/>
              <a:cs typeface="Palatino Linotype" charset="0"/>
            </a:endParaRPr>
          </a:p>
          <a:p>
            <a:pPr algn="l"/>
            <a:r>
              <a:rPr lang="en-US" sz="1800" dirty="0" smtClean="0">
                <a:latin typeface="Palatino Linotype" charset="0"/>
                <a:ea typeface="Palatino Linotype" charset="0"/>
                <a:cs typeface="Palatino Linotype" charset="0"/>
              </a:rPr>
              <a:t>COSC 545 Dr. </a:t>
            </a:r>
            <a:r>
              <a:rPr lang="en-US" sz="1800" dirty="0" err="1" smtClean="0">
                <a:latin typeface="Palatino Linotype" charset="0"/>
                <a:ea typeface="Palatino Linotype" charset="0"/>
                <a:cs typeface="Palatino Linotype" charset="0"/>
              </a:rPr>
              <a:t>Audris</a:t>
            </a:r>
            <a:r>
              <a:rPr lang="en-US" sz="1800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sz="1800" dirty="0" err="1" smtClean="0">
                <a:latin typeface="Palatino Linotype" charset="0"/>
                <a:ea typeface="Palatino Linotype" charset="0"/>
                <a:cs typeface="Palatino Linotype" charset="0"/>
              </a:rPr>
              <a:t>Mockus</a:t>
            </a:r>
            <a:endParaRPr lang="en-US" sz="1800" dirty="0" smtClean="0">
              <a:latin typeface="Palatino Linotype" charset="0"/>
              <a:ea typeface="Palatino Linotype" charset="0"/>
              <a:cs typeface="Palatino Linotype" charset="0"/>
            </a:endParaRPr>
          </a:p>
          <a:p>
            <a:pPr algn="l"/>
            <a:r>
              <a:rPr lang="en-US" sz="1800" dirty="0" smtClean="0">
                <a:latin typeface="Palatino Linotype" charset="0"/>
                <a:ea typeface="Palatino Linotype" charset="0"/>
                <a:cs typeface="Palatino Linotype" charset="0"/>
              </a:rPr>
              <a:t>Fall 2018</a:t>
            </a:r>
            <a:endParaRPr lang="en-US" sz="1800" dirty="0" smtClean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5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928137"/>
              </p:ext>
            </p:extLst>
          </p:nvPr>
        </p:nvGraphicFramePr>
        <p:xfrm>
          <a:off x="838200" y="585627"/>
          <a:ext cx="10515600" cy="559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89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95894"/>
              </p:ext>
            </p:extLst>
          </p:nvPr>
        </p:nvGraphicFramePr>
        <p:xfrm>
          <a:off x="838200" y="688369"/>
          <a:ext cx="10515600" cy="548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301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50574"/>
              </p:ext>
            </p:extLst>
          </p:nvPr>
        </p:nvGraphicFramePr>
        <p:xfrm>
          <a:off x="838200" y="821933"/>
          <a:ext cx="10515600" cy="5355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771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Additional comparison methods for optimizing K: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655"/>
            <a:ext cx="10515600" cy="42493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Human judgment (Chang et al, 2009)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Latent Semantic Analysis (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Niraula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et al, 2013)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Goodness of Fit (Bowman, Chen and George, 2016)</a:t>
            </a:r>
          </a:p>
        </p:txBody>
      </p:sp>
    </p:spTree>
    <p:extLst>
      <p:ext uri="{BB962C8B-B14F-4D97-AF65-F5344CB8AC3E}">
        <p14:creationId xmlns:p14="http://schemas.microsoft.com/office/powerpoint/2010/main" val="57000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Selection of Works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Cited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Blei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D. M., Ng, A. Y., &amp; Jordan, M. I. (2003). Latent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dirichlet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allocation. the Journal of machine Learning research, 3, 993-1022.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Bowman D., Chen, J., &amp; George E.O. (year). Goodness of Fit measures for topic modeling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Chang, J., Boyd-Graber, J. L.,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Gerrish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S., Wang, C., &amp;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Blei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D. M. (2009, December). Reading tea leaves: How humans interpret topic models. In Nips (Vol. 31, pp. 1-9).</a:t>
            </a:r>
          </a:p>
          <a:p>
            <a:pPr>
              <a:lnSpc>
                <a:spcPct val="140000"/>
              </a:lnSpc>
            </a:pP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Niraula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N.,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Banjade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R.,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Ştefănescu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D., &amp;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Rus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V. (2013). Experiments with semantic similarity measures based on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lda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and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lsa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. In Statistical Language and Speech Processing (pp. 188-199). Springer Berlin Heidelberg.</a:t>
            </a:r>
          </a:p>
        </p:txBody>
      </p:sp>
    </p:spTree>
    <p:extLst>
      <p:ext uri="{BB962C8B-B14F-4D97-AF65-F5344CB8AC3E}">
        <p14:creationId xmlns:p14="http://schemas.microsoft.com/office/powerpoint/2010/main" val="17798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Optimizing K in LDA Topic Modeling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655"/>
            <a:ext cx="10515600" cy="42493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Assumptions of Latent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Dirichlet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Allocation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K optimization models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Example of application with UT Austin classroom chat data</a:t>
            </a:r>
          </a:p>
        </p:txBody>
      </p:sp>
    </p:spTree>
    <p:extLst>
      <p:ext uri="{BB962C8B-B14F-4D97-AF65-F5344CB8AC3E}">
        <p14:creationId xmlns:p14="http://schemas.microsoft.com/office/powerpoint/2010/main" val="144521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1" y="1100601"/>
            <a:ext cx="6132208" cy="553498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28870" cy="1092972"/>
          </a:xfrm>
        </p:spPr>
        <p:txBody>
          <a:bodyPr/>
          <a:lstStyle/>
          <a:p>
            <a:pPr algn="ctr"/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The Basic Relationships: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V,K,D,N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d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253" y="4650306"/>
            <a:ext cx="421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sz="1400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d</a:t>
            </a:r>
            <a:r>
              <a:rPr lang="en-US" sz="1400" dirty="0" smtClean="0">
                <a:latin typeface="Palatino Linotype" charset="0"/>
                <a:ea typeface="Palatino Linotype" charset="0"/>
                <a:cs typeface="Palatino Linotype" charset="0"/>
              </a:rPr>
              <a:t> = Number of words in Document d</a:t>
            </a:r>
            <a:endParaRPr lang="en-US" sz="1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34" y="976631"/>
            <a:ext cx="3334491" cy="3009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84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Simplification of document construction underlying LDA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2431"/>
            <a:ext cx="10515600" cy="4014531"/>
          </a:xfrm>
        </p:spPr>
        <p:txBody>
          <a:bodyPr/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K topics</a:t>
            </a:r>
          </a:p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D documents</a:t>
            </a:r>
          </a:p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Within each document,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d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words</a:t>
            </a:r>
          </a:p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Each document has a unique distribution of the topics</a:t>
            </a:r>
          </a:p>
          <a:p>
            <a:r>
              <a:rPr lang="en-US" u="sng" dirty="0" smtClean="0">
                <a:latin typeface="Palatino Linotype" charset="0"/>
                <a:ea typeface="Palatino Linotype" charset="0"/>
                <a:cs typeface="Palatino Linotype" charset="0"/>
              </a:rPr>
              <a:t>𝛳</a:t>
            </a:r>
            <a:r>
              <a:rPr lang="en-US" baseline="-25000" dirty="0" smtClean="0">
                <a:latin typeface="Palatino Linotype" charset="0"/>
                <a:ea typeface="Palatino Linotype" charset="0"/>
                <a:cs typeface="Palatino Linotype" charset="0"/>
              </a:rPr>
              <a:t>d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is a vector of K topic probabilities for the given document</a:t>
            </a:r>
          </a:p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Theoretically, within a given document d, each word is drawn from one of the K topics with the given </a:t>
            </a:r>
            <a:r>
              <a:rPr lang="en-US" u="sng" dirty="0" smtClean="0">
                <a:latin typeface="Palatino Linotype" charset="0"/>
                <a:ea typeface="Palatino Linotype" charset="0"/>
                <a:cs typeface="Palatino Linotype" charset="0"/>
              </a:rPr>
              <a:t>𝛳</a:t>
            </a:r>
            <a:r>
              <a:rPr lang="en-US" baseline="-25000" dirty="0" smtClean="0">
                <a:latin typeface="Palatino Linotype" charset="0"/>
                <a:ea typeface="Palatino Linotype" charset="0"/>
                <a:cs typeface="Palatino Linotype" charset="0"/>
              </a:rPr>
              <a:t>d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probabilities</a:t>
            </a:r>
          </a:p>
          <a:p>
            <a:pPr marL="0" indent="0" algn="ctr">
              <a:buNone/>
            </a:pP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5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Key LDA Assumption: Exchangeability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2200"/>
              </a:spcBef>
              <a:buNone/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For LDA:</a:t>
            </a:r>
          </a:p>
          <a:p>
            <a:pPr marL="0">
              <a:lnSpc>
                <a:spcPct val="120000"/>
              </a:lnSpc>
              <a:spcBef>
                <a:spcPts val="2200"/>
              </a:spcBef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Assume that words are generated by topics</a:t>
            </a:r>
          </a:p>
          <a:p>
            <a:pPr marL="0">
              <a:lnSpc>
                <a:spcPct val="120000"/>
              </a:lnSpc>
              <a:spcBef>
                <a:spcPts val="2200"/>
              </a:spcBef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Assume topics are infinitely exchangeable within a document</a:t>
            </a:r>
          </a:p>
          <a:p>
            <a:pPr marL="0" indent="0">
              <a:lnSpc>
                <a:spcPct val="120000"/>
              </a:lnSpc>
              <a:spcBef>
                <a:spcPts val="2200"/>
              </a:spcBef>
              <a:buNone/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Exchangeability: A set of random variables is exchangeable if the joint distribution does not change with permutation;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ie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any order is equally likely.</a:t>
            </a:r>
          </a:p>
          <a:p>
            <a:pPr marL="0" indent="0">
              <a:lnSpc>
                <a:spcPct val="120000"/>
              </a:lnSpc>
              <a:spcBef>
                <a:spcPts val="2200"/>
              </a:spcBef>
              <a:buNone/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De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Finetti’s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theorem: The joint distribution of a set of infinitely exchangeable random variables behaves as if the random variables were independent and identically distributed (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iid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), conditioned on a parameter drawn from some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91167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Theoretical document construction underlying LDA,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Blei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et al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655"/>
            <a:ext cx="10515600" cy="424930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Select N from Poisson(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ξ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Select </a:t>
            </a:r>
            <a:r>
              <a:rPr lang="en-US" u="sng" dirty="0" smtClean="0">
                <a:latin typeface="Palatino Linotype" charset="0"/>
                <a:ea typeface="Palatino Linotype" charset="0"/>
                <a:cs typeface="Palatino Linotype" charset="0"/>
              </a:rPr>
              <a:t>𝛳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from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Dirichlet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(α)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For each of N words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w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:</a:t>
            </a:r>
          </a:p>
          <a:p>
            <a:pPr lvl="1"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Choose topic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z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from Multinomial(</a:t>
            </a:r>
            <a:r>
              <a:rPr lang="en-US" u="sng" dirty="0" smtClean="0">
                <a:latin typeface="Palatino Linotype" charset="0"/>
                <a:ea typeface="Palatino Linotype" charset="0"/>
                <a:cs typeface="Palatino Linotype" charset="0"/>
              </a:rPr>
              <a:t>𝛳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Choose word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w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from p(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w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|z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, β), a multinomial probability conditioned on the topic </a:t>
            </a:r>
            <a:r>
              <a:rPr lang="en-US" dirty="0" err="1" smtClean="0">
                <a:latin typeface="Palatino Linotype" charset="0"/>
                <a:ea typeface="Palatino Linotype" charset="0"/>
                <a:cs typeface="Palatino Linotype" charset="0"/>
              </a:rPr>
              <a:t>z</a:t>
            </a:r>
            <a:r>
              <a:rPr lang="en-US" baseline="-25000" dirty="0" err="1" smtClean="0">
                <a:latin typeface="Palatino Linotype" charset="0"/>
                <a:ea typeface="Palatino Linotype" charset="0"/>
                <a:cs typeface="Palatino Linotype" charset="0"/>
              </a:rPr>
              <a:t>n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9891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Variable Descriptions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663984"/>
              </p:ext>
            </p:extLst>
          </p:nvPr>
        </p:nvGraphicFramePr>
        <p:xfrm>
          <a:off x="838200" y="1479474"/>
          <a:ext cx="10515600" cy="4911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734"/>
                <a:gridCol w="1329734"/>
                <a:gridCol w="1329734"/>
                <a:gridCol w="6526398"/>
              </a:tblGrid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Discrete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Number of words in a document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Discrete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Number of documents in corpus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V 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Discrete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Number of distinct words in the total vocabulary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W</a:t>
                      </a:r>
                      <a:r>
                        <a:rPr lang="en-US" sz="1800" u="none" strike="noStrike" baseline="-25000" dirty="0" err="1" smtClean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dnj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Binary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1 if nth word in document </a:t>
                      </a:r>
                      <a:r>
                        <a:rPr lang="en-US" sz="1800" u="none" strike="noStrike" dirty="0" smtClean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 is </a:t>
                      </a:r>
                      <a:r>
                        <a:rPr lang="en-US" sz="1800" u="none" strike="noStrike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jth</a:t>
                      </a:r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 word in vocabulary; otherwise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Z</a:t>
                      </a:r>
                      <a:r>
                        <a:rPr lang="en-US" sz="1800" u="none" strike="noStrike" baseline="-25000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ni</a:t>
                      </a:r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 to </a:t>
                      </a:r>
                      <a:r>
                        <a:rPr lang="en-US" sz="1800" u="none" strike="noStrike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Z</a:t>
                      </a:r>
                      <a:r>
                        <a:rPr lang="en-US" sz="1800" u="none" strike="noStrike" baseline="-25000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nk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Binary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1 if nth word is from Topic </a:t>
                      </a:r>
                      <a:r>
                        <a:rPr lang="en-US" sz="1800" u="none" strike="noStrike" dirty="0" err="1" smtClean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i</a:t>
                      </a:r>
                      <a:r>
                        <a:rPr lang="en-US" sz="1800" u="none" strike="noStrike" dirty="0" smtClean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; </a:t>
                      </a:r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0 otherwise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α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alpha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Model-specific hyperparameter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β</a:t>
                      </a:r>
                      <a:r>
                        <a:rPr lang="el-GR" sz="1800" u="none" strike="noStrike" baseline="-25000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k</a:t>
                      </a:r>
                      <a:endParaRPr lang="el-G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beta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Topic-specific hyperparameter of Dirichlet distribution 1 through 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𝜏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tau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Fully conditional posteriors for Gibbs sampling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  <a:tr h="47363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φ</a:t>
                      </a:r>
                      <a:r>
                        <a:rPr lang="el-GR" sz="1800" u="none" strike="noStrike" baseline="-25000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zn</a:t>
                      </a:r>
                      <a:endParaRPr lang="el-G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phi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Drawn from </a:t>
                      </a:r>
                      <a:r>
                        <a:rPr lang="en-US" sz="1800" u="none" strike="noStrike" dirty="0" err="1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Dirichlet</a:t>
                      </a:r>
                      <a:r>
                        <a:rPr lang="en-US" sz="1800" u="none" strike="noStrike" dirty="0">
                          <a:effectLst/>
                          <a:latin typeface="Palatino Linotype" charset="0"/>
                          <a:ea typeface="Palatino Linotype" charset="0"/>
                          <a:cs typeface="Palatino Linotype" charset="0"/>
                        </a:rPr>
                        <a:t> (β,Zn)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charset="0"/>
                        <a:ea typeface="Palatino Linotype" charset="0"/>
                        <a:cs typeface="Palatino Linotype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5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Topic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model comparisons:</a:t>
            </a:r>
            <a:b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</a:b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prior analyses</a:t>
            </a:r>
            <a:endParaRPr 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1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188049"/>
              </p:ext>
            </p:extLst>
          </p:nvPr>
        </p:nvGraphicFramePr>
        <p:xfrm>
          <a:off x="838200" y="729049"/>
          <a:ext cx="10515600" cy="544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091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628</Words>
  <Application>Microsoft Macintosh PowerPoint</Application>
  <PresentationFormat>Widescreen</PresentationFormat>
  <Paragraphs>83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Palatino Linotype</vt:lpstr>
      <vt:lpstr>Arial</vt:lpstr>
      <vt:lpstr>Office Theme</vt:lpstr>
      <vt:lpstr>Optimizing K  In Latent Dirichlet Allocation (LDA)  Topic Modeling</vt:lpstr>
      <vt:lpstr>Optimizing K in LDA Topic Modeling</vt:lpstr>
      <vt:lpstr>The Basic Relationships: V,K,D,Nd </vt:lpstr>
      <vt:lpstr>Simplification of document construction underlying LDA</vt:lpstr>
      <vt:lpstr>Key LDA Assumption: Exchangeability</vt:lpstr>
      <vt:lpstr>Theoretical document construction underlying LDA, Blei et al</vt:lpstr>
      <vt:lpstr>Variable Descriptions</vt:lpstr>
      <vt:lpstr>Topic model comparisons: prior analyses</vt:lpstr>
      <vt:lpstr>PowerPoint Presentation</vt:lpstr>
      <vt:lpstr>PowerPoint Presentation</vt:lpstr>
      <vt:lpstr>PowerPoint Presentation</vt:lpstr>
      <vt:lpstr>PowerPoint Presentation</vt:lpstr>
      <vt:lpstr>Additional comparison methods for optimizing K:</vt:lpstr>
      <vt:lpstr>Selection of Works Cited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Goedecke, Trish (Trish)</dc:creator>
  <cp:lastModifiedBy>Goedecke, Trish (Trish)</cp:lastModifiedBy>
  <cp:revision>80</cp:revision>
  <dcterms:created xsi:type="dcterms:W3CDTF">2017-01-19T21:16:25Z</dcterms:created>
  <dcterms:modified xsi:type="dcterms:W3CDTF">2018-11-22T22:16:27Z</dcterms:modified>
</cp:coreProperties>
</file>