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7" y="8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817ccf5a0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817ccf5a0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817ccf5a0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817ccf5a0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817ccf5a0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817ccf5a0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817ccf5a0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817ccf5a0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817ccf5a0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817ccf5a0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81acba32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81acba32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817ccf5a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817ccf5a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817ccf5a0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817ccf5a0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17ccf5a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817ccf5a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17ccf5a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17ccf5a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817ccf5a0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817ccf5a0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817ccf5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817ccf5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817ccf5a0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817ccf5a0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81acba3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81acba3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NPM Vulnerabilities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Samuel Steinberg, Bryan Pace, Jeffrey Dong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 and Timeline</a:t>
            </a:r>
            <a:endParaRPr/>
          </a:p>
        </p:txBody>
      </p:sp>
      <p:sp>
        <p:nvSpPr>
          <p:cNvPr id="201" name="Google Shape;201;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We divided our work into seven stages: Proposal Phase, Initial Extraction Phase, Development Phase, Database Phase, Prototype Phase, Main Project Phase, and the Data Analysis Phase.</a:t>
            </a:r>
            <a:endParaRPr sz="1800"/>
          </a:p>
        </p:txBody>
      </p:sp>
      <p:pic>
        <p:nvPicPr>
          <p:cNvPr id="202" name="Google Shape;202;p22"/>
          <p:cNvPicPr preferRelativeResize="0"/>
          <p:nvPr/>
        </p:nvPicPr>
        <p:blipFill>
          <a:blip r:embed="rId3">
            <a:alphaModFix/>
          </a:blip>
          <a:stretch>
            <a:fillRect/>
          </a:stretch>
        </p:blipFill>
        <p:spPr>
          <a:xfrm>
            <a:off x="2142476" y="3039405"/>
            <a:ext cx="4673401" cy="1439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 Responsibilities</a:t>
            </a:r>
            <a:endParaRPr/>
          </a:p>
        </p:txBody>
      </p:sp>
      <p:sp>
        <p:nvSpPr>
          <p:cNvPr id="208" name="Google Shape;208;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Sam: Creating the mathematical functions and data structures used in partitioning the data and finding patterns between suspicious packages and their dependents. He was also assigned responsibility for documentation. </a:t>
            </a:r>
            <a:endParaRPr sz="1400"/>
          </a:p>
          <a:p>
            <a:pPr marL="457200" lvl="0" indent="-317500" algn="l" rtl="0">
              <a:spcBef>
                <a:spcPts val="0"/>
              </a:spcBef>
              <a:spcAft>
                <a:spcPts val="0"/>
              </a:spcAft>
              <a:buSzPts val="1400"/>
              <a:buChar char="●"/>
            </a:pPr>
            <a:r>
              <a:rPr lang="en" sz="1400"/>
              <a:t>Jonathan: Reading in the packages and helping to develop the algorithms used in determining the cause of suspicious events. He was responsible for handling our database: He set it up in Mongo, and was responsible for inserting and extracting the data efficiently.  He was also responsible for creating our add/drop and rise/fall correlation function.</a:t>
            </a:r>
            <a:endParaRPr sz="1400"/>
          </a:p>
          <a:p>
            <a:pPr marL="457200" lvl="0" indent="-317500" algn="l" rtl="0">
              <a:spcBef>
                <a:spcPts val="0"/>
              </a:spcBef>
              <a:spcAft>
                <a:spcPts val="0"/>
              </a:spcAft>
              <a:buSzPts val="1400"/>
              <a:buChar char="●"/>
            </a:pPr>
            <a:r>
              <a:rPr lang="en" sz="1400"/>
              <a:t>Jeffrey: Assisted in data analysis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Limitations/Scope and Recurring Issues</a:t>
            </a:r>
            <a:endParaRPr/>
          </a:p>
        </p:txBody>
      </p:sp>
      <p:sp>
        <p:nvSpPr>
          <p:cNvPr id="214" name="Google Shape;21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Consecutive weeks of rises or consecutive weeks of falls</a:t>
            </a:r>
            <a:endParaRPr sz="1800"/>
          </a:p>
          <a:p>
            <a:pPr marL="457200" lvl="0" indent="-342900" algn="l" rtl="0">
              <a:spcBef>
                <a:spcPts val="0"/>
              </a:spcBef>
              <a:spcAft>
                <a:spcPts val="0"/>
              </a:spcAft>
              <a:buSzPts val="1800"/>
              <a:buChar char="●"/>
            </a:pPr>
            <a:r>
              <a:rPr lang="en" sz="1800"/>
              <a:t>Rise early in packages history</a:t>
            </a:r>
            <a:endParaRPr sz="1800"/>
          </a:p>
          <a:p>
            <a:pPr marL="457200" lvl="0" indent="-342900" algn="l" rtl="0">
              <a:spcBef>
                <a:spcPts val="0"/>
              </a:spcBef>
              <a:spcAft>
                <a:spcPts val="0"/>
              </a:spcAft>
              <a:buSzPts val="1800"/>
              <a:buChar char="●"/>
            </a:pPr>
            <a:r>
              <a:rPr lang="en" sz="1800"/>
              <a:t>If there are two rises, but one is significantly larger than the other only the larger one is detected</a:t>
            </a:r>
            <a:endParaRPr sz="1800"/>
          </a:p>
          <a:p>
            <a:pPr marL="457200" lvl="0" indent="-342900" algn="l" rtl="0">
              <a:spcBef>
                <a:spcPts val="0"/>
              </a:spcBef>
              <a:spcAft>
                <a:spcPts val="0"/>
              </a:spcAft>
              <a:buSzPts val="1800"/>
              <a:buChar char="●"/>
            </a:pPr>
            <a:r>
              <a:rPr lang="en" sz="1800"/>
              <a:t>Rises coming off of NPM downtime</a:t>
            </a:r>
            <a:endParaRPr sz="1800"/>
          </a:p>
          <a:p>
            <a:pPr marL="457200" lvl="0" indent="-342900" algn="l" rtl="0">
              <a:spcBef>
                <a:spcPts val="0"/>
              </a:spcBef>
              <a:spcAft>
                <a:spcPts val="0"/>
              </a:spcAft>
              <a:buSzPts val="1800"/>
              <a:buChar char="●"/>
            </a:pPr>
            <a:r>
              <a:rPr lang="en" sz="1800"/>
              <a:t>Recurring Issue: Re-writing large pieces of code multiple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 and How Our Model Can Be Used</a:t>
            </a:r>
            <a:endParaRPr/>
          </a:p>
        </p:txBody>
      </p:sp>
      <p:sp>
        <p:nvSpPr>
          <p:cNvPr id="220" name="Google Shape;22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our hope that our application can be used either as a basis or a guide for future developers. We have laid a solid framework that is purposed to be scaled up and built upon.</a:t>
            </a:r>
            <a:endParaRPr/>
          </a:p>
          <a:p>
            <a:pPr marL="0" lvl="0" indent="0" algn="l" rtl="0">
              <a:spcBef>
                <a:spcPts val="1600"/>
              </a:spcBef>
              <a:spcAft>
                <a:spcPts val="0"/>
              </a:spcAft>
              <a:buNone/>
            </a:pPr>
            <a:r>
              <a:rPr lang="en"/>
              <a:t>Machine learning could be used to simplify our algorithm and make it more efficiently and accurately recognize a suspicious package or pattern. In other words, it would greatly enhance the ability to find the cause of an event.</a:t>
            </a:r>
            <a:endParaRPr/>
          </a:p>
          <a:p>
            <a:pPr marL="0" lvl="0" indent="0" algn="l" rtl="0">
              <a:spcBef>
                <a:spcPts val="1600"/>
              </a:spcBef>
              <a:spcAft>
                <a:spcPts val="1600"/>
              </a:spcAft>
              <a:buNone/>
            </a:pPr>
            <a:r>
              <a:rPr lang="en"/>
              <a:t>Additionally, a recursive search could be implemented and built upon to look deeper into possible causes and dependent lists. This search would traverse a packages dependents like a search tree: First, the packages dependents would be traversed to find an anomaly. If found, then the dependents packages would be traversed as well, and this would continue until the root cause for the suspicious package is found and the tree cannot extend further down</a:t>
            </a:r>
            <a:endParaRPr/>
          </a:p>
        </p:txBody>
      </p:sp>
      <p:pic>
        <p:nvPicPr>
          <p:cNvPr id="221" name="Google Shape;221;p25"/>
          <p:cNvPicPr preferRelativeResize="0"/>
          <p:nvPr/>
        </p:nvPicPr>
        <p:blipFill>
          <a:blip r:embed="rId3">
            <a:alphaModFix/>
          </a:blip>
          <a:stretch>
            <a:fillRect/>
          </a:stretch>
        </p:blipFill>
        <p:spPr>
          <a:xfrm>
            <a:off x="7666050" y="4045200"/>
            <a:ext cx="1307775" cy="109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227" name="Google Shape;227;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overall experience in creating our application was extremely worthwhile. Each group member gained valuable experience throughout the duration of the project. This included:</a:t>
            </a:r>
            <a:endParaRPr sz="1800"/>
          </a:p>
          <a:p>
            <a:pPr marL="457200" lvl="0" indent="-342900" algn="l" rtl="0">
              <a:spcBef>
                <a:spcPts val="1600"/>
              </a:spcBef>
              <a:spcAft>
                <a:spcPts val="0"/>
              </a:spcAft>
              <a:buSzPts val="1800"/>
              <a:buChar char="●"/>
            </a:pPr>
            <a:r>
              <a:rPr lang="en" sz="1800"/>
              <a:t>Working on a software project in a team setting </a:t>
            </a:r>
            <a:endParaRPr sz="1800"/>
          </a:p>
          <a:p>
            <a:pPr marL="457200" lvl="0" indent="-342900" algn="l" rtl="0">
              <a:spcBef>
                <a:spcPts val="0"/>
              </a:spcBef>
              <a:spcAft>
                <a:spcPts val="0"/>
              </a:spcAft>
              <a:buSzPts val="1800"/>
              <a:buChar char="●"/>
            </a:pPr>
            <a:r>
              <a:rPr lang="en" sz="1800"/>
              <a:t>Modern software development experience</a:t>
            </a:r>
            <a:endParaRPr sz="1800"/>
          </a:p>
          <a:p>
            <a:pPr marL="457200" lvl="0" indent="-342900" algn="l" rtl="0">
              <a:spcBef>
                <a:spcPts val="0"/>
              </a:spcBef>
              <a:spcAft>
                <a:spcPts val="0"/>
              </a:spcAft>
              <a:buSzPts val="1800"/>
              <a:buChar char="●"/>
            </a:pPr>
            <a:r>
              <a:rPr lang="en" sz="1800"/>
              <a:t>Experience coding a new language (Python)</a:t>
            </a:r>
            <a:endParaRPr sz="1800"/>
          </a:p>
          <a:p>
            <a:pPr marL="457200" lvl="0" indent="-342900" algn="l" rtl="0">
              <a:spcBef>
                <a:spcPts val="0"/>
              </a:spcBef>
              <a:spcAft>
                <a:spcPts val="0"/>
              </a:spcAft>
              <a:buSzPts val="1800"/>
              <a:buChar char="●"/>
            </a:pPr>
            <a:r>
              <a:rPr lang="en" sz="1800"/>
              <a:t>Learning how to use GitHub for collaborations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052550" y="233842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Questions?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NPM and What Are Packages?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NPM site is “</a:t>
            </a:r>
            <a:r>
              <a:rPr lang="en" sz="1800">
                <a:solidFill>
                  <a:srgbClr val="F4F4F4"/>
                </a:solidFill>
                <a:latin typeface="Arial"/>
                <a:ea typeface="Arial"/>
                <a:cs typeface="Arial"/>
                <a:sym typeface="Arial"/>
              </a:rPr>
              <a:t>is the package manager for JavaScript and the world’s largest software registry”. </a:t>
            </a:r>
            <a:endParaRPr sz="1800">
              <a:solidFill>
                <a:srgbClr val="F4F4F4"/>
              </a:solidFill>
              <a:latin typeface="Arial"/>
              <a:ea typeface="Arial"/>
              <a:cs typeface="Arial"/>
              <a:sym typeface="Arial"/>
            </a:endParaRPr>
          </a:p>
          <a:p>
            <a:pPr marL="0" lvl="0" indent="0" algn="l" rtl="0">
              <a:spcBef>
                <a:spcPts val="1600"/>
              </a:spcBef>
              <a:spcAft>
                <a:spcPts val="0"/>
              </a:spcAft>
              <a:buNone/>
            </a:pPr>
            <a:r>
              <a:rPr lang="en" sz="1800">
                <a:solidFill>
                  <a:srgbClr val="F4F4F4"/>
                </a:solidFill>
                <a:latin typeface="Arial"/>
                <a:ea typeface="Arial"/>
                <a:cs typeface="Arial"/>
                <a:sym typeface="Arial"/>
              </a:rPr>
              <a:t>It is used primarily to install and distribute code in the form of packages, and is completely open source.</a:t>
            </a:r>
            <a:endParaRPr sz="1800">
              <a:solidFill>
                <a:srgbClr val="F4F4F4"/>
              </a:solidFill>
              <a:latin typeface="Arial"/>
              <a:ea typeface="Arial"/>
              <a:cs typeface="Arial"/>
              <a:sym typeface="Arial"/>
            </a:endParaRPr>
          </a:p>
          <a:p>
            <a:pPr marL="0" lvl="0" indent="0" algn="l" rtl="0">
              <a:spcBef>
                <a:spcPts val="1600"/>
              </a:spcBef>
              <a:spcAft>
                <a:spcPts val="1600"/>
              </a:spcAft>
              <a:buNone/>
            </a:pPr>
            <a:r>
              <a:rPr lang="en" sz="1800">
                <a:solidFill>
                  <a:srgbClr val="F4F4F4"/>
                </a:solidFill>
                <a:latin typeface="Arial"/>
                <a:ea typeface="Arial"/>
                <a:cs typeface="Arial"/>
                <a:sym typeface="Arial"/>
              </a:rPr>
              <a:t>It contains both public and private packages, which can be easily searched for and installed.</a:t>
            </a:r>
            <a:endParaRPr/>
          </a:p>
        </p:txBody>
      </p:sp>
      <p:pic>
        <p:nvPicPr>
          <p:cNvPr id="142" name="Google Shape;142;p14"/>
          <p:cNvPicPr preferRelativeResize="0"/>
          <p:nvPr/>
        </p:nvPicPr>
        <p:blipFill>
          <a:blip r:embed="rId3">
            <a:alphaModFix/>
          </a:blip>
          <a:stretch>
            <a:fillRect/>
          </a:stretch>
        </p:blipFill>
        <p:spPr>
          <a:xfrm>
            <a:off x="4174925" y="3558500"/>
            <a:ext cx="2353024" cy="158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NPM package dependencies are downloaded with the package a user is targeting.</a:t>
            </a:r>
            <a:endParaRPr sz="1800"/>
          </a:p>
          <a:p>
            <a:pPr marL="0" lvl="0" indent="0" algn="l" rtl="0">
              <a:spcBef>
                <a:spcPts val="1600"/>
              </a:spcBef>
              <a:spcAft>
                <a:spcPts val="1600"/>
              </a:spcAft>
              <a:buNone/>
            </a:pPr>
            <a:r>
              <a:rPr lang="en" sz="1800"/>
              <a:t>A malicious actor could add a package with a vulnerability as a dependency to a popular project in order to infect thousands of clients. Additionally, a bad actor could inject malicious code into a package that already exists.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Is there any way to automatically detect if a particular package is malicious? </a:t>
            </a:r>
            <a:endParaRPr sz="1800"/>
          </a:p>
          <a:p>
            <a:pPr marL="0" lvl="0" indent="0" algn="l" rtl="0">
              <a:spcBef>
                <a:spcPts val="1600"/>
              </a:spcBef>
              <a:spcAft>
                <a:spcPts val="0"/>
              </a:spcAft>
              <a:buNone/>
            </a:pPr>
            <a:r>
              <a:rPr lang="en" sz="1800"/>
              <a:t>Observation: If a malicious package is added to a popular project, the number of downloads for the malicious package will increase significantly </a:t>
            </a:r>
            <a:endParaRPr sz="1800"/>
          </a:p>
          <a:p>
            <a:pPr marL="0" lvl="0" indent="0" algn="l" rtl="0">
              <a:spcBef>
                <a:spcPts val="1600"/>
              </a:spcBef>
              <a:spcAft>
                <a:spcPts val="1600"/>
              </a:spcAft>
              <a:buNone/>
            </a:pPr>
            <a:r>
              <a:rPr lang="en" sz="1800"/>
              <a:t>Question: Is it possible to detect these increases in downloads and categorize them in order to find potentially malicious packages?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 Methods</a:t>
            </a:r>
            <a:endParaRPr/>
          </a:p>
        </p:txBody>
      </p:sp>
      <p:sp>
        <p:nvSpPr>
          <p:cNvPr id="160" name="Google Shape;160;p17"/>
          <p:cNvSpPr txBox="1">
            <a:spLocks noGrp="1"/>
          </p:cNvSpPr>
          <p:nvPr>
            <p:ph type="body" idx="1"/>
          </p:nvPr>
        </p:nvSpPr>
        <p:spPr>
          <a:xfrm>
            <a:off x="1297500" y="120850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Read in version history for all packages being checked</a:t>
            </a:r>
            <a:endParaRPr sz="1800"/>
          </a:p>
          <a:p>
            <a:pPr marL="457200" lvl="0" indent="-342900" algn="l" rtl="0">
              <a:spcBef>
                <a:spcPts val="0"/>
              </a:spcBef>
              <a:spcAft>
                <a:spcPts val="0"/>
              </a:spcAft>
              <a:buSzPts val="1800"/>
              <a:buAutoNum type="arabicPeriod"/>
            </a:pPr>
            <a:r>
              <a:rPr lang="en" sz="1800"/>
              <a:t>Build a collection of weekly download data for each package being checked </a:t>
            </a:r>
            <a:endParaRPr sz="1800"/>
          </a:p>
          <a:p>
            <a:pPr marL="457200" lvl="0" indent="-342900" algn="l" rtl="0">
              <a:spcBef>
                <a:spcPts val="0"/>
              </a:spcBef>
              <a:spcAft>
                <a:spcPts val="0"/>
              </a:spcAft>
              <a:buSzPts val="1800"/>
              <a:buAutoNum type="arabicPeriod"/>
            </a:pPr>
            <a:r>
              <a:rPr lang="en" sz="1800"/>
              <a:t>Basic data cleaning</a:t>
            </a:r>
            <a:endParaRPr sz="1800"/>
          </a:p>
          <a:p>
            <a:pPr marL="457200" lvl="0" indent="-342900" algn="l" rtl="0">
              <a:spcBef>
                <a:spcPts val="0"/>
              </a:spcBef>
              <a:spcAft>
                <a:spcPts val="0"/>
              </a:spcAft>
              <a:buSzPts val="1800"/>
              <a:buAutoNum type="arabicPeriod"/>
            </a:pPr>
            <a:r>
              <a:rPr lang="en" sz="1800"/>
              <a:t>Analyze weekly download data to build list of significant rises/ falls</a:t>
            </a:r>
            <a:endParaRPr sz="1800"/>
          </a:p>
          <a:p>
            <a:pPr marL="457200" lvl="0" indent="-342900" algn="l" rtl="0">
              <a:spcBef>
                <a:spcPts val="0"/>
              </a:spcBef>
              <a:spcAft>
                <a:spcPts val="0"/>
              </a:spcAft>
              <a:buSzPts val="1800"/>
              <a:buAutoNum type="arabicPeriod"/>
            </a:pPr>
            <a:r>
              <a:rPr lang="en" sz="1800"/>
              <a:t>Analyze version history to build list of when packages were added/ dropped as a depency </a:t>
            </a:r>
            <a:endParaRPr sz="1800"/>
          </a:p>
          <a:p>
            <a:pPr marL="457200" lvl="0" indent="-342900" algn="l" rtl="0">
              <a:spcBef>
                <a:spcPts val="0"/>
              </a:spcBef>
              <a:spcAft>
                <a:spcPts val="0"/>
              </a:spcAft>
              <a:buSzPts val="1800"/>
              <a:buAutoNum type="arabicPeriod"/>
            </a:pPr>
            <a:r>
              <a:rPr lang="en" sz="1800"/>
              <a:t>Compare rise/ fall lists with add/ drop lists to determine likely causes of an event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Patterns and Explanations</a:t>
            </a: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Add/ Drop</a:t>
            </a:r>
            <a:endParaRPr sz="1800"/>
          </a:p>
          <a:p>
            <a:pPr marL="457200" lvl="0" indent="-342900" algn="l" rtl="0">
              <a:spcBef>
                <a:spcPts val="0"/>
              </a:spcBef>
              <a:spcAft>
                <a:spcPts val="0"/>
              </a:spcAft>
              <a:buSzPts val="1800"/>
              <a:buChar char="●"/>
            </a:pPr>
            <a:r>
              <a:rPr lang="en" sz="1800"/>
              <a:t>Similar download 𝚫 in dependent package</a:t>
            </a:r>
            <a:endParaRPr sz="1800"/>
          </a:p>
          <a:p>
            <a:pPr marL="457200" lvl="0" indent="-342900" algn="l" rtl="0">
              <a:spcBef>
                <a:spcPts val="0"/>
              </a:spcBef>
              <a:spcAft>
                <a:spcPts val="0"/>
              </a:spcAft>
              <a:buSzPts val="1800"/>
              <a:buChar char="●"/>
            </a:pPr>
            <a:r>
              <a:rPr lang="en" sz="1800"/>
              <a:t>New version release</a:t>
            </a:r>
            <a:endParaRPr sz="1800"/>
          </a:p>
          <a:p>
            <a:pPr marL="457200" lvl="0" indent="-342900" algn="l" rtl="0">
              <a:spcBef>
                <a:spcPts val="0"/>
              </a:spcBef>
              <a:spcAft>
                <a:spcPts val="0"/>
              </a:spcAft>
              <a:buSzPts val="1800"/>
              <a:buChar char="●"/>
            </a:pPr>
            <a:r>
              <a:rPr lang="en" sz="1800"/>
              <a:t>Holidays</a:t>
            </a:r>
            <a:endParaRPr sz="1800"/>
          </a:p>
          <a:p>
            <a:pPr marL="457200" lvl="0" indent="-342900" algn="l" rtl="0">
              <a:spcBef>
                <a:spcPts val="0"/>
              </a:spcBef>
              <a:spcAft>
                <a:spcPts val="0"/>
              </a:spcAft>
              <a:buSzPts val="1800"/>
              <a:buChar char="●"/>
            </a:pPr>
            <a:r>
              <a:rPr lang="en" sz="1800"/>
              <a:t>Unexplained events</a:t>
            </a:r>
            <a:endParaRPr sz="1800"/>
          </a:p>
        </p:txBody>
      </p:sp>
      <p:pic>
        <p:nvPicPr>
          <p:cNvPr id="167" name="Google Shape;167;p18"/>
          <p:cNvPicPr preferRelativeResize="0"/>
          <p:nvPr/>
        </p:nvPicPr>
        <p:blipFill>
          <a:blip r:embed="rId3">
            <a:alphaModFix/>
          </a:blip>
          <a:stretch>
            <a:fillRect/>
          </a:stretch>
        </p:blipFill>
        <p:spPr>
          <a:xfrm>
            <a:off x="4851850" y="2749221"/>
            <a:ext cx="3555000" cy="1729529"/>
          </a:xfrm>
          <a:prstGeom prst="rect">
            <a:avLst/>
          </a:prstGeom>
          <a:noFill/>
          <a:ln>
            <a:noFill/>
          </a:ln>
        </p:spPr>
      </p:pic>
      <p:sp>
        <p:nvSpPr>
          <p:cNvPr id="168" name="Google Shape;168;p18"/>
          <p:cNvSpPr txBox="1"/>
          <p:nvPr/>
        </p:nvSpPr>
        <p:spPr>
          <a:xfrm>
            <a:off x="6284950" y="3262250"/>
            <a:ext cx="831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316,782</a:t>
            </a:r>
            <a:endParaRPr/>
          </a:p>
        </p:txBody>
      </p:sp>
      <p:cxnSp>
        <p:nvCxnSpPr>
          <p:cNvPr id="169" name="Google Shape;169;p18"/>
          <p:cNvCxnSpPr/>
          <p:nvPr/>
        </p:nvCxnSpPr>
        <p:spPr>
          <a:xfrm flipH="1">
            <a:off x="6693725" y="3551125"/>
            <a:ext cx="21000" cy="331200"/>
          </a:xfrm>
          <a:prstGeom prst="straightConnector1">
            <a:avLst/>
          </a:prstGeom>
          <a:noFill/>
          <a:ln w="19050" cap="flat" cmpd="sng">
            <a:solidFill>
              <a:srgbClr val="000000"/>
            </a:solidFill>
            <a:prstDash val="solid"/>
            <a:round/>
            <a:headEnd type="none" w="med" len="med"/>
            <a:tailEnd type="none" w="med" len="med"/>
          </a:ln>
        </p:spPr>
      </p:cxnSp>
      <p:sp>
        <p:nvSpPr>
          <p:cNvPr id="170" name="Google Shape;170;p18"/>
          <p:cNvSpPr txBox="1"/>
          <p:nvPr/>
        </p:nvSpPr>
        <p:spPr>
          <a:xfrm>
            <a:off x="5679000" y="3790675"/>
            <a:ext cx="6906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4,582</a:t>
            </a:r>
            <a:endParaRPr/>
          </a:p>
        </p:txBody>
      </p:sp>
      <p:cxnSp>
        <p:nvCxnSpPr>
          <p:cNvPr id="171" name="Google Shape;171;p18"/>
          <p:cNvCxnSpPr/>
          <p:nvPr/>
        </p:nvCxnSpPr>
        <p:spPr>
          <a:xfrm>
            <a:off x="6235625" y="4079575"/>
            <a:ext cx="422700" cy="155100"/>
          </a:xfrm>
          <a:prstGeom prst="straightConnector1">
            <a:avLst/>
          </a:prstGeom>
          <a:noFill/>
          <a:ln w="19050" cap="flat" cmpd="sng">
            <a:solidFill>
              <a:srgbClr val="000000"/>
            </a:solidFill>
            <a:prstDash val="solid"/>
            <a:round/>
            <a:headEnd type="none" w="med" len="med"/>
            <a:tailEnd type="none" w="med" len="med"/>
          </a:ln>
        </p:spPr>
      </p:cxnSp>
      <p:sp>
        <p:nvSpPr>
          <p:cNvPr id="172" name="Google Shape;172;p18"/>
          <p:cNvSpPr txBox="1"/>
          <p:nvPr/>
        </p:nvSpPr>
        <p:spPr>
          <a:xfrm>
            <a:off x="7038850" y="3606175"/>
            <a:ext cx="831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4,500</a:t>
            </a:r>
            <a:endParaRPr/>
          </a:p>
        </p:txBody>
      </p:sp>
      <p:cxnSp>
        <p:nvCxnSpPr>
          <p:cNvPr id="173" name="Google Shape;173;p18"/>
          <p:cNvCxnSpPr/>
          <p:nvPr/>
        </p:nvCxnSpPr>
        <p:spPr>
          <a:xfrm flipH="1">
            <a:off x="6778050" y="3945700"/>
            <a:ext cx="401700" cy="288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Findings</a:t>
            </a:r>
            <a:endParaRPr/>
          </a:p>
        </p:txBody>
      </p:sp>
      <p:sp>
        <p:nvSpPr>
          <p:cNvPr id="179" name="Google Shape;179;p19"/>
          <p:cNvSpPr txBox="1">
            <a:spLocks noGrp="1"/>
          </p:cNvSpPr>
          <p:nvPr>
            <p:ph type="body" idx="1"/>
          </p:nvPr>
        </p:nvSpPr>
        <p:spPr>
          <a:xfrm>
            <a:off x="1297500" y="975225"/>
            <a:ext cx="2295900" cy="3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Across 30 checked packages, we detected 71 significant rise/ fall events</a:t>
            </a:r>
            <a:endParaRPr sz="1800"/>
          </a:p>
          <a:p>
            <a:pPr marL="457200" lvl="0" indent="0" algn="l" rtl="0">
              <a:spcBef>
                <a:spcPts val="1600"/>
              </a:spcBef>
              <a:spcAft>
                <a:spcPts val="1600"/>
              </a:spcAft>
              <a:buNone/>
            </a:pPr>
            <a:endParaRPr sz="1800"/>
          </a:p>
        </p:txBody>
      </p:sp>
      <p:pic>
        <p:nvPicPr>
          <p:cNvPr id="180" name="Google Shape;180;p19"/>
          <p:cNvPicPr preferRelativeResize="0"/>
          <p:nvPr/>
        </p:nvPicPr>
        <p:blipFill>
          <a:blip r:embed="rId3">
            <a:alphaModFix/>
          </a:blip>
          <a:stretch>
            <a:fillRect/>
          </a:stretch>
        </p:blipFill>
        <p:spPr>
          <a:xfrm>
            <a:off x="4233350" y="832325"/>
            <a:ext cx="4795249" cy="3996000"/>
          </a:xfrm>
          <a:prstGeom prst="rect">
            <a:avLst/>
          </a:prstGeom>
          <a:noFill/>
          <a:ln>
            <a:noFill/>
          </a:ln>
        </p:spPr>
      </p:pic>
      <p:sp>
        <p:nvSpPr>
          <p:cNvPr id="181" name="Google Shape;181;p19"/>
          <p:cNvSpPr txBox="1"/>
          <p:nvPr/>
        </p:nvSpPr>
        <p:spPr>
          <a:xfrm>
            <a:off x="4820175" y="4770075"/>
            <a:ext cx="4058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*pino-toke was responsible for 12 occurrences</a:t>
            </a:r>
            <a:endParaRPr sz="1000">
              <a:solidFill>
                <a:srgbClr val="FFFFFF"/>
              </a:solidFill>
            </a:endParaRPr>
          </a:p>
        </p:txBody>
      </p:sp>
      <p:pic>
        <p:nvPicPr>
          <p:cNvPr id="182" name="Google Shape;182;p19"/>
          <p:cNvPicPr preferRelativeResize="0"/>
          <p:nvPr/>
        </p:nvPicPr>
        <p:blipFill>
          <a:blip r:embed="rId4">
            <a:alphaModFix/>
          </a:blip>
          <a:stretch>
            <a:fillRect/>
          </a:stretch>
        </p:blipFill>
        <p:spPr>
          <a:xfrm>
            <a:off x="605119" y="3382925"/>
            <a:ext cx="3362700" cy="116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Analyzing our Data and Detecting Events</a:t>
            </a:r>
            <a:endParaRPr/>
          </a:p>
        </p:txBody>
      </p:sp>
      <p:sp>
        <p:nvSpPr>
          <p:cNvPr id="188" name="Google Shape;188;p20"/>
          <p:cNvSpPr txBox="1">
            <a:spLocks noGrp="1"/>
          </p:cNvSpPr>
          <p:nvPr>
            <p:ph type="body" idx="1"/>
          </p:nvPr>
        </p:nvSpPr>
        <p:spPr>
          <a:xfrm>
            <a:off x="1297500" y="137730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Detect Significant Rise/ Fall Events</a:t>
            </a:r>
            <a:endParaRPr sz="1800"/>
          </a:p>
          <a:p>
            <a:pPr marL="914400" lvl="1" indent="-342900" algn="l" rtl="0">
              <a:spcBef>
                <a:spcPts val="0"/>
              </a:spcBef>
              <a:spcAft>
                <a:spcPts val="0"/>
              </a:spcAft>
              <a:buSzPts val="1800"/>
              <a:buChar char="○"/>
            </a:pPr>
            <a:r>
              <a:rPr lang="en" sz="1800"/>
              <a:t>For each package compare weekly download data to previous week</a:t>
            </a:r>
            <a:endParaRPr sz="1800"/>
          </a:p>
          <a:p>
            <a:pPr marL="914400" lvl="1" indent="-342900" algn="l" rtl="0">
              <a:spcBef>
                <a:spcPts val="0"/>
              </a:spcBef>
              <a:spcAft>
                <a:spcPts val="0"/>
              </a:spcAft>
              <a:buSzPts val="1800"/>
              <a:buChar char="○"/>
            </a:pPr>
            <a:r>
              <a:rPr lang="en" sz="1800"/>
              <a:t>If % difference is &gt;30% or &lt; -30%, we have an event</a:t>
            </a:r>
            <a:endParaRPr sz="1800"/>
          </a:p>
          <a:p>
            <a:pPr marL="914400" lvl="1" indent="-342900" algn="l" rtl="0">
              <a:spcBef>
                <a:spcPts val="0"/>
              </a:spcBef>
              <a:spcAft>
                <a:spcPts val="0"/>
              </a:spcAft>
              <a:buSzPts val="1800"/>
              <a:buChar char="○"/>
            </a:pPr>
            <a:r>
              <a:rPr lang="en" sz="1800"/>
              <a:t>Filter out events that aren’t at least 30% the size of highest ever downloads to determine which events are significant </a:t>
            </a:r>
            <a:endParaRPr sz="1800"/>
          </a:p>
          <a:p>
            <a:pPr marL="457200" lvl="0" indent="-342900" algn="l" rtl="0">
              <a:spcBef>
                <a:spcPts val="0"/>
              </a:spcBef>
              <a:spcAft>
                <a:spcPts val="0"/>
              </a:spcAft>
              <a:buSzPts val="1800"/>
              <a:buChar char="●"/>
            </a:pPr>
            <a:r>
              <a:rPr lang="en" sz="1800"/>
              <a:t>Add/ Drop Correlation Detection</a:t>
            </a:r>
            <a:endParaRPr sz="1800"/>
          </a:p>
          <a:p>
            <a:pPr marL="914400" lvl="1" indent="-342900" algn="l" rtl="0">
              <a:spcBef>
                <a:spcPts val="0"/>
              </a:spcBef>
              <a:spcAft>
                <a:spcPts val="0"/>
              </a:spcAft>
              <a:buSzPts val="1800"/>
              <a:buChar char="○"/>
            </a:pPr>
            <a:r>
              <a:rPr lang="en" sz="1800"/>
              <a:t>Add compares to rise, while drop compares to fall</a:t>
            </a:r>
            <a:endParaRPr sz="1800"/>
          </a:p>
          <a:p>
            <a:pPr marL="914400" lvl="1" indent="-342900" algn="l" rtl="0">
              <a:spcBef>
                <a:spcPts val="0"/>
              </a:spcBef>
              <a:spcAft>
                <a:spcPts val="0"/>
              </a:spcAft>
              <a:buSzPts val="1800"/>
              <a:buChar char="○"/>
            </a:pPr>
            <a:r>
              <a:rPr lang="en" sz="1800"/>
              <a:t>If time difference is in the past 7 days or the following 4, we say a correlation exists (this should then be manually checked for causation)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 Bad Package Fits In</a:t>
            </a:r>
            <a:endParaRPr/>
          </a:p>
        </p:txBody>
      </p:sp>
      <p:pic>
        <p:nvPicPr>
          <p:cNvPr id="194" name="Google Shape;194;p21"/>
          <p:cNvPicPr preferRelativeResize="0"/>
          <p:nvPr/>
        </p:nvPicPr>
        <p:blipFill>
          <a:blip r:embed="rId3">
            <a:alphaModFix/>
          </a:blip>
          <a:stretch>
            <a:fillRect/>
          </a:stretch>
        </p:blipFill>
        <p:spPr>
          <a:xfrm>
            <a:off x="6155225" y="1567550"/>
            <a:ext cx="1583875" cy="2694199"/>
          </a:xfrm>
          <a:prstGeom prst="rect">
            <a:avLst/>
          </a:prstGeom>
          <a:noFill/>
          <a:ln>
            <a:noFill/>
          </a:ln>
        </p:spPr>
      </p:pic>
      <p:sp>
        <p:nvSpPr>
          <p:cNvPr id="195" name="Google Shape;195;p21"/>
          <p:cNvSpPr txBox="1"/>
          <p:nvPr/>
        </p:nvSpPr>
        <p:spPr>
          <a:xfrm>
            <a:off x="1036450" y="1329000"/>
            <a:ext cx="4795500" cy="31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lt1"/>
                </a:solidFill>
                <a:latin typeface="Lato"/>
                <a:ea typeface="Lato"/>
                <a:cs typeface="Lato"/>
                <a:sym typeface="Lato"/>
              </a:rPr>
              <a:t>Similar to a hacker taking over a chain of computers in order to cover up their tracks, getcookies performed the same type of malicious behavior in NPM. How would our project detect this? First, once the packages are loaded in, all of mailparser's dependencies would be added into our dependency database. Our program would detect a rise in getcookies, which would be paired with a similar add/drop date on express-cookies. This would be categorized as an add/drop event. This is one of the most suspicious categories, which would flag getcookies as a package with a potential vulnerability. The subsequent manual checking could have discovered the malicious code in getcookies.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Arial</vt:lpstr>
      <vt:lpstr>Lato</vt:lpstr>
      <vt:lpstr>Focus</vt:lpstr>
      <vt:lpstr>NPM Vulnerabilities</vt:lpstr>
      <vt:lpstr>What is NPM and What Are Packages?</vt:lpstr>
      <vt:lpstr>Motivation</vt:lpstr>
      <vt:lpstr>Research Question</vt:lpstr>
      <vt:lpstr>Architecture/ Methods</vt:lpstr>
      <vt:lpstr>Patterns and Explanations</vt:lpstr>
      <vt:lpstr>Our Findings</vt:lpstr>
      <vt:lpstr>Analyzing our Data and Detecting Events</vt:lpstr>
      <vt:lpstr>Where a Bad Package Fits In</vt:lpstr>
      <vt:lpstr>Workflow and Timeline</vt:lpstr>
      <vt:lpstr>Member Responsibilities</vt:lpstr>
      <vt:lpstr>Limitations/Scope and Recurring Issues</vt:lpstr>
      <vt:lpstr>Future Work and How Our Model Can Be Used</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NPM Vulnerabilities</dc:title>
  <dc:creator>Sam</dc:creator>
  <cp:lastModifiedBy>Sam</cp:lastModifiedBy>
  <cp:revision>1</cp:revision>
  <dcterms:modified xsi:type="dcterms:W3CDTF">2018-11-19T20:19:35Z</dcterms:modified>
</cp:coreProperties>
</file>