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3e005ea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93e005ea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3e005ea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3e005ea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9616add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616add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9616add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9616add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9616add5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9616add5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49000</a:t>
            </a:r>
            <a:endParaRPr/>
          </a:p>
          <a:p>
            <a:pPr indent="0" lvl="0" marL="0" rtl="0" algn="l">
              <a:spcBef>
                <a:spcPts val="0"/>
              </a:spcBef>
              <a:spcAft>
                <a:spcPts val="0"/>
              </a:spcAft>
              <a:buNone/>
            </a:pPr>
            <a:r>
              <a:rPr lang="en"/>
              <a:t>3M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9852bdc9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9852bdc9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9852bdc9b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9852bdc9b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85b957f3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85b957f3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blue bars represent overall term frequency whereas the red bars represent the term frequency within the selected topic.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97b3d4ce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97b3d4ce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627d6113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627d6113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93e005ea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93e005ea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9616add5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9616add5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9616add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9616add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9616add5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9616add5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85b936f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85b936f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85b936f5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85b936f5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85b936f5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85b936f5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9616ad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9616ad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9852bdc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9852bdc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9852bdc9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9852bdc9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6167254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616725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9852bdc9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9852bdc9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93e005e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93e005e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support vector machine (SVM) was used as one method of conducting a sentiment analysis on the datasets. The words in both the sentiment list and the tweet datasets were converted to word vectors using MATLAB's built-in word embedding. After the SVM was trained, it ran on the Florence twitter dataset and output a sentiment score for the individual words in the tweet.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93e005e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93e005e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93e005e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93e005e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93e005ea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93e005ea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9616add5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9616add5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9616add5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9616add5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93e005ea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93e005ea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9852bdc9b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9852bdc9b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6167254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6167254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85b936f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85b936f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9852bdc9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9852bdc9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9852bdc9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9852bdc9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9852bdc9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9852bdc9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9852bdc9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9852bdc9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93e005ea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93e005ea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9549684c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9549684c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85b936f5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85b936f5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93e005ea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93e005ea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prepare for analyzing the tweets, hash tags '\#', stopwords, punctuation marks and usermentions were removed along with embedded URLs which were not part of the main text of the tweet. After cleaning, the tweets were tokenized.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93e005e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93e005e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list of words pertaining to low-income or rural areas was created to partition the tweets for analysis. If the tweet contained one of the following words, it would be separated into the low-income list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0.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Twitter Disaster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Maria Mahbub, Linsey S. Passarella, Emily Joyce Herron and Gerald Leon Jones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Low-income related tweets</a:t>
            </a:r>
            <a:endParaRPr/>
          </a:p>
        </p:txBody>
      </p:sp>
      <p:pic>
        <p:nvPicPr>
          <p:cNvPr id="144" name="Google Shape;144;p22"/>
          <p:cNvPicPr preferRelativeResize="0"/>
          <p:nvPr/>
        </p:nvPicPr>
        <p:blipFill>
          <a:blip r:embed="rId3">
            <a:alphaModFix/>
          </a:blip>
          <a:stretch>
            <a:fillRect/>
          </a:stretch>
        </p:blipFill>
        <p:spPr>
          <a:xfrm>
            <a:off x="2023125" y="1229875"/>
            <a:ext cx="4452014" cy="333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150" name="Google Shape;150;p2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LDA Topic Modelling &amp; K-means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solidFill>
                  <a:srgbClr val="FFFFFF"/>
                </a:solidFill>
              </a:rPr>
              <a:t>Latent Dirichlet Allocation (LDA)</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Procedure:</a:t>
            </a:r>
            <a:endParaRPr/>
          </a:p>
        </p:txBody>
      </p:sp>
      <p:sp>
        <p:nvSpPr>
          <p:cNvPr id="161" name="Google Shape;161;p25"/>
          <p:cNvSpPr txBox="1"/>
          <p:nvPr>
            <p:ph idx="1" type="body"/>
          </p:nvPr>
        </p:nvSpPr>
        <p:spPr>
          <a:xfrm>
            <a:off x="311700" y="1017800"/>
            <a:ext cx="8520600" cy="3773100"/>
          </a:xfrm>
          <a:prstGeom prst="rect">
            <a:avLst/>
          </a:prstGeom>
          <a:solidFill>
            <a:srgbClr val="FFFFFF"/>
          </a:solidFill>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b="1" lang="en">
                <a:solidFill>
                  <a:srgbClr val="000000"/>
                </a:solidFill>
              </a:rPr>
              <a:t>Used tools: core package: scikit-learn (sklearn)</a:t>
            </a:r>
            <a:endParaRPr b="1">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pyLDAvis and matplotlib for visualization</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numpy and pandas for manipulating and viewing data in tabular format.</a:t>
            </a:r>
            <a:endParaRPr sz="1600">
              <a:solidFill>
                <a:srgbClr val="000000"/>
              </a:solidFill>
            </a:endParaRPr>
          </a:p>
          <a:p>
            <a:pPr indent="-342900" lvl="0" marL="457200" rtl="0" algn="l">
              <a:lnSpc>
                <a:spcPct val="100000"/>
              </a:lnSpc>
              <a:spcBef>
                <a:spcPts val="0"/>
              </a:spcBef>
              <a:spcAft>
                <a:spcPts val="0"/>
              </a:spcAft>
              <a:buClr>
                <a:srgbClr val="000000"/>
              </a:buClr>
              <a:buSzPts val="1800"/>
              <a:buChar char="●"/>
            </a:pPr>
            <a:r>
              <a:rPr b="1" lang="en">
                <a:solidFill>
                  <a:srgbClr val="000000"/>
                </a:solidFill>
              </a:rPr>
              <a:t>Main Input of LDA:</a:t>
            </a:r>
            <a:endParaRPr b="1">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Convert a collection of text documents to a matrix of token counts.</a:t>
            </a:r>
            <a:endParaRPr b="1" sz="1600">
              <a:solidFill>
                <a:srgbClr val="000000"/>
              </a:solidFill>
            </a:endParaRPr>
          </a:p>
          <a:p>
            <a:pPr indent="-317500" lvl="2" marL="1371600" rtl="0" algn="l">
              <a:lnSpc>
                <a:spcPct val="100000"/>
              </a:lnSpc>
              <a:spcBef>
                <a:spcPts val="0"/>
              </a:spcBef>
              <a:spcAft>
                <a:spcPts val="0"/>
              </a:spcAft>
              <a:buClr>
                <a:srgbClr val="000000"/>
              </a:buClr>
              <a:buSzPts val="1400"/>
              <a:buChar char="■"/>
            </a:pPr>
            <a:r>
              <a:rPr lang="en">
                <a:solidFill>
                  <a:srgbClr val="000000"/>
                </a:solidFill>
              </a:rPr>
              <a:t>Word properties: </a:t>
            </a:r>
            <a:endParaRPr>
              <a:solidFill>
                <a:srgbClr val="000000"/>
              </a:solidFill>
            </a:endParaRPr>
          </a:p>
          <a:p>
            <a:pPr indent="-317500" lvl="3" marL="1828800" rtl="0" algn="l">
              <a:lnSpc>
                <a:spcPct val="100000"/>
              </a:lnSpc>
              <a:spcBef>
                <a:spcPts val="0"/>
              </a:spcBef>
              <a:spcAft>
                <a:spcPts val="0"/>
              </a:spcAft>
              <a:buClr>
                <a:srgbClr val="000000"/>
              </a:buClr>
              <a:buSzPts val="1400"/>
              <a:buChar char="●"/>
            </a:pPr>
            <a:r>
              <a:rPr lang="en">
                <a:solidFill>
                  <a:srgbClr val="000000"/>
                </a:solidFill>
              </a:rPr>
              <a:t>Frequency at least 10. </a:t>
            </a:r>
            <a:endParaRPr>
              <a:solidFill>
                <a:srgbClr val="000000"/>
              </a:solidFill>
            </a:endParaRPr>
          </a:p>
          <a:p>
            <a:pPr indent="-317500" lvl="3" marL="1828800" rtl="0" algn="l">
              <a:lnSpc>
                <a:spcPct val="100000"/>
              </a:lnSpc>
              <a:spcBef>
                <a:spcPts val="0"/>
              </a:spcBef>
              <a:spcAft>
                <a:spcPts val="0"/>
              </a:spcAft>
              <a:buClr>
                <a:srgbClr val="000000"/>
              </a:buClr>
              <a:buSzPts val="1400"/>
              <a:buChar char="●"/>
            </a:pPr>
            <a:r>
              <a:rPr lang="en">
                <a:solidFill>
                  <a:srgbClr val="000000"/>
                </a:solidFill>
              </a:rPr>
              <a:t>has to contain numbers and alphabets of at least length 3.</a:t>
            </a:r>
            <a:endParaRPr>
              <a:solidFill>
                <a:srgbClr val="000000"/>
              </a:solidFill>
            </a:endParaRPr>
          </a:p>
          <a:p>
            <a:pPr indent="-317500" lvl="2" marL="1371600" rtl="0" algn="l">
              <a:lnSpc>
                <a:spcPct val="100000"/>
              </a:lnSpc>
              <a:spcBef>
                <a:spcPts val="0"/>
              </a:spcBef>
              <a:spcAft>
                <a:spcPts val="0"/>
              </a:spcAft>
              <a:buClr>
                <a:srgbClr val="000000"/>
              </a:buClr>
              <a:buSzPts val="1400"/>
              <a:buChar char="■"/>
            </a:pPr>
            <a:r>
              <a:rPr lang="en">
                <a:solidFill>
                  <a:srgbClr val="000000"/>
                </a:solidFill>
              </a:rPr>
              <a:t>Working Procedure:</a:t>
            </a:r>
            <a:endParaRPr>
              <a:solidFill>
                <a:srgbClr val="000000"/>
              </a:solidFill>
            </a:endParaRPr>
          </a:p>
          <a:p>
            <a:pPr indent="-317500" lvl="3" marL="1828800" rtl="0" algn="l">
              <a:lnSpc>
                <a:spcPct val="100000"/>
              </a:lnSpc>
              <a:spcBef>
                <a:spcPts val="0"/>
              </a:spcBef>
              <a:spcAft>
                <a:spcPts val="0"/>
              </a:spcAft>
              <a:buClr>
                <a:srgbClr val="000000"/>
              </a:buClr>
              <a:buSzPts val="1400"/>
              <a:buChar char="●"/>
            </a:pPr>
            <a:r>
              <a:rPr lang="en">
                <a:solidFill>
                  <a:srgbClr val="000000"/>
                </a:solidFill>
              </a:rPr>
              <a:t>Convert words to lowercase. </a:t>
            </a:r>
            <a:endParaRPr>
              <a:solidFill>
                <a:srgbClr val="000000"/>
              </a:solidFill>
            </a:endParaRPr>
          </a:p>
          <a:p>
            <a:pPr indent="-317500" lvl="3" marL="1828800" rtl="0" algn="l">
              <a:lnSpc>
                <a:spcPct val="100000"/>
              </a:lnSpc>
              <a:spcBef>
                <a:spcPts val="0"/>
              </a:spcBef>
              <a:spcAft>
                <a:spcPts val="0"/>
              </a:spcAft>
              <a:buClr>
                <a:srgbClr val="000000"/>
              </a:buClr>
              <a:buSzPts val="1400"/>
              <a:buChar char="●"/>
            </a:pPr>
            <a:r>
              <a:rPr lang="en">
                <a:solidFill>
                  <a:srgbClr val="000000"/>
                </a:solidFill>
              </a:rPr>
              <a:t>Use CountVectorizer class to perform tokenization</a:t>
            </a:r>
            <a:endParaRPr>
              <a:solidFill>
                <a:srgbClr val="000000"/>
              </a:solidFill>
            </a:endParaRPr>
          </a:p>
          <a:p>
            <a:pPr indent="-317500" lvl="3" marL="1828800" rtl="0" algn="l">
              <a:lnSpc>
                <a:spcPct val="100000"/>
              </a:lnSpc>
              <a:spcBef>
                <a:spcPts val="0"/>
              </a:spcBef>
              <a:spcAft>
                <a:spcPts val="0"/>
              </a:spcAft>
              <a:buClr>
                <a:srgbClr val="000000"/>
              </a:buClr>
              <a:buSzPts val="1400"/>
              <a:buChar char="●"/>
            </a:pPr>
            <a:r>
              <a:rPr lang="en">
                <a:solidFill>
                  <a:srgbClr val="000000"/>
                </a:solidFill>
              </a:rPr>
              <a:t>Apply fit_transform create the matrix</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b="1" lang="en">
                <a:solidFill>
                  <a:srgbClr val="000000"/>
                </a:solidFill>
              </a:rPr>
              <a:t>Fix Number of Topics and Learning Decay:</a:t>
            </a:r>
            <a:endParaRPr b="1">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Run multiple LDA models on a range of number of topics and learning decays to achieve the best parameters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Number of Topics and Learning Dacay</a:t>
            </a:r>
            <a:endParaRPr/>
          </a:p>
        </p:txBody>
      </p:sp>
      <p:pic>
        <p:nvPicPr>
          <p:cNvPr id="167" name="Google Shape;167;p26"/>
          <p:cNvPicPr preferRelativeResize="0"/>
          <p:nvPr/>
        </p:nvPicPr>
        <p:blipFill>
          <a:blip r:embed="rId3">
            <a:alphaModFix/>
          </a:blip>
          <a:stretch>
            <a:fillRect/>
          </a:stretch>
        </p:blipFill>
        <p:spPr>
          <a:xfrm>
            <a:off x="679825" y="1127551"/>
            <a:ext cx="3188351" cy="2350115"/>
          </a:xfrm>
          <a:prstGeom prst="rect">
            <a:avLst/>
          </a:prstGeom>
          <a:noFill/>
          <a:ln>
            <a:noFill/>
          </a:ln>
        </p:spPr>
      </p:pic>
      <p:pic>
        <p:nvPicPr>
          <p:cNvPr id="168" name="Google Shape;168;p26"/>
          <p:cNvPicPr preferRelativeResize="0"/>
          <p:nvPr/>
        </p:nvPicPr>
        <p:blipFill rotWithShape="1">
          <a:blip r:embed="rId4">
            <a:alphaModFix/>
          </a:blip>
          <a:srcRect b="0" l="999" r="999" t="0"/>
          <a:stretch/>
        </p:blipFill>
        <p:spPr>
          <a:xfrm>
            <a:off x="4785848" y="1127551"/>
            <a:ext cx="3188350" cy="2350115"/>
          </a:xfrm>
          <a:prstGeom prst="rect">
            <a:avLst/>
          </a:prstGeom>
          <a:noFill/>
          <a:ln>
            <a:noFill/>
          </a:ln>
        </p:spPr>
      </p:pic>
      <p:sp>
        <p:nvSpPr>
          <p:cNvPr id="169" name="Google Shape;169;p26"/>
          <p:cNvSpPr txBox="1"/>
          <p:nvPr/>
        </p:nvSpPr>
        <p:spPr>
          <a:xfrm>
            <a:off x="502400" y="3539675"/>
            <a:ext cx="40071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200">
                <a:latin typeface="Roboto"/>
                <a:ea typeface="Roboto"/>
                <a:cs typeface="Roboto"/>
                <a:sym typeface="Roboto"/>
              </a:rPr>
              <a:t>Fig. : </a:t>
            </a:r>
            <a:r>
              <a:rPr b="1" lang="en" sz="1200">
                <a:latin typeface="Roboto"/>
                <a:ea typeface="Roboto"/>
                <a:cs typeface="Roboto"/>
                <a:sym typeface="Roboto"/>
              </a:rPr>
              <a:t>Choosing optimal LDA model for rural tweets</a:t>
            </a:r>
            <a:endParaRPr b="1" sz="1200">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p:txBody>
      </p:sp>
      <p:sp>
        <p:nvSpPr>
          <p:cNvPr id="170" name="Google Shape;170;p26"/>
          <p:cNvSpPr txBox="1"/>
          <p:nvPr/>
        </p:nvSpPr>
        <p:spPr>
          <a:xfrm>
            <a:off x="4572000" y="3539675"/>
            <a:ext cx="42603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Fig. : </a:t>
            </a:r>
            <a:r>
              <a:rPr b="1" lang="en" sz="1200">
                <a:latin typeface="Roboto"/>
                <a:ea typeface="Roboto"/>
                <a:cs typeface="Roboto"/>
                <a:sym typeface="Roboto"/>
              </a:rPr>
              <a:t>Choosing optimal LDA model for nonrural tweets</a:t>
            </a:r>
            <a:endParaRPr b="1" sz="1200">
              <a:latin typeface="Roboto"/>
              <a:ea typeface="Roboto"/>
              <a:cs typeface="Roboto"/>
              <a:sym typeface="Roboto"/>
            </a:endParaRPr>
          </a:p>
          <a:p>
            <a:pPr indent="0" lvl="0" marL="0" rtl="0" algn="l">
              <a:spcBef>
                <a:spcPts val="0"/>
              </a:spcBef>
              <a:spcAft>
                <a:spcPts val="0"/>
              </a:spcAft>
              <a:buNone/>
            </a:pPr>
            <a:r>
              <a:t/>
            </a:r>
            <a:endParaRPr/>
          </a:p>
        </p:txBody>
      </p:sp>
      <p:sp>
        <p:nvSpPr>
          <p:cNvPr id="171" name="Google Shape;171;p26"/>
          <p:cNvSpPr/>
          <p:nvPr/>
        </p:nvSpPr>
        <p:spPr>
          <a:xfrm>
            <a:off x="931048" y="3191650"/>
            <a:ext cx="412200" cy="357600"/>
          </a:xfrm>
          <a:prstGeom prst="ellipse">
            <a:avLst/>
          </a:prstGeom>
          <a:noFill/>
          <a:ln cap="flat" cmpd="sng" w="381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679825" y="1127560"/>
            <a:ext cx="412200" cy="357600"/>
          </a:xfrm>
          <a:prstGeom prst="ellipse">
            <a:avLst/>
          </a:prstGeom>
          <a:noFill/>
          <a:ln cap="flat" cmpd="sng" w="381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6"/>
          <p:cNvCxnSpPr/>
          <p:nvPr/>
        </p:nvCxnSpPr>
        <p:spPr>
          <a:xfrm flipH="1">
            <a:off x="2330467" y="1702031"/>
            <a:ext cx="441900" cy="285900"/>
          </a:xfrm>
          <a:prstGeom prst="straightConnector1">
            <a:avLst/>
          </a:prstGeom>
          <a:noFill/>
          <a:ln cap="flat" cmpd="sng" w="38100">
            <a:solidFill>
              <a:srgbClr val="4C1130"/>
            </a:solidFill>
            <a:prstDash val="solid"/>
            <a:round/>
            <a:headEnd len="med" w="med" type="none"/>
            <a:tailEnd len="med" w="med" type="triangle"/>
          </a:ln>
        </p:spPr>
      </p:cxnSp>
      <p:sp>
        <p:nvSpPr>
          <p:cNvPr id="174" name="Google Shape;174;p26"/>
          <p:cNvSpPr/>
          <p:nvPr/>
        </p:nvSpPr>
        <p:spPr>
          <a:xfrm>
            <a:off x="4785848" y="1188910"/>
            <a:ext cx="412200" cy="357600"/>
          </a:xfrm>
          <a:prstGeom prst="ellipse">
            <a:avLst/>
          </a:prstGeom>
          <a:noFill/>
          <a:ln cap="flat" cmpd="sng" w="381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5088332" y="3191650"/>
            <a:ext cx="412200" cy="357600"/>
          </a:xfrm>
          <a:prstGeom prst="ellipse">
            <a:avLst/>
          </a:prstGeom>
          <a:noFill/>
          <a:ln cap="flat" cmpd="sng" w="381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6"/>
          <p:cNvCxnSpPr/>
          <p:nvPr/>
        </p:nvCxnSpPr>
        <p:spPr>
          <a:xfrm flipH="1">
            <a:off x="6232695" y="1644838"/>
            <a:ext cx="441900" cy="285900"/>
          </a:xfrm>
          <a:prstGeom prst="straightConnector1">
            <a:avLst/>
          </a:prstGeom>
          <a:noFill/>
          <a:ln cap="flat" cmpd="sng" w="38100">
            <a:solidFill>
              <a:srgbClr val="4C1130"/>
            </a:solidFill>
            <a:prstDash val="solid"/>
            <a:round/>
            <a:headEnd len="med" w="med" type="none"/>
            <a:tailEnd len="med" w="med" type="triangle"/>
          </a:ln>
        </p:spPr>
      </p:cxnSp>
      <p:sp>
        <p:nvSpPr>
          <p:cNvPr id="177" name="Google Shape;177;p26"/>
          <p:cNvSpPr txBox="1"/>
          <p:nvPr/>
        </p:nvSpPr>
        <p:spPr>
          <a:xfrm>
            <a:off x="502400" y="4184250"/>
            <a:ext cx="4808700" cy="607800"/>
          </a:xfrm>
          <a:prstGeom prst="rect">
            <a:avLst/>
          </a:prstGeom>
          <a:noFill/>
          <a:ln cap="flat" cmpd="sng" w="952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latin typeface="Roboto"/>
                <a:ea typeface="Roboto"/>
                <a:cs typeface="Roboto"/>
                <a:sym typeface="Roboto"/>
              </a:rPr>
              <a:t>A model with higher log-likelihood &amp; lower perplexity indicates well performing models</a:t>
            </a:r>
            <a:endParaRPr b="1">
              <a:latin typeface="Roboto"/>
              <a:ea typeface="Roboto"/>
              <a:cs typeface="Roboto"/>
              <a:sym typeface="Roboto"/>
            </a:endParaRPr>
          </a:p>
        </p:txBody>
      </p:sp>
      <p:sp>
        <p:nvSpPr>
          <p:cNvPr id="178" name="Google Shape;178;p26"/>
          <p:cNvSpPr txBox="1"/>
          <p:nvPr/>
        </p:nvSpPr>
        <p:spPr>
          <a:xfrm>
            <a:off x="1125150" y="2715075"/>
            <a:ext cx="1411200" cy="398700"/>
          </a:xfrm>
          <a:prstGeom prst="rect">
            <a:avLst/>
          </a:prstGeom>
          <a:noFill/>
          <a:ln cap="flat" cmpd="sng" w="2857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Perplexity ~ 360</a:t>
            </a:r>
            <a:endParaRPr sz="1200"/>
          </a:p>
        </p:txBody>
      </p:sp>
      <p:sp>
        <p:nvSpPr>
          <p:cNvPr id="179" name="Google Shape;179;p26"/>
          <p:cNvSpPr txBox="1"/>
          <p:nvPr/>
        </p:nvSpPr>
        <p:spPr>
          <a:xfrm>
            <a:off x="5263400" y="2715075"/>
            <a:ext cx="1411200" cy="398700"/>
          </a:xfrm>
          <a:prstGeom prst="rect">
            <a:avLst/>
          </a:prstGeom>
          <a:noFill/>
          <a:ln cap="flat" cmpd="sng" w="2857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Perplexity ~ 1496</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297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Classify Tweets</a:t>
            </a:r>
            <a:endParaRPr/>
          </a:p>
        </p:txBody>
      </p:sp>
      <p:sp>
        <p:nvSpPr>
          <p:cNvPr id="185" name="Google Shape;185;p27"/>
          <p:cNvSpPr txBox="1"/>
          <p:nvPr>
            <p:ph idx="1" type="body"/>
          </p:nvPr>
        </p:nvSpPr>
        <p:spPr>
          <a:xfrm>
            <a:off x="475100" y="3839900"/>
            <a:ext cx="4269900" cy="971400"/>
          </a:xfrm>
          <a:prstGeom prst="rect">
            <a:avLst/>
          </a:prstGeom>
          <a:ln cap="flat" cmpd="sng" w="952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Approach: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Consider each tweet as a separate document</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S</a:t>
            </a:r>
            <a:r>
              <a:rPr b="1" lang="en" sz="1400">
                <a:solidFill>
                  <a:srgbClr val="000000"/>
                </a:solidFill>
              </a:rPr>
              <a:t>ee which topic has the highest contribution</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Assign it to the document</a:t>
            </a:r>
            <a:endParaRPr b="1" sz="1400">
              <a:solidFill>
                <a:srgbClr val="000000"/>
              </a:solidFill>
            </a:endParaRPr>
          </a:p>
          <a:p>
            <a:pPr indent="0" lvl="0" marL="0" rtl="0" algn="l">
              <a:lnSpc>
                <a:spcPct val="100000"/>
              </a:lnSpc>
              <a:spcBef>
                <a:spcPts val="0"/>
              </a:spcBef>
              <a:spcAft>
                <a:spcPts val="0"/>
              </a:spcAft>
              <a:buNone/>
            </a:pPr>
            <a:r>
              <a:t/>
            </a:r>
            <a:endParaRPr b="1" sz="1400">
              <a:solidFill>
                <a:srgbClr val="000000"/>
              </a:solidFill>
            </a:endParaRPr>
          </a:p>
        </p:txBody>
      </p:sp>
      <p:pic>
        <p:nvPicPr>
          <p:cNvPr id="186" name="Google Shape;186;p27"/>
          <p:cNvPicPr preferRelativeResize="0"/>
          <p:nvPr/>
        </p:nvPicPr>
        <p:blipFill>
          <a:blip r:embed="rId3">
            <a:alphaModFix/>
          </a:blip>
          <a:stretch>
            <a:fillRect/>
          </a:stretch>
        </p:blipFill>
        <p:spPr>
          <a:xfrm>
            <a:off x="475100" y="905300"/>
            <a:ext cx="3226900" cy="2678975"/>
          </a:xfrm>
          <a:prstGeom prst="rect">
            <a:avLst/>
          </a:prstGeom>
          <a:noFill/>
          <a:ln>
            <a:noFill/>
          </a:ln>
        </p:spPr>
      </p:pic>
      <p:pic>
        <p:nvPicPr>
          <p:cNvPr id="187" name="Google Shape;187;p27"/>
          <p:cNvPicPr preferRelativeResize="0"/>
          <p:nvPr/>
        </p:nvPicPr>
        <p:blipFill rotWithShape="1">
          <a:blip r:embed="rId4">
            <a:alphaModFix/>
          </a:blip>
          <a:srcRect b="0" l="0" r="0" t="0"/>
          <a:stretch/>
        </p:blipFill>
        <p:spPr>
          <a:xfrm>
            <a:off x="5239250" y="905300"/>
            <a:ext cx="3226900" cy="2678975"/>
          </a:xfrm>
          <a:prstGeom prst="rect">
            <a:avLst/>
          </a:prstGeom>
          <a:noFill/>
          <a:ln>
            <a:noFill/>
          </a:ln>
        </p:spPr>
      </p:pic>
      <p:sp>
        <p:nvSpPr>
          <p:cNvPr id="188" name="Google Shape;188;p27"/>
          <p:cNvSpPr txBox="1"/>
          <p:nvPr/>
        </p:nvSpPr>
        <p:spPr>
          <a:xfrm>
            <a:off x="532050" y="3522900"/>
            <a:ext cx="30882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Fig. : Dominant topics for top 15 tweets</a:t>
            </a:r>
            <a:endParaRPr b="1" sz="1200"/>
          </a:p>
        </p:txBody>
      </p:sp>
      <p:sp>
        <p:nvSpPr>
          <p:cNvPr id="189" name="Google Shape;189;p27"/>
          <p:cNvSpPr txBox="1"/>
          <p:nvPr/>
        </p:nvSpPr>
        <p:spPr>
          <a:xfrm>
            <a:off x="5308600" y="3522900"/>
            <a:ext cx="30882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Fig. : Dominant topics for top 15 tweets</a:t>
            </a:r>
            <a:endParaRPr b="1" sz="1200"/>
          </a:p>
        </p:txBody>
      </p:sp>
      <p:sp>
        <p:nvSpPr>
          <p:cNvPr id="190" name="Google Shape;190;p27"/>
          <p:cNvSpPr txBox="1"/>
          <p:nvPr/>
        </p:nvSpPr>
        <p:spPr>
          <a:xfrm>
            <a:off x="3766825" y="1109738"/>
            <a:ext cx="1407600" cy="2270100"/>
          </a:xfrm>
          <a:prstGeom prst="rect">
            <a:avLst/>
          </a:prstGeom>
          <a:noFill/>
          <a:ln cap="flat" cmpd="sng" w="952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Roboto"/>
                <a:ea typeface="Roboto"/>
                <a:cs typeface="Roboto"/>
                <a:sym typeface="Roboto"/>
              </a:rPr>
              <a:t>LDA assigned each document to a </a:t>
            </a:r>
            <a:r>
              <a:rPr b="1" lang="en">
                <a:latin typeface="Roboto"/>
                <a:ea typeface="Roboto"/>
                <a:cs typeface="Roboto"/>
                <a:sym typeface="Roboto"/>
              </a:rPr>
              <a:t>mixture</a:t>
            </a:r>
            <a:r>
              <a:rPr lang="en">
                <a:latin typeface="Roboto"/>
                <a:ea typeface="Roboto"/>
                <a:cs typeface="Roboto"/>
                <a:sym typeface="Roboto"/>
              </a:rPr>
              <a:t> of topics.  </a:t>
            </a:r>
            <a:endParaRPr>
              <a:latin typeface="Roboto"/>
              <a:ea typeface="Roboto"/>
              <a:cs typeface="Roboto"/>
              <a:sym typeface="Roboto"/>
            </a:endParaRPr>
          </a:p>
          <a:p>
            <a:pPr indent="0" lvl="0" marL="0" rtl="0" algn="l">
              <a:lnSpc>
                <a:spcPct val="100000"/>
              </a:lnSpc>
              <a:spcBef>
                <a:spcPts val="1600"/>
              </a:spcBef>
              <a:spcAft>
                <a:spcPts val="0"/>
              </a:spcAft>
              <a:buNone/>
            </a:pPr>
            <a:r>
              <a:rPr lang="en">
                <a:latin typeface="Roboto"/>
                <a:ea typeface="Roboto"/>
                <a:cs typeface="Roboto"/>
                <a:sym typeface="Roboto"/>
              </a:rPr>
              <a:t>Hence, each </a:t>
            </a:r>
            <a:r>
              <a:rPr b="1" lang="en">
                <a:latin typeface="Roboto"/>
                <a:ea typeface="Roboto"/>
                <a:cs typeface="Roboto"/>
                <a:sym typeface="Roboto"/>
              </a:rPr>
              <a:t>topic</a:t>
            </a:r>
            <a:r>
              <a:rPr lang="en">
                <a:latin typeface="Roboto"/>
                <a:ea typeface="Roboto"/>
                <a:cs typeface="Roboto"/>
                <a:sym typeface="Roboto"/>
              </a:rPr>
              <a:t> is characterized by </a:t>
            </a:r>
            <a:r>
              <a:rPr b="1" lang="en">
                <a:latin typeface="Roboto"/>
                <a:ea typeface="Roboto"/>
                <a:cs typeface="Roboto"/>
                <a:sym typeface="Roboto"/>
              </a:rPr>
              <a:t>one or more topics.</a:t>
            </a:r>
            <a:endParaRPr b="1">
              <a:latin typeface="Roboto"/>
              <a:ea typeface="Roboto"/>
              <a:cs typeface="Roboto"/>
              <a:sym typeface="Roboto"/>
            </a:endParaRPr>
          </a:p>
          <a:p>
            <a:pPr indent="0" lvl="0" marL="0" rtl="0" algn="l">
              <a:lnSpc>
                <a:spcPct val="100000"/>
              </a:lnSpc>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297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Classify Tweets</a:t>
            </a:r>
            <a:endParaRPr/>
          </a:p>
        </p:txBody>
      </p:sp>
      <p:sp>
        <p:nvSpPr>
          <p:cNvPr id="196" name="Google Shape;196;p28"/>
          <p:cNvSpPr txBox="1"/>
          <p:nvPr/>
        </p:nvSpPr>
        <p:spPr>
          <a:xfrm>
            <a:off x="358225" y="3196425"/>
            <a:ext cx="39165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Fig. : Number of Rural Tweets based on Topics</a:t>
            </a:r>
            <a:endParaRPr b="1" sz="1200">
              <a:latin typeface="Roboto"/>
              <a:ea typeface="Roboto"/>
              <a:cs typeface="Roboto"/>
              <a:sym typeface="Roboto"/>
            </a:endParaRPr>
          </a:p>
        </p:txBody>
      </p:sp>
      <p:sp>
        <p:nvSpPr>
          <p:cNvPr id="197" name="Google Shape;197;p28"/>
          <p:cNvSpPr txBox="1"/>
          <p:nvPr/>
        </p:nvSpPr>
        <p:spPr>
          <a:xfrm>
            <a:off x="4959750" y="3196425"/>
            <a:ext cx="37836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Fig. : Number</a:t>
            </a:r>
            <a:r>
              <a:rPr b="1" lang="en" sz="1200">
                <a:latin typeface="Roboto"/>
                <a:ea typeface="Roboto"/>
                <a:cs typeface="Roboto"/>
                <a:sym typeface="Roboto"/>
              </a:rPr>
              <a:t> of Non-Rural Tweets based on Topics</a:t>
            </a:r>
            <a:endParaRPr b="1" sz="1200">
              <a:latin typeface="Roboto"/>
              <a:ea typeface="Roboto"/>
              <a:cs typeface="Roboto"/>
              <a:sym typeface="Roboto"/>
            </a:endParaRPr>
          </a:p>
          <a:p>
            <a:pPr indent="0" lvl="0" marL="0" rtl="0" algn="ctr">
              <a:spcBef>
                <a:spcPts val="0"/>
              </a:spcBef>
              <a:spcAft>
                <a:spcPts val="0"/>
              </a:spcAft>
              <a:buNone/>
            </a:pPr>
            <a:r>
              <a:t/>
            </a:r>
            <a:endParaRPr sz="1200"/>
          </a:p>
        </p:txBody>
      </p:sp>
      <p:pic>
        <p:nvPicPr>
          <p:cNvPr id="198" name="Google Shape;198;p28"/>
          <p:cNvPicPr preferRelativeResize="0"/>
          <p:nvPr/>
        </p:nvPicPr>
        <p:blipFill>
          <a:blip r:embed="rId3">
            <a:alphaModFix/>
          </a:blip>
          <a:stretch>
            <a:fillRect/>
          </a:stretch>
        </p:blipFill>
        <p:spPr>
          <a:xfrm>
            <a:off x="768575" y="1231750"/>
            <a:ext cx="2615158" cy="1964687"/>
          </a:xfrm>
          <a:prstGeom prst="rect">
            <a:avLst/>
          </a:prstGeom>
          <a:noFill/>
          <a:ln>
            <a:noFill/>
          </a:ln>
        </p:spPr>
      </p:pic>
      <p:pic>
        <p:nvPicPr>
          <p:cNvPr id="199" name="Google Shape;199;p28"/>
          <p:cNvPicPr preferRelativeResize="0"/>
          <p:nvPr/>
        </p:nvPicPr>
        <p:blipFill rotWithShape="1">
          <a:blip r:embed="rId4">
            <a:alphaModFix/>
          </a:blip>
          <a:srcRect b="1037" l="0" r="0" t="1037"/>
          <a:stretch/>
        </p:blipFill>
        <p:spPr>
          <a:xfrm>
            <a:off x="5503064" y="1231775"/>
            <a:ext cx="2587411" cy="19438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22987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Visualization of LDA models </a:t>
            </a:r>
            <a:endParaRPr/>
          </a:p>
          <a:p>
            <a:pPr indent="0" lvl="0" marL="0" rtl="0" algn="l">
              <a:spcBef>
                <a:spcPts val="1600"/>
              </a:spcBef>
              <a:spcAft>
                <a:spcPts val="0"/>
              </a:spcAft>
              <a:buNone/>
            </a:pPr>
            <a:r>
              <a:t/>
            </a:r>
            <a:endParaRPr/>
          </a:p>
        </p:txBody>
      </p:sp>
      <p:pic>
        <p:nvPicPr>
          <p:cNvPr id="205" name="Google Shape;205;p29"/>
          <p:cNvPicPr preferRelativeResize="0"/>
          <p:nvPr/>
        </p:nvPicPr>
        <p:blipFill rotWithShape="1">
          <a:blip r:embed="rId3">
            <a:alphaModFix/>
          </a:blip>
          <a:srcRect b="0" l="0" r="0" t="-1781"/>
          <a:stretch/>
        </p:blipFill>
        <p:spPr>
          <a:xfrm>
            <a:off x="1111075" y="765775"/>
            <a:ext cx="7104825" cy="3782574"/>
          </a:xfrm>
          <a:prstGeom prst="rect">
            <a:avLst/>
          </a:prstGeom>
          <a:noFill/>
          <a:ln>
            <a:noFill/>
          </a:ln>
        </p:spPr>
      </p:pic>
      <p:sp>
        <p:nvSpPr>
          <p:cNvPr id="206" name="Google Shape;206;p29"/>
          <p:cNvSpPr txBox="1"/>
          <p:nvPr/>
        </p:nvSpPr>
        <p:spPr>
          <a:xfrm>
            <a:off x="2753850" y="4443175"/>
            <a:ext cx="36363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Fig. : LDA Topic Model for Rural Tweets</a:t>
            </a:r>
            <a:endParaRPr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00" y="2499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Visualization of LDA models </a:t>
            </a:r>
            <a:endParaRPr/>
          </a:p>
          <a:p>
            <a:pPr indent="0" lvl="0" marL="0" rtl="0" algn="l">
              <a:spcBef>
                <a:spcPts val="1600"/>
              </a:spcBef>
              <a:spcAft>
                <a:spcPts val="0"/>
              </a:spcAft>
              <a:buNone/>
            </a:pPr>
            <a:r>
              <a:t/>
            </a:r>
            <a:endParaRPr/>
          </a:p>
        </p:txBody>
      </p:sp>
      <p:pic>
        <p:nvPicPr>
          <p:cNvPr id="212" name="Google Shape;212;p30"/>
          <p:cNvPicPr preferRelativeResize="0"/>
          <p:nvPr/>
        </p:nvPicPr>
        <p:blipFill rotWithShape="1">
          <a:blip r:embed="rId3">
            <a:alphaModFix/>
          </a:blip>
          <a:srcRect b="0" l="0" r="0" t="0"/>
          <a:stretch/>
        </p:blipFill>
        <p:spPr>
          <a:xfrm>
            <a:off x="1121075" y="857700"/>
            <a:ext cx="7094825" cy="3670625"/>
          </a:xfrm>
          <a:prstGeom prst="rect">
            <a:avLst/>
          </a:prstGeom>
          <a:noFill/>
          <a:ln>
            <a:noFill/>
          </a:ln>
        </p:spPr>
      </p:pic>
      <p:sp>
        <p:nvSpPr>
          <p:cNvPr id="213" name="Google Shape;213;p30"/>
          <p:cNvSpPr txBox="1"/>
          <p:nvPr/>
        </p:nvSpPr>
        <p:spPr>
          <a:xfrm>
            <a:off x="2311875" y="4443175"/>
            <a:ext cx="40782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Fig. : LDA Topic Model for Non-Rural Tweets</a:t>
            </a:r>
            <a:endParaRPr b="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Distribution of the Tweets</a:t>
            </a:r>
            <a:endParaRPr/>
          </a:p>
        </p:txBody>
      </p:sp>
      <p:pic>
        <p:nvPicPr>
          <p:cNvPr id="219" name="Google Shape;219;p31"/>
          <p:cNvPicPr preferRelativeResize="0"/>
          <p:nvPr/>
        </p:nvPicPr>
        <p:blipFill rotWithShape="1">
          <a:blip r:embed="rId3">
            <a:alphaModFix/>
          </a:blip>
          <a:srcRect b="0" l="0" r="0" t="0"/>
          <a:stretch/>
        </p:blipFill>
        <p:spPr>
          <a:xfrm>
            <a:off x="390575" y="1280225"/>
            <a:ext cx="4904276" cy="1171575"/>
          </a:xfrm>
          <a:prstGeom prst="rect">
            <a:avLst/>
          </a:prstGeom>
          <a:noFill/>
          <a:ln>
            <a:noFill/>
          </a:ln>
        </p:spPr>
      </p:pic>
      <p:pic>
        <p:nvPicPr>
          <p:cNvPr id="220" name="Google Shape;220;p31"/>
          <p:cNvPicPr preferRelativeResize="0"/>
          <p:nvPr/>
        </p:nvPicPr>
        <p:blipFill rotWithShape="1">
          <a:blip r:embed="rId4">
            <a:alphaModFix/>
          </a:blip>
          <a:srcRect b="0" l="347" r="357" t="0"/>
          <a:stretch/>
        </p:blipFill>
        <p:spPr>
          <a:xfrm>
            <a:off x="557663" y="2971213"/>
            <a:ext cx="4543425" cy="1171575"/>
          </a:xfrm>
          <a:prstGeom prst="rect">
            <a:avLst/>
          </a:prstGeom>
          <a:noFill/>
          <a:ln>
            <a:noFill/>
          </a:ln>
        </p:spPr>
      </p:pic>
      <p:sp>
        <p:nvSpPr>
          <p:cNvPr id="221" name="Google Shape;221;p31"/>
          <p:cNvSpPr txBox="1"/>
          <p:nvPr/>
        </p:nvSpPr>
        <p:spPr>
          <a:xfrm>
            <a:off x="311700" y="2380375"/>
            <a:ext cx="52074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Fig. Top ten keywords present in each topic in the rural tweets</a:t>
            </a:r>
            <a:endParaRPr b="1" sz="1300"/>
          </a:p>
        </p:txBody>
      </p:sp>
      <p:sp>
        <p:nvSpPr>
          <p:cNvPr id="222" name="Google Shape;222;p31"/>
          <p:cNvSpPr txBox="1"/>
          <p:nvPr/>
        </p:nvSpPr>
        <p:spPr>
          <a:xfrm>
            <a:off x="311700" y="4113750"/>
            <a:ext cx="55272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Fig. Top ten keywords present in each topic in the nonrural tweets</a:t>
            </a:r>
            <a:endParaRPr b="1" sz="1300"/>
          </a:p>
        </p:txBody>
      </p:sp>
      <p:sp>
        <p:nvSpPr>
          <p:cNvPr id="223" name="Google Shape;223;p31"/>
          <p:cNvSpPr txBox="1"/>
          <p:nvPr/>
        </p:nvSpPr>
        <p:spPr>
          <a:xfrm>
            <a:off x="5501725" y="1365300"/>
            <a:ext cx="3026700" cy="1086600"/>
          </a:xfrm>
          <a:prstGeom prst="rect">
            <a:avLst/>
          </a:prstGeom>
          <a:solidFill>
            <a:srgbClr val="FFFFFF"/>
          </a:solidFill>
          <a:ln cap="flat" cmpd="sng" w="952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Social media (15.4%)</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Hurricane &amp; Media (20.1%)</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Help &amp; Relief (23.4%)</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Safety Measure &amp; Concern (21%)</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Poverty (20%)</a:t>
            </a:r>
            <a:endParaRPr b="1" sz="1200">
              <a:latin typeface="Roboto"/>
              <a:ea typeface="Roboto"/>
              <a:cs typeface="Roboto"/>
              <a:sym typeface="Roboto"/>
            </a:endParaRPr>
          </a:p>
        </p:txBody>
      </p:sp>
      <p:sp>
        <p:nvSpPr>
          <p:cNvPr id="224" name="Google Shape;224;p31"/>
          <p:cNvSpPr txBox="1"/>
          <p:nvPr/>
        </p:nvSpPr>
        <p:spPr>
          <a:xfrm>
            <a:off x="5501725" y="3056200"/>
            <a:ext cx="3026700" cy="1086600"/>
          </a:xfrm>
          <a:prstGeom prst="rect">
            <a:avLst/>
          </a:prstGeom>
          <a:solidFill>
            <a:srgbClr val="FFFFFF"/>
          </a:solidFill>
          <a:ln cap="flat" cmpd="sng" w="9525">
            <a:solidFill>
              <a:srgbClr val="4C113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b="1" lang="en" sz="1200">
                <a:latin typeface="Roboto"/>
                <a:ea typeface="Roboto"/>
                <a:cs typeface="Roboto"/>
                <a:sym typeface="Roboto"/>
              </a:rPr>
              <a:t>Disaster &amp; Impact (18%)</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Social media (19%)</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Hurricane &amp; Media (25.9%)</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Safety Measure &amp; Concern (17.1%)</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Help &amp; Relief (20.1%)</a:t>
            </a:r>
            <a:endParaRPr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K-Means Clustering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Procedure </a:t>
            </a:r>
            <a:endParaRPr/>
          </a:p>
        </p:txBody>
      </p:sp>
      <p:sp>
        <p:nvSpPr>
          <p:cNvPr id="235" name="Google Shape;235;p33"/>
          <p:cNvSpPr txBox="1"/>
          <p:nvPr>
            <p:ph idx="1" type="body"/>
          </p:nvPr>
        </p:nvSpPr>
        <p:spPr>
          <a:xfrm>
            <a:off x="311700" y="1229875"/>
            <a:ext cx="34110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K-Means clustering was used to cluster similar tweets.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text of each tweet was vectorized using Scikit-Learn's </a:t>
            </a:r>
            <a:r>
              <a:rPr b="1" lang="en" sz="1200">
                <a:solidFill>
                  <a:srgbClr val="000000"/>
                </a:solidFill>
              </a:rPr>
              <a:t>TfidfVectorizer </a:t>
            </a:r>
            <a:r>
              <a:rPr lang="en" sz="1200">
                <a:solidFill>
                  <a:srgbClr val="000000"/>
                </a:solidFill>
              </a:rPr>
              <a:t>function and the corpus was stored in a matrix of TF-IDF values.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Vectorized tweets were clustered using different values for k. An optimal k-value of 11 was chosen by calculating the sum of squared distances for each clustering, graphing these values and applying the elbow method.</a:t>
            </a:r>
            <a:endParaRPr sz="1200">
              <a:solidFill>
                <a:srgbClr val="000000"/>
              </a:solidFill>
            </a:endParaRPr>
          </a:p>
        </p:txBody>
      </p:sp>
      <p:pic>
        <p:nvPicPr>
          <p:cNvPr id="236" name="Google Shape;236;p33"/>
          <p:cNvPicPr preferRelativeResize="0"/>
          <p:nvPr/>
        </p:nvPicPr>
        <p:blipFill>
          <a:blip r:embed="rId3">
            <a:alphaModFix/>
          </a:blip>
          <a:stretch>
            <a:fillRect/>
          </a:stretch>
        </p:blipFill>
        <p:spPr>
          <a:xfrm>
            <a:off x="3722695" y="863550"/>
            <a:ext cx="5523180" cy="3416400"/>
          </a:xfrm>
          <a:prstGeom prst="rect">
            <a:avLst/>
          </a:prstGeom>
          <a:noFill/>
          <a:ln>
            <a:noFill/>
          </a:ln>
        </p:spPr>
      </p:pic>
      <p:sp>
        <p:nvSpPr>
          <p:cNvPr id="237" name="Google Shape;237;p33"/>
          <p:cNvSpPr txBox="1"/>
          <p:nvPr/>
        </p:nvSpPr>
        <p:spPr>
          <a:xfrm>
            <a:off x="3906688" y="4180550"/>
            <a:ext cx="51552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An optimal k of 11 was chosen using the elbow method.</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Scatterplots</a:t>
            </a:r>
            <a:endParaRPr/>
          </a:p>
        </p:txBody>
      </p:sp>
      <p:pic>
        <p:nvPicPr>
          <p:cNvPr id="243" name="Google Shape;243;p34"/>
          <p:cNvPicPr preferRelativeResize="0"/>
          <p:nvPr/>
        </p:nvPicPr>
        <p:blipFill>
          <a:blip r:embed="rId3">
            <a:alphaModFix/>
          </a:blip>
          <a:stretch>
            <a:fillRect/>
          </a:stretch>
        </p:blipFill>
        <p:spPr>
          <a:xfrm>
            <a:off x="457200" y="1200150"/>
            <a:ext cx="4114800" cy="2743200"/>
          </a:xfrm>
          <a:prstGeom prst="rect">
            <a:avLst/>
          </a:prstGeom>
          <a:noFill/>
          <a:ln>
            <a:noFill/>
          </a:ln>
        </p:spPr>
      </p:pic>
      <p:pic>
        <p:nvPicPr>
          <p:cNvPr id="244" name="Google Shape;244;p34"/>
          <p:cNvPicPr preferRelativeResize="0"/>
          <p:nvPr/>
        </p:nvPicPr>
        <p:blipFill>
          <a:blip r:embed="rId4">
            <a:alphaModFix/>
          </a:blip>
          <a:stretch>
            <a:fillRect/>
          </a:stretch>
        </p:blipFill>
        <p:spPr>
          <a:xfrm>
            <a:off x="4394225" y="1100975"/>
            <a:ext cx="4114800" cy="274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396613" y="210488"/>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Words in Each Cluster</a:t>
            </a:r>
            <a:endParaRPr/>
          </a:p>
        </p:txBody>
      </p:sp>
      <p:pic>
        <p:nvPicPr>
          <p:cNvPr id="250" name="Google Shape;250;p35"/>
          <p:cNvPicPr preferRelativeResize="0"/>
          <p:nvPr/>
        </p:nvPicPr>
        <p:blipFill>
          <a:blip r:embed="rId3">
            <a:alphaModFix/>
          </a:blip>
          <a:stretch>
            <a:fillRect/>
          </a:stretch>
        </p:blipFill>
        <p:spPr>
          <a:xfrm>
            <a:off x="1368416" y="1036738"/>
            <a:ext cx="2950600" cy="3198550"/>
          </a:xfrm>
          <a:prstGeom prst="rect">
            <a:avLst/>
          </a:prstGeom>
          <a:noFill/>
          <a:ln>
            <a:noFill/>
          </a:ln>
        </p:spPr>
      </p:pic>
      <p:pic>
        <p:nvPicPr>
          <p:cNvPr id="251" name="Google Shape;251;p35"/>
          <p:cNvPicPr preferRelativeResize="0"/>
          <p:nvPr/>
        </p:nvPicPr>
        <p:blipFill>
          <a:blip r:embed="rId4">
            <a:alphaModFix/>
          </a:blip>
          <a:stretch>
            <a:fillRect/>
          </a:stretch>
        </p:blipFill>
        <p:spPr>
          <a:xfrm>
            <a:off x="4319013" y="1312188"/>
            <a:ext cx="2901800" cy="2416150"/>
          </a:xfrm>
          <a:prstGeom prst="rect">
            <a:avLst/>
          </a:prstGeom>
          <a:noFill/>
          <a:ln>
            <a:noFill/>
          </a:ln>
        </p:spPr>
      </p:pic>
      <p:sp>
        <p:nvSpPr>
          <p:cNvPr id="252" name="Google Shape;252;p35"/>
          <p:cNvSpPr/>
          <p:nvPr/>
        </p:nvSpPr>
        <p:spPr>
          <a:xfrm>
            <a:off x="396613" y="1065588"/>
            <a:ext cx="4063200" cy="246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
          <p:cNvSpPr/>
          <p:nvPr/>
        </p:nvSpPr>
        <p:spPr>
          <a:xfrm>
            <a:off x="3157613" y="1065588"/>
            <a:ext cx="4063200" cy="246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311700" y="351275"/>
            <a:ext cx="5747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Comparing K-Means Terms by Socioeconomic Status</a:t>
            </a:r>
            <a:endParaRPr sz="2400"/>
          </a:p>
        </p:txBody>
      </p:sp>
      <p:sp>
        <p:nvSpPr>
          <p:cNvPr id="259" name="Google Shape;259;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0" name="Google Shape;260;p36"/>
          <p:cNvPicPr preferRelativeResize="0"/>
          <p:nvPr/>
        </p:nvPicPr>
        <p:blipFill>
          <a:blip r:embed="rId3">
            <a:alphaModFix/>
          </a:blip>
          <a:stretch>
            <a:fillRect/>
          </a:stretch>
        </p:blipFill>
        <p:spPr>
          <a:xfrm>
            <a:off x="311701" y="1229876"/>
            <a:ext cx="5606851" cy="3247700"/>
          </a:xfrm>
          <a:prstGeom prst="rect">
            <a:avLst/>
          </a:prstGeom>
          <a:noFill/>
          <a:ln>
            <a:noFill/>
          </a:ln>
        </p:spPr>
      </p:pic>
      <p:pic>
        <p:nvPicPr>
          <p:cNvPr id="261" name="Google Shape;261;p36"/>
          <p:cNvPicPr preferRelativeResize="0"/>
          <p:nvPr/>
        </p:nvPicPr>
        <p:blipFill>
          <a:blip r:embed="rId4">
            <a:alphaModFix/>
          </a:blip>
          <a:stretch>
            <a:fillRect/>
          </a:stretch>
        </p:blipFill>
        <p:spPr>
          <a:xfrm>
            <a:off x="6059398" y="505075"/>
            <a:ext cx="2354700" cy="413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Key Findings</a:t>
            </a:r>
            <a:endParaRPr/>
          </a:p>
        </p:txBody>
      </p:sp>
      <p:sp>
        <p:nvSpPr>
          <p:cNvPr id="267" name="Google Shape;267;p37"/>
          <p:cNvSpPr txBox="1"/>
          <p:nvPr>
            <p:ph idx="1" type="body"/>
          </p:nvPr>
        </p:nvSpPr>
        <p:spPr>
          <a:xfrm>
            <a:off x="311700" y="1229875"/>
            <a:ext cx="52194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Each cluster seemed to have relatively similar values for its most common words.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key difference between the clusters is each words rank in popularity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rural/low-income subset of tweets had a smaller proportion of tweets falling into cluster 0 and a larger proportion of tweets representing clusters 1 and 2.</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differences between these two?</a:t>
            </a:r>
            <a:endParaRPr/>
          </a:p>
        </p:txBody>
      </p:sp>
      <p:sp>
        <p:nvSpPr>
          <p:cNvPr id="273" name="Google Shape;273;p38"/>
          <p:cNvSpPr txBox="1"/>
          <p:nvPr>
            <p:ph idx="1" type="body"/>
          </p:nvPr>
        </p:nvSpPr>
        <p:spPr>
          <a:xfrm>
            <a:off x="223650" y="1142900"/>
            <a:ext cx="8696700" cy="333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 sz="1600">
                <a:solidFill>
                  <a:srgbClr val="000000"/>
                </a:solidFill>
              </a:rPr>
              <a:t>Both K-means and Latent Dirichlet Allocation (LDA) are unsupervised learning algorithms </a:t>
            </a:r>
            <a:endParaRPr b="1" sz="16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Needs to</a:t>
            </a:r>
            <a:r>
              <a:rPr lang="en" sz="1400">
                <a:solidFill>
                  <a:srgbClr val="000000"/>
                </a:solidFill>
              </a:rPr>
              <a:t> decide a priori the parameter</a:t>
            </a:r>
            <a:r>
              <a:rPr lang="en">
                <a:solidFill>
                  <a:srgbClr val="000000"/>
                </a:solidFill>
              </a:rPr>
              <a:t> K (K-Means: number of clusters, LDA: number of topics)</a:t>
            </a:r>
            <a:endParaRPr>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Applied both to assign K topics to a set of tweets (N documents)</a:t>
            </a:r>
            <a:endParaRPr b="1" sz="1600">
              <a:solidFill>
                <a:srgbClr val="000000"/>
              </a:solidFill>
            </a:endParaRPr>
          </a:p>
          <a:p>
            <a:pPr indent="-317500" lvl="1" marL="914400" rtl="0" algn="l">
              <a:spcBef>
                <a:spcPts val="0"/>
              </a:spcBef>
              <a:spcAft>
                <a:spcPts val="0"/>
              </a:spcAft>
              <a:buClr>
                <a:srgbClr val="000000"/>
              </a:buClr>
              <a:buSzPts val="1400"/>
              <a:buFont typeface="Georgia"/>
              <a:buChar char="○"/>
            </a:pPr>
            <a:r>
              <a:rPr b="1" lang="en">
                <a:solidFill>
                  <a:srgbClr val="000000"/>
                </a:solidFill>
              </a:rPr>
              <a:t>Noticed:</a:t>
            </a:r>
            <a:r>
              <a:rPr lang="en">
                <a:solidFill>
                  <a:srgbClr val="000000"/>
                </a:solidFill>
              </a:rPr>
              <a:t> </a:t>
            </a:r>
            <a:r>
              <a:rPr lang="en">
                <a:solidFill>
                  <a:srgbClr val="000000"/>
                </a:solidFill>
              </a:rPr>
              <a:t>optimum number of topic distribution</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LDA: </a:t>
            </a:r>
            <a:r>
              <a:rPr lang="en">
                <a:solidFill>
                  <a:srgbClr val="000000"/>
                </a:solidFill>
              </a:rPr>
              <a:t>5</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K-Means: 11</a:t>
            </a:r>
            <a:endParaRPr>
              <a:solidFill>
                <a:srgbClr val="000000"/>
              </a:solidFill>
            </a:endParaRPr>
          </a:p>
          <a:p>
            <a:pPr indent="-317500" lvl="1" marL="914400" rtl="0" algn="l">
              <a:spcBef>
                <a:spcPts val="0"/>
              </a:spcBef>
              <a:spcAft>
                <a:spcPts val="0"/>
              </a:spcAft>
              <a:buClr>
                <a:srgbClr val="000000"/>
              </a:buClr>
              <a:buSzPts val="1400"/>
              <a:buFont typeface="Georgia"/>
              <a:buChar char="○"/>
            </a:pPr>
            <a:r>
              <a:rPr b="1" lang="en">
                <a:solidFill>
                  <a:srgbClr val="000000"/>
                </a:solidFill>
              </a:rPr>
              <a:t>Probable Reason:</a:t>
            </a:r>
            <a:r>
              <a:rPr lang="en">
                <a:solidFill>
                  <a:srgbClr val="000000"/>
                </a:solidFill>
              </a:rPr>
              <a:t> </a:t>
            </a:r>
            <a:endParaRPr>
              <a:solidFill>
                <a:srgbClr val="000000"/>
              </a:solidFill>
            </a:endParaRPr>
          </a:p>
          <a:p>
            <a:pPr indent="-317500" lvl="2" marL="1371600" rtl="0" algn="l">
              <a:spcBef>
                <a:spcPts val="0"/>
              </a:spcBef>
              <a:spcAft>
                <a:spcPts val="0"/>
              </a:spcAft>
              <a:buClr>
                <a:srgbClr val="000000"/>
              </a:buClr>
              <a:buSzPts val="1400"/>
              <a:buFont typeface="Georgia"/>
              <a:buChar char="■"/>
            </a:pPr>
            <a:r>
              <a:rPr lang="en" sz="1400">
                <a:solidFill>
                  <a:srgbClr val="000000"/>
                </a:solidFill>
              </a:rPr>
              <a:t>K-means partitioned the documents se</a:t>
            </a:r>
            <a:r>
              <a:rPr lang="en">
                <a:solidFill>
                  <a:srgbClr val="000000"/>
                </a:solidFill>
              </a:rPr>
              <a:t>t </a:t>
            </a:r>
            <a:r>
              <a:rPr lang="en" sz="1400">
                <a:solidFill>
                  <a:srgbClr val="000000"/>
                </a:solidFill>
              </a:rPr>
              <a:t> in</a:t>
            </a:r>
            <a:r>
              <a:rPr lang="en">
                <a:solidFill>
                  <a:srgbClr val="000000"/>
                </a:solidFill>
              </a:rPr>
              <a:t> K</a:t>
            </a:r>
            <a:r>
              <a:rPr lang="en" sz="1400">
                <a:solidFill>
                  <a:srgbClr val="000000"/>
                </a:solidFill>
              </a:rPr>
              <a:t> </a:t>
            </a:r>
            <a:r>
              <a:rPr b="1" lang="en" sz="1400">
                <a:solidFill>
                  <a:srgbClr val="000000"/>
                </a:solidFill>
              </a:rPr>
              <a:t>disjoint</a:t>
            </a:r>
            <a:r>
              <a:rPr lang="en" sz="1400">
                <a:solidFill>
                  <a:srgbClr val="000000"/>
                </a:solidFill>
              </a:rPr>
              <a:t> </a:t>
            </a:r>
            <a:r>
              <a:rPr lang="en">
                <a:solidFill>
                  <a:srgbClr val="000000"/>
                </a:solidFill>
              </a:rPr>
              <a:t>t</a:t>
            </a:r>
            <a:r>
              <a:rPr lang="en" sz="1400">
                <a:solidFill>
                  <a:srgbClr val="000000"/>
                </a:solidFill>
              </a:rPr>
              <a:t>opics</a:t>
            </a:r>
            <a:endParaRPr sz="1400">
              <a:solidFill>
                <a:srgbClr val="000000"/>
              </a:solidFill>
            </a:endParaRPr>
          </a:p>
          <a:p>
            <a:pPr indent="-317500" lvl="2" marL="1371600" rtl="0" algn="l">
              <a:spcBef>
                <a:spcPts val="0"/>
              </a:spcBef>
              <a:spcAft>
                <a:spcPts val="0"/>
              </a:spcAft>
              <a:buClr>
                <a:srgbClr val="000000"/>
              </a:buClr>
              <a:buSzPts val="1400"/>
              <a:buFont typeface="Georgia"/>
              <a:buChar char="■"/>
            </a:pPr>
            <a:r>
              <a:rPr lang="en" sz="1400">
                <a:solidFill>
                  <a:srgbClr val="000000"/>
                </a:solidFill>
              </a:rPr>
              <a:t>LDA assign</a:t>
            </a:r>
            <a:r>
              <a:rPr lang="en">
                <a:solidFill>
                  <a:srgbClr val="000000"/>
                </a:solidFill>
              </a:rPr>
              <a:t>ed</a:t>
            </a:r>
            <a:r>
              <a:rPr lang="en" sz="1400">
                <a:solidFill>
                  <a:srgbClr val="000000"/>
                </a:solidFill>
              </a:rPr>
              <a:t> </a:t>
            </a:r>
            <a:r>
              <a:rPr lang="en">
                <a:solidFill>
                  <a:srgbClr val="000000"/>
                </a:solidFill>
              </a:rPr>
              <a:t>each </a:t>
            </a:r>
            <a:r>
              <a:rPr lang="en" sz="1400">
                <a:solidFill>
                  <a:srgbClr val="000000"/>
                </a:solidFill>
              </a:rPr>
              <a:t>document to a </a:t>
            </a:r>
            <a:r>
              <a:rPr b="1" lang="en" sz="1400">
                <a:solidFill>
                  <a:srgbClr val="000000"/>
                </a:solidFill>
              </a:rPr>
              <a:t>mixture</a:t>
            </a:r>
            <a:r>
              <a:rPr lang="en" sz="1400">
                <a:solidFill>
                  <a:srgbClr val="000000"/>
                </a:solidFill>
              </a:rPr>
              <a:t> of topics.  Hence, each t</a:t>
            </a:r>
            <a:r>
              <a:rPr lang="en">
                <a:solidFill>
                  <a:srgbClr val="000000"/>
                </a:solidFill>
              </a:rPr>
              <a:t>opic is characterized by one or more topics.</a:t>
            </a:r>
            <a:endParaRPr sz="1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311700" y="410000"/>
            <a:ext cx="85206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and Drawbacks of </a:t>
            </a:r>
            <a:r>
              <a:rPr lang="en"/>
              <a:t>LDA and </a:t>
            </a:r>
            <a:r>
              <a:rPr lang="en"/>
              <a:t>K-Means</a:t>
            </a:r>
            <a:endParaRPr/>
          </a:p>
        </p:txBody>
      </p:sp>
      <p:sp>
        <p:nvSpPr>
          <p:cNvPr id="279" name="Google Shape;279;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LDA: </a:t>
            </a:r>
            <a:endParaRPr b="1">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Pros: Produces list of topics in corpus alongside list of specific keywords representing each topic.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Cons: Method not designed to assign topics to individual tweets, takes hours to Grid Search</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K-Means:</a:t>
            </a:r>
            <a:endParaRPr b="1">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Pros: Assigns each tweet to a specific cluster based on similarity.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Cons: Does not directly yield list of topics defining each cluster.</a:t>
            </a:r>
            <a:endParaRPr>
              <a:solidFill>
                <a:srgbClr val="000000"/>
              </a:solidFill>
            </a:endParaRPr>
          </a:p>
          <a:p>
            <a:pPr indent="0" lvl="0" marL="457200" marR="0" rtl="0" algn="l">
              <a:lnSpc>
                <a:spcPct val="115000"/>
              </a:lnSpc>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311700" y="410000"/>
            <a:ext cx="5742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Applying LDA to K-Means Clusters</a:t>
            </a:r>
            <a:endParaRPr sz="2400"/>
          </a:p>
        </p:txBody>
      </p:sp>
      <p:sp>
        <p:nvSpPr>
          <p:cNvPr id="285" name="Google Shape;285;p40"/>
          <p:cNvSpPr txBox="1"/>
          <p:nvPr>
            <p:ph idx="1" type="body"/>
          </p:nvPr>
        </p:nvSpPr>
        <p:spPr>
          <a:xfrm>
            <a:off x="311700" y="1064775"/>
            <a:ext cx="5524800" cy="3339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Roboto"/>
              <a:buChar char="●"/>
            </a:pPr>
            <a:r>
              <a:rPr lang="en">
                <a:solidFill>
                  <a:srgbClr val="000000"/>
                </a:solidFill>
              </a:rPr>
              <a:t>LDA applied to K-Means Clusters to obtain a list of key topics for each.</a:t>
            </a:r>
            <a:endParaRPr/>
          </a:p>
        </p:txBody>
      </p:sp>
      <p:pic>
        <p:nvPicPr>
          <p:cNvPr id="286" name="Google Shape;286;p40"/>
          <p:cNvPicPr preferRelativeResize="0"/>
          <p:nvPr/>
        </p:nvPicPr>
        <p:blipFill>
          <a:blip r:embed="rId3">
            <a:alphaModFix/>
          </a:blip>
          <a:stretch>
            <a:fillRect/>
          </a:stretch>
        </p:blipFill>
        <p:spPr>
          <a:xfrm>
            <a:off x="6053694" y="-29363"/>
            <a:ext cx="2941555" cy="5202225"/>
          </a:xfrm>
          <a:prstGeom prst="rect">
            <a:avLst/>
          </a:prstGeom>
          <a:noFill/>
          <a:ln>
            <a:noFill/>
          </a:ln>
        </p:spPr>
      </p:pic>
      <p:pic>
        <p:nvPicPr>
          <p:cNvPr id="287" name="Google Shape;287;p40"/>
          <p:cNvPicPr preferRelativeResize="0"/>
          <p:nvPr/>
        </p:nvPicPr>
        <p:blipFill>
          <a:blip r:embed="rId4">
            <a:alphaModFix/>
          </a:blip>
          <a:stretch>
            <a:fillRect/>
          </a:stretch>
        </p:blipFill>
        <p:spPr>
          <a:xfrm>
            <a:off x="270676" y="1895801"/>
            <a:ext cx="5606851" cy="3247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293" name="Google Shape;293;p41"/>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and Python TextBlob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questions and Goals</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studies show rural low income areas more </a:t>
            </a:r>
            <a:r>
              <a:rPr lang="en" sz="2400"/>
              <a:t>adversely</a:t>
            </a:r>
            <a:r>
              <a:rPr lang="en" sz="2400"/>
              <a:t> affected during disasters</a:t>
            </a:r>
            <a:endParaRPr sz="2400"/>
          </a:p>
          <a:p>
            <a:pPr indent="-381000" lvl="0" marL="457200" rtl="0" algn="l">
              <a:spcBef>
                <a:spcPts val="0"/>
              </a:spcBef>
              <a:spcAft>
                <a:spcPts val="0"/>
              </a:spcAft>
              <a:buSzPts val="2400"/>
              <a:buChar char="●"/>
            </a:pPr>
            <a:r>
              <a:rPr lang="en" sz="2400"/>
              <a:t>Can this affect be observed by analyzing Twitter</a:t>
            </a:r>
            <a:endParaRPr sz="2400"/>
          </a:p>
          <a:p>
            <a:pPr indent="-381000" lvl="0" marL="457200" rtl="0" algn="l">
              <a:spcBef>
                <a:spcPts val="0"/>
              </a:spcBef>
              <a:spcAft>
                <a:spcPts val="0"/>
              </a:spcAft>
              <a:buSzPts val="2400"/>
              <a:buChar char="●"/>
            </a:pPr>
            <a:r>
              <a:rPr lang="en" sz="2400"/>
              <a:t>Compare/Contrast </a:t>
            </a:r>
            <a:r>
              <a:rPr lang="en" sz="2400"/>
              <a:t>analysis</a:t>
            </a:r>
            <a:r>
              <a:rPr lang="en" sz="2400"/>
              <a:t> techniques for </a:t>
            </a:r>
            <a:r>
              <a:rPr lang="en" sz="2400"/>
              <a:t>reproducibility</a:t>
            </a:r>
            <a:r>
              <a:rPr lang="en" sz="2400"/>
              <a:t> </a:t>
            </a:r>
            <a:endParaRPr sz="2400"/>
          </a:p>
          <a:p>
            <a:pPr indent="-381000" lvl="0" marL="457200" rtl="0" algn="l">
              <a:spcBef>
                <a:spcPts val="0"/>
              </a:spcBef>
              <a:spcAft>
                <a:spcPts val="0"/>
              </a:spcAft>
              <a:buSzPts val="2400"/>
              <a:buChar char="●"/>
            </a:pPr>
            <a:r>
              <a:rPr lang="en" sz="2400"/>
              <a:t>Are some techniques better for this type of analysis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(SVM) in MATLAB</a:t>
            </a:r>
            <a:endParaRPr/>
          </a:p>
        </p:txBody>
      </p:sp>
      <p:sp>
        <p:nvSpPr>
          <p:cNvPr id="299" name="Google Shape;299;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sentiment word list compiled by the University of Illinois Chicago was used to train the SVM to predict the sentiments of tweets used in this study (6,790 words that were categorically labeled either "positive" or "negative")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SVM ran on the Florence twitter dataset and output a sentiment score for the individual words in the tweet &gt;0 being positive and &lt;0 being negative</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sz="1400">
              <a:solidFill>
                <a:srgbClr val="000000"/>
              </a:solidFill>
              <a:latin typeface="Arial"/>
              <a:ea typeface="Arial"/>
              <a:cs typeface="Arial"/>
              <a:sym typeface="Arial"/>
            </a:endParaRPr>
          </a:p>
        </p:txBody>
      </p:sp>
      <p:pic>
        <p:nvPicPr>
          <p:cNvPr id="300" name="Google Shape;300;p42"/>
          <p:cNvPicPr preferRelativeResize="0"/>
          <p:nvPr/>
        </p:nvPicPr>
        <p:blipFill>
          <a:blip r:embed="rId3">
            <a:alphaModFix/>
          </a:blip>
          <a:stretch>
            <a:fillRect/>
          </a:stretch>
        </p:blipFill>
        <p:spPr>
          <a:xfrm>
            <a:off x="3284012" y="2571750"/>
            <a:ext cx="2575975" cy="2243276"/>
          </a:xfrm>
          <a:prstGeom prst="rect">
            <a:avLst/>
          </a:prstGeom>
          <a:noFill/>
          <a:ln>
            <a:noFill/>
          </a:ln>
        </p:spPr>
      </p:pic>
      <p:cxnSp>
        <p:nvCxnSpPr>
          <p:cNvPr id="301" name="Google Shape;301;p42"/>
          <p:cNvCxnSpPr/>
          <p:nvPr/>
        </p:nvCxnSpPr>
        <p:spPr>
          <a:xfrm>
            <a:off x="5047725" y="4020100"/>
            <a:ext cx="131700" cy="0"/>
          </a:xfrm>
          <a:prstGeom prst="straightConnector1">
            <a:avLst/>
          </a:prstGeom>
          <a:noFill/>
          <a:ln cap="flat" cmpd="sng" w="38100">
            <a:solidFill>
              <a:schemeClr val="dk2"/>
            </a:solidFill>
            <a:prstDash val="solid"/>
            <a:round/>
            <a:headEnd len="med" w="med" type="none"/>
            <a:tailEnd len="med" w="med" type="none"/>
          </a:ln>
        </p:spPr>
      </p:cxnSp>
      <p:cxnSp>
        <p:nvCxnSpPr>
          <p:cNvPr id="302" name="Google Shape;302;p42"/>
          <p:cNvCxnSpPr/>
          <p:nvPr/>
        </p:nvCxnSpPr>
        <p:spPr>
          <a:xfrm>
            <a:off x="4915975" y="3199525"/>
            <a:ext cx="301200" cy="39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in MATLAB</a:t>
            </a:r>
            <a:endParaRPr/>
          </a:p>
        </p:txBody>
      </p:sp>
      <p:pic>
        <p:nvPicPr>
          <p:cNvPr id="308" name="Google Shape;308;p43"/>
          <p:cNvPicPr preferRelativeResize="0"/>
          <p:nvPr/>
        </p:nvPicPr>
        <p:blipFill>
          <a:blip r:embed="rId3">
            <a:alphaModFix/>
          </a:blip>
          <a:stretch>
            <a:fillRect/>
          </a:stretch>
        </p:blipFill>
        <p:spPr>
          <a:xfrm>
            <a:off x="1262126" y="1017800"/>
            <a:ext cx="5249349" cy="34062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 in MATLAB</a:t>
            </a:r>
            <a:endParaRPr/>
          </a:p>
        </p:txBody>
      </p:sp>
      <p:sp>
        <p:nvSpPr>
          <p:cNvPr id="314" name="Google Shape;314;p44"/>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a:solidFill>
                  <a:srgbClr val="000000"/>
                </a:solidFill>
              </a:rPr>
              <a:t>There were several instances of words that were not recognized by the built-in word embedding, these words were removed</a:t>
            </a: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Tweets given a score between -0.3 and 0.3 were counted as neutral</a:t>
            </a: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Overall, the non-rural area related tweets had the highest percent of negative tweets, but not by a significant amount.</a:t>
            </a:r>
            <a:endParaRPr>
              <a:solidFill>
                <a:srgbClr val="000000"/>
              </a:solidFill>
            </a:endParaRPr>
          </a:p>
        </p:txBody>
      </p:sp>
      <p:pic>
        <p:nvPicPr>
          <p:cNvPr id="315" name="Google Shape;315;p44"/>
          <p:cNvPicPr preferRelativeResize="0"/>
          <p:nvPr/>
        </p:nvPicPr>
        <p:blipFill>
          <a:blip r:embed="rId3">
            <a:alphaModFix/>
          </a:blip>
          <a:stretch>
            <a:fillRect/>
          </a:stretch>
        </p:blipFill>
        <p:spPr>
          <a:xfrm>
            <a:off x="3272100" y="152400"/>
            <a:ext cx="5719501" cy="42896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with SVM</a:t>
            </a:r>
            <a:endParaRPr/>
          </a:p>
        </p:txBody>
      </p:sp>
      <p:sp>
        <p:nvSpPr>
          <p:cNvPr id="321" name="Google Shape;321;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No categorically labeled “neutral” sentiments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Average sentiment of all words in a tweet was used for the sentiment of the whole tweet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Many words in the tweets were not recognized by the built-in word embeddings, so they were not given a sentiment score </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TextBlob in Python</a:t>
            </a:r>
            <a:endParaRPr/>
          </a:p>
        </p:txBody>
      </p:sp>
      <p:sp>
        <p:nvSpPr>
          <p:cNvPr id="327" name="Google Shape;327;p46"/>
          <p:cNvSpPr txBox="1"/>
          <p:nvPr>
            <p:ph idx="1" type="body"/>
          </p:nvPr>
        </p:nvSpPr>
        <p:spPr>
          <a:xfrm>
            <a:off x="311700" y="1017800"/>
            <a:ext cx="8520600" cy="111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Sentiment analysis was performed on text of each tweet using Python's TextBlob library for NLP.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All tweets passed to the TextBlob class's sentiment function, which yielded a polarity value between -1.0 and 1.0, denoting a sentiment classification of either negative (sentiment &lt; 0), positive (sentiment &gt; 0), or neutral (sentiment = 0).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Word clouds were constructed from the words of tweets identified as either positive, negative or neutral. </a:t>
            </a:r>
            <a:endParaRPr sz="1400">
              <a:solidFill>
                <a:srgbClr val="000000"/>
              </a:solidFill>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328" name="Google Shape;328;p46"/>
          <p:cNvPicPr preferRelativeResize="0"/>
          <p:nvPr/>
        </p:nvPicPr>
        <p:blipFill>
          <a:blip r:embed="rId3">
            <a:alphaModFix/>
          </a:blip>
          <a:stretch>
            <a:fillRect/>
          </a:stretch>
        </p:blipFill>
        <p:spPr>
          <a:xfrm>
            <a:off x="311700" y="2571752"/>
            <a:ext cx="4184175" cy="2692697"/>
          </a:xfrm>
          <a:prstGeom prst="rect">
            <a:avLst/>
          </a:prstGeom>
          <a:noFill/>
          <a:ln>
            <a:noFill/>
          </a:ln>
          <a:effectLst>
            <a:reflection blurRad="0" dir="5400000" dist="38100" endA="0" endPos="30000" fadeDir="5400012" kx="0" rotWithShape="0" algn="bl" stPos="0" sy="-100000" ky="0"/>
          </a:effectLst>
        </p:spPr>
      </p:pic>
      <p:pic>
        <p:nvPicPr>
          <p:cNvPr id="329" name="Google Shape;329;p46"/>
          <p:cNvPicPr preferRelativeResize="0"/>
          <p:nvPr/>
        </p:nvPicPr>
        <p:blipFill>
          <a:blip r:embed="rId4">
            <a:alphaModFix/>
          </a:blip>
          <a:stretch>
            <a:fillRect/>
          </a:stretch>
        </p:blipFill>
        <p:spPr>
          <a:xfrm>
            <a:off x="4728275" y="2571749"/>
            <a:ext cx="4104025" cy="2641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Sentiments by Socioeconomic Status</a:t>
            </a:r>
            <a:endParaRPr/>
          </a:p>
        </p:txBody>
      </p:sp>
      <p:sp>
        <p:nvSpPr>
          <p:cNvPr id="335" name="Google Shape;335;p47"/>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46,225 tweets classified as positive, 17,357 as negative, and 75,625 as neutral.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sentiment percentage breakdowns of tweets in the entire dataset, the subset of tweets containing rural/low-income related terms are shown below.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percentage of neutral tweets lower in the rural/low-income subset than in the set of all other tweets.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proportions of tweets classified as negative and positive were higher in this subset in comparison to that of all other tweets. The largest percentage of tweets in this subset had a classification of positive.</a:t>
            </a:r>
            <a:endParaRPr sz="1200">
              <a:solidFill>
                <a:srgbClr val="000000"/>
              </a:solidFill>
            </a:endParaRPr>
          </a:p>
        </p:txBody>
      </p:sp>
      <p:pic>
        <p:nvPicPr>
          <p:cNvPr id="336" name="Google Shape;336;p47"/>
          <p:cNvPicPr preferRelativeResize="0"/>
          <p:nvPr/>
        </p:nvPicPr>
        <p:blipFill>
          <a:blip r:embed="rId3">
            <a:alphaModFix/>
          </a:blip>
          <a:stretch>
            <a:fillRect/>
          </a:stretch>
        </p:blipFill>
        <p:spPr>
          <a:xfrm>
            <a:off x="109600" y="2456975"/>
            <a:ext cx="3302300" cy="2201525"/>
          </a:xfrm>
          <a:prstGeom prst="rect">
            <a:avLst/>
          </a:prstGeom>
          <a:noFill/>
          <a:ln>
            <a:noFill/>
          </a:ln>
        </p:spPr>
      </p:pic>
      <p:pic>
        <p:nvPicPr>
          <p:cNvPr id="337" name="Google Shape;337;p47"/>
          <p:cNvPicPr preferRelativeResize="0"/>
          <p:nvPr/>
        </p:nvPicPr>
        <p:blipFill>
          <a:blip r:embed="rId4">
            <a:alphaModFix/>
          </a:blip>
          <a:stretch>
            <a:fillRect/>
          </a:stretch>
        </p:blipFill>
        <p:spPr>
          <a:xfrm>
            <a:off x="3080849" y="2489501"/>
            <a:ext cx="2733675" cy="2136472"/>
          </a:xfrm>
          <a:prstGeom prst="rect">
            <a:avLst/>
          </a:prstGeom>
          <a:noFill/>
          <a:ln>
            <a:noFill/>
          </a:ln>
        </p:spPr>
      </p:pic>
      <p:pic>
        <p:nvPicPr>
          <p:cNvPr id="338" name="Google Shape;338;p47"/>
          <p:cNvPicPr preferRelativeResize="0"/>
          <p:nvPr/>
        </p:nvPicPr>
        <p:blipFill>
          <a:blip r:embed="rId5">
            <a:alphaModFix/>
          </a:blip>
          <a:stretch>
            <a:fillRect/>
          </a:stretch>
        </p:blipFill>
        <p:spPr>
          <a:xfrm>
            <a:off x="6035121" y="2456974"/>
            <a:ext cx="2439528" cy="2201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 LDA vs. K Means</a:t>
            </a:r>
            <a:endParaRPr/>
          </a:p>
        </p:txBody>
      </p:sp>
      <p:sp>
        <p:nvSpPr>
          <p:cNvPr id="349" name="Google Shape;349;p49"/>
          <p:cNvSpPr txBox="1"/>
          <p:nvPr>
            <p:ph idx="1" type="body"/>
          </p:nvPr>
        </p:nvSpPr>
        <p:spPr>
          <a:xfrm>
            <a:off x="311700" y="1487150"/>
            <a:ext cx="2558400" cy="34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Pros :</a:t>
            </a:r>
            <a:endParaRPr sz="2000">
              <a:solidFill>
                <a:srgbClr val="000000"/>
              </a:solidFill>
            </a:endParaRPr>
          </a:p>
          <a:p>
            <a:pPr indent="-355600" lvl="0" marL="457200" rtl="0" algn="l">
              <a:spcBef>
                <a:spcPts val="1600"/>
              </a:spcBef>
              <a:spcAft>
                <a:spcPts val="0"/>
              </a:spcAft>
              <a:buClr>
                <a:srgbClr val="000000"/>
              </a:buClr>
              <a:buSzPts val="2000"/>
              <a:buChar char="●"/>
            </a:pPr>
            <a:r>
              <a:rPr lang="en" sz="2000">
                <a:solidFill>
                  <a:srgbClr val="000000"/>
                </a:solidFill>
              </a:rPr>
              <a:t>Concise model</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Easily understandable</a:t>
            </a:r>
            <a:endParaRPr sz="2000">
              <a:solidFill>
                <a:srgbClr val="000000"/>
              </a:solidFill>
            </a:endParaRPr>
          </a:p>
          <a:p>
            <a:pPr indent="0" lvl="0" marL="0" rtl="0" algn="ctr">
              <a:spcBef>
                <a:spcPts val="1600"/>
              </a:spcBef>
              <a:spcAft>
                <a:spcPts val="1600"/>
              </a:spcAft>
              <a:buNone/>
            </a:pPr>
            <a:r>
              <a:t/>
            </a:r>
            <a:endParaRPr>
              <a:solidFill>
                <a:srgbClr val="000000"/>
              </a:solidFill>
            </a:endParaRPr>
          </a:p>
        </p:txBody>
      </p:sp>
      <p:sp>
        <p:nvSpPr>
          <p:cNvPr id="350" name="Google Shape;350;p49"/>
          <p:cNvSpPr txBox="1"/>
          <p:nvPr>
            <p:ph idx="2" type="body"/>
          </p:nvPr>
        </p:nvSpPr>
        <p:spPr>
          <a:xfrm>
            <a:off x="6820400" y="1541150"/>
            <a:ext cx="2011800" cy="29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Cons:</a:t>
            </a:r>
            <a:endParaRPr sz="2000">
              <a:solidFill>
                <a:srgbClr val="000000"/>
              </a:solidFill>
            </a:endParaRPr>
          </a:p>
          <a:p>
            <a:pPr indent="-355600" lvl="0" marL="457200" rtl="0" algn="l">
              <a:spcBef>
                <a:spcPts val="1600"/>
              </a:spcBef>
              <a:spcAft>
                <a:spcPts val="0"/>
              </a:spcAft>
              <a:buClr>
                <a:srgbClr val="000000"/>
              </a:buClr>
              <a:buSzPts val="2000"/>
              <a:buChar char="●"/>
            </a:pPr>
            <a:r>
              <a:rPr lang="en" sz="2000">
                <a:solidFill>
                  <a:srgbClr val="000000"/>
                </a:solidFill>
              </a:rPr>
              <a:t>Harder to interpret</a:t>
            </a:r>
            <a:endParaRPr sz="2000">
              <a:solidFill>
                <a:srgbClr val="000000"/>
              </a:solidFill>
            </a:endParaRPr>
          </a:p>
          <a:p>
            <a:pPr indent="0" lvl="0" marL="457200" rtl="0" algn="l">
              <a:spcBef>
                <a:spcPts val="1600"/>
              </a:spcBef>
              <a:spcAft>
                <a:spcPts val="1600"/>
              </a:spcAft>
              <a:buNone/>
            </a:pPr>
            <a:r>
              <a:t/>
            </a:r>
            <a:endParaRPr sz="2000">
              <a:solidFill>
                <a:srgbClr val="000000"/>
              </a:solidFill>
            </a:endParaRPr>
          </a:p>
        </p:txBody>
      </p:sp>
      <p:sp>
        <p:nvSpPr>
          <p:cNvPr id="351" name="Google Shape;351;p49"/>
          <p:cNvSpPr txBox="1"/>
          <p:nvPr/>
        </p:nvSpPr>
        <p:spPr>
          <a:xfrm>
            <a:off x="311700" y="928075"/>
            <a:ext cx="8520600" cy="465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2400"/>
              <a:t>      </a:t>
            </a:r>
            <a:r>
              <a:rPr lang="en" sz="2400" u="sng"/>
              <a:t>LDA</a:t>
            </a:r>
            <a:r>
              <a:rPr lang="en" sz="2400"/>
              <a:t>                                         </a:t>
            </a:r>
            <a:r>
              <a:rPr lang="en" sz="2400" u="sng"/>
              <a:t>K-Means</a:t>
            </a:r>
            <a:endParaRPr sz="2400" u="sng"/>
          </a:p>
        </p:txBody>
      </p:sp>
      <p:sp>
        <p:nvSpPr>
          <p:cNvPr id="352" name="Google Shape;352;p49"/>
          <p:cNvSpPr txBox="1"/>
          <p:nvPr/>
        </p:nvSpPr>
        <p:spPr>
          <a:xfrm>
            <a:off x="2870000" y="1487150"/>
            <a:ext cx="1975200" cy="31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Cons:</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Time consuming</a:t>
            </a:r>
            <a:endParaRPr sz="2000"/>
          </a:p>
        </p:txBody>
      </p:sp>
      <p:sp>
        <p:nvSpPr>
          <p:cNvPr id="353" name="Google Shape;353;p49"/>
          <p:cNvSpPr txBox="1"/>
          <p:nvPr/>
        </p:nvSpPr>
        <p:spPr>
          <a:xfrm>
            <a:off x="4845200" y="1487150"/>
            <a:ext cx="1975200" cy="30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Pros:</a:t>
            </a:r>
            <a:endParaRPr sz="2000"/>
          </a:p>
          <a:p>
            <a:pPr indent="0" lvl="0" marL="0" rtl="0" algn="ctr">
              <a:spcBef>
                <a:spcPts val="0"/>
              </a:spcBef>
              <a:spcAft>
                <a:spcPts val="0"/>
              </a:spcAft>
              <a:buNone/>
            </a:pPr>
            <a:r>
              <a:t/>
            </a:r>
            <a:endParaRPr sz="2000"/>
          </a:p>
          <a:p>
            <a:pPr indent="-355600" lvl="0" marL="457200" rtl="0" algn="l">
              <a:spcBef>
                <a:spcPts val="0"/>
              </a:spcBef>
              <a:spcAft>
                <a:spcPts val="0"/>
              </a:spcAft>
              <a:buSzPts val="2000"/>
              <a:buChar char="●"/>
            </a:pPr>
            <a:r>
              <a:rPr lang="en" sz="2000"/>
              <a:t>Better at mass clustering</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SVM and TextBlob</a:t>
            </a:r>
            <a:endParaRPr/>
          </a:p>
        </p:txBody>
      </p:sp>
      <p:pic>
        <p:nvPicPr>
          <p:cNvPr id="359" name="Google Shape;359;p50"/>
          <p:cNvPicPr preferRelativeResize="0"/>
          <p:nvPr/>
        </p:nvPicPr>
        <p:blipFill rotWithShape="1">
          <a:blip r:embed="rId3">
            <a:alphaModFix/>
          </a:blip>
          <a:srcRect b="-2429" l="0" r="0" t="2430"/>
          <a:stretch/>
        </p:blipFill>
        <p:spPr>
          <a:xfrm>
            <a:off x="1480875" y="2144025"/>
            <a:ext cx="5931456" cy="4302726"/>
          </a:xfrm>
          <a:prstGeom prst="rect">
            <a:avLst/>
          </a:prstGeom>
          <a:noFill/>
          <a:ln>
            <a:noFill/>
          </a:ln>
        </p:spPr>
      </p:pic>
      <p:pic>
        <p:nvPicPr>
          <p:cNvPr id="360" name="Google Shape;360;p50"/>
          <p:cNvPicPr preferRelativeResize="0"/>
          <p:nvPr/>
        </p:nvPicPr>
        <p:blipFill rotWithShape="1">
          <a:blip r:embed="rId4">
            <a:alphaModFix/>
          </a:blip>
          <a:srcRect b="4049" l="-7009" r="0" t="0"/>
          <a:stretch/>
        </p:blipFill>
        <p:spPr>
          <a:xfrm>
            <a:off x="5409583" y="953888"/>
            <a:ext cx="2630067" cy="1572225"/>
          </a:xfrm>
          <a:prstGeom prst="rect">
            <a:avLst/>
          </a:prstGeom>
          <a:noFill/>
          <a:ln>
            <a:noFill/>
          </a:ln>
        </p:spPr>
      </p:pic>
      <p:pic>
        <p:nvPicPr>
          <p:cNvPr id="361" name="Google Shape;361;p50"/>
          <p:cNvPicPr preferRelativeResize="0"/>
          <p:nvPr/>
        </p:nvPicPr>
        <p:blipFill>
          <a:blip r:embed="rId5">
            <a:alphaModFix/>
          </a:blip>
          <a:stretch>
            <a:fillRect/>
          </a:stretch>
        </p:blipFill>
        <p:spPr>
          <a:xfrm>
            <a:off x="3647948" y="1017800"/>
            <a:ext cx="1848117" cy="1444400"/>
          </a:xfrm>
          <a:prstGeom prst="rect">
            <a:avLst/>
          </a:prstGeom>
          <a:noFill/>
          <a:ln>
            <a:noFill/>
          </a:ln>
        </p:spPr>
      </p:pic>
      <p:pic>
        <p:nvPicPr>
          <p:cNvPr id="362" name="Google Shape;362;p50"/>
          <p:cNvPicPr preferRelativeResize="0"/>
          <p:nvPr/>
        </p:nvPicPr>
        <p:blipFill>
          <a:blip r:embed="rId6">
            <a:alphaModFix/>
          </a:blip>
          <a:stretch>
            <a:fillRect/>
          </a:stretch>
        </p:blipFill>
        <p:spPr>
          <a:xfrm>
            <a:off x="1543475" y="1017800"/>
            <a:ext cx="1600525" cy="1444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Comparison of SVM and TextBlob</a:t>
            </a:r>
            <a:endParaRPr/>
          </a:p>
          <a:p>
            <a:pPr indent="0" lvl="0" marL="0" rtl="0" algn="l">
              <a:spcBef>
                <a:spcPts val="0"/>
              </a:spcBef>
              <a:spcAft>
                <a:spcPts val="0"/>
              </a:spcAft>
              <a:buNone/>
            </a:pPr>
            <a:r>
              <a:t/>
            </a:r>
            <a:endParaRPr/>
          </a:p>
        </p:txBody>
      </p:sp>
      <p:sp>
        <p:nvSpPr>
          <p:cNvPr id="368" name="Google Shape;368;p5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Rural tweets more positive sentiment than non rural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Differences in Python TextBlob vs. Matlab SVM</a:t>
            </a:r>
            <a:endParaRPr>
              <a:solidFill>
                <a:srgbClr val="000000"/>
              </a:solidFill>
            </a:endParaRPr>
          </a:p>
        </p:txBody>
      </p:sp>
      <p:pic>
        <p:nvPicPr>
          <p:cNvPr id="369" name="Google Shape;369;p51"/>
          <p:cNvPicPr preferRelativeResize="0"/>
          <p:nvPr/>
        </p:nvPicPr>
        <p:blipFill>
          <a:blip r:embed="rId3">
            <a:alphaModFix/>
          </a:blip>
          <a:stretch>
            <a:fillRect/>
          </a:stretch>
        </p:blipFill>
        <p:spPr>
          <a:xfrm>
            <a:off x="311700" y="2571750"/>
            <a:ext cx="7380024" cy="199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tasks:</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Collect clean and parse data</a:t>
            </a:r>
            <a:endParaRPr sz="2400"/>
          </a:p>
          <a:p>
            <a:pPr indent="-381000" lvl="0" marL="457200" rtl="0" algn="l">
              <a:spcBef>
                <a:spcPts val="0"/>
              </a:spcBef>
              <a:spcAft>
                <a:spcPts val="0"/>
              </a:spcAft>
              <a:buSzPts val="2400"/>
              <a:buChar char="●"/>
            </a:pPr>
            <a:r>
              <a:rPr lang="en" sz="2400"/>
              <a:t>Decide on classification methods</a:t>
            </a:r>
            <a:endParaRPr sz="2400"/>
          </a:p>
          <a:p>
            <a:pPr indent="-381000" lvl="0" marL="457200" rtl="0" algn="l">
              <a:spcBef>
                <a:spcPts val="0"/>
              </a:spcBef>
              <a:spcAft>
                <a:spcPts val="0"/>
              </a:spcAft>
              <a:buSzPts val="2400"/>
              <a:buChar char="●"/>
            </a:pPr>
            <a:r>
              <a:rPr lang="en" sz="2400"/>
              <a:t>Decide on analysis methods</a:t>
            </a:r>
            <a:endParaRPr sz="2400"/>
          </a:p>
          <a:p>
            <a:pPr indent="-381000" lvl="0" marL="457200" rtl="0" algn="l">
              <a:spcBef>
                <a:spcPts val="0"/>
              </a:spcBef>
              <a:spcAft>
                <a:spcPts val="0"/>
              </a:spcAft>
              <a:buSzPts val="2400"/>
              <a:buChar char="●"/>
            </a:pPr>
            <a:r>
              <a:rPr lang="en" sz="2400"/>
              <a:t>Analyze compare and contrast results</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75" name="Google Shape;375;p5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Way of scraping tweets with geographic data</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Using geographic data to improve parsing of data</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Further analysis of which methods work best for this type of project</a:t>
            </a:r>
            <a:endParaRPr sz="24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 Roles</a:t>
            </a:r>
            <a:endParaRPr/>
          </a:p>
        </p:txBody>
      </p:sp>
      <p:sp>
        <p:nvSpPr>
          <p:cNvPr id="381" name="Google Shape;381;p53"/>
          <p:cNvSpPr txBox="1"/>
          <p:nvPr>
            <p:ph idx="1" type="body"/>
          </p:nvPr>
        </p:nvSpPr>
        <p:spPr>
          <a:xfrm>
            <a:off x="219675" y="1229875"/>
            <a:ext cx="8832300" cy="21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Maria Mahbub: Data collection, LDA</a:t>
            </a:r>
            <a:endParaRPr>
              <a:solidFill>
                <a:srgbClr val="000000"/>
              </a:solidFill>
            </a:endParaRPr>
          </a:p>
          <a:p>
            <a:pPr indent="0" lvl="0" marL="0" rtl="0" algn="l">
              <a:spcBef>
                <a:spcPts val="1600"/>
              </a:spcBef>
              <a:spcAft>
                <a:spcPts val="0"/>
              </a:spcAft>
              <a:buNone/>
            </a:pPr>
            <a:r>
              <a:rPr lang="en">
                <a:solidFill>
                  <a:srgbClr val="000000"/>
                </a:solidFill>
              </a:rPr>
              <a:t>Linsey S. Passarella: Low-income tweet database, MATLAB Sentiment Analysis/SVM</a:t>
            </a:r>
            <a:endParaRPr>
              <a:solidFill>
                <a:srgbClr val="000000"/>
              </a:solidFill>
            </a:endParaRPr>
          </a:p>
          <a:p>
            <a:pPr indent="0" lvl="0" marL="0" rtl="0" algn="l">
              <a:spcBef>
                <a:spcPts val="1600"/>
              </a:spcBef>
              <a:spcAft>
                <a:spcPts val="0"/>
              </a:spcAft>
              <a:buNone/>
            </a:pPr>
            <a:r>
              <a:rPr lang="en">
                <a:solidFill>
                  <a:srgbClr val="000000"/>
                </a:solidFill>
              </a:rPr>
              <a:t>Emily J. Herron: K-Means, Python Sentiment Analysis</a:t>
            </a:r>
            <a:endParaRPr>
              <a:solidFill>
                <a:srgbClr val="000000"/>
              </a:solidFill>
            </a:endParaRPr>
          </a:p>
          <a:p>
            <a:pPr indent="0" lvl="0" marL="0" rtl="0" algn="l">
              <a:spcBef>
                <a:spcPts val="1600"/>
              </a:spcBef>
              <a:spcAft>
                <a:spcPts val="1600"/>
              </a:spcAft>
              <a:buNone/>
            </a:pPr>
            <a:r>
              <a:rPr lang="en">
                <a:solidFill>
                  <a:srgbClr val="000000"/>
                </a:solidFill>
              </a:rPr>
              <a:t>Gerald L. Jones: Research,  Comparison analysis, Goal Manager</a:t>
            </a: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6000">
                <a:solidFill>
                  <a:srgbClr val="000000"/>
                </a:solidFill>
              </a:rPr>
              <a:t>Questions?</a:t>
            </a:r>
            <a:endParaRPr sz="6000">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 and Cleaning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14" name="Google Shape;114;p18"/>
          <p:cNvSpPr txBox="1"/>
          <p:nvPr>
            <p:ph idx="1" type="body"/>
          </p:nvPr>
        </p:nvSpPr>
        <p:spPr>
          <a:xfrm>
            <a:off x="311700" y="1017800"/>
            <a:ext cx="8520600" cy="349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a:t>
            </a:r>
            <a:r>
              <a:rPr lang="en">
                <a:solidFill>
                  <a:srgbClr val="000000"/>
                </a:solidFill>
              </a:rPr>
              <a:t>weets containing </a:t>
            </a:r>
            <a:r>
              <a:rPr b="1" lang="en">
                <a:solidFill>
                  <a:srgbClr val="000000"/>
                </a:solidFill>
              </a:rPr>
              <a:t>'\#hurricaneflorence'</a:t>
            </a:r>
            <a:r>
              <a:rPr lang="en">
                <a:solidFill>
                  <a:srgbClr val="000000"/>
                </a:solidFill>
              </a:rPr>
              <a:t> obtained from twitter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Three ways were available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AIDR (Artificial Intelligence for Digital Response)</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can collect data with just one click</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time consuming</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h</a:t>
            </a:r>
            <a:r>
              <a:rPr lang="en">
                <a:solidFill>
                  <a:srgbClr val="000000"/>
                </a:solidFill>
              </a:rPr>
              <a:t>ave limitations in identifying  keywords &amp; download limitations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Python codes to </a:t>
            </a:r>
            <a:r>
              <a:rPr lang="en">
                <a:solidFill>
                  <a:srgbClr val="000000"/>
                </a:solidFill>
              </a:rPr>
              <a:t>get tweets directly using the Twitter API’s</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restrictions because of  the API's rate limits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can collect very few tweets (around 7000)</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Python codes*  built on Scrapy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can get tweets from Twitter Search without using Twitter API's.</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can collect fairly large amount of tweets (around 200,000)</a:t>
            </a:r>
            <a:endParaRPr>
              <a:solidFill>
                <a:srgbClr val="000000"/>
              </a:solidFill>
            </a:endParaRPr>
          </a:p>
          <a:p>
            <a:pPr indent="-317500" lvl="2" marL="1371600" rtl="0" algn="l">
              <a:spcBef>
                <a:spcPts val="0"/>
              </a:spcBef>
              <a:spcAft>
                <a:spcPts val="0"/>
              </a:spcAft>
              <a:buClr>
                <a:srgbClr val="000000"/>
              </a:buClr>
              <a:buSzPts val="1400"/>
              <a:buChar char="■"/>
            </a:pPr>
            <a:r>
              <a:rPr b="1" lang="en">
                <a:solidFill>
                  <a:srgbClr val="000000"/>
                </a:solidFill>
              </a:rPr>
              <a:t>used these codes to get tweets for our project</a:t>
            </a:r>
            <a:endParaRPr b="1">
              <a:solidFill>
                <a:srgbClr val="000000"/>
              </a:solidFill>
            </a:endParaRPr>
          </a:p>
          <a:p>
            <a:pPr indent="0" lvl="0" marL="0" rtl="0" algn="l">
              <a:spcBef>
                <a:spcPts val="1600"/>
              </a:spcBef>
              <a:spcAft>
                <a:spcPts val="0"/>
              </a:spcAft>
              <a:buNone/>
            </a:pPr>
            <a:r>
              <a:t/>
            </a:r>
            <a:endParaRPr b="1"/>
          </a:p>
          <a:p>
            <a:pPr indent="0" lvl="0" marL="914400" rtl="0" algn="l">
              <a:spcBef>
                <a:spcPts val="1600"/>
              </a:spcBef>
              <a:spcAft>
                <a:spcPts val="1600"/>
              </a:spcAft>
              <a:buNone/>
            </a:pPr>
            <a:r>
              <a:t/>
            </a:r>
            <a:endParaRPr/>
          </a:p>
        </p:txBody>
      </p:sp>
      <p:sp>
        <p:nvSpPr>
          <p:cNvPr id="115" name="Google Shape;115;p18"/>
          <p:cNvSpPr txBox="1"/>
          <p:nvPr/>
        </p:nvSpPr>
        <p:spPr>
          <a:xfrm>
            <a:off x="0" y="4815450"/>
            <a:ext cx="7047000" cy="2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solidFill>
                  <a:srgbClr val="FFFFFF"/>
                </a:solidFill>
                <a:latin typeface="Roboto"/>
                <a:ea typeface="Roboto"/>
                <a:cs typeface="Roboto"/>
                <a:sym typeface="Roboto"/>
              </a:rPr>
              <a:t>*codes source: github repository (https://github.com/DisasterMasters). </a:t>
            </a:r>
            <a:endParaRPr sz="1200">
              <a:solidFill>
                <a:srgbClr val="FFFFFF"/>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 Python</a:t>
            </a:r>
            <a:endParaRPr/>
          </a:p>
        </p:txBody>
      </p:sp>
      <p:sp>
        <p:nvSpPr>
          <p:cNvPr id="121" name="Google Shape;121;p19"/>
          <p:cNvSpPr txBox="1"/>
          <p:nvPr>
            <p:ph idx="1" type="body"/>
          </p:nvPr>
        </p:nvSpPr>
        <p:spPr>
          <a:xfrm>
            <a:off x="311700" y="1229875"/>
            <a:ext cx="80295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a:t>
            </a:r>
            <a:r>
              <a:rPr lang="en" sz="1400">
                <a:solidFill>
                  <a:srgbClr val="000000"/>
                </a:solidFill>
              </a:rPr>
              <a:t>he gensim library's utils.simple_preprocess function and parsing.preprocessing.STOPWORDS list used to lowercase words and remove all links, hashtags, punctuation, stopwords. Words of length less than 3 also removed. The result was a cleaned and tokenized version of each tweet.</a:t>
            </a:r>
            <a:endParaRPr sz="1400">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22" name="Google Shape;122;p19"/>
          <p:cNvPicPr preferRelativeResize="0"/>
          <p:nvPr/>
        </p:nvPicPr>
        <p:blipFill>
          <a:blip r:embed="rId3">
            <a:alphaModFix/>
          </a:blip>
          <a:stretch>
            <a:fillRect/>
          </a:stretch>
        </p:blipFill>
        <p:spPr>
          <a:xfrm>
            <a:off x="557213" y="2571750"/>
            <a:ext cx="8029575" cy="1162050"/>
          </a:xfrm>
          <a:prstGeom prst="rect">
            <a:avLst/>
          </a:prstGeom>
          <a:noFill/>
          <a:ln>
            <a:noFill/>
          </a:ln>
        </p:spPr>
      </p:pic>
      <p:sp>
        <p:nvSpPr>
          <p:cNvPr id="123" name="Google Shape;123;p19"/>
          <p:cNvSpPr/>
          <p:nvPr/>
        </p:nvSpPr>
        <p:spPr>
          <a:xfrm>
            <a:off x="1514850" y="3158900"/>
            <a:ext cx="2924100" cy="37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9"/>
          <p:cNvPicPr preferRelativeResize="0"/>
          <p:nvPr/>
        </p:nvPicPr>
        <p:blipFill>
          <a:blip r:embed="rId4">
            <a:alphaModFix/>
          </a:blip>
          <a:stretch>
            <a:fillRect/>
          </a:stretch>
        </p:blipFill>
        <p:spPr>
          <a:xfrm>
            <a:off x="1514850" y="3335050"/>
            <a:ext cx="822500" cy="19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2071100" y="1701775"/>
            <a:ext cx="4383699" cy="3260350"/>
          </a:xfrm>
          <a:prstGeom prst="rect">
            <a:avLst/>
          </a:prstGeom>
          <a:noFill/>
          <a:ln>
            <a:noFill/>
          </a:ln>
        </p:spPr>
      </p:pic>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 MATLAB</a:t>
            </a:r>
            <a:endParaRPr/>
          </a:p>
        </p:txBody>
      </p:sp>
      <p:sp>
        <p:nvSpPr>
          <p:cNvPr id="131" name="Google Shape;131;p20"/>
          <p:cNvSpPr txBox="1"/>
          <p:nvPr>
            <p:ph idx="1" type="body"/>
          </p:nvPr>
        </p:nvSpPr>
        <p:spPr>
          <a:xfrm>
            <a:off x="123800" y="1026100"/>
            <a:ext cx="8625000" cy="334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All hash tags '\#', stopwords, punctuation marks, usermentions, and embedded URLs not part of the main text of the tweet were removed. After cleaning, the tweets were tokenized. </a:t>
            </a:r>
            <a:endParaRPr sz="1400">
              <a:solidFill>
                <a:srgbClr val="000000"/>
              </a:solidFill>
            </a:endParaRPr>
          </a:p>
          <a:p>
            <a:pPr indent="0" lvl="0" marL="0" rtl="0" algn="l">
              <a:spcBef>
                <a:spcPts val="1600"/>
              </a:spcBef>
              <a:spcAft>
                <a:spcPts val="16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Low-income related tweets</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Poor, Rural Communities, Fleeing Hurricane Florence Was Tough".</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If the tweet contained one of the following words, it would be separated into the low-income list: rural, poor, community, communities, country, countryside, neighborhood, impoverished, poverty, broke, underprivileged, low, income, low-income.</a:t>
            </a:r>
            <a:endParaRPr>
              <a:solidFill>
                <a:srgbClr val="000000"/>
              </a:solidFill>
            </a:endParaRPr>
          </a:p>
        </p:txBody>
      </p:sp>
      <p:pic>
        <p:nvPicPr>
          <p:cNvPr id="138" name="Google Shape;138;p21"/>
          <p:cNvPicPr preferRelativeResize="0"/>
          <p:nvPr/>
        </p:nvPicPr>
        <p:blipFill>
          <a:blip r:embed="rId3">
            <a:alphaModFix/>
          </a:blip>
          <a:stretch>
            <a:fillRect/>
          </a:stretch>
        </p:blipFill>
        <p:spPr>
          <a:xfrm>
            <a:off x="3073725" y="2638150"/>
            <a:ext cx="2996550" cy="212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