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16" r:id="rId1"/>
  </p:sldMasterIdLst>
  <p:notesMasterIdLst>
    <p:notesMasterId r:id="rId15"/>
  </p:notesMasterIdLst>
  <p:sldIdLst>
    <p:sldId id="256" r:id="rId2"/>
    <p:sldId id="257" r:id="rId3"/>
    <p:sldId id="258" r:id="rId4"/>
    <p:sldId id="273" r:id="rId5"/>
    <p:sldId id="272" r:id="rId6"/>
    <p:sldId id="261" r:id="rId7"/>
    <p:sldId id="260" r:id="rId8"/>
    <p:sldId id="263" r:id="rId9"/>
    <p:sldId id="265" r:id="rId10"/>
    <p:sldId id="264" r:id="rId11"/>
    <p:sldId id="268" r:id="rId12"/>
    <p:sldId id="274" r:id="rId13"/>
    <p:sldId id="269" r:id="rId14"/>
  </p:sldIdLst>
  <p:sldSz cx="9144000" cy="5143500" type="screen16x9"/>
  <p:notesSz cx="6858000" cy="9144000"/>
  <p:embeddedFontLst>
    <p:embeddedFont>
      <p:font typeface="Calibri Light" panose="020F0302020204030204" pitchFamily="34" charset="0"/>
      <p:regular r:id="rId16"/>
      <p:italic r:id="rId17"/>
    </p:embeddedFont>
    <p:embeddedFont>
      <p:font typeface="Rockwell" panose="02060603020205020403" pitchFamily="18" charset="77"/>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9"/>
  </p:normalViewPr>
  <p:slideViewPr>
    <p:cSldViewPr snapToGrid="0">
      <p:cViewPr varScale="1">
        <p:scale>
          <a:sx n="147" d="100"/>
          <a:sy n="147" d="100"/>
        </p:scale>
        <p:origin x="64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this is group 3 and we are Bohan Li and Xinlan Jia. Our final project topic is Reinforcement learning on Bitcoin trading.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5bff1b2e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5bff1b2e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that’s the end of our presentation. We are group 3. Thank you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5bff1b2e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5bff1b2e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presentation today is going to cover following subjects. First we are going to introduce the background, challenge and motivation of our project. Then point out the team’s goal and novelty. Next, we are going to go over the design of the proposed model. Then results are posted and analysis is done. Furthermore, we explored the possibility of apply the model to other financial markets. And we will give a berif conclusion in the end.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5bff1b2e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5bff1b2e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background, the team is inspired by the first deep reinforcement learning model for stock market which was announced several years ago in 2016.  To the team’s acknowledgement, it is the first time we combined deep learning neural networks with reinforcement learning for financial market. However, we are facing the challenge that is model that suitable for the stock market, does not have the ability to predict more complexed markets such as the Bitcoin market. </a:t>
            </a:r>
            <a:endParaRPr/>
          </a:p>
          <a:p>
            <a:pPr marL="0" lvl="0" indent="0" algn="l" rtl="0">
              <a:spcBef>
                <a:spcPts val="0"/>
              </a:spcBef>
              <a:spcAft>
                <a:spcPts val="0"/>
              </a:spcAft>
              <a:buNone/>
            </a:pPr>
            <a:endParaRPr/>
          </a:p>
          <a:p>
            <a:pPr marL="0" lvl="0" indent="0" algn="l" rtl="0">
              <a:spcBef>
                <a:spcPts val="0"/>
              </a:spcBef>
              <a:spcAft>
                <a:spcPts val="0"/>
              </a:spcAft>
              <a:buNone/>
            </a:pPr>
            <a:r>
              <a:rPr lang="en"/>
              <a:t>This challenge has motivated the team to develop a more generalized deep reinforcement learning model that has the ability to adapt various digital currency market. Even though the team’s major focus is on the Bitcoin market, we will also further explore into other markets.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85f8013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85f8013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how we frame the MDP model.</a:t>
            </a:r>
            <a:endParaRPr/>
          </a:p>
          <a:p>
            <a:pPr marL="0" lvl="0" indent="0" algn="l" rtl="0">
              <a:spcBef>
                <a:spcPts val="0"/>
              </a:spcBef>
              <a:spcAft>
                <a:spcPts val="0"/>
              </a:spcAft>
              <a:buNone/>
            </a:pPr>
            <a:r>
              <a:rPr lang="en"/>
              <a:t>The State-space is a list where each element is a tuple. The elements are (ADXt, RSIt,  CCIt，Volt, Positiont, Returnt).</a:t>
            </a:r>
            <a:endParaRPr/>
          </a:p>
          <a:p>
            <a:pPr marL="0" lvl="0" indent="0" algn="l" rtl="0">
              <a:spcBef>
                <a:spcPts val="0"/>
              </a:spcBef>
              <a:spcAft>
                <a:spcPts val="0"/>
              </a:spcAft>
              <a:buNone/>
            </a:pPr>
            <a:r>
              <a:rPr lang="en"/>
              <a:t>Position here contains three states, which is short, flat, and long. The action space is sell, hold, and buy.</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5bff1b2e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5bff1b2e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overall framework of the proposed </a:t>
            </a:r>
            <a:r>
              <a:rPr lang="en">
                <a:solidFill>
                  <a:schemeClr val="dk1"/>
                </a:solidFill>
              </a:rPr>
              <a:t>Deep Q Network</a:t>
            </a:r>
            <a:r>
              <a:rPr lang="en"/>
              <a:t> model. </a:t>
            </a:r>
            <a:endParaRPr/>
          </a:p>
          <a:p>
            <a:pPr marL="0" lvl="0" indent="0" algn="l" rtl="0">
              <a:spcBef>
                <a:spcPts val="0"/>
              </a:spcBef>
              <a:spcAft>
                <a:spcPts val="0"/>
              </a:spcAft>
              <a:buNone/>
            </a:pPr>
            <a:endParaRPr/>
          </a:p>
          <a:p>
            <a:pPr marL="0" lvl="0" indent="0" algn="l" rtl="0">
              <a:spcBef>
                <a:spcPts val="0"/>
              </a:spcBef>
              <a:spcAft>
                <a:spcPts val="0"/>
              </a:spcAft>
              <a:buNone/>
            </a:pPr>
            <a:r>
              <a:rPr lang="en"/>
              <a:t>It is trained and tested by datasets of bitcoin’s price per day from 2010 - 2020 to see if the agent can have a positive return in both long-term and short-term trading.</a:t>
            </a:r>
            <a:endParaRPr/>
          </a:p>
          <a:p>
            <a:pPr marL="0" lvl="0" indent="0" algn="l" rtl="0">
              <a:spcBef>
                <a:spcPts val="0"/>
              </a:spcBef>
              <a:spcAft>
                <a:spcPts val="0"/>
              </a:spcAft>
              <a:buNone/>
            </a:pPr>
            <a:endParaRPr/>
          </a:p>
          <a:p>
            <a:pPr marL="0" lvl="0" indent="0" algn="l" rtl="0">
              <a:spcBef>
                <a:spcPts val="0"/>
              </a:spcBef>
              <a:spcAft>
                <a:spcPts val="0"/>
              </a:spcAft>
              <a:buNone/>
            </a:pPr>
            <a:r>
              <a:rPr lang="en"/>
              <a:t>We first separate the dataset into training set and testing set. The first 75% will be used as training set and the rest 25% is used for testing. We fed the training data into the model and the save the trained model. Next, the test data is being loaded in to the saved model for prediction.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5bff1b2e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5bff1b2e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reinforcement learning method for updating Q functions is based on what we learned this semester. We define the Q(s, a) function as:</a:t>
            </a:r>
            <a:endParaRPr/>
          </a:p>
          <a:p>
            <a:pPr marL="0" lvl="0" indent="0" algn="l" rtl="0">
              <a:spcBef>
                <a:spcPts val="0"/>
              </a:spcBef>
              <a:spcAft>
                <a:spcPts val="0"/>
              </a:spcAft>
              <a:buNone/>
            </a:pPr>
            <a:r>
              <a:rPr lang="en"/>
              <a:t>Q*(st, a) r(st, at) + maxaQ*(st+1, a)</a:t>
            </a:r>
            <a:endParaRPr/>
          </a:p>
          <a:p>
            <a:pPr marL="0" lvl="0" indent="0" algn="l" rtl="0">
              <a:spcBef>
                <a:spcPts val="0"/>
              </a:spcBef>
              <a:spcAft>
                <a:spcPts val="0"/>
              </a:spcAft>
              <a:buNone/>
            </a:pPr>
            <a:r>
              <a:rPr lang="en"/>
              <a:t>Where Q* is the optimal Q value according to the greedy policy, is discount factor, s is state, a is action, r is reward, and t is time. </a:t>
            </a:r>
            <a:endParaRPr/>
          </a:p>
          <a:p>
            <a:pPr marL="0" lvl="0" indent="0" algn="l" rtl="0">
              <a:spcBef>
                <a:spcPts val="0"/>
              </a:spcBef>
              <a:spcAft>
                <a:spcPts val="0"/>
              </a:spcAft>
              <a:buNone/>
            </a:pPr>
            <a:endParaRPr/>
          </a:p>
          <a:p>
            <a:pPr marL="0" lvl="0" indent="0" algn="l" rtl="0">
              <a:spcBef>
                <a:spcPts val="0"/>
              </a:spcBef>
              <a:spcAft>
                <a:spcPts val="0"/>
              </a:spcAft>
              <a:buNone/>
            </a:pPr>
            <a:r>
              <a:rPr lang="en"/>
              <a:t>However, in order to fit real market conditions, the Q function is approximated by a deep neural network, and the gradient descent step is performed with each memory stored to stabilize the training process that can lead to final convergence. An overall flowchart of the neural network structure is shown in the right. The input layer has 8 neural since we have 6 inputs for state-space (ADXt, RSIt,  CCIt，Volt, Positiont, Returnt), and one of the inputs Position actually contains three states as mention in the previous MDP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85f8013c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85f8013c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the long-term, the dataset covers all ten years of the price per day data from 2010 to 2020. The trading frequency is also everyday, and the profit of the testing set is shown on the right. As you the see, the profit increased by 100%. That means our money actually doubled. This seems incredibly well for a model, but it is actually very reasonable.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85f8013c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85f8013c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The results of the model are going to be analyzed under two different circumstances: short-term results and long-term results. For the short-term, the dataset is a random year selected between 2010 and 2020. Here, we are using the year 2019 as an example since it has more positive results than previous years. When trading frequency is everyday, the profit of the testing set is shown on the right.</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As we can see, the profit is clearly positive.</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5bff1b2eb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5bff1b2eb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for the conclusion, the team would say the proposed model has achieved the goal of be more generalized than the stock market model. This is because the additional features the model includes. Now the model at least can be used on both bitcoin and eth markets.</a:t>
            </a:r>
            <a:endParaRPr/>
          </a:p>
          <a:p>
            <a:pPr marL="0" lvl="0" indent="0" algn="l" rtl="0">
              <a:spcBef>
                <a:spcPts val="0"/>
              </a:spcBef>
              <a:spcAft>
                <a:spcPts val="0"/>
              </a:spcAft>
              <a:buNone/>
            </a:pPr>
            <a:endParaRPr/>
          </a:p>
          <a:p>
            <a:pPr marL="0" lvl="0" indent="0" algn="l" rtl="0">
              <a:spcBef>
                <a:spcPts val="0"/>
              </a:spcBef>
              <a:spcAft>
                <a:spcPts val="0"/>
              </a:spcAft>
              <a:buNone/>
            </a:pPr>
            <a:r>
              <a:rPr lang="en"/>
              <a:t>Also, the team would say the proposed model has a overall great performance since it can provides positive profit in the end.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CD023386-8D84-AB42-9202-C1FF2AAA1CF7}" type="datetimeFigureOut">
              <a:rPr lang="en-US" smtClean="0"/>
              <a:t>12/8/20</a:t>
            </a:fld>
            <a:endParaRPr lang="en-US"/>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387409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23386-8D84-AB42-9202-C1FF2AAA1CF7}"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8385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CD023386-8D84-AB42-9202-C1FF2AAA1CF7}" type="datetimeFigureOut">
              <a:rPr lang="en-US" smtClean="0"/>
              <a:t>12/8/20</a:t>
            </a:fld>
            <a:endParaRPr lang="en-US"/>
          </a:p>
        </p:txBody>
      </p:sp>
      <p:sp>
        <p:nvSpPr>
          <p:cNvPr id="5" name="Footer Placeholder 4"/>
          <p:cNvSpPr>
            <a:spLocks noGrp="1"/>
          </p:cNvSpPr>
          <p:nvPr>
            <p:ph type="ftr" sz="quarter" idx="11"/>
          </p:nvPr>
        </p:nvSpPr>
        <p:spPr>
          <a:xfrm>
            <a:off x="603504" y="4670298"/>
            <a:ext cx="7941564" cy="240030"/>
          </a:xfrm>
        </p:spPr>
        <p:txBody>
          <a:bodyPr/>
          <a:lstStyle/>
          <a:p>
            <a:endParaRPr lang="en-US"/>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67787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65220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3865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23386-8D84-AB42-9202-C1FF2AAA1CF7}"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76628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3504" y="240030"/>
            <a:ext cx="2743200" cy="240030"/>
          </a:xfrm>
        </p:spPr>
        <p:txBody>
          <a:bodyPr/>
          <a:lstStyle/>
          <a:p>
            <a:fld id="{CD023386-8D84-AB42-9202-C1FF2AAA1CF7}" type="datetimeFigureOut">
              <a:rPr lang="en-US" smtClean="0"/>
              <a:t>12/8/20</a:t>
            </a:fld>
            <a:endParaRPr lang="en-US"/>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21239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CD023386-8D84-AB42-9202-C1FF2AAA1CF7}" type="datetimeFigureOut">
              <a:rPr lang="en-US" smtClean="0"/>
              <a:t>12/8/20</a:t>
            </a:fld>
            <a:endParaRPr lang="en-US"/>
          </a:p>
        </p:txBody>
      </p:sp>
      <p:sp>
        <p:nvSpPr>
          <p:cNvPr id="6" name="Footer Placeholder 5"/>
          <p:cNvSpPr>
            <a:spLocks noGrp="1"/>
          </p:cNvSpPr>
          <p:nvPr>
            <p:ph type="ftr" sz="quarter" idx="11"/>
          </p:nvPr>
        </p:nvSpPr>
        <p:spPr>
          <a:xfrm>
            <a:off x="603504" y="4670298"/>
            <a:ext cx="7941564" cy="240030"/>
          </a:xfrm>
        </p:spPr>
        <p:txBody>
          <a:bodyPr/>
          <a:lstStyle/>
          <a:p>
            <a:endParaRPr lang="en-US"/>
          </a:p>
        </p:txBody>
      </p:sp>
      <p:sp>
        <p:nvSpPr>
          <p:cNvPr id="7" name="Slide Number Placeholder 6"/>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0924910"/>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CD023386-8D84-AB42-9202-C1FF2AAA1CF7}" type="datetimeFigureOut">
              <a:rPr lang="en-US" smtClean="0"/>
              <a:t>12/8/20</a:t>
            </a:fld>
            <a:endParaRPr lang="en-US"/>
          </a:p>
        </p:txBody>
      </p:sp>
      <p:sp>
        <p:nvSpPr>
          <p:cNvPr id="8" name="Footer Placeholder 7"/>
          <p:cNvSpPr>
            <a:spLocks noGrp="1"/>
          </p:cNvSpPr>
          <p:nvPr>
            <p:ph type="ftr" sz="quarter" idx="11"/>
          </p:nvPr>
        </p:nvSpPr>
        <p:spPr>
          <a:xfrm>
            <a:off x="603504" y="4670298"/>
            <a:ext cx="7941564" cy="240030"/>
          </a:xfrm>
        </p:spPr>
        <p:txBody>
          <a:bodyPr/>
          <a:lstStyle/>
          <a:p>
            <a:endParaRPr lang="en-US"/>
          </a:p>
        </p:txBody>
      </p:sp>
      <p:sp>
        <p:nvSpPr>
          <p:cNvPr id="9" name="Slide Number Placeholder 8"/>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9618795"/>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023386-8D84-AB42-9202-C1FF2AAA1CF7}" type="datetimeFigureOut">
              <a:rPr lang="en-US" smtClean="0"/>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87471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CD023386-8D84-AB42-9202-C1FF2AAA1CF7}" type="datetimeFigureOut">
              <a:rPr lang="en-US" smtClean="0"/>
              <a:t>12/8/20</a:t>
            </a:fld>
            <a:endParaRPr lang="en-US"/>
          </a:p>
        </p:txBody>
      </p:sp>
      <p:sp>
        <p:nvSpPr>
          <p:cNvPr id="3" name="Footer Placeholder 2"/>
          <p:cNvSpPr>
            <a:spLocks noGrp="1"/>
          </p:cNvSpPr>
          <p:nvPr>
            <p:ph type="ftr" sz="quarter" idx="11"/>
          </p:nvPr>
        </p:nvSpPr>
        <p:spPr>
          <a:xfrm>
            <a:off x="603504" y="4670298"/>
            <a:ext cx="7941564" cy="240030"/>
          </a:xfrm>
        </p:spPr>
        <p:txBody>
          <a:bodyPr/>
          <a:lstStyle/>
          <a:p>
            <a:endParaRPr lang="en-US"/>
          </a:p>
        </p:txBody>
      </p:sp>
      <p:sp>
        <p:nvSpPr>
          <p:cNvPr id="4" name="Slide Number Placeholder 3"/>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1364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D023386-8D84-AB42-9202-C1FF2AAA1CF7}"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850935"/>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03504" y="240030"/>
            <a:ext cx="2743200" cy="240030"/>
          </a:xfrm>
        </p:spPr>
        <p:txBody>
          <a:bodyPr/>
          <a:lstStyle/>
          <a:p>
            <a:fld id="{CD023386-8D84-AB42-9202-C1FF2AAA1CF7}" type="datetimeFigureOut">
              <a:rPr lang="en-US" smtClean="0"/>
              <a:t>12/8/20</a:t>
            </a:fld>
            <a:endParaRPr lang="en-US"/>
          </a:p>
        </p:txBody>
      </p:sp>
      <p:sp>
        <p:nvSpPr>
          <p:cNvPr id="6" name="Footer Placeholder 5"/>
          <p:cNvSpPr>
            <a:spLocks noGrp="1"/>
          </p:cNvSpPr>
          <p:nvPr>
            <p:ph type="ftr" sz="quarter" idx="11"/>
          </p:nvPr>
        </p:nvSpPr>
        <p:spPr>
          <a:xfrm>
            <a:off x="603505" y="4670298"/>
            <a:ext cx="4456652" cy="240030"/>
          </a:xfrm>
        </p:spPr>
        <p:txBody>
          <a:bodyPr/>
          <a:lstStyle/>
          <a:p>
            <a:endParaRPr lang="en-US"/>
          </a:p>
        </p:txBody>
      </p:sp>
      <p:sp>
        <p:nvSpPr>
          <p:cNvPr id="7" name="Slide Number Placeholder 6"/>
          <p:cNvSpPr>
            <a:spLocks noGrp="1"/>
          </p:cNvSpPr>
          <p:nvPr>
            <p:ph type="sldNum" sz="quarter" idx="12"/>
          </p:nvPr>
        </p:nvSpPr>
        <p:spPr>
          <a:xfrm>
            <a:off x="4371283"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71672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CD023386-8D84-AB42-9202-C1FF2AAA1CF7}" type="datetimeFigureOut">
              <a:rPr lang="en-US" smtClean="0"/>
              <a:t>12/8/20</a:t>
            </a:fld>
            <a:endParaRPr lang="en-US"/>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372802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sldNum="0" hdr="0" ftr="0" dt="0"/>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800" dirty="0"/>
              <a:t>Digital Currency</a:t>
            </a:r>
            <a:endParaRPr sz="3800" dirty="0"/>
          </a:p>
        </p:txBody>
      </p:sp>
      <p:sp>
        <p:nvSpPr>
          <p:cNvPr id="64" name="Google Shape;64;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members</a:t>
            </a:r>
          </a:p>
          <a:p>
            <a:pPr marL="0" lvl="0" indent="0"/>
            <a:r>
              <a:rPr lang="en-US" dirty="0" err="1"/>
              <a:t>Bohan</a:t>
            </a:r>
            <a:r>
              <a:rPr lang="en-US" dirty="0"/>
              <a:t> Li, </a:t>
            </a:r>
            <a:r>
              <a:rPr lang="en-US" dirty="0" err="1"/>
              <a:t>Zhekai</a:t>
            </a:r>
            <a:r>
              <a:rPr lang="en-US" dirty="0"/>
              <a:t> Dong, </a:t>
            </a:r>
            <a:r>
              <a:rPr lang="en-US" dirty="0" err="1"/>
              <a:t>Hyeseong</a:t>
            </a:r>
            <a:r>
              <a:rPr lang="en-US" dirty="0"/>
              <a:t> Choi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 and Analysis - Short-Term Profits</a:t>
            </a:r>
            <a:endParaRPr dirty="0"/>
          </a:p>
        </p:txBody>
      </p:sp>
      <p:sp>
        <p:nvSpPr>
          <p:cNvPr id="117" name="Google Shape;117;p21"/>
          <p:cNvSpPr txBox="1">
            <a:spLocks noGrp="1"/>
          </p:cNvSpPr>
          <p:nvPr>
            <p:ph type="body" idx="1"/>
          </p:nvPr>
        </p:nvSpPr>
        <p:spPr>
          <a:xfrm>
            <a:off x="387900" y="1489825"/>
            <a:ext cx="4290900" cy="30789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dirty="0">
              <a:solidFill>
                <a:schemeClr val="accent6"/>
              </a:solidFill>
            </a:endParaRPr>
          </a:p>
        </p:txBody>
      </p:sp>
      <p:pic>
        <p:nvPicPr>
          <p:cNvPr id="3" name="Picture 2" descr="Chart, line chart&#10;&#10;Description automatically generated">
            <a:extLst>
              <a:ext uri="{FF2B5EF4-FFF2-40B4-BE49-F238E27FC236}">
                <a16:creationId xmlns:a16="http://schemas.microsoft.com/office/drawing/2014/main" id="{E0435C06-A2ED-A04E-AD65-DE27A4CDEC50}"/>
              </a:ext>
            </a:extLst>
          </p:cNvPr>
          <p:cNvPicPr>
            <a:picLocks noChangeAspect="1"/>
          </p:cNvPicPr>
          <p:nvPr/>
        </p:nvPicPr>
        <p:blipFill>
          <a:blip r:embed="rId3"/>
          <a:stretch>
            <a:fillRect/>
          </a:stretch>
        </p:blipFill>
        <p:spPr>
          <a:xfrm>
            <a:off x="4872468" y="1489825"/>
            <a:ext cx="4097231" cy="3072924"/>
          </a:xfrm>
          <a:prstGeom prst="rect">
            <a:avLst/>
          </a:prstGeom>
        </p:spPr>
      </p:pic>
      <p:pic>
        <p:nvPicPr>
          <p:cNvPr id="5" name="Picture 4" descr="Chart, line chart&#10;&#10;Description automatically generated">
            <a:extLst>
              <a:ext uri="{FF2B5EF4-FFF2-40B4-BE49-F238E27FC236}">
                <a16:creationId xmlns:a16="http://schemas.microsoft.com/office/drawing/2014/main" id="{7C963301-FDCB-0A4D-BE95-832F76048925}"/>
              </a:ext>
            </a:extLst>
          </p:cNvPr>
          <p:cNvPicPr>
            <a:picLocks noChangeAspect="1"/>
          </p:cNvPicPr>
          <p:nvPr/>
        </p:nvPicPr>
        <p:blipFill>
          <a:blip r:embed="rId4"/>
          <a:stretch>
            <a:fillRect/>
          </a:stretch>
        </p:blipFill>
        <p:spPr>
          <a:xfrm>
            <a:off x="581569" y="1489825"/>
            <a:ext cx="4097231" cy="30729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44" name="Google Shape;144;p25"/>
          <p:cNvSpPr txBox="1">
            <a:spLocks noGrp="1"/>
          </p:cNvSpPr>
          <p:nvPr>
            <p:ph type="body" idx="1"/>
          </p:nvPr>
        </p:nvSpPr>
        <p:spPr>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dirty="0"/>
              <a:t>The model is good at long term low frequency trading but not good at short term high frequency trading.(Indexes don’t help a lot in short term high frequency trading)</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8DF-3AA2-2C46-A10B-B3E2EF5EC6A2}"/>
              </a:ext>
            </a:extLst>
          </p:cNvPr>
          <p:cNvSpPr>
            <a:spLocks noGrp="1"/>
          </p:cNvSpPr>
          <p:nvPr>
            <p:ph type="title"/>
          </p:nvPr>
        </p:nvSpPr>
        <p:spPr/>
        <p:txBody>
          <a:bodyPr/>
          <a:lstStyle/>
          <a:p>
            <a:r>
              <a:rPr lang="en-US" dirty="0"/>
              <a:t>Future works</a:t>
            </a:r>
          </a:p>
        </p:txBody>
      </p:sp>
      <p:sp>
        <p:nvSpPr>
          <p:cNvPr id="3" name="Text Placeholder 2">
            <a:extLst>
              <a:ext uri="{FF2B5EF4-FFF2-40B4-BE49-F238E27FC236}">
                <a16:creationId xmlns:a16="http://schemas.microsoft.com/office/drawing/2014/main" id="{C85B17F4-CE33-D440-87C6-542B4A41C507}"/>
              </a:ext>
            </a:extLst>
          </p:cNvPr>
          <p:cNvSpPr>
            <a:spLocks noGrp="1"/>
          </p:cNvSpPr>
          <p:nvPr>
            <p:ph type="body" idx="1"/>
          </p:nvPr>
        </p:nvSpPr>
        <p:spPr/>
        <p:txBody>
          <a:bodyPr/>
          <a:lstStyle/>
          <a:p>
            <a:r>
              <a:rPr lang="en-US" dirty="0"/>
              <a:t>Add some more complex layers into deep neural network like CNN and LSTM to strong our model. </a:t>
            </a:r>
          </a:p>
          <a:p>
            <a:r>
              <a:rPr lang="en-US" dirty="0"/>
              <a:t>Redefine our state space by using more efficient and independent trading indicators or indexes</a:t>
            </a:r>
          </a:p>
          <a:p>
            <a:r>
              <a:rPr lang="en-US" dirty="0"/>
              <a:t>Redefine our reward structure and make it closer to the reality.</a:t>
            </a:r>
          </a:p>
        </p:txBody>
      </p:sp>
    </p:spTree>
    <p:extLst>
      <p:ext uri="{BB962C8B-B14F-4D97-AF65-F5344CB8AC3E}">
        <p14:creationId xmlns:p14="http://schemas.microsoft.com/office/powerpoint/2010/main" val="176599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70" name="Google Shape;70;p14"/>
          <p:cNvSpPr txBox="1">
            <a:spLocks noGrp="1"/>
          </p:cNvSpPr>
          <p:nvPr>
            <p:ph type="body" idx="1"/>
          </p:nvPr>
        </p:nvSpPr>
        <p:spPr>
          <a:xfrm>
            <a:off x="387900" y="13345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Introduction</a:t>
            </a:r>
          </a:p>
          <a:p>
            <a:pPr lvl="0"/>
            <a:r>
              <a:rPr lang="en" dirty="0"/>
              <a:t>Algorithm</a:t>
            </a:r>
          </a:p>
          <a:p>
            <a:pPr lvl="0"/>
            <a:r>
              <a:rPr lang="en" dirty="0"/>
              <a:t>Data</a:t>
            </a:r>
          </a:p>
          <a:p>
            <a:pPr lvl="0"/>
            <a:r>
              <a:rPr lang="en" dirty="0"/>
              <a:t>Model</a:t>
            </a:r>
          </a:p>
          <a:p>
            <a:pPr marL="457200" lvl="0" indent="-342900" algn="l" rtl="0">
              <a:spcBef>
                <a:spcPts val="0"/>
              </a:spcBef>
              <a:spcAft>
                <a:spcPts val="0"/>
              </a:spcAft>
              <a:buSzPts val="1800"/>
              <a:buChar char="●"/>
            </a:pPr>
            <a:r>
              <a:rPr lang="en" dirty="0"/>
              <a:t>Results and Analysis</a:t>
            </a:r>
            <a:endParaRPr dirty="0"/>
          </a:p>
          <a:p>
            <a:pPr lvl="1">
              <a:spcBef>
                <a:spcPts val="0"/>
              </a:spcBef>
            </a:pPr>
            <a:r>
              <a:rPr lang="en-US" dirty="0"/>
              <a:t>Long-Term Profits</a:t>
            </a:r>
          </a:p>
          <a:p>
            <a:pPr marL="914400" lvl="1" indent="-317500" algn="l" rtl="0">
              <a:spcBef>
                <a:spcPts val="0"/>
              </a:spcBef>
              <a:spcAft>
                <a:spcPts val="0"/>
              </a:spcAft>
              <a:buSzPts val="1400"/>
              <a:buChar char="○"/>
            </a:pPr>
            <a:r>
              <a:rPr lang="en" dirty="0"/>
              <a:t>Short-Term Profits</a:t>
            </a:r>
            <a:endParaRPr dirty="0"/>
          </a:p>
          <a:p>
            <a:pPr marL="457200" lvl="0" indent="-342900" algn="l" rtl="0">
              <a:spcBef>
                <a:spcPts val="0"/>
              </a:spcBef>
              <a:spcAft>
                <a:spcPts val="0"/>
              </a:spcAft>
              <a:buSzPts val="1800"/>
              <a:buChar char="●"/>
            </a:pPr>
            <a:r>
              <a:rPr lang="en" dirty="0"/>
              <a:t>Conclusion</a:t>
            </a:r>
          </a:p>
          <a:p>
            <a:pPr marL="457200" lvl="0" indent="-342900" algn="l" rtl="0">
              <a:spcBef>
                <a:spcPts val="0"/>
              </a:spcBef>
              <a:spcAft>
                <a:spcPts val="0"/>
              </a:spcAft>
              <a:buSzPts val="1800"/>
              <a:buChar char="●"/>
            </a:pPr>
            <a:r>
              <a:rPr lang="en" dirty="0"/>
              <a:t>Future works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a:t>
            </a:r>
            <a:endParaRPr dirty="0"/>
          </a:p>
        </p:txBody>
      </p:sp>
      <p:sp>
        <p:nvSpPr>
          <p:cNvPr id="76" name="Google Shape;76;p15"/>
          <p:cNvSpPr txBox="1">
            <a:spLocks noGrp="1"/>
          </p:cNvSpPr>
          <p:nvPr>
            <p:ph type="body" idx="1"/>
          </p:nvPr>
        </p:nvSpPr>
        <p:spPr>
          <a:prstGeom prst="rect">
            <a:avLst/>
          </a:prstGeom>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Background:</a:t>
            </a:r>
            <a:endParaRPr dirty="0"/>
          </a:p>
          <a:p>
            <a:pPr marL="914400" lvl="1" indent="-317500" algn="l" rtl="0">
              <a:spcBef>
                <a:spcPts val="0"/>
              </a:spcBef>
              <a:spcAft>
                <a:spcPts val="0"/>
              </a:spcAft>
              <a:buSzPts val="1400"/>
              <a:buChar char="○"/>
            </a:pPr>
            <a:r>
              <a:rPr lang="en" dirty="0"/>
              <a:t>Combination of deep learning with reinforcement learning model for the stock market was first proposed in 2016 </a:t>
            </a:r>
            <a:endParaRPr dirty="0"/>
          </a:p>
          <a:p>
            <a:pPr marL="914400" lvl="1" indent="-317500" algn="l" rtl="0">
              <a:spcBef>
                <a:spcPts val="0"/>
              </a:spcBef>
              <a:spcAft>
                <a:spcPts val="0"/>
              </a:spcAft>
              <a:buSzPts val="1400"/>
              <a:buChar char="○"/>
            </a:pPr>
            <a:r>
              <a:rPr lang="en" dirty="0"/>
              <a:t>Various models available for the stock market after that</a:t>
            </a:r>
            <a:endParaRPr dirty="0"/>
          </a:p>
          <a:p>
            <a:pPr marL="457200" lvl="0" indent="-342900" algn="l" rtl="0">
              <a:spcBef>
                <a:spcPts val="0"/>
              </a:spcBef>
              <a:spcAft>
                <a:spcPts val="0"/>
              </a:spcAft>
              <a:buSzPts val="1800"/>
              <a:buChar char="●"/>
            </a:pPr>
            <a:r>
              <a:rPr lang="en" dirty="0"/>
              <a:t>Challenge</a:t>
            </a:r>
            <a:endParaRPr dirty="0"/>
          </a:p>
          <a:p>
            <a:pPr marL="914400" lvl="1" indent="-317500" algn="l" rtl="0">
              <a:spcBef>
                <a:spcPts val="0"/>
              </a:spcBef>
              <a:spcAft>
                <a:spcPts val="0"/>
              </a:spcAft>
              <a:buSzPts val="1400"/>
              <a:buChar char="○"/>
            </a:pPr>
            <a:r>
              <a:rPr lang="en" dirty="0"/>
              <a:t>The stock market models only rely on the price do not perform well on more unpredictable markets such as the digital currency market (</a:t>
            </a:r>
            <a:r>
              <a:rPr lang="en" dirty="0" err="1"/>
              <a:t>ie</a:t>
            </a:r>
            <a:r>
              <a:rPr lang="en" dirty="0"/>
              <a:t>. Bitcoin)</a:t>
            </a:r>
            <a:endParaRPr dirty="0"/>
          </a:p>
          <a:p>
            <a:pPr marL="457200" lvl="0" indent="-342900" algn="l" rtl="0">
              <a:spcBef>
                <a:spcPts val="0"/>
              </a:spcBef>
              <a:spcAft>
                <a:spcPts val="0"/>
              </a:spcAft>
              <a:buSzPts val="1800"/>
              <a:buChar char="●"/>
            </a:pPr>
            <a:r>
              <a:rPr lang="en" dirty="0"/>
              <a:t>Motivation</a:t>
            </a:r>
            <a:endParaRPr dirty="0"/>
          </a:p>
          <a:p>
            <a:pPr marL="914400" lvl="1" indent="-317500" algn="l" rtl="0">
              <a:spcBef>
                <a:spcPts val="0"/>
              </a:spcBef>
              <a:spcAft>
                <a:spcPts val="0"/>
              </a:spcAft>
              <a:buSzPts val="1400"/>
              <a:buChar char="○"/>
            </a:pPr>
            <a:r>
              <a:rPr lang="en" dirty="0"/>
              <a:t>Develop </a:t>
            </a:r>
            <a:r>
              <a:rPr lang="en" dirty="0">
                <a:solidFill>
                  <a:schemeClr val="accent6"/>
                </a:solidFill>
              </a:rPr>
              <a:t>deep reinforcement learning model</a:t>
            </a:r>
            <a:r>
              <a:rPr lang="en" dirty="0"/>
              <a:t> for </a:t>
            </a:r>
            <a:r>
              <a:rPr lang="en-US" dirty="0"/>
              <a:t>digital currency trading</a:t>
            </a:r>
            <a:endParaRPr dirty="0"/>
          </a:p>
          <a:p>
            <a:pPr marL="914400" lvl="1" indent="-317500" algn="l" rtl="0">
              <a:spcBef>
                <a:spcPts val="0"/>
              </a:spcBef>
              <a:spcAft>
                <a:spcPts val="0"/>
              </a:spcAft>
              <a:buSzPts val="1400"/>
              <a:buChar char="○"/>
            </a:pPr>
            <a:r>
              <a:rPr lang="en" dirty="0"/>
              <a:t>The model includes </a:t>
            </a:r>
            <a:r>
              <a:rPr lang="en" dirty="0">
                <a:solidFill>
                  <a:schemeClr val="accent6"/>
                </a:solidFill>
              </a:rPr>
              <a:t>more trading indexes</a:t>
            </a:r>
            <a:endParaRPr dirty="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3A16-6A7E-144C-9ACA-F91B72963E31}"/>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id="{F7190F7A-2EDB-8241-8956-0248A710E247}"/>
              </a:ext>
            </a:extLst>
          </p:cNvPr>
          <p:cNvSpPr>
            <a:spLocks noGrp="1"/>
          </p:cNvSpPr>
          <p:nvPr>
            <p:ph type="body" idx="1"/>
          </p:nvPr>
        </p:nvSpPr>
        <p:spPr/>
        <p:txBody>
          <a:bodyPr/>
          <a:lstStyle/>
          <a:p>
            <a:r>
              <a:rPr lang="en-US" dirty="0"/>
              <a:t>Q-learning</a:t>
            </a:r>
          </a:p>
          <a:p>
            <a:r>
              <a:rPr lang="en-US" dirty="0"/>
              <a:t>Deep neural network </a:t>
            </a:r>
          </a:p>
        </p:txBody>
      </p:sp>
    </p:spTree>
    <p:extLst>
      <p:ext uri="{BB962C8B-B14F-4D97-AF65-F5344CB8AC3E}">
        <p14:creationId xmlns:p14="http://schemas.microsoft.com/office/powerpoint/2010/main" val="326779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917E-6FDE-974D-B9D3-8E0A09956F6E}"/>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C5288591-8148-A842-B2B6-3197F76224EB}"/>
              </a:ext>
            </a:extLst>
          </p:cNvPr>
          <p:cNvSpPr>
            <a:spLocks noGrp="1"/>
          </p:cNvSpPr>
          <p:nvPr>
            <p:ph type="body" idx="1"/>
          </p:nvPr>
        </p:nvSpPr>
        <p:spPr/>
        <p:txBody>
          <a:bodyPr/>
          <a:lstStyle/>
          <a:p>
            <a:r>
              <a:rPr lang="en-US" dirty="0"/>
              <a:t>7 data files</a:t>
            </a:r>
          </a:p>
          <a:p>
            <a:r>
              <a:rPr lang="en-US" dirty="0"/>
              <a:t>5 completed daily price history of bitcoin,  </a:t>
            </a:r>
            <a:r>
              <a:rPr lang="en-US" dirty="0" err="1"/>
              <a:t>ltc</a:t>
            </a:r>
            <a:r>
              <a:rPr lang="en-US" dirty="0"/>
              <a:t>, eth, bch, </a:t>
            </a:r>
            <a:r>
              <a:rPr lang="en-US" dirty="0" err="1"/>
              <a:t>eos</a:t>
            </a:r>
            <a:r>
              <a:rPr lang="en-US" dirty="0"/>
              <a:t> for long term trading</a:t>
            </a:r>
          </a:p>
          <a:p>
            <a:r>
              <a:rPr lang="en-US" dirty="0"/>
              <a:t>2 hours price history  for bitcoin and </a:t>
            </a:r>
            <a:r>
              <a:rPr lang="en-US" dirty="0" err="1"/>
              <a:t>ltc</a:t>
            </a:r>
            <a:r>
              <a:rPr lang="en-US" dirty="0"/>
              <a:t> for short term high frequency trading</a:t>
            </a:r>
          </a:p>
          <a:p>
            <a:pPr lvl="0"/>
            <a:r>
              <a:rPr lang="en-US" dirty="0"/>
              <a:t>Training: 65% data</a:t>
            </a:r>
          </a:p>
          <a:p>
            <a:r>
              <a:rPr lang="en-US" dirty="0"/>
              <a:t>Validation:  10%data</a:t>
            </a:r>
          </a:p>
          <a:p>
            <a:pPr lvl="0"/>
            <a:r>
              <a:rPr lang="en-US" dirty="0"/>
              <a:t>Testing: 25% data</a:t>
            </a:r>
          </a:p>
          <a:p>
            <a:pPr marL="114300" indent="0">
              <a:buNone/>
            </a:pPr>
            <a:r>
              <a:rPr lang="en-US" dirty="0"/>
              <a:t> </a:t>
            </a:r>
          </a:p>
        </p:txBody>
      </p:sp>
    </p:spTree>
    <p:extLst>
      <p:ext uri="{BB962C8B-B14F-4D97-AF65-F5344CB8AC3E}">
        <p14:creationId xmlns:p14="http://schemas.microsoft.com/office/powerpoint/2010/main" val="301194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a:t>
            </a:r>
            <a:endParaRPr dirty="0"/>
          </a:p>
        </p:txBody>
      </p:sp>
      <p:sp>
        <p:nvSpPr>
          <p:cNvPr id="94" name="Google Shape;94;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Each sample will be process with indexes as a state in state space:</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Action Space: Buy; Hold; Sell</a:t>
            </a:r>
            <a:endParaRPr dirty="0"/>
          </a:p>
          <a:p>
            <a:pPr marL="0" lvl="0" indent="0" algn="l" rtl="0">
              <a:spcBef>
                <a:spcPts val="1600"/>
              </a:spcBef>
              <a:spcAft>
                <a:spcPts val="1600"/>
              </a:spcAft>
              <a:buNone/>
            </a:pPr>
            <a:endParaRPr dirty="0"/>
          </a:p>
        </p:txBody>
      </p:sp>
      <p:pic>
        <p:nvPicPr>
          <p:cNvPr id="95" name="Google Shape;95;p18"/>
          <p:cNvPicPr preferRelativeResize="0"/>
          <p:nvPr/>
        </p:nvPicPr>
        <p:blipFill>
          <a:blip r:embed="rId3">
            <a:alphaModFix/>
          </a:blip>
          <a:stretch>
            <a:fillRect/>
          </a:stretch>
        </p:blipFill>
        <p:spPr>
          <a:xfrm>
            <a:off x="537400" y="1847483"/>
            <a:ext cx="8069200" cy="89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a:t>
            </a:r>
            <a:endParaRPr dirty="0"/>
          </a:p>
        </p:txBody>
      </p:sp>
      <p:pic>
        <p:nvPicPr>
          <p:cNvPr id="88" name="Google Shape;88;p17"/>
          <p:cNvPicPr preferRelativeResize="0"/>
          <p:nvPr/>
        </p:nvPicPr>
        <p:blipFill>
          <a:blip r:embed="rId3">
            <a:alphaModFix/>
          </a:blip>
          <a:stretch>
            <a:fillRect/>
          </a:stretch>
        </p:blipFill>
        <p:spPr>
          <a:xfrm>
            <a:off x="1739150" y="1239125"/>
            <a:ext cx="5665705" cy="3694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a:t>
            </a:r>
            <a:endParaRPr dirty="0"/>
          </a:p>
        </p:txBody>
      </p:sp>
      <p:sp>
        <p:nvSpPr>
          <p:cNvPr id="108" name="Google Shape;108;p20"/>
          <p:cNvSpPr txBox="1">
            <a:spLocks noGrp="1"/>
          </p:cNvSpPr>
          <p:nvPr>
            <p:ph type="body" idx="1"/>
          </p:nvPr>
        </p:nvSpPr>
        <p:spPr>
          <a:xfrm>
            <a:off x="387900" y="1489825"/>
            <a:ext cx="62421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Greedy approach</a:t>
            </a:r>
            <a:endParaRPr dirty="0"/>
          </a:p>
          <a:p>
            <a:pPr marL="457200" lvl="0" indent="-342900" algn="l" rtl="0">
              <a:spcBef>
                <a:spcPts val="0"/>
              </a:spcBef>
              <a:spcAft>
                <a:spcPts val="0"/>
              </a:spcAft>
              <a:buSzPts val="1800"/>
              <a:buChar char="●"/>
            </a:pPr>
            <a:r>
              <a:rPr lang="en" dirty="0"/>
              <a:t>We define the Q(s, a) function as: </a:t>
            </a:r>
            <a:endParaRPr dirty="0"/>
          </a:p>
          <a:p>
            <a:pPr marL="0" lvl="0" indent="0" algn="l" rtl="0">
              <a:lnSpc>
                <a:spcPct val="150000"/>
              </a:lnSpc>
              <a:spcBef>
                <a:spcPts val="1600"/>
              </a:spcBef>
              <a:spcAft>
                <a:spcPts val="0"/>
              </a:spcAft>
              <a:buNone/>
            </a:pPr>
            <a:endParaRPr dirty="0"/>
          </a:p>
          <a:p>
            <a:pPr marL="457200" lvl="0" indent="-342900" algn="l" rtl="0">
              <a:lnSpc>
                <a:spcPct val="150000"/>
              </a:lnSpc>
              <a:spcBef>
                <a:spcPts val="0"/>
              </a:spcBef>
              <a:spcAft>
                <a:spcPts val="0"/>
              </a:spcAft>
              <a:buSzPts val="1800"/>
              <a:buChar char="●"/>
            </a:pPr>
            <a:r>
              <a:rPr lang="en" dirty="0"/>
              <a:t>Deep Q learning:</a:t>
            </a:r>
            <a:endParaRPr dirty="0"/>
          </a:p>
          <a:p>
            <a:pPr marL="914400" lvl="1" indent="-317500" algn="l" rtl="0">
              <a:lnSpc>
                <a:spcPct val="150000"/>
              </a:lnSpc>
              <a:spcBef>
                <a:spcPts val="0"/>
              </a:spcBef>
              <a:spcAft>
                <a:spcPts val="0"/>
              </a:spcAft>
              <a:buSzPts val="1400"/>
              <a:buChar char="○"/>
            </a:pPr>
            <a:r>
              <a:rPr lang="en" dirty="0"/>
              <a:t>Q function approximated by Deep Q Network (DQN) model</a:t>
            </a:r>
            <a:endParaRPr dirty="0"/>
          </a:p>
          <a:p>
            <a:pPr marL="914400" lvl="0" indent="0" algn="l" rtl="0">
              <a:lnSpc>
                <a:spcPct val="150000"/>
              </a:lnSpc>
              <a:spcBef>
                <a:spcPts val="0"/>
              </a:spcBef>
              <a:spcAft>
                <a:spcPts val="0"/>
              </a:spcAft>
              <a:buNone/>
            </a:pPr>
            <a:endParaRPr dirty="0"/>
          </a:p>
        </p:txBody>
      </p:sp>
      <p:pic>
        <p:nvPicPr>
          <p:cNvPr id="109" name="Google Shape;109;p20"/>
          <p:cNvPicPr preferRelativeResize="0"/>
          <p:nvPr/>
        </p:nvPicPr>
        <p:blipFill>
          <a:blip r:embed="rId3">
            <a:alphaModFix/>
          </a:blip>
          <a:stretch>
            <a:fillRect/>
          </a:stretch>
        </p:blipFill>
        <p:spPr>
          <a:xfrm>
            <a:off x="1120132" y="2173498"/>
            <a:ext cx="3860625" cy="453225"/>
          </a:xfrm>
          <a:prstGeom prst="rect">
            <a:avLst/>
          </a:prstGeom>
          <a:noFill/>
          <a:ln>
            <a:noFill/>
          </a:ln>
        </p:spPr>
      </p:pic>
      <p:pic>
        <p:nvPicPr>
          <p:cNvPr id="110" name="Google Shape;110;p20"/>
          <p:cNvPicPr preferRelativeResize="0"/>
          <p:nvPr/>
        </p:nvPicPr>
        <p:blipFill>
          <a:blip r:embed="rId4">
            <a:alphaModFix/>
          </a:blip>
          <a:stretch>
            <a:fillRect/>
          </a:stretch>
        </p:blipFill>
        <p:spPr>
          <a:xfrm>
            <a:off x="6420375" y="1144113"/>
            <a:ext cx="2084050" cy="3482751"/>
          </a:xfrm>
          <a:prstGeom prst="rect">
            <a:avLst/>
          </a:prstGeom>
          <a:noFill/>
          <a:ln>
            <a:noFill/>
          </a:ln>
        </p:spPr>
      </p:pic>
      <p:pic>
        <p:nvPicPr>
          <p:cNvPr id="111" name="Google Shape;111;p20"/>
          <p:cNvPicPr preferRelativeResize="0"/>
          <p:nvPr/>
        </p:nvPicPr>
        <p:blipFill rotWithShape="1">
          <a:blip r:embed="rId5">
            <a:alphaModFix/>
          </a:blip>
          <a:srcRect t="19407" b="25380"/>
          <a:stretch/>
        </p:blipFill>
        <p:spPr>
          <a:xfrm>
            <a:off x="1429275" y="3552775"/>
            <a:ext cx="3745525" cy="34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 and Analysis - Long-Term Profits</a:t>
            </a:r>
            <a:endParaRPr dirty="0"/>
          </a:p>
        </p:txBody>
      </p:sp>
      <p:sp>
        <p:nvSpPr>
          <p:cNvPr id="124" name="Google Shape;124;p22"/>
          <p:cNvSpPr txBox="1">
            <a:spLocks noGrp="1"/>
          </p:cNvSpPr>
          <p:nvPr>
            <p:ph type="body" idx="1"/>
          </p:nvPr>
        </p:nvSpPr>
        <p:spPr>
          <a:xfrm>
            <a:off x="387900" y="1489825"/>
            <a:ext cx="42909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a:solidFill>
                <a:schemeClr val="accent6"/>
              </a:solidFill>
            </a:endParaRPr>
          </a:p>
        </p:txBody>
      </p:sp>
      <p:pic>
        <p:nvPicPr>
          <p:cNvPr id="125" name="Google Shape;125;p22"/>
          <p:cNvPicPr preferRelativeResize="0"/>
          <p:nvPr/>
        </p:nvPicPr>
        <p:blipFill>
          <a:blip r:embed="rId3">
            <a:alphaModFix/>
          </a:blip>
          <a:stretch>
            <a:fillRect/>
          </a:stretch>
        </p:blipFill>
        <p:spPr>
          <a:xfrm>
            <a:off x="515491" y="1079172"/>
            <a:ext cx="3014518" cy="1901727"/>
          </a:xfrm>
          <a:prstGeom prst="rect">
            <a:avLst/>
          </a:prstGeom>
          <a:noFill/>
          <a:ln>
            <a:noFill/>
          </a:ln>
        </p:spPr>
      </p:pic>
      <p:pic>
        <p:nvPicPr>
          <p:cNvPr id="3" name="Picture 2" descr="Chart, line chart&#10;&#10;Description automatically generated">
            <a:extLst>
              <a:ext uri="{FF2B5EF4-FFF2-40B4-BE49-F238E27FC236}">
                <a16:creationId xmlns:a16="http://schemas.microsoft.com/office/drawing/2014/main" id="{7E01BB88-2FB1-4D49-A62A-D0591310D99E}"/>
              </a:ext>
            </a:extLst>
          </p:cNvPr>
          <p:cNvPicPr>
            <a:picLocks noChangeAspect="1"/>
          </p:cNvPicPr>
          <p:nvPr/>
        </p:nvPicPr>
        <p:blipFill>
          <a:blip r:embed="rId4"/>
          <a:stretch>
            <a:fillRect/>
          </a:stretch>
        </p:blipFill>
        <p:spPr>
          <a:xfrm>
            <a:off x="3498114" y="1042633"/>
            <a:ext cx="2747441" cy="2060581"/>
          </a:xfrm>
          <a:prstGeom prst="rect">
            <a:avLst/>
          </a:prstGeom>
        </p:spPr>
      </p:pic>
      <p:pic>
        <p:nvPicPr>
          <p:cNvPr id="5" name="Picture 4" descr="Chart, line chart&#10;&#10;Description automatically generated">
            <a:extLst>
              <a:ext uri="{FF2B5EF4-FFF2-40B4-BE49-F238E27FC236}">
                <a16:creationId xmlns:a16="http://schemas.microsoft.com/office/drawing/2014/main" id="{1AD1B977-D412-A44B-8CA1-94625A34C957}"/>
              </a:ext>
            </a:extLst>
          </p:cNvPr>
          <p:cNvPicPr>
            <a:picLocks noChangeAspect="1"/>
          </p:cNvPicPr>
          <p:nvPr/>
        </p:nvPicPr>
        <p:blipFill>
          <a:blip r:embed="rId5"/>
          <a:stretch>
            <a:fillRect/>
          </a:stretch>
        </p:blipFill>
        <p:spPr>
          <a:xfrm>
            <a:off x="515491" y="2980899"/>
            <a:ext cx="3014518" cy="1901727"/>
          </a:xfrm>
          <a:prstGeom prst="rect">
            <a:avLst/>
          </a:prstGeom>
        </p:spPr>
      </p:pic>
      <p:pic>
        <p:nvPicPr>
          <p:cNvPr id="7" name="Picture 6" descr="Chart, line chart&#10;&#10;Description automatically generated">
            <a:extLst>
              <a:ext uri="{FF2B5EF4-FFF2-40B4-BE49-F238E27FC236}">
                <a16:creationId xmlns:a16="http://schemas.microsoft.com/office/drawing/2014/main" id="{B1EB9EE3-919F-C64F-9432-C6304565CDCB}"/>
              </a:ext>
            </a:extLst>
          </p:cNvPr>
          <p:cNvPicPr>
            <a:picLocks noChangeAspect="1"/>
          </p:cNvPicPr>
          <p:nvPr/>
        </p:nvPicPr>
        <p:blipFill>
          <a:blip r:embed="rId6"/>
          <a:stretch>
            <a:fillRect/>
          </a:stretch>
        </p:blipFill>
        <p:spPr>
          <a:xfrm>
            <a:off x="3498113" y="3033520"/>
            <a:ext cx="2747441" cy="1880905"/>
          </a:xfrm>
          <a:prstGeom prst="rect">
            <a:avLst/>
          </a:prstGeom>
        </p:spPr>
      </p:pic>
      <p:pic>
        <p:nvPicPr>
          <p:cNvPr id="9" name="Picture 8" descr="Chart, line chart&#10;&#10;Description automatically generated">
            <a:extLst>
              <a:ext uri="{FF2B5EF4-FFF2-40B4-BE49-F238E27FC236}">
                <a16:creationId xmlns:a16="http://schemas.microsoft.com/office/drawing/2014/main" id="{707BD740-F409-3A4E-91EB-6E14A3B2C51E}"/>
              </a:ext>
            </a:extLst>
          </p:cNvPr>
          <p:cNvPicPr>
            <a:picLocks noChangeAspect="1"/>
          </p:cNvPicPr>
          <p:nvPr/>
        </p:nvPicPr>
        <p:blipFill>
          <a:blip r:embed="rId7"/>
          <a:stretch>
            <a:fillRect/>
          </a:stretch>
        </p:blipFill>
        <p:spPr>
          <a:xfrm>
            <a:off x="6245554" y="1793795"/>
            <a:ext cx="2747441" cy="2060581"/>
          </a:xfrm>
          <a:prstGeom prst="rect">
            <a:avLst/>
          </a:prstGeom>
        </p:spPr>
      </p:pic>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{6C099EFF-49F0-1D42-B131-D591744F2F10}tf16401369</Template>
  <TotalTime>438</TotalTime>
  <Words>1163</Words>
  <Application>Microsoft Macintosh PowerPoint</Application>
  <PresentationFormat>On-screen Show (16:9)</PresentationFormat>
  <Paragraphs>80</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Rockwell</vt:lpstr>
      <vt:lpstr>Arial</vt:lpstr>
      <vt:lpstr>Wingdings</vt:lpstr>
      <vt:lpstr>Calibri Light</vt:lpstr>
      <vt:lpstr>Times New Roman</vt:lpstr>
      <vt:lpstr>Atlas</vt:lpstr>
      <vt:lpstr>Digital Currency</vt:lpstr>
      <vt:lpstr>Agenda</vt:lpstr>
      <vt:lpstr>Introduction </vt:lpstr>
      <vt:lpstr>Algorithm</vt:lpstr>
      <vt:lpstr>Data</vt:lpstr>
      <vt:lpstr>Data</vt:lpstr>
      <vt:lpstr>Model</vt:lpstr>
      <vt:lpstr>Model</vt:lpstr>
      <vt:lpstr>Results and Analysis - Long-Term Profits</vt:lpstr>
      <vt:lpstr>Results and Analysis - Short-Term Profits</vt:lpstr>
      <vt:lpstr>Conclusion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Currency</dc:title>
  <cp:lastModifiedBy>Albert Li</cp:lastModifiedBy>
  <cp:revision>5</cp:revision>
  <dcterms:modified xsi:type="dcterms:W3CDTF">2020-12-08T17:28:39Z</dcterms:modified>
</cp:coreProperties>
</file>