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042300a7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042300a7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been able to successfully scrape transcripts from a website, extract jokes from those transcripts, and classify their component parts as either setup, punchline, or tagline.</a:t>
            </a:r>
            <a:endParaRPr/>
          </a:p>
          <a:p>
            <a:pPr indent="0" lvl="0" marL="0" rtl="0" algn="l">
              <a:spcBef>
                <a:spcPts val="0"/>
              </a:spcBef>
              <a:spcAft>
                <a:spcPts val="0"/>
              </a:spcAft>
              <a:buNone/>
            </a:pPr>
            <a:r>
              <a:rPr lang="en"/>
              <a:t>We have also been able to build a model based off of those jokes and test it against jokes that belonged to its own data set.</a:t>
            </a:r>
            <a:endParaRPr/>
          </a:p>
          <a:p>
            <a:pPr indent="0" lvl="0" marL="0" rtl="0" algn="l">
              <a:spcBef>
                <a:spcPts val="0"/>
              </a:spcBef>
              <a:spcAft>
                <a:spcPts val="0"/>
              </a:spcAft>
              <a:buNone/>
            </a:pPr>
            <a:r>
              <a:rPr lang="en"/>
              <a:t>We still have a few tasks left to tidy up the rest of the project. We will want to test the model against jokes from different authors, which will require adding more transcripts to the database and cleaning those data sets. And we will ultimately need to determine whether the model will be able to determine joke poaching or what work will still need to be done to get the model to detect poaching at an acceptable rate.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042300a7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042300a7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has a couple of major real-world applications. The first, and most obvious, is that it would be able to identify unoriginal comedians. Meaning reputations could be heavily affected. People could lose jobs or audiences and be black-listed from the comedy world. Or, maybe comedians will come clean or be honest about how they source their materials in hopes of retaining loyalty.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more serious implication, is that if the model can be build with enough accuracy, it could potentially be used in legal settings. As of right now, there are no sure-fire ways to prosecute joke theft since copyright laws only protect the expression of an idea, not the idea itself, which is why many comedians get away with taking and modifying jokes. For written novels and other publications, there’s a steep price to pay for plagiarism. But jokes lack those legal ramifications.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will be many ways to extend this project. One would be pulling many different types of transcripts. We stuck to ones that had clear structure and involved notation of laughter; adding other variations of transcripts will allow for wider use of the model. Likewise, if there are ways to include many types of transcripts or even pulling audio and transcribing it itself, then a much larger database of clean data of originators can be created.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042300a7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042300a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determining the originator of a joke is difficult for a variety of reasons, but largely because there is no real system to track this and there are no legal repercussions if one steals a joke. Joke theft happens </a:t>
            </a:r>
            <a:r>
              <a:rPr lang="en"/>
              <a:t>regularly because of this, causing monetary loss to other comedians.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we are building aims to compare different transcripts from different comedians in order to test for originality, with the end goal of building a database and predicting originality with great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if developed properly, could potentially be used for legal proceedings. At a very low level, it can be used to blacklist bad actors.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still have some work to do and there’s still opportunities for growth, but we are on the way to creating a great baseline for this concept.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042300a7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042300a7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042300a7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042300a7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known joke poacher came into the comedy club during the middle of your set, many </a:t>
            </a:r>
            <a:r>
              <a:rPr lang="en"/>
              <a:t>comedians</a:t>
            </a:r>
            <a:r>
              <a:rPr lang="en"/>
              <a:t> so end their set early rather than risk any of their experimental material be stolen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comedy clubs are still </a:t>
            </a:r>
            <a:r>
              <a:rPr lang="en"/>
              <a:t>relevant</a:t>
            </a:r>
            <a:r>
              <a:rPr lang="en"/>
              <a:t> today, Stand-up is much more likely to be recorded in some form or fashion, and because of this, the </a:t>
            </a:r>
            <a:r>
              <a:rPr lang="en"/>
              <a:t>acquisition</a:t>
            </a:r>
            <a:r>
              <a:rPr lang="en"/>
              <a:t> of transcripts of a particular routine becomes much more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comedians have had to take </a:t>
            </a:r>
            <a:r>
              <a:rPr lang="en"/>
              <a:t>enforcement</a:t>
            </a:r>
            <a:r>
              <a:rPr lang="en"/>
              <a:t> </a:t>
            </a:r>
            <a:r>
              <a:rPr lang="en"/>
              <a:t>primarily</a:t>
            </a:r>
            <a:r>
              <a:rPr lang="en"/>
              <a:t> into their own hands, often times joke </a:t>
            </a:r>
            <a:r>
              <a:rPr lang="en"/>
              <a:t>poaching</a:t>
            </a:r>
            <a:r>
              <a:rPr lang="en"/>
              <a:t> is met with violence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042300a7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042300a7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goal was to establish a system that takes a joke by a comedian and find out whether comedian is originator.</a:t>
            </a:r>
            <a:endParaRPr/>
          </a:p>
          <a:p>
            <a:pPr indent="0" lvl="0" marL="0" rtl="0" algn="l">
              <a:spcBef>
                <a:spcPts val="0"/>
              </a:spcBef>
              <a:spcAft>
                <a:spcPts val="0"/>
              </a:spcAft>
              <a:buNone/>
            </a:pPr>
            <a:r>
              <a:rPr lang="en"/>
              <a:t>Our main contributions are</a:t>
            </a:r>
            <a:endParaRPr/>
          </a:p>
          <a:p>
            <a:pPr indent="-298450" lvl="0" marL="457200" rtl="0" algn="l">
              <a:spcBef>
                <a:spcPts val="0"/>
              </a:spcBef>
              <a:spcAft>
                <a:spcPts val="0"/>
              </a:spcAft>
              <a:buSzPts val="1100"/>
              <a:buAutoNum type="arabicPeriod"/>
            </a:pPr>
            <a:r>
              <a:rPr lang="en"/>
              <a:t>Develop</a:t>
            </a:r>
            <a:r>
              <a:rPr lang="en"/>
              <a:t> a tool to detect joke theft</a:t>
            </a:r>
            <a:endParaRPr/>
          </a:p>
          <a:p>
            <a:pPr indent="-298450" lvl="0" marL="457200" rtl="0" algn="l">
              <a:spcBef>
                <a:spcPts val="0"/>
              </a:spcBef>
              <a:spcAft>
                <a:spcPts val="0"/>
              </a:spcAft>
              <a:buSzPts val="1100"/>
              <a:buAutoNum type="arabicPeriod"/>
            </a:pPr>
            <a:r>
              <a:rPr lang="en"/>
              <a:t>Data collection </a:t>
            </a:r>
            <a:r>
              <a:rPr lang="en"/>
              <a:t>mechanism</a:t>
            </a:r>
            <a:r>
              <a:rPr lang="en"/>
              <a:t> for comedian works</a:t>
            </a:r>
            <a:endParaRPr/>
          </a:p>
          <a:p>
            <a:pPr indent="0" lvl="0" marL="0" rtl="0" algn="l">
              <a:spcBef>
                <a:spcPts val="0"/>
              </a:spcBef>
              <a:spcAft>
                <a:spcPts val="0"/>
              </a:spcAft>
              <a:buNone/>
            </a:pPr>
            <a:r>
              <a:rPr lang="en"/>
              <a:t>We came up with this goal because of some motivating questions</a:t>
            </a:r>
            <a:endParaRPr/>
          </a:p>
          <a:p>
            <a:pPr indent="-298450" lvl="0" marL="457200" rtl="0" algn="l">
              <a:spcBef>
                <a:spcPts val="0"/>
              </a:spcBef>
              <a:spcAft>
                <a:spcPts val="0"/>
              </a:spcAft>
              <a:buSzPts val="1100"/>
              <a:buAutoNum type="arabicPeriod"/>
            </a:pPr>
            <a:r>
              <a:rPr lang="en"/>
              <a:t>First question is, how accurately can we determine originality of jokes?</a:t>
            </a:r>
            <a:endParaRPr/>
          </a:p>
          <a:p>
            <a:pPr indent="-298450" lvl="0" marL="457200" rtl="0" algn="l">
              <a:spcBef>
                <a:spcPts val="0"/>
              </a:spcBef>
              <a:spcAft>
                <a:spcPts val="0"/>
              </a:spcAft>
              <a:buSzPts val="1100"/>
              <a:buAutoNum type="arabicPeriod"/>
            </a:pPr>
            <a:r>
              <a:rPr lang="en"/>
              <a:t>How widely spread is the joke-poaching?</a:t>
            </a:r>
            <a:endParaRPr/>
          </a:p>
          <a:p>
            <a:pPr indent="-298450" lvl="0" marL="457200" rtl="0" algn="l">
              <a:spcBef>
                <a:spcPts val="0"/>
              </a:spcBef>
              <a:spcAft>
                <a:spcPts val="0"/>
              </a:spcAft>
              <a:buSzPts val="1100"/>
              <a:buAutoNum type="arabicPeriod"/>
            </a:pPr>
            <a:r>
              <a:rPr lang="en"/>
              <a:t>Who are the bad actors in comedian world?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042300a7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042300a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those goal in mind, we approach our goal by taking several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of all, Transcripts are </a:t>
            </a:r>
            <a:r>
              <a:rPr lang="en"/>
              <a:t>acquired</a:t>
            </a:r>
            <a:r>
              <a:rPr lang="en"/>
              <a:t> from ScrapesFromTheLofts.com; they are a site that collects and shares transcripts for many types of media, but in our case we are focusing on their collection of stand-up transcripts.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scraping the site for transcripts all belonging to a particular comedian, the non-routine information is removed so that only the </a:t>
            </a:r>
            <a:r>
              <a:rPr lang="en"/>
              <a:t>comedian’s words and the audiences reactions are present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it comes to transcripts, they fall into two categories: </a:t>
            </a:r>
            <a:endParaRPr/>
          </a:p>
          <a:p>
            <a:pPr indent="-298450" lvl="0" marL="457200" rtl="0" algn="l">
              <a:spcBef>
                <a:spcPts val="0"/>
              </a:spcBef>
              <a:spcAft>
                <a:spcPts val="0"/>
              </a:spcAft>
              <a:buSzPts val="1100"/>
              <a:buAutoNum type="arabicPeriod"/>
            </a:pPr>
            <a:r>
              <a:rPr lang="en"/>
              <a:t>those that only contain the comedians words, </a:t>
            </a:r>
            <a:endParaRPr/>
          </a:p>
          <a:p>
            <a:pPr indent="-298450" lvl="0" marL="457200" rtl="0" algn="l">
              <a:spcBef>
                <a:spcPts val="0"/>
              </a:spcBef>
              <a:spcAft>
                <a:spcPts val="0"/>
              </a:spcAft>
              <a:buSzPts val="1100"/>
              <a:buAutoNum type="arabicPeriod"/>
            </a:pPr>
            <a:r>
              <a:rPr lang="en"/>
              <a:t>and those that contain any noise made during the routine; </a:t>
            </a:r>
            <a:endParaRPr/>
          </a:p>
          <a:p>
            <a:pPr indent="0" lvl="0" marL="0" rtl="0" algn="l">
              <a:spcBef>
                <a:spcPts val="0"/>
              </a:spcBef>
              <a:spcAft>
                <a:spcPts val="0"/>
              </a:spcAft>
              <a:buNone/>
            </a:pPr>
            <a:r>
              <a:rPr lang="en"/>
              <a:t>for the purposes of this project, we focused primarily on the second type of transcript as they aided in the detection and classification of jokes. The first type of transcript could be used in our project with the slight modification by manually watching the routine and insert into the transcript indicators of audience laughter.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Cleaned transcripts are then analyzed to determine the presence jokes and these jokes are used to build a model for a given comedian. The model can then be given a joke, and it will return the probability of the given joke being written by that comedian.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ultimate goal in this case is then to be able to build a model for a known comedian and identify jokes that are associated with them which might not actually belong to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042300a7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042300a7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Scraping source is ScrapeFromTheLoft.com</a:t>
            </a:r>
            <a:endParaRPr/>
          </a:p>
          <a:p>
            <a:pPr indent="-298450" lvl="0" marL="457200" rtl="0" algn="l">
              <a:spcBef>
                <a:spcPts val="0"/>
              </a:spcBef>
              <a:spcAft>
                <a:spcPts val="0"/>
              </a:spcAft>
              <a:buSzPts val="1100"/>
              <a:buAutoNum type="arabicPeriod"/>
            </a:pPr>
            <a:r>
              <a:rPr lang="en"/>
              <a:t>From the website, we used python code with request library to crawl raw dataset which is basic text form of joke script</a:t>
            </a:r>
            <a:endParaRPr/>
          </a:p>
          <a:p>
            <a:pPr indent="-298450" lvl="0" marL="457200" rtl="0" algn="l">
              <a:spcBef>
                <a:spcPts val="0"/>
              </a:spcBef>
              <a:spcAft>
                <a:spcPts val="0"/>
              </a:spcAft>
              <a:buSzPts val="1100"/>
              <a:buAutoNum type="arabicPeriod"/>
            </a:pPr>
            <a:r>
              <a:rPr lang="en"/>
              <a:t>Then we used Beautiful Soup library to parse raw data then get parts we want to analyze</a:t>
            </a:r>
            <a:endParaRPr/>
          </a:p>
          <a:p>
            <a:pPr indent="-298450" lvl="0" marL="457200" rtl="0" algn="l">
              <a:spcBef>
                <a:spcPts val="0"/>
              </a:spcBef>
              <a:spcAft>
                <a:spcPts val="0"/>
              </a:spcAft>
              <a:buSzPts val="1100"/>
              <a:buAutoNum type="arabicPeriod"/>
            </a:pPr>
            <a:r>
              <a:rPr lang="en"/>
              <a:t>Once we have crawled data, we cleaned up the raw data into usable datasets. </a:t>
            </a:r>
            <a:endParaRPr/>
          </a:p>
          <a:p>
            <a:pPr indent="0" lvl="0" marL="0" rtl="0" algn="l">
              <a:spcBef>
                <a:spcPts val="0"/>
              </a:spcBef>
              <a:spcAft>
                <a:spcPts val="0"/>
              </a:spcAft>
              <a:buNone/>
            </a:pPr>
            <a:r>
              <a:rPr lang="en"/>
              <a:t>Next slides will explain what we did with our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042300a7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042300a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routines we are using for building the models contain laughter or other noises made by the audience in the transcript. By combing through the </a:t>
            </a:r>
            <a:r>
              <a:rPr lang="en"/>
              <a:t>transcripts</a:t>
            </a:r>
            <a:r>
              <a:rPr lang="en"/>
              <a:t> by hand,  we were able to identify which noises made by the  </a:t>
            </a:r>
            <a:r>
              <a:rPr lang="en"/>
              <a:t>audience</a:t>
            </a:r>
            <a:r>
              <a:rPr lang="en"/>
              <a:t>  can be used as </a:t>
            </a:r>
            <a:r>
              <a:rPr lang="en"/>
              <a:t>indicators</a:t>
            </a:r>
            <a:r>
              <a:rPr lang="en"/>
              <a:t> of a joke being present.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"audience laughing", "audience laughs", "Laughter and applause" these are all examples of indicator noises that are present in the transcript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process for </a:t>
            </a:r>
            <a:r>
              <a:rPr lang="en"/>
              <a:t>extracting the joke from the transcript operates under the assumption that jokes are made of 2 to 3 parts. The first two parts that all jokes have are the setup and the punchline. A third optional component is the tagline or taglines.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setup consists of a number of uninterrupted lines of dialog from the comedian. When a joke indicator is identified, the program looks at the most recently spoken line of dialog. This is either a punchline, or a tagline. The punchline is identified as being the immediate payoff to the setup; if there has been dialog detected as setup, the line that provoked the laughter is considered a punchline. However, there are instances in which the comedian will say a line and illicit a response from the audience without setting up a joke. This is classified as a tagline, a payoff to a previously set up joke.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 our project, we take the naive approach that all taglines are related to the joke which most recently had a punchline; however, we recognize that this is not always the case and is a potential avenue on which the project can be further improved.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042300a7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042300a7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all of the jokes have been extracted, they can be fed into the character model. The character model currently looks at the collection of jokes both </a:t>
            </a:r>
            <a:r>
              <a:rPr lang="en"/>
              <a:t>quantitatively</a:t>
            </a:r>
            <a:r>
              <a:rPr lang="en"/>
              <a:t> and qualitatively.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quantitative side, each joke in the model’s collection is broken down into its component parts, and these are measured. Measurements of interest, are the number of words in the setup, number of words in the punchline, number of words in the taglines (if present), the number of </a:t>
            </a:r>
            <a:r>
              <a:rPr lang="en"/>
              <a:t>tag lines</a:t>
            </a:r>
            <a:r>
              <a:rPr lang="en"/>
              <a:t> a joke has (if any at all), and the total number of words in a joke. This was the first part of the model to be implemented, and even when testing a joke that was part of the dataset the model was made with, the percent error for any </a:t>
            </a:r>
            <a:r>
              <a:rPr lang="en"/>
              <a:t>component</a:t>
            </a:r>
            <a:r>
              <a:rPr lang="en"/>
              <a:t> of the joke was upwords of 45% with the exception of the setup component, which only had a 10% error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qualitative</a:t>
            </a:r>
            <a:r>
              <a:rPr lang="en"/>
              <a:t> side focuses on the words and phrases contained in a joke. The most common one word phrases, as well as two-word phrases</a:t>
            </a:r>
            <a:r>
              <a:rPr lang="en">
                <a:solidFill>
                  <a:schemeClr val="dk1"/>
                </a:solidFill>
              </a:rPr>
              <a:t>,</a:t>
            </a:r>
            <a:r>
              <a:rPr lang="en">
                <a:solidFill>
                  <a:schemeClr val="dk1"/>
                </a:solidFill>
              </a:rPr>
              <a:t> three-word phrases, you get the idea</a:t>
            </a:r>
            <a:r>
              <a:rPr lang="en"/>
              <a:t>, up to the point that a phrase only appears once in the collection of jokes, are used to see if a joke contains similar language to other jokes the comedian has told; for each word in the joke that is found in the top 15 of these </a:t>
            </a:r>
            <a:r>
              <a:rPr lang="en"/>
              <a:t>categories</a:t>
            </a:r>
            <a:r>
              <a:rPr lang="en"/>
              <a:t>, points are awarded, with matches to longer phrases being worth more points. This point value is then divided by the number of words in the joke to calculate the similarity score of the joke in question to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testing the </a:t>
            </a:r>
            <a:r>
              <a:rPr lang="en"/>
              <a:t>accuracy</a:t>
            </a:r>
            <a:r>
              <a:rPr lang="en"/>
              <a:t> of this model, we used a percentage of the extracted jokes for </a:t>
            </a:r>
            <a:r>
              <a:rPr lang="en"/>
              <a:t>training</a:t>
            </a:r>
            <a:r>
              <a:rPr lang="en"/>
              <a:t>, and a smaller percentage for checking the accuracy of the model. When using 95% of the jokes for training, the model was, on </a:t>
            </a:r>
            <a:r>
              <a:rPr lang="en"/>
              <a:t>average,</a:t>
            </a:r>
            <a:r>
              <a:rPr lang="en"/>
              <a:t> able to correctly identify the </a:t>
            </a:r>
            <a:r>
              <a:rPr lang="en"/>
              <a:t>remaining</a:t>
            </a:r>
            <a:r>
              <a:rPr lang="en"/>
              <a:t> 5% of the jokes 74% of the time. Using between 90% and 85% of the jokes for training resulted in average accuracy </a:t>
            </a:r>
            <a:r>
              <a:rPr lang="en"/>
              <a:t>around</a:t>
            </a:r>
            <a:r>
              <a:rPr lang="en"/>
              <a:t> the 70% mark, with accuracy </a:t>
            </a:r>
            <a:r>
              <a:rPr lang="en"/>
              <a:t>dipping</a:t>
            </a:r>
            <a:r>
              <a:rPr lang="en"/>
              <a:t> down to 62% accurate when only 80% of the jokes for training.</a:t>
            </a:r>
            <a:endParaRPr/>
          </a:p>
          <a:p>
            <a:pPr indent="0" lvl="0" marL="0" rtl="0" algn="l">
              <a:spcBef>
                <a:spcPts val="0"/>
              </a:spcBef>
              <a:spcAft>
                <a:spcPts val="0"/>
              </a:spcAft>
              <a:buNone/>
            </a:pPr>
            <a:r>
              <a:rPr lang="en"/>
              <a:t>5% ~ 74.1538</a:t>
            </a:r>
            <a:endParaRPr/>
          </a:p>
          <a:p>
            <a:pPr indent="0" lvl="0" marL="0" rtl="0" algn="l">
              <a:spcBef>
                <a:spcPts val="0"/>
              </a:spcBef>
              <a:spcAft>
                <a:spcPts val="0"/>
              </a:spcAft>
              <a:buNone/>
            </a:pPr>
            <a:r>
              <a:rPr lang="en"/>
              <a:t>10% ~70.5781</a:t>
            </a:r>
            <a:endParaRPr/>
          </a:p>
          <a:p>
            <a:pPr indent="0" lvl="0" marL="0" rtl="0" algn="l">
              <a:spcBef>
                <a:spcPts val="0"/>
              </a:spcBef>
              <a:spcAft>
                <a:spcPts val="0"/>
              </a:spcAft>
              <a:buNone/>
            </a:pPr>
            <a:r>
              <a:rPr lang="en"/>
              <a:t>15% ~70.1567</a:t>
            </a:r>
            <a:endParaRPr/>
          </a:p>
          <a:p>
            <a:pPr indent="0" lvl="0" marL="0" rtl="0" algn="l">
              <a:spcBef>
                <a:spcPts val="0"/>
              </a:spcBef>
              <a:spcAft>
                <a:spcPts val="0"/>
              </a:spcAft>
              <a:buNone/>
            </a:pPr>
            <a:r>
              <a:rPr lang="en"/>
              <a:t>20% ~ 62.-122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This is admittedly an area that may end up being left as “good enough”, as we try and complete the other milestones required for this project, but we would welcome any suggestions during our questions section with regards to what you think we could improve.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042300a7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042300a7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would be to test our model on jokes we know don’t </a:t>
            </a:r>
            <a:r>
              <a:rPr lang="en"/>
              <a:t>belong</a:t>
            </a:r>
            <a:r>
              <a:rPr lang="en"/>
              <a:t> to the modeled </a:t>
            </a:r>
            <a:r>
              <a:rPr lang="en"/>
              <a:t>comedian to ensure that the model doesn’t report false positives. This hasn’t been completed yet.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Unfortunately, we’ve yet to be able to use the tool to test for any bad actor’s as we’re yet to finish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16894cd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16894cd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Pictured here, is a wheelhouse. Please note, WE are outside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outside of all of our wheel houses!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combines scraping the web for transcripts, cleaning data, identifying jokes and classifying their components, building models and training models, all of which is new material to everyone on this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Cleaning the data had hidden issues, such as </a:t>
            </a:r>
            <a:r>
              <a:rPr lang="en"/>
              <a:t>irregular</a:t>
            </a:r>
            <a:r>
              <a:rPr lang="en"/>
              <a:t> censorship depending on the transcript which needed to be manually identified and corrected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alluded to before, there are likely better ways to build the models that we are unaware of due to our </a:t>
            </a:r>
            <a:r>
              <a:rPr lang="en"/>
              <a:t>unfamiliarity with this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being said, I believe that as a group, we have done a great job of overcoming these hurdles, though there will likely be more to come.</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crapsfromtheloft.com"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Funny, not Funny</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SzPts val="688"/>
              <a:buNone/>
            </a:pPr>
            <a:r>
              <a:rPr lang="en" sz="1300"/>
              <a:t>Walter Squires | Kyungchan Lim | Autumn Henderson</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of Project</a:t>
            </a:r>
            <a:endParaRPr/>
          </a:p>
        </p:txBody>
      </p:sp>
      <p:sp>
        <p:nvSpPr>
          <p:cNvPr id="125" name="Google Shape;125;p22"/>
          <p:cNvSpPr txBox="1"/>
          <p:nvPr>
            <p:ph idx="1" type="body"/>
          </p:nvPr>
        </p:nvSpPr>
        <p:spPr>
          <a:xfrm>
            <a:off x="311700" y="1273775"/>
            <a:ext cx="4268100" cy="210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200"/>
              <a:t>Accomplishments</a:t>
            </a:r>
            <a:endParaRPr b="1" sz="2200"/>
          </a:p>
          <a:p>
            <a:pPr indent="-342900" lvl="0" marL="457200" rtl="0" algn="l">
              <a:spcBef>
                <a:spcPts val="1200"/>
              </a:spcBef>
              <a:spcAft>
                <a:spcPts val="0"/>
              </a:spcAft>
              <a:buSzPts val="1800"/>
              <a:buChar char="-"/>
            </a:pPr>
            <a:r>
              <a:rPr lang="en"/>
              <a:t>Extract jokes from transcripts and classify their component parts</a:t>
            </a:r>
            <a:endParaRPr/>
          </a:p>
          <a:p>
            <a:pPr indent="-342900" lvl="0" marL="457200" rtl="0" algn="l">
              <a:spcBef>
                <a:spcPts val="0"/>
              </a:spcBef>
              <a:spcAft>
                <a:spcPts val="0"/>
              </a:spcAft>
              <a:buSzPts val="1800"/>
              <a:buChar char="-"/>
            </a:pPr>
            <a:r>
              <a:rPr lang="en"/>
              <a:t>Build a model based off of these jokes and test it against jokes belonging to its own dataset</a:t>
            </a:r>
            <a:endParaRPr/>
          </a:p>
        </p:txBody>
      </p:sp>
      <p:sp>
        <p:nvSpPr>
          <p:cNvPr id="126" name="Google Shape;126;p22"/>
          <p:cNvSpPr txBox="1"/>
          <p:nvPr>
            <p:ph idx="1" type="body"/>
          </p:nvPr>
        </p:nvSpPr>
        <p:spPr>
          <a:xfrm>
            <a:off x="4716600" y="1273775"/>
            <a:ext cx="4268100" cy="210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200"/>
              <a:t>To-Dos</a:t>
            </a:r>
            <a:endParaRPr b="1" sz="2200"/>
          </a:p>
          <a:p>
            <a:pPr indent="-342900" lvl="0" marL="457200" rtl="0" algn="l">
              <a:spcBef>
                <a:spcPts val="1200"/>
              </a:spcBef>
              <a:spcAft>
                <a:spcPts val="0"/>
              </a:spcAft>
              <a:buSzPts val="1800"/>
              <a:buChar char="-"/>
            </a:pPr>
            <a:r>
              <a:rPr lang="en"/>
              <a:t>Test the model against jokes from different authors</a:t>
            </a:r>
            <a:endParaRPr/>
          </a:p>
          <a:p>
            <a:pPr indent="-342900" lvl="0" marL="457200" rtl="0" algn="l">
              <a:spcBef>
                <a:spcPts val="0"/>
              </a:spcBef>
              <a:spcAft>
                <a:spcPts val="0"/>
              </a:spcAft>
              <a:buSzPts val="1800"/>
              <a:buChar char="-"/>
            </a:pPr>
            <a:r>
              <a:rPr lang="en"/>
              <a:t>Determine if the project will accurately determine joke poaching </a:t>
            </a:r>
            <a:endParaRPr/>
          </a:p>
        </p:txBody>
      </p:sp>
      <p:pic>
        <p:nvPicPr>
          <p:cNvPr id="127" name="Google Shape;127;p22"/>
          <p:cNvPicPr preferRelativeResize="0"/>
          <p:nvPr/>
        </p:nvPicPr>
        <p:blipFill rotWithShape="1">
          <a:blip r:embed="rId3">
            <a:alphaModFix/>
          </a:blip>
          <a:srcRect b="23073" l="0" r="0" t="17056"/>
          <a:stretch/>
        </p:blipFill>
        <p:spPr>
          <a:xfrm>
            <a:off x="3028975" y="3150400"/>
            <a:ext cx="3086050" cy="199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a:t>
            </a:r>
            <a:endParaRPr/>
          </a:p>
        </p:txBody>
      </p:sp>
      <p:sp>
        <p:nvSpPr>
          <p:cNvPr id="133" name="Google Shape;133;p23"/>
          <p:cNvSpPr txBox="1"/>
          <p:nvPr>
            <p:ph idx="1" type="body"/>
          </p:nvPr>
        </p:nvSpPr>
        <p:spPr>
          <a:xfrm>
            <a:off x="311700" y="1234075"/>
            <a:ext cx="4423200" cy="3334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Real-world</a:t>
            </a:r>
            <a:endParaRPr sz="2000"/>
          </a:p>
          <a:p>
            <a:pPr indent="-330200" lvl="1" marL="914400" rtl="0" algn="l">
              <a:spcBef>
                <a:spcPts val="0"/>
              </a:spcBef>
              <a:spcAft>
                <a:spcPts val="0"/>
              </a:spcAft>
              <a:buSzPts val="1600"/>
              <a:buChar char="-"/>
            </a:pPr>
            <a:r>
              <a:rPr lang="en" sz="1600"/>
              <a:t>Identify unoriginal comedians</a:t>
            </a:r>
            <a:endParaRPr sz="1600"/>
          </a:p>
          <a:p>
            <a:pPr indent="-330200" lvl="1" marL="914400" rtl="0" algn="l">
              <a:spcBef>
                <a:spcPts val="0"/>
              </a:spcBef>
              <a:spcAft>
                <a:spcPts val="0"/>
              </a:spcAft>
              <a:buSzPts val="1600"/>
              <a:buChar char="-"/>
            </a:pPr>
            <a:r>
              <a:rPr lang="en" sz="1600"/>
              <a:t>Prosecute joke theft</a:t>
            </a:r>
            <a:endParaRPr sz="1600"/>
          </a:p>
          <a:p>
            <a:pPr indent="0" lvl="0" marL="9144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Future Research</a:t>
            </a:r>
            <a:endParaRPr sz="2000"/>
          </a:p>
          <a:p>
            <a:pPr indent="-330200" lvl="1" marL="914400" rtl="0" algn="l">
              <a:spcBef>
                <a:spcPts val="0"/>
              </a:spcBef>
              <a:spcAft>
                <a:spcPts val="0"/>
              </a:spcAft>
              <a:buSzPts val="1600"/>
              <a:buChar char="-"/>
            </a:pPr>
            <a:r>
              <a:rPr lang="en" sz="1600"/>
              <a:t>Capture various types of transcripts</a:t>
            </a:r>
            <a:endParaRPr sz="1600"/>
          </a:p>
          <a:p>
            <a:pPr indent="-330200" lvl="1" marL="914400" rtl="0" algn="l">
              <a:spcBef>
                <a:spcPts val="0"/>
              </a:spcBef>
              <a:spcAft>
                <a:spcPts val="0"/>
              </a:spcAft>
              <a:buSzPts val="1600"/>
              <a:buChar char="-"/>
            </a:pPr>
            <a:r>
              <a:rPr lang="en" sz="1600"/>
              <a:t>Create databases of originators and transcripts</a:t>
            </a:r>
            <a:endParaRPr sz="1600"/>
          </a:p>
        </p:txBody>
      </p:sp>
      <p:pic>
        <p:nvPicPr>
          <p:cNvPr id="134" name="Google Shape;134;p23"/>
          <p:cNvPicPr preferRelativeResize="0"/>
          <p:nvPr/>
        </p:nvPicPr>
        <p:blipFill>
          <a:blip r:embed="rId3">
            <a:alphaModFix/>
          </a:blip>
          <a:stretch>
            <a:fillRect/>
          </a:stretch>
        </p:blipFill>
        <p:spPr>
          <a:xfrm>
            <a:off x="4949925" y="872375"/>
            <a:ext cx="3584983" cy="339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a:t>
            </a:r>
            <a:endParaRPr/>
          </a:p>
        </p:txBody>
      </p:sp>
      <p:sp>
        <p:nvSpPr>
          <p:cNvPr id="140" name="Google Shape;140;p24"/>
          <p:cNvSpPr txBox="1"/>
          <p:nvPr>
            <p:ph idx="1" type="body"/>
          </p:nvPr>
        </p:nvSpPr>
        <p:spPr>
          <a:xfrm>
            <a:off x="1358400" y="1270100"/>
            <a:ext cx="6427200" cy="281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Determining the originator of a joke is difficult</a:t>
            </a:r>
            <a:endParaRPr sz="2100"/>
          </a:p>
          <a:p>
            <a:pPr indent="0" lvl="0" marL="0" rtl="0" algn="ctr">
              <a:spcBef>
                <a:spcPts val="1200"/>
              </a:spcBef>
              <a:spcAft>
                <a:spcPts val="0"/>
              </a:spcAft>
              <a:buNone/>
            </a:pPr>
            <a:r>
              <a:rPr lang="en" sz="2100"/>
              <a:t>Comedians steal jokes regularly</a:t>
            </a:r>
            <a:endParaRPr sz="2100"/>
          </a:p>
          <a:p>
            <a:pPr indent="0" lvl="0" marL="0" rtl="0" algn="ctr">
              <a:spcBef>
                <a:spcPts val="1200"/>
              </a:spcBef>
              <a:spcAft>
                <a:spcPts val="0"/>
              </a:spcAft>
              <a:buNone/>
            </a:pPr>
            <a:r>
              <a:rPr lang="en" sz="2100"/>
              <a:t>Model compares transcripts for originality</a:t>
            </a:r>
            <a:endParaRPr sz="2100"/>
          </a:p>
          <a:p>
            <a:pPr indent="0" lvl="0" marL="0" rtl="0" algn="ctr">
              <a:spcBef>
                <a:spcPts val="1200"/>
              </a:spcBef>
              <a:spcAft>
                <a:spcPts val="0"/>
              </a:spcAft>
              <a:buNone/>
            </a:pPr>
            <a:r>
              <a:rPr lang="en" sz="2100"/>
              <a:t>Potential for use legally</a:t>
            </a:r>
            <a:endParaRPr sz="2100"/>
          </a:p>
          <a:p>
            <a:pPr indent="0" lvl="0" marL="0" rtl="0" algn="ctr">
              <a:spcBef>
                <a:spcPts val="1200"/>
              </a:spcBef>
              <a:spcAft>
                <a:spcPts val="1200"/>
              </a:spcAft>
              <a:buNone/>
            </a:pPr>
            <a:r>
              <a:rPr lang="en" sz="2100"/>
              <a:t>Room to grow the program</a:t>
            </a:r>
            <a:endParaRPr sz="2100"/>
          </a:p>
        </p:txBody>
      </p:sp>
      <p:pic>
        <p:nvPicPr>
          <p:cNvPr id="141" name="Google Shape;141;p24"/>
          <p:cNvPicPr preferRelativeResize="0"/>
          <p:nvPr/>
        </p:nvPicPr>
        <p:blipFill>
          <a:blip r:embed="rId3">
            <a:alphaModFix/>
          </a:blip>
          <a:stretch>
            <a:fillRect/>
          </a:stretch>
        </p:blipFill>
        <p:spPr>
          <a:xfrm>
            <a:off x="0" y="3437275"/>
            <a:ext cx="1866375" cy="1555900"/>
          </a:xfrm>
          <a:prstGeom prst="rect">
            <a:avLst/>
          </a:prstGeom>
          <a:noFill/>
          <a:ln>
            <a:noFill/>
          </a:ln>
        </p:spPr>
      </p:pic>
      <p:pic>
        <p:nvPicPr>
          <p:cNvPr id="142" name="Google Shape;142;p24"/>
          <p:cNvPicPr preferRelativeResize="0"/>
          <p:nvPr/>
        </p:nvPicPr>
        <p:blipFill>
          <a:blip r:embed="rId3">
            <a:alphaModFix/>
          </a:blip>
          <a:stretch>
            <a:fillRect/>
          </a:stretch>
        </p:blipFill>
        <p:spPr>
          <a:xfrm flipH="1">
            <a:off x="7277625" y="3437275"/>
            <a:ext cx="1866375" cy="155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426975"/>
            <a:ext cx="63699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Joke theft as old as jokes</a:t>
            </a:r>
            <a:endParaRPr/>
          </a:p>
          <a:p>
            <a:pPr indent="-317500" lvl="1" marL="914400" rtl="0" algn="l">
              <a:spcBef>
                <a:spcPts val="0"/>
              </a:spcBef>
              <a:spcAft>
                <a:spcPts val="0"/>
              </a:spcAft>
              <a:buSzPts val="1400"/>
              <a:buChar char="-"/>
            </a:pPr>
            <a:r>
              <a:rPr lang="en"/>
              <a:t>19th century saw reliance on stock materials</a:t>
            </a:r>
            <a:endParaRPr/>
          </a:p>
          <a:p>
            <a:pPr indent="-317500" lvl="1" marL="914400" rtl="0" algn="l">
              <a:spcBef>
                <a:spcPts val="0"/>
              </a:spcBef>
              <a:spcAft>
                <a:spcPts val="0"/>
              </a:spcAft>
              <a:buSzPts val="1400"/>
              <a:buChar char="-"/>
            </a:pPr>
            <a:r>
              <a:rPr lang="en"/>
              <a:t>1970s spike with popular comedians like Robin Williams</a:t>
            </a:r>
            <a:endParaRPr/>
          </a:p>
          <a:p>
            <a:pPr indent="-342900" lvl="0" marL="457200" rtl="0" algn="l">
              <a:spcBef>
                <a:spcPts val="0"/>
              </a:spcBef>
              <a:spcAft>
                <a:spcPts val="0"/>
              </a:spcAft>
              <a:buSzPts val="1800"/>
              <a:buChar char="-"/>
            </a:pPr>
            <a:r>
              <a:rPr lang="en"/>
              <a:t>Can catch theft with ease today</a:t>
            </a:r>
            <a:endParaRPr/>
          </a:p>
          <a:p>
            <a:pPr indent="-317500" lvl="1" marL="914400" rtl="0" algn="l">
              <a:spcBef>
                <a:spcPts val="0"/>
              </a:spcBef>
              <a:spcAft>
                <a:spcPts val="0"/>
              </a:spcAft>
              <a:buSzPts val="1400"/>
              <a:buChar char="-"/>
            </a:pPr>
            <a:r>
              <a:rPr lang="en"/>
              <a:t>Social Media</a:t>
            </a:r>
            <a:endParaRPr/>
          </a:p>
          <a:p>
            <a:pPr indent="-317500" lvl="1" marL="914400" rtl="0" algn="l">
              <a:spcBef>
                <a:spcPts val="0"/>
              </a:spcBef>
              <a:spcAft>
                <a:spcPts val="0"/>
              </a:spcAft>
              <a:buSzPts val="1400"/>
              <a:buChar char="-"/>
            </a:pPr>
            <a:r>
              <a:rPr lang="en"/>
              <a:t>Recordings</a:t>
            </a:r>
            <a:endParaRPr/>
          </a:p>
          <a:p>
            <a:pPr indent="-317500" lvl="1" marL="914400" rtl="0" algn="l">
              <a:spcBef>
                <a:spcPts val="0"/>
              </a:spcBef>
              <a:spcAft>
                <a:spcPts val="0"/>
              </a:spcAft>
              <a:buSzPts val="1400"/>
              <a:buChar char="-"/>
            </a:pPr>
            <a:r>
              <a:rPr lang="en"/>
              <a:t>Transcripts readily available</a:t>
            </a:r>
            <a:endParaRPr/>
          </a:p>
          <a:p>
            <a:pPr indent="-342900" lvl="0" marL="457200" rtl="0" algn="l">
              <a:spcBef>
                <a:spcPts val="0"/>
              </a:spcBef>
              <a:spcAft>
                <a:spcPts val="0"/>
              </a:spcAft>
              <a:buSzPts val="1800"/>
              <a:buChar char="-"/>
            </a:pPr>
            <a:r>
              <a:rPr lang="en"/>
              <a:t>Determining originator still difficult</a:t>
            </a:r>
            <a:endParaRPr/>
          </a:p>
          <a:p>
            <a:pPr indent="-317500" lvl="1" marL="914400" rtl="0" algn="l">
              <a:spcBef>
                <a:spcPts val="0"/>
              </a:spcBef>
              <a:spcAft>
                <a:spcPts val="0"/>
              </a:spcAft>
              <a:buSzPts val="1400"/>
              <a:buChar char="-"/>
            </a:pPr>
            <a:r>
              <a:rPr lang="en"/>
              <a:t>Copyright laws do not defend idea itself</a:t>
            </a:r>
            <a:endParaRPr/>
          </a:p>
          <a:p>
            <a:pPr indent="-317500" lvl="1" marL="914400" rtl="0" algn="l">
              <a:spcBef>
                <a:spcPts val="0"/>
              </a:spcBef>
              <a:spcAft>
                <a:spcPts val="0"/>
              </a:spcAft>
              <a:buSzPts val="1400"/>
              <a:buChar char="-"/>
            </a:pPr>
            <a:r>
              <a:rPr lang="en"/>
              <a:t>Informal network-based institutions try to keep comedians in line</a:t>
            </a:r>
            <a:endParaRPr/>
          </a:p>
        </p:txBody>
      </p:sp>
      <p:pic>
        <p:nvPicPr>
          <p:cNvPr id="66" name="Google Shape;66;p14"/>
          <p:cNvPicPr preferRelativeResize="0"/>
          <p:nvPr/>
        </p:nvPicPr>
        <p:blipFill>
          <a:blip r:embed="rId3">
            <a:alphaModFix/>
          </a:blip>
          <a:stretch>
            <a:fillRect/>
          </a:stretch>
        </p:blipFill>
        <p:spPr>
          <a:xfrm>
            <a:off x="4971475" y="1017725"/>
            <a:ext cx="5235051" cy="299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2" name="Google Shape;72;p15"/>
          <p:cNvSpPr txBox="1"/>
          <p:nvPr>
            <p:ph idx="1" type="body"/>
          </p:nvPr>
        </p:nvSpPr>
        <p:spPr>
          <a:xfrm>
            <a:off x="311700" y="2463225"/>
            <a:ext cx="4268100" cy="210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t>Contributions</a:t>
            </a:r>
            <a:endParaRPr b="1" sz="2200"/>
          </a:p>
          <a:p>
            <a:pPr indent="-342900" lvl="0" marL="457200" rtl="0" algn="l">
              <a:spcBef>
                <a:spcPts val="1200"/>
              </a:spcBef>
              <a:spcAft>
                <a:spcPts val="0"/>
              </a:spcAft>
              <a:buSzPts val="1800"/>
              <a:buChar char="-"/>
            </a:pPr>
            <a:r>
              <a:rPr lang="en"/>
              <a:t>Baseline tool to detect joke theft</a:t>
            </a:r>
            <a:endParaRPr/>
          </a:p>
          <a:p>
            <a:pPr indent="-342900" lvl="0" marL="457200" rtl="0" algn="l">
              <a:spcBef>
                <a:spcPts val="0"/>
              </a:spcBef>
              <a:spcAft>
                <a:spcPts val="0"/>
              </a:spcAft>
              <a:buSzPts val="1800"/>
              <a:buChar char="-"/>
            </a:pPr>
            <a:r>
              <a:rPr lang="en"/>
              <a:t>Data collection mechanism for comedian works</a:t>
            </a:r>
            <a:endParaRPr/>
          </a:p>
          <a:p>
            <a:pPr indent="0" lvl="0" marL="457200" rtl="0" algn="l">
              <a:spcBef>
                <a:spcPts val="1200"/>
              </a:spcBef>
              <a:spcAft>
                <a:spcPts val="1200"/>
              </a:spcAft>
              <a:buNone/>
            </a:pPr>
            <a:r>
              <a:t/>
            </a:r>
            <a:endParaRPr/>
          </a:p>
        </p:txBody>
      </p:sp>
      <p:sp>
        <p:nvSpPr>
          <p:cNvPr id="73" name="Google Shape;73;p15"/>
          <p:cNvSpPr txBox="1"/>
          <p:nvPr>
            <p:ph idx="1" type="body"/>
          </p:nvPr>
        </p:nvSpPr>
        <p:spPr>
          <a:xfrm>
            <a:off x="464100" y="1273125"/>
            <a:ext cx="8520600" cy="1076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t>Establish a system that takes a joke by a comedian and </a:t>
            </a:r>
            <a:r>
              <a:rPr lang="en" sz="2200"/>
              <a:t>determines</a:t>
            </a:r>
            <a:r>
              <a:rPr lang="en" sz="2200"/>
              <a:t> whether comedian is originator.</a:t>
            </a:r>
            <a:endParaRPr sz="2200"/>
          </a:p>
        </p:txBody>
      </p:sp>
      <p:sp>
        <p:nvSpPr>
          <p:cNvPr id="74" name="Google Shape;74;p15"/>
          <p:cNvSpPr txBox="1"/>
          <p:nvPr>
            <p:ph idx="1" type="body"/>
          </p:nvPr>
        </p:nvSpPr>
        <p:spPr>
          <a:xfrm>
            <a:off x="4716600" y="2463225"/>
            <a:ext cx="4268100" cy="210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200"/>
              <a:t>Motivating Questions</a:t>
            </a:r>
            <a:endParaRPr b="1" sz="2200"/>
          </a:p>
          <a:p>
            <a:pPr indent="-342900" lvl="0" marL="457200" rtl="0" algn="l">
              <a:spcBef>
                <a:spcPts val="1200"/>
              </a:spcBef>
              <a:spcAft>
                <a:spcPts val="0"/>
              </a:spcAft>
              <a:buSzPts val="1800"/>
              <a:buChar char="-"/>
            </a:pPr>
            <a:r>
              <a:rPr lang="en"/>
              <a:t>Can a tool be created that can determine originality with accuracy?</a:t>
            </a:r>
            <a:endParaRPr/>
          </a:p>
          <a:p>
            <a:pPr indent="-342900" lvl="0" marL="457200" rtl="0" algn="l">
              <a:spcBef>
                <a:spcPts val="0"/>
              </a:spcBef>
              <a:spcAft>
                <a:spcPts val="0"/>
              </a:spcAft>
              <a:buSzPts val="1800"/>
              <a:buChar char="-"/>
            </a:pPr>
            <a:r>
              <a:rPr lang="en"/>
              <a:t>How prevalent is joke-poaching?</a:t>
            </a:r>
            <a:endParaRPr/>
          </a:p>
          <a:p>
            <a:pPr indent="-342900" lvl="0" marL="457200" rtl="0" algn="l">
              <a:spcBef>
                <a:spcPts val="0"/>
              </a:spcBef>
              <a:spcAft>
                <a:spcPts val="0"/>
              </a:spcAft>
              <a:buSzPts val="1800"/>
              <a:buChar char="-"/>
            </a:pPr>
            <a:r>
              <a:rPr lang="en"/>
              <a:t>Who are the bad actors?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80" name="Google Shape;80;p16"/>
          <p:cNvSpPr txBox="1"/>
          <p:nvPr>
            <p:ph idx="1" type="body"/>
          </p:nvPr>
        </p:nvSpPr>
        <p:spPr>
          <a:xfrm>
            <a:off x="4572000" y="1341250"/>
            <a:ext cx="4260300" cy="3334800"/>
          </a:xfrm>
          <a:prstGeom prst="rect">
            <a:avLst/>
          </a:prstGeom>
        </p:spPr>
        <p:txBody>
          <a:bodyPr anchorCtr="0" anchor="t" bIns="91425" lIns="91425" spcFirstLastPara="1" rIns="91425" wrap="square" tIns="91425">
            <a:normAutofit/>
          </a:bodyPr>
          <a:lstStyle/>
          <a:p>
            <a:pPr indent="-368300" lvl="0" marL="457200" rtl="0" algn="l">
              <a:lnSpc>
                <a:spcPct val="200000"/>
              </a:lnSpc>
              <a:spcBef>
                <a:spcPts val="0"/>
              </a:spcBef>
              <a:spcAft>
                <a:spcPts val="0"/>
              </a:spcAft>
              <a:buSzPts val="2200"/>
              <a:buAutoNum type="arabicParenR"/>
            </a:pPr>
            <a:r>
              <a:rPr lang="en" sz="2200"/>
              <a:t>Gather Transcripts</a:t>
            </a:r>
            <a:endParaRPr sz="1600"/>
          </a:p>
          <a:p>
            <a:pPr indent="-368300" lvl="0" marL="457200" rtl="0" algn="l">
              <a:lnSpc>
                <a:spcPct val="200000"/>
              </a:lnSpc>
              <a:spcBef>
                <a:spcPts val="0"/>
              </a:spcBef>
              <a:spcAft>
                <a:spcPts val="0"/>
              </a:spcAft>
              <a:buSzPts val="2200"/>
              <a:buAutoNum type="arabicParenR"/>
            </a:pPr>
            <a:r>
              <a:rPr lang="en" sz="2200"/>
              <a:t>Clean Data</a:t>
            </a:r>
            <a:endParaRPr sz="2200"/>
          </a:p>
          <a:p>
            <a:pPr indent="-368300" lvl="0" marL="457200" rtl="0" algn="l">
              <a:lnSpc>
                <a:spcPct val="200000"/>
              </a:lnSpc>
              <a:spcBef>
                <a:spcPts val="0"/>
              </a:spcBef>
              <a:spcAft>
                <a:spcPts val="0"/>
              </a:spcAft>
              <a:buSzPts val="2200"/>
              <a:buAutoNum type="arabicParenR"/>
            </a:pPr>
            <a:r>
              <a:rPr lang="en" sz="2200"/>
              <a:t>Build Character Models</a:t>
            </a:r>
            <a:endParaRPr sz="2200"/>
          </a:p>
          <a:p>
            <a:pPr indent="-368300" lvl="0" marL="457200" rtl="0" algn="l">
              <a:lnSpc>
                <a:spcPct val="200000"/>
              </a:lnSpc>
              <a:spcBef>
                <a:spcPts val="0"/>
              </a:spcBef>
              <a:spcAft>
                <a:spcPts val="0"/>
              </a:spcAft>
              <a:buSzPts val="2200"/>
              <a:buAutoNum type="arabicParenR"/>
            </a:pPr>
            <a:r>
              <a:rPr lang="en" sz="2200"/>
              <a:t>Test with Known Comedians</a:t>
            </a:r>
            <a:endParaRPr sz="2200"/>
          </a:p>
        </p:txBody>
      </p:sp>
      <p:pic>
        <p:nvPicPr>
          <p:cNvPr id="81" name="Google Shape;81;p16"/>
          <p:cNvPicPr preferRelativeResize="0"/>
          <p:nvPr/>
        </p:nvPicPr>
        <p:blipFill rotWithShape="1">
          <a:blip r:embed="rId3">
            <a:alphaModFix/>
          </a:blip>
          <a:srcRect b="31067" l="0" r="0" t="0"/>
          <a:stretch/>
        </p:blipFill>
        <p:spPr>
          <a:xfrm>
            <a:off x="-182150" y="548625"/>
            <a:ext cx="5085965" cy="350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Scraping Site</a:t>
            </a:r>
            <a:endParaRPr/>
          </a:p>
        </p:txBody>
      </p:sp>
      <p:sp>
        <p:nvSpPr>
          <p:cNvPr id="87" name="Google Shape;87;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Scraping source: </a:t>
            </a:r>
            <a:endParaRPr sz="2200"/>
          </a:p>
          <a:p>
            <a:pPr indent="0" lvl="0" marL="0" rtl="0" algn="l">
              <a:spcBef>
                <a:spcPts val="1200"/>
              </a:spcBef>
              <a:spcAft>
                <a:spcPts val="0"/>
              </a:spcAft>
              <a:buNone/>
            </a:pPr>
            <a:r>
              <a:rPr lang="en" sz="2200" u="sng">
                <a:solidFill>
                  <a:schemeClr val="hlink"/>
                </a:solidFill>
                <a:hlinkClick r:id="rId3"/>
              </a:rPr>
              <a:t>https://scrapsfromtheloft.com</a:t>
            </a:r>
            <a:endParaRPr sz="2200"/>
          </a:p>
          <a:p>
            <a:pPr indent="-368300" lvl="0" marL="457200" rtl="0" algn="l">
              <a:spcBef>
                <a:spcPts val="1200"/>
              </a:spcBef>
              <a:spcAft>
                <a:spcPts val="0"/>
              </a:spcAft>
              <a:buSzPts val="2200"/>
              <a:buChar char="-"/>
            </a:pPr>
            <a:r>
              <a:rPr lang="en" sz="2200"/>
              <a:t>Use request library in python to crawl basic text from the website</a:t>
            </a:r>
            <a:endParaRPr sz="2200"/>
          </a:p>
          <a:p>
            <a:pPr indent="-368300" lvl="0" marL="457200" rtl="0" algn="l">
              <a:spcBef>
                <a:spcPts val="0"/>
              </a:spcBef>
              <a:spcAft>
                <a:spcPts val="0"/>
              </a:spcAft>
              <a:buSzPts val="2200"/>
              <a:buChar char="-"/>
            </a:pPr>
            <a:r>
              <a:rPr lang="en" sz="2200"/>
              <a:t>Use Beautiful Soup library to parse data from source we crawled</a:t>
            </a:r>
            <a:endParaRPr sz="2200"/>
          </a:p>
          <a:p>
            <a:pPr indent="-368300" lvl="0" marL="457200" rtl="0" algn="l">
              <a:spcBef>
                <a:spcPts val="0"/>
              </a:spcBef>
              <a:spcAft>
                <a:spcPts val="0"/>
              </a:spcAft>
              <a:buSzPts val="2200"/>
              <a:buChar char="-"/>
            </a:pPr>
            <a:r>
              <a:rPr lang="en" sz="2200"/>
              <a:t>Clean up raw data into usable datasets</a:t>
            </a:r>
            <a:endParaRPr sz="2200"/>
          </a:p>
        </p:txBody>
      </p:sp>
      <p:pic>
        <p:nvPicPr>
          <p:cNvPr id="88" name="Google Shape;88;p17"/>
          <p:cNvPicPr preferRelativeResize="0"/>
          <p:nvPr/>
        </p:nvPicPr>
        <p:blipFill>
          <a:blip r:embed="rId4">
            <a:alphaModFix/>
          </a:blip>
          <a:stretch>
            <a:fillRect/>
          </a:stretch>
        </p:blipFill>
        <p:spPr>
          <a:xfrm>
            <a:off x="5378175" y="-1"/>
            <a:ext cx="3765827" cy="1754201"/>
          </a:xfrm>
          <a:prstGeom prst="rect">
            <a:avLst/>
          </a:prstGeom>
          <a:noFill/>
          <a:ln>
            <a:noFill/>
          </a:ln>
        </p:spPr>
      </p:pic>
      <p:pic>
        <p:nvPicPr>
          <p:cNvPr id="89" name="Google Shape;89;p17"/>
          <p:cNvPicPr preferRelativeResize="0"/>
          <p:nvPr/>
        </p:nvPicPr>
        <p:blipFill>
          <a:blip r:embed="rId5">
            <a:alphaModFix/>
          </a:blip>
          <a:stretch>
            <a:fillRect/>
          </a:stretch>
        </p:blipFill>
        <p:spPr>
          <a:xfrm>
            <a:off x="3961000" y="317146"/>
            <a:ext cx="1700475" cy="91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Up Routines</a:t>
            </a:r>
            <a:endParaRPr/>
          </a:p>
        </p:txBody>
      </p:sp>
      <p:sp>
        <p:nvSpPr>
          <p:cNvPr id="95" name="Google Shape;95;p18"/>
          <p:cNvSpPr txBox="1"/>
          <p:nvPr>
            <p:ph idx="1" type="body"/>
          </p:nvPr>
        </p:nvSpPr>
        <p:spPr>
          <a:xfrm>
            <a:off x="311700" y="1234075"/>
            <a:ext cx="4436100" cy="3334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Notations of Laughter</a:t>
            </a:r>
            <a:endParaRPr/>
          </a:p>
          <a:p>
            <a:pPr indent="-342900" lvl="0" marL="457200" rtl="0" algn="l">
              <a:lnSpc>
                <a:spcPct val="150000"/>
              </a:lnSpc>
              <a:spcBef>
                <a:spcPts val="0"/>
              </a:spcBef>
              <a:spcAft>
                <a:spcPts val="0"/>
              </a:spcAft>
              <a:buSzPts val="1800"/>
              <a:buChar char="●"/>
            </a:pPr>
            <a:r>
              <a:rPr lang="en"/>
              <a:t>Structure</a:t>
            </a:r>
            <a:endParaRPr/>
          </a:p>
          <a:p>
            <a:pPr indent="-317500" lvl="1" marL="914400" rtl="0" algn="l">
              <a:lnSpc>
                <a:spcPct val="150000"/>
              </a:lnSpc>
              <a:spcBef>
                <a:spcPts val="0"/>
              </a:spcBef>
              <a:spcAft>
                <a:spcPts val="0"/>
              </a:spcAft>
              <a:buSzPts val="1400"/>
              <a:buChar char="○"/>
            </a:pPr>
            <a:r>
              <a:rPr lang="en"/>
              <a:t>Setup</a:t>
            </a:r>
            <a:endParaRPr/>
          </a:p>
          <a:p>
            <a:pPr indent="-317500" lvl="1" marL="914400" rtl="0" algn="l">
              <a:lnSpc>
                <a:spcPct val="150000"/>
              </a:lnSpc>
              <a:spcBef>
                <a:spcPts val="0"/>
              </a:spcBef>
              <a:spcAft>
                <a:spcPts val="0"/>
              </a:spcAft>
              <a:buSzPts val="1400"/>
              <a:buChar char="○"/>
            </a:pPr>
            <a:r>
              <a:rPr lang="en"/>
              <a:t>Punchline</a:t>
            </a:r>
            <a:endParaRPr/>
          </a:p>
          <a:p>
            <a:pPr indent="-317500" lvl="1" marL="914400" rtl="0" algn="l">
              <a:lnSpc>
                <a:spcPct val="150000"/>
              </a:lnSpc>
              <a:spcBef>
                <a:spcPts val="0"/>
              </a:spcBef>
              <a:spcAft>
                <a:spcPts val="0"/>
              </a:spcAft>
              <a:buSzPts val="1400"/>
              <a:buChar char="○"/>
            </a:pPr>
            <a:r>
              <a:rPr lang="en"/>
              <a:t>Tagline (Optional)</a:t>
            </a:r>
            <a:endParaRPr/>
          </a:p>
          <a:p>
            <a:pPr indent="-342900" lvl="0" marL="457200" rtl="0" algn="l">
              <a:lnSpc>
                <a:spcPct val="150000"/>
              </a:lnSpc>
              <a:spcBef>
                <a:spcPts val="0"/>
              </a:spcBef>
              <a:spcAft>
                <a:spcPts val="0"/>
              </a:spcAft>
              <a:buSzPts val="1800"/>
              <a:buChar char="●"/>
            </a:pPr>
            <a:r>
              <a:rPr lang="en"/>
              <a:t>Assumption</a:t>
            </a:r>
            <a:endParaRPr/>
          </a:p>
          <a:p>
            <a:pPr indent="-317500" lvl="1" marL="914400" rtl="0" algn="l">
              <a:lnSpc>
                <a:spcPct val="150000"/>
              </a:lnSpc>
              <a:spcBef>
                <a:spcPts val="0"/>
              </a:spcBef>
              <a:spcAft>
                <a:spcPts val="0"/>
              </a:spcAft>
              <a:buSzPts val="1400"/>
              <a:buChar char="○"/>
            </a:pPr>
            <a:r>
              <a:rPr lang="en"/>
              <a:t>Taglines related to joke with punchline</a:t>
            </a:r>
            <a:endParaRPr/>
          </a:p>
          <a:p>
            <a:pPr indent="-317500" lvl="1" marL="914400" rtl="0" algn="l">
              <a:lnSpc>
                <a:spcPct val="150000"/>
              </a:lnSpc>
              <a:spcBef>
                <a:spcPts val="0"/>
              </a:spcBef>
              <a:spcAft>
                <a:spcPts val="0"/>
              </a:spcAft>
              <a:buSzPts val="1400"/>
              <a:buChar char="○"/>
            </a:pPr>
            <a:r>
              <a:rPr lang="en"/>
              <a:t>Area for improvement</a:t>
            </a:r>
            <a:endParaRPr/>
          </a:p>
        </p:txBody>
      </p:sp>
      <p:pic>
        <p:nvPicPr>
          <p:cNvPr id="96" name="Google Shape;96;p18"/>
          <p:cNvPicPr preferRelativeResize="0"/>
          <p:nvPr/>
        </p:nvPicPr>
        <p:blipFill>
          <a:blip r:embed="rId3">
            <a:alphaModFix/>
          </a:blip>
          <a:stretch>
            <a:fillRect/>
          </a:stretch>
        </p:blipFill>
        <p:spPr>
          <a:xfrm>
            <a:off x="5283475" y="1015850"/>
            <a:ext cx="3111800" cy="311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Character Models</a:t>
            </a:r>
            <a:endParaRPr/>
          </a:p>
        </p:txBody>
      </p:sp>
      <p:sp>
        <p:nvSpPr>
          <p:cNvPr id="102" name="Google Shape;102;p19"/>
          <p:cNvSpPr txBox="1"/>
          <p:nvPr>
            <p:ph idx="1" type="body"/>
          </p:nvPr>
        </p:nvSpPr>
        <p:spPr>
          <a:xfrm>
            <a:off x="311700" y="1107900"/>
            <a:ext cx="4268100" cy="2927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200"/>
              <a:t>Quantitative</a:t>
            </a:r>
            <a:endParaRPr b="1" sz="2200"/>
          </a:p>
          <a:p>
            <a:pPr indent="-336550" lvl="0" marL="457200" rtl="0" algn="l">
              <a:spcBef>
                <a:spcPts val="1200"/>
              </a:spcBef>
              <a:spcAft>
                <a:spcPts val="0"/>
              </a:spcAft>
              <a:buSzPts val="1700"/>
              <a:buChar char="-"/>
            </a:pPr>
            <a:r>
              <a:rPr lang="en" sz="1700"/>
              <a:t>Jokes are broken down</a:t>
            </a:r>
            <a:endParaRPr sz="1700"/>
          </a:p>
          <a:p>
            <a:pPr indent="-336550" lvl="0" marL="457200" rtl="0" algn="l">
              <a:spcBef>
                <a:spcPts val="0"/>
              </a:spcBef>
              <a:spcAft>
                <a:spcPts val="0"/>
              </a:spcAft>
              <a:buSzPts val="1700"/>
              <a:buChar char="-"/>
            </a:pPr>
            <a:r>
              <a:rPr lang="en" sz="1700"/>
              <a:t>Measurements</a:t>
            </a:r>
            <a:endParaRPr sz="1700"/>
          </a:p>
          <a:p>
            <a:pPr indent="-311150" lvl="1" marL="914400" rtl="0" algn="l">
              <a:spcBef>
                <a:spcPts val="0"/>
              </a:spcBef>
              <a:spcAft>
                <a:spcPts val="0"/>
              </a:spcAft>
              <a:buSzPts val="1300"/>
              <a:buChar char="-"/>
            </a:pPr>
            <a:r>
              <a:rPr lang="en" sz="1300"/>
              <a:t>Words in setup, punchline, tagline</a:t>
            </a:r>
            <a:endParaRPr sz="1300"/>
          </a:p>
          <a:p>
            <a:pPr indent="-311150" lvl="1" marL="914400" rtl="0" algn="l">
              <a:spcBef>
                <a:spcPts val="0"/>
              </a:spcBef>
              <a:spcAft>
                <a:spcPts val="0"/>
              </a:spcAft>
              <a:buSzPts val="1300"/>
              <a:buChar char="-"/>
            </a:pPr>
            <a:r>
              <a:rPr lang="en" sz="1300"/>
              <a:t>Taglines present</a:t>
            </a:r>
            <a:endParaRPr sz="1300"/>
          </a:p>
          <a:p>
            <a:pPr indent="-311150" lvl="1" marL="914400" rtl="0" algn="l">
              <a:spcBef>
                <a:spcPts val="0"/>
              </a:spcBef>
              <a:spcAft>
                <a:spcPts val="0"/>
              </a:spcAft>
              <a:buSzPts val="1300"/>
              <a:buChar char="-"/>
            </a:pPr>
            <a:r>
              <a:rPr lang="en" sz="1300"/>
              <a:t>Total word count of joke</a:t>
            </a:r>
            <a:endParaRPr sz="1300"/>
          </a:p>
          <a:p>
            <a:pPr indent="-336550" lvl="0" marL="457200" rtl="0" algn="l">
              <a:spcBef>
                <a:spcPts val="0"/>
              </a:spcBef>
              <a:spcAft>
                <a:spcPts val="0"/>
              </a:spcAft>
              <a:buSzPts val="1700"/>
              <a:buChar char="-"/>
            </a:pPr>
            <a:r>
              <a:rPr lang="en" sz="1700"/>
              <a:t>Error Rates</a:t>
            </a:r>
            <a:endParaRPr sz="1700"/>
          </a:p>
          <a:p>
            <a:pPr indent="-311150" lvl="1" marL="914400" rtl="0" algn="l">
              <a:spcBef>
                <a:spcPts val="0"/>
              </a:spcBef>
              <a:spcAft>
                <a:spcPts val="0"/>
              </a:spcAft>
              <a:buSzPts val="1300"/>
              <a:buChar char="-"/>
            </a:pPr>
            <a:r>
              <a:rPr lang="en" sz="1300"/>
              <a:t>Setup - 10%</a:t>
            </a:r>
            <a:endParaRPr sz="1300"/>
          </a:p>
          <a:p>
            <a:pPr indent="-311150" lvl="1" marL="914400" rtl="0" algn="l">
              <a:spcBef>
                <a:spcPts val="0"/>
              </a:spcBef>
              <a:spcAft>
                <a:spcPts val="0"/>
              </a:spcAft>
              <a:buSzPts val="1300"/>
              <a:buChar char="-"/>
            </a:pPr>
            <a:r>
              <a:rPr lang="en" sz="1300"/>
              <a:t>Rest of joke - 45%</a:t>
            </a:r>
            <a:endParaRPr sz="1300"/>
          </a:p>
          <a:p>
            <a:pPr indent="0" lvl="0" marL="457200" rtl="0" algn="l">
              <a:spcBef>
                <a:spcPts val="1200"/>
              </a:spcBef>
              <a:spcAft>
                <a:spcPts val="1200"/>
              </a:spcAft>
              <a:buNone/>
            </a:pPr>
            <a:r>
              <a:t/>
            </a:r>
            <a:endParaRPr/>
          </a:p>
        </p:txBody>
      </p:sp>
      <p:sp>
        <p:nvSpPr>
          <p:cNvPr id="103" name="Google Shape;103;p19"/>
          <p:cNvSpPr txBox="1"/>
          <p:nvPr>
            <p:ph idx="1" type="body"/>
          </p:nvPr>
        </p:nvSpPr>
        <p:spPr>
          <a:xfrm>
            <a:off x="4703325" y="1107900"/>
            <a:ext cx="4268100" cy="292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t>Qualitative</a:t>
            </a:r>
            <a:endParaRPr b="1" sz="2200"/>
          </a:p>
          <a:p>
            <a:pPr indent="-330200" lvl="0" marL="457200" rtl="0" algn="l">
              <a:spcBef>
                <a:spcPts val="1200"/>
              </a:spcBef>
              <a:spcAft>
                <a:spcPts val="0"/>
              </a:spcAft>
              <a:buSzPts val="1600"/>
              <a:buChar char="-"/>
            </a:pPr>
            <a:r>
              <a:rPr lang="en" sz="1600"/>
              <a:t>Checked for most common one-word phrases, then two-word phrases, etc.</a:t>
            </a:r>
            <a:endParaRPr sz="1600"/>
          </a:p>
          <a:p>
            <a:pPr indent="-330200" lvl="0" marL="457200" rtl="0" algn="l">
              <a:spcBef>
                <a:spcPts val="0"/>
              </a:spcBef>
              <a:spcAft>
                <a:spcPts val="0"/>
              </a:spcAft>
              <a:buSzPts val="1600"/>
              <a:buChar char="-"/>
            </a:pPr>
            <a:r>
              <a:rPr lang="en" sz="1600"/>
              <a:t>Once phrase only appears once, words checked against other jokes by same comedian</a:t>
            </a:r>
            <a:endParaRPr sz="1600"/>
          </a:p>
          <a:p>
            <a:pPr indent="-330200" lvl="0" marL="457200" rtl="0" algn="l">
              <a:spcBef>
                <a:spcPts val="0"/>
              </a:spcBef>
              <a:spcAft>
                <a:spcPts val="0"/>
              </a:spcAft>
              <a:buSzPts val="1600"/>
              <a:buChar char="-"/>
            </a:pPr>
            <a:r>
              <a:rPr lang="en" sz="1600"/>
              <a:t>Weighted scoring based on matches to longer phrases</a:t>
            </a:r>
            <a:endParaRPr sz="1600"/>
          </a:p>
          <a:p>
            <a:pPr indent="-330200" lvl="0" marL="457200" rtl="0" algn="l">
              <a:spcBef>
                <a:spcPts val="0"/>
              </a:spcBef>
              <a:spcAft>
                <a:spcPts val="0"/>
              </a:spcAft>
              <a:buSzPts val="1600"/>
              <a:buChar char="-"/>
            </a:pPr>
            <a:r>
              <a:rPr lang="en" sz="1600"/>
              <a:t>Final value / number of words in joke</a:t>
            </a:r>
            <a:endParaRPr sz="1600"/>
          </a:p>
        </p:txBody>
      </p:sp>
      <p:sp>
        <p:nvSpPr>
          <p:cNvPr id="104" name="Google Shape;104;p19"/>
          <p:cNvSpPr txBox="1"/>
          <p:nvPr>
            <p:ph idx="1" type="body"/>
          </p:nvPr>
        </p:nvSpPr>
        <p:spPr>
          <a:xfrm>
            <a:off x="311700" y="4125775"/>
            <a:ext cx="8520600" cy="107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Values were calculated using leftmost percentage of jokes.</a:t>
            </a:r>
            <a:endParaRPr sz="2000"/>
          </a:p>
          <a:p>
            <a:pPr indent="0" lvl="0" marL="0" rtl="0" algn="ctr">
              <a:spcBef>
                <a:spcPts val="1200"/>
              </a:spcBef>
              <a:spcAft>
                <a:spcPts val="1200"/>
              </a:spcAft>
              <a:buNone/>
            </a:pPr>
            <a:r>
              <a:rPr lang="en" sz="2000"/>
              <a:t>How do we improve methodology?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Against Known Comedians</a:t>
            </a:r>
            <a:endParaRPr/>
          </a:p>
        </p:txBody>
      </p:sp>
      <p:sp>
        <p:nvSpPr>
          <p:cNvPr id="110" name="Google Shape;110;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416675" y="1234075"/>
            <a:ext cx="5621700" cy="1955400"/>
          </a:xfrm>
          <a:prstGeom prst="rect">
            <a:avLst/>
          </a:prstGeom>
          <a:noFill/>
          <a:ln>
            <a:noFill/>
          </a:ln>
          <a:effectLst>
            <a:outerShdw blurRad="57150" rotWithShape="0" algn="bl" dir="9060000" dist="228600">
              <a:srgbClr val="000000">
                <a:alpha val="50000"/>
              </a:srgbClr>
            </a:outerShdw>
          </a:effectLst>
        </p:spPr>
      </p:pic>
      <p:pic>
        <p:nvPicPr>
          <p:cNvPr id="112" name="Google Shape;112;p20"/>
          <p:cNvPicPr preferRelativeResize="0"/>
          <p:nvPr/>
        </p:nvPicPr>
        <p:blipFill>
          <a:blip r:embed="rId4">
            <a:alphaModFix/>
          </a:blip>
          <a:stretch>
            <a:fillRect/>
          </a:stretch>
        </p:blipFill>
        <p:spPr>
          <a:xfrm rot="-2700000">
            <a:off x="7778337" y="2293175"/>
            <a:ext cx="1724025" cy="4876800"/>
          </a:xfrm>
          <a:prstGeom prst="rect">
            <a:avLst/>
          </a:prstGeom>
          <a:noFill/>
          <a:ln>
            <a:noFill/>
          </a:ln>
        </p:spPr>
      </p:pic>
      <p:pic>
        <p:nvPicPr>
          <p:cNvPr id="113" name="Google Shape;113;p20"/>
          <p:cNvPicPr preferRelativeResize="0"/>
          <p:nvPr/>
        </p:nvPicPr>
        <p:blipFill>
          <a:blip r:embed="rId5">
            <a:alphaModFix/>
          </a:blip>
          <a:stretch>
            <a:fillRect/>
          </a:stretch>
        </p:blipFill>
        <p:spPr>
          <a:xfrm>
            <a:off x="583763" y="3817375"/>
            <a:ext cx="6135625" cy="1112250"/>
          </a:xfrm>
          <a:prstGeom prst="rect">
            <a:avLst/>
          </a:prstGeom>
          <a:noFill/>
          <a:ln>
            <a:noFill/>
          </a:ln>
          <a:effectLst>
            <a:outerShdw blurRad="57150" rotWithShape="0" algn="bl" dir="5400000" dist="1524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Roadblocks</a:t>
            </a:r>
            <a:endParaRPr/>
          </a:p>
        </p:txBody>
      </p:sp>
      <p:pic>
        <p:nvPicPr>
          <p:cNvPr id="119" name="Google Shape;119;p21"/>
          <p:cNvPicPr preferRelativeResize="0"/>
          <p:nvPr/>
        </p:nvPicPr>
        <p:blipFill>
          <a:blip r:embed="rId3">
            <a:alphaModFix/>
          </a:blip>
          <a:stretch>
            <a:fillRect/>
          </a:stretch>
        </p:blipFill>
        <p:spPr>
          <a:xfrm>
            <a:off x="2072875" y="1052125"/>
            <a:ext cx="4998251" cy="369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