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6392bcf7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6392bcf7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dd5d00a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3dd5d00a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3dd5d00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3dd5d00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6c286502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6c286502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6392bcf7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6392bcf7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6392bcf7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6392bcf7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392bcf7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392bcf7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392bcf7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392bcf7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6392bcf7b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6392bcf7b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6392bcf7b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6392bcf7b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392bcf7b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6392bcf7b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392bcf7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6392bcf7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hyperlink" Target="https://web.eecs.utk.edu/~jhammer3/fdac21/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0" Type="http://schemas.openxmlformats.org/officeDocument/2006/relationships/image" Target="../media/image15.png"/><Relationship Id="rId9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Market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50"/>
            <a:ext cx="8123100" cy="19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Group Members: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James Hammer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Jimmy Hammy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Jimmother Hamthter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Jamble Hamble</a:t>
            </a:r>
            <a:endParaRPr sz="16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495" y="1428325"/>
            <a:ext cx="4103026" cy="328242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6290625" y="939900"/>
            <a:ext cx="133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$$$</a:t>
            </a:r>
            <a:endParaRPr b="1" sz="4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9600" y="4721650"/>
            <a:ext cx="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do with all this data now?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6411100" y="1152600"/>
            <a:ext cx="1422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it</a:t>
            </a:r>
            <a:endParaRPr/>
          </a:p>
          <a:p>
            <a:pPr indent="0" lvl="0" marL="45720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Cut it</a:t>
            </a:r>
            <a:endParaRPr/>
          </a:p>
          <a:p>
            <a:pPr indent="0" lvl="0" marL="45720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Paste it</a:t>
            </a:r>
            <a:endParaRPr/>
          </a:p>
          <a:p>
            <a:pPr indent="0" lvl="0" marL="45720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Save it</a:t>
            </a:r>
            <a:endParaRPr/>
          </a:p>
          <a:p>
            <a:pPr indent="0" lvl="0" marL="45720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Load it</a:t>
            </a:r>
            <a:endParaRPr/>
          </a:p>
          <a:p>
            <a:pPr indent="0" lvl="0" marL="45720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it</a:t>
            </a:r>
            <a:endParaRPr/>
          </a:p>
          <a:p>
            <a:pPr indent="0" lvl="0" marL="45720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Quick Rewrite It</a:t>
            </a:r>
            <a:endParaRPr/>
          </a:p>
          <a:p>
            <a:pPr indent="0" lvl="0" marL="45720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Plug it</a:t>
            </a:r>
            <a:endParaRPr/>
          </a:p>
          <a:p>
            <a:pPr indent="0" lvl="0" marL="45720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Play it</a:t>
            </a:r>
            <a:endParaRPr/>
          </a:p>
          <a:p>
            <a:pPr indent="0" lvl="0" marL="45720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Burn it</a:t>
            </a:r>
            <a:endParaRPr/>
          </a:p>
          <a:p>
            <a:pPr indent="0" lvl="0" marL="45720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Rip it</a:t>
            </a:r>
            <a:endParaRPr/>
          </a:p>
          <a:p>
            <a:pPr indent="0" lvl="0" marL="45720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Drag it</a:t>
            </a:r>
            <a:endParaRPr/>
          </a:p>
          <a:p>
            <a:pPr indent="0" lvl="0" marL="45720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Drop it</a:t>
            </a:r>
            <a:endParaRPr/>
          </a:p>
          <a:p>
            <a:pPr indent="0" lvl="0" marL="45720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Zip</a:t>
            </a:r>
            <a:endParaRPr/>
          </a:p>
          <a:p>
            <a:pPr indent="0" lvl="0" marL="457200" rtl="0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Unzip it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182850" y="1152600"/>
            <a:ext cx="67524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all data into memory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data into a standardized time series format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only the relevant time series transformed output in json format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709" y="0"/>
            <a:ext cx="131028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 rot="389476">
            <a:off x="1118019" y="2820313"/>
            <a:ext cx="7337339" cy="26473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0">
                <a:latin typeface="Proxima Nova"/>
                <a:ea typeface="Proxima Nova"/>
                <a:cs typeface="Proxima Nova"/>
                <a:sym typeface="Proxima Nova"/>
              </a:rPr>
              <a:t>6.1</a:t>
            </a:r>
            <a:r>
              <a:rPr lang="en" sz="16000">
                <a:latin typeface="Proxima Nova"/>
                <a:ea typeface="Proxima Nova"/>
                <a:cs typeface="Proxima Nova"/>
                <a:sym typeface="Proxima Nova"/>
              </a:rPr>
              <a:t> Mb</a:t>
            </a:r>
            <a:endParaRPr sz="16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-22200" y="47416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3409" r="0" t="0"/>
          <a:stretch/>
        </p:blipFill>
        <p:spPr>
          <a:xfrm>
            <a:off x="311700" y="2003675"/>
            <a:ext cx="8832298" cy="36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do with all </a:t>
            </a:r>
            <a:r>
              <a:rPr i="1" lang="en"/>
              <a:t>this </a:t>
            </a:r>
            <a:r>
              <a:rPr lang="en"/>
              <a:t>data now?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158475" y="1017725"/>
            <a:ext cx="67524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web-based viewing application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https://web.eecs.utk.edu/~jhammer3/fdac21/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Explore!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Correlation Coefficient searches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Results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Insights!</a:t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-419700" y="5008625"/>
            <a:ext cx="731400" cy="34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5">
            <a:alphaModFix amt="23000"/>
          </a:blip>
          <a:stretch>
            <a:fillRect/>
          </a:stretch>
        </p:blipFill>
        <p:spPr>
          <a:xfrm rot="-1478460">
            <a:off x="5973934" y="-503275"/>
            <a:ext cx="86688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6">
            <a:alphaModFix amt="25000"/>
          </a:blip>
          <a:stretch>
            <a:fillRect/>
          </a:stretch>
        </p:blipFill>
        <p:spPr>
          <a:xfrm rot="-1833965">
            <a:off x="4265391" y="1178688"/>
            <a:ext cx="5944045" cy="478830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-22200" y="47416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-22200" y="47416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337" y="384025"/>
            <a:ext cx="7095326" cy="437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GPU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5025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Graphics Processing Unit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GPGPU - General Purpose GPU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for </a:t>
            </a:r>
            <a:r>
              <a:rPr lang="en"/>
              <a:t>Video Games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for </a:t>
            </a:r>
            <a:r>
              <a:rPr lang="en"/>
              <a:t>vectorizable </a:t>
            </a:r>
            <a:r>
              <a:rPr lang="en"/>
              <a:t>High Performance computation such as AI or Video Rendering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Let’s be real, most people want them for games.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14059" r="0" t="0"/>
          <a:stretch/>
        </p:blipFill>
        <p:spPr>
          <a:xfrm>
            <a:off x="5274075" y="1847825"/>
            <a:ext cx="4064926" cy="31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-7400" y="4741675"/>
            <a:ext cx="3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Prices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54000" y="1152600"/>
            <a:ext cx="40374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Historically trading prices are close to MSRP long term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Prices drop as product ages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Demand is adequately met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Influenced by outside factors, but rebounds quickly to stable MSRP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051" y="1017725"/>
            <a:ext cx="4794948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-22200" y="47416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54000" y="1152600"/>
            <a:ext cx="4518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Somehow economy hasn’t crashed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from Home Policies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tech has become more expensive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GPU’s hit particularly hard because of multiple factors, but the biggest is probably Covid.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22195" r="21938" t="0"/>
          <a:stretch/>
        </p:blipFill>
        <p:spPr>
          <a:xfrm>
            <a:off x="4572000" y="269975"/>
            <a:ext cx="4572000" cy="46035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-22200" y="47416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</a:t>
            </a:r>
            <a:r>
              <a:rPr lang="en"/>
              <a:t>GPU Prices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54000" y="1152600"/>
            <a:ext cx="4518000" cy="15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Well above MSRP for many cards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potential factors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worst the GPU market has been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137" y="2669400"/>
            <a:ext cx="5909726" cy="23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4572000" y="1152600"/>
            <a:ext cx="45720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Newer cards are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affected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more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 cards have gone up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Even my 5 year old gtx 1070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-22200" y="47416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gain these insights?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1485275" y="1152600"/>
            <a:ext cx="30105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Past?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Causations?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</a:t>
            </a:r>
            <a:r>
              <a:rPr lang="en"/>
              <a:t>Correlations</a:t>
            </a:r>
            <a:r>
              <a:rPr lang="en"/>
              <a:t>!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648225" y="1152600"/>
            <a:ext cx="30105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Hard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about it?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Impossible.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Ok fine I’ll give it a try.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-22200" y="47416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Data.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82850" y="1152600"/>
            <a:ext cx="2937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Data?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Historical GPU Prices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Card Specs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Crypto Prices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Covid Cases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Releases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Trend Data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03350" y="1152600"/>
            <a:ext cx="2937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Where</a:t>
            </a:r>
            <a:r>
              <a:rPr lang="en"/>
              <a:t>?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Honey.com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cardsTechnica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Kaggle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Kaggle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Trends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6040650" y="1152600"/>
            <a:ext cx="2937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</a:t>
            </a:r>
            <a:r>
              <a:rPr lang="en"/>
              <a:t>?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Series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Discrete Event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Series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Series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Discrete Event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Series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-22200" y="47416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14875" y="2486425"/>
            <a:ext cx="5761088" cy="302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 Data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427025" y="1152600"/>
            <a:ext cx="32652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1200 GPUS</a:t>
            </a:r>
            <a:endParaRPr/>
          </a:p>
          <a:p>
            <a:pPr indent="0" lvl="0" marL="457200" rtl="0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457200" rtl="0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Kaggle</a:t>
            </a:r>
            <a:endParaRPr/>
          </a:p>
          <a:p>
            <a:pPr indent="0" lvl="0" marL="457200" rtl="0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Github</a:t>
            </a:r>
            <a:endParaRPr/>
          </a:p>
          <a:p>
            <a:pPr indent="0" lvl="0" marL="457200" rtl="0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Kaggle</a:t>
            </a:r>
            <a:endParaRPr/>
          </a:p>
          <a:p>
            <a:pPr indent="0" lvl="0" marL="457200" rtl="0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1200 trend datas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900" y="1152600"/>
            <a:ext cx="3146400" cy="487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5893" y="1775068"/>
            <a:ext cx="3146400" cy="271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5900" y="3985075"/>
            <a:ext cx="3146400" cy="4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7">
            <a:alphaModFix amt="25000"/>
          </a:blip>
          <a:stretch>
            <a:fillRect/>
          </a:stretch>
        </p:blipFill>
        <p:spPr>
          <a:xfrm rot="-2000398">
            <a:off x="67925" y="1162088"/>
            <a:ext cx="1828800" cy="43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8">
            <a:alphaModFix amt="25000"/>
          </a:blip>
          <a:stretch>
            <a:fillRect/>
          </a:stretch>
        </p:blipFill>
        <p:spPr>
          <a:xfrm rot="1783067">
            <a:off x="3769263" y="232137"/>
            <a:ext cx="2276475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9">
            <a:alphaModFix amt="25000"/>
          </a:blip>
          <a:stretch>
            <a:fillRect/>
          </a:stretch>
        </p:blipFill>
        <p:spPr>
          <a:xfrm rot="-803246">
            <a:off x="3633788" y="3628850"/>
            <a:ext cx="18764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10">
            <a:alphaModFix amt="25000"/>
          </a:blip>
          <a:stretch>
            <a:fillRect/>
          </a:stretch>
        </p:blipFill>
        <p:spPr>
          <a:xfrm rot="-615482">
            <a:off x="1677325" y="295866"/>
            <a:ext cx="1146975" cy="147920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1451775" y="1152600"/>
            <a:ext cx="28278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Historical GPU Prices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Card Specs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 Prices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Covid Cases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Releases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Trend Data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-22200" y="47416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8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Data did we get?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1451775" y="1152600"/>
            <a:ext cx="28278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Historical GPU Prices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Card Specs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 Prices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Covid Cases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Releases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Trend Data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427025" y="1152600"/>
            <a:ext cx="32652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152</a:t>
            </a:r>
            <a:r>
              <a:rPr lang="en"/>
              <a:t> GPUS</a:t>
            </a:r>
            <a:endParaRPr/>
          </a:p>
          <a:p>
            <a:pPr indent="0" lvl="0" marL="457200" rtl="0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36 specs</a:t>
            </a:r>
            <a:endParaRPr/>
          </a:p>
          <a:p>
            <a:pPr indent="0" lvl="0" marL="457200" rtl="0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23</a:t>
            </a:r>
            <a:r>
              <a:rPr lang="en"/>
              <a:t> Crypto Coins</a:t>
            </a:r>
            <a:endParaRPr/>
          </a:p>
          <a:p>
            <a:pPr indent="0" lvl="0" marL="457200" rtl="0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250 million cases</a:t>
            </a:r>
            <a:endParaRPr/>
          </a:p>
          <a:p>
            <a:pPr indent="0" lvl="0" marL="457200" rtl="0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37 </a:t>
            </a:r>
            <a:r>
              <a:rPr lang="en"/>
              <a:t>Video Games</a:t>
            </a:r>
            <a:endParaRPr/>
          </a:p>
          <a:p>
            <a:pPr indent="0" lvl="0" marL="457200" rtl="0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152 </a:t>
            </a:r>
            <a:r>
              <a:rPr lang="en"/>
              <a:t>trend data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 rot="1052712">
            <a:off x="1438302" y="1248085"/>
            <a:ext cx="7337337" cy="2647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0">
                <a:latin typeface="Proxima Nova"/>
                <a:ea typeface="Proxima Nova"/>
                <a:cs typeface="Proxima Nova"/>
                <a:sym typeface="Proxima Nova"/>
              </a:rPr>
              <a:t>7.7 Mb</a:t>
            </a:r>
            <a:endParaRPr sz="16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-22200" y="47416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