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l+NuhEAJ9kKLVkEsjvcv0ivc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aa6c01af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aa6c01af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4aa6c01af_0_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8951c518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8951c518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48951c518_0_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f0354e4e_0_1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bf0354e4e_0_1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28d9ad434_1_1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28d9ad434_1_1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8d9ad434_1_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28d9ad434_1_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https://www.flaticon.com/authors/flat-icons</a:t>
            </a:r>
            <a:endParaRPr/>
          </a:p>
        </p:txBody>
      </p:sp>
      <p:sp>
        <p:nvSpPr>
          <p:cNvPr id="128" name="Google Shape;128;g1028d9ad434_1_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https://unsplash.com/photos/j2c7yf223Mk</a:t>
            </a:r>
            <a:endParaRPr/>
          </a:p>
        </p:txBody>
      </p:sp>
      <p:sp>
        <p:nvSpPr>
          <p:cNvPr id="135" name="Google Shape;135;p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https://www.flaticon.com/authors/flat-icons</a:t>
            </a:r>
            <a:endParaRPr/>
          </a:p>
        </p:txBody>
      </p:sp>
      <p:sp>
        <p:nvSpPr>
          <p:cNvPr id="144" name="Google Shape;144;p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8d9ad434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28d9ad434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https://www.google.com/url?sa=i&amp;url=https%3A%2F%2Fgithub.com%2Ftopics%2Fsteamdb&amp;psig=AOvVaw2DUZQ7lA-AhimVo18_03vw&amp;ust=1637358787727000&amp;source=images&amp;cd=vfe&amp;ved=0CAwQjhxqFwoTCMDsgfryovQCFQAAAAAdAAAAABAZ</a:t>
            </a:r>
            <a:endParaRPr/>
          </a:p>
        </p:txBody>
      </p:sp>
      <p:sp>
        <p:nvSpPr>
          <p:cNvPr id="168" name="Google Shape;168;p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4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3"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4"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5"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6"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3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Video Game Analysis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Kishan Patel, Ryan Stewart,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Johnson, and Luis Gonzalez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aa6c01af_0_0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Steam Most Played Game</a:t>
            </a:r>
            <a:endParaRPr/>
          </a:p>
        </p:txBody>
      </p:sp>
      <p:sp>
        <p:nvSpPr>
          <p:cNvPr id="195" name="Google Shape;195;g104aa6c01af_0_0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04aa6c01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5" y="1852075"/>
            <a:ext cx="93821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8951c518_0_0"/>
          <p:cNvSpPr txBox="1"/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Steam Video Game Release</a:t>
            </a:r>
            <a:endParaRPr/>
          </a:p>
        </p:txBody>
      </p:sp>
      <p:sp>
        <p:nvSpPr>
          <p:cNvPr id="203" name="Google Shape;203;g1048951c518_0_0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g1048951c5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5" y="1852075"/>
            <a:ext cx="93821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Twitch </a:t>
            </a: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38" y="1563463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38" y="4677688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588" y="4677688"/>
            <a:ext cx="3581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650" y="4575"/>
            <a:ext cx="3112223" cy="207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8588" y="1563463"/>
            <a:ext cx="3581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bf0354e4e_0_19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Twitch </a:t>
            </a: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21" name="Google Shape;221;gfbf0354e4e_0_19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fbf0354e4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650" y="4575"/>
            <a:ext cx="3112223" cy="207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fbf0354e4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2" y="1926625"/>
            <a:ext cx="9973074" cy="516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Results &amp; Discussion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Started off limiting ourselves to just collecting data from </a:t>
            </a:r>
            <a:r>
              <a:rPr b="1" lang="en-US" sz="2400">
                <a:solidFill>
                  <a:srgbClr val="333333"/>
                </a:solidFill>
              </a:rPr>
              <a:t>Steam</a:t>
            </a:r>
            <a:r>
              <a:rPr lang="en-US" sz="2400">
                <a:solidFill>
                  <a:srgbClr val="333333"/>
                </a:solidFill>
              </a:rPr>
              <a:t>. (Would have resulted in</a:t>
            </a:r>
            <a:r>
              <a:rPr i="1" lang="en-US" sz="2400">
                <a:solidFill>
                  <a:srgbClr val="333333"/>
                </a:solidFill>
              </a:rPr>
              <a:t> limited data set</a:t>
            </a:r>
            <a:r>
              <a:rPr lang="en-US" sz="2400">
                <a:solidFill>
                  <a:srgbClr val="333333"/>
                </a:solidFill>
              </a:rPr>
              <a:t>).</a:t>
            </a:r>
            <a:br>
              <a:rPr lang="en-US" sz="2400">
                <a:solidFill>
                  <a:srgbClr val="333333"/>
                </a:solidFill>
              </a:rPr>
            </a:br>
            <a:endParaRPr sz="600">
              <a:solidFill>
                <a:srgbClr val="333333"/>
              </a:solidFill>
            </a:endParaRPr>
          </a:p>
          <a:p>
            <a:pPr indent="-2985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86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Struggled with collecting data; eventually found out about </a:t>
            </a:r>
            <a:r>
              <a:rPr b="1" lang="en-US" sz="2400">
                <a:solidFill>
                  <a:srgbClr val="333333"/>
                </a:solidFill>
              </a:rPr>
              <a:t>Kaggle </a:t>
            </a:r>
            <a:r>
              <a:rPr lang="en-US" sz="2400">
                <a:solidFill>
                  <a:srgbClr val="333333"/>
                </a:solidFill>
              </a:rPr>
              <a:t>data sets.</a:t>
            </a:r>
            <a:br>
              <a:rPr lang="en-US" sz="2400">
                <a:solidFill>
                  <a:srgbClr val="333333"/>
                </a:solidFill>
              </a:rPr>
            </a:br>
            <a:endParaRPr sz="600">
              <a:solidFill>
                <a:srgbClr val="333333"/>
              </a:solidFill>
            </a:endParaRPr>
          </a:p>
          <a:p>
            <a:pPr indent="-2985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86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Opened doors to </a:t>
            </a:r>
            <a:r>
              <a:rPr b="1" lang="en-US" sz="2400">
                <a:solidFill>
                  <a:srgbClr val="333333"/>
                </a:solidFill>
              </a:rPr>
              <a:t>more data sets</a:t>
            </a:r>
            <a:r>
              <a:rPr lang="en-US" sz="2400">
                <a:solidFill>
                  <a:srgbClr val="333333"/>
                </a:solidFill>
              </a:rPr>
              <a:t> (Steam + Twitch); able to observe popular games not available on Steam platform (i.e. Fortnite, League of Legends).</a:t>
            </a:r>
            <a:br>
              <a:rPr lang="en-US" sz="2400">
                <a:solidFill>
                  <a:srgbClr val="333333"/>
                </a:solidFill>
              </a:rPr>
            </a:br>
            <a:endParaRPr sz="600">
              <a:solidFill>
                <a:srgbClr val="333333"/>
              </a:solidFill>
            </a:endParaRPr>
          </a:p>
          <a:p>
            <a:pPr indent="-2985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86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Plotted data, made observations on findings and impact of games during timeline.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</a:rPr>
              <a:t>Yes, COVID-19 did impact the gaming industry.</a:t>
            </a:r>
            <a:endParaRPr b="1" sz="2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8d9ad434_1_14"/>
          <p:cNvSpPr txBox="1"/>
          <p:nvPr/>
        </p:nvSpPr>
        <p:spPr>
          <a:xfrm>
            <a:off x="3406505" y="3148638"/>
            <a:ext cx="32676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8d9ad434_1_8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33333"/>
                </a:solidFill>
              </a:rPr>
              <a:t>Outline</a:t>
            </a:r>
            <a:endParaRPr/>
          </a:p>
        </p:txBody>
      </p:sp>
      <p:sp>
        <p:nvSpPr>
          <p:cNvPr id="131" name="Google Shape;131;g1028d9ad434_1_8"/>
          <p:cNvSpPr txBox="1"/>
          <p:nvPr/>
        </p:nvSpPr>
        <p:spPr>
          <a:xfrm>
            <a:off x="720312" y="2110902"/>
            <a:ext cx="86400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Motivation</a:t>
            </a:r>
            <a:endParaRPr sz="2800">
              <a:solidFill>
                <a:srgbClr val="333333"/>
              </a:solidFill>
            </a:endParaRPr>
          </a:p>
          <a:p>
            <a:pPr indent="-3239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Objectives</a:t>
            </a:r>
            <a:endParaRPr sz="2800">
              <a:solidFill>
                <a:srgbClr val="33333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Approaches</a:t>
            </a:r>
            <a:endParaRPr sz="2800">
              <a:solidFill>
                <a:srgbClr val="33333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Results &amp; Discussion</a:t>
            </a:r>
            <a:endParaRPr sz="2800">
              <a:solidFill>
                <a:srgbClr val="33333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Questions</a:t>
            </a:r>
            <a:endParaRPr sz="2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720000" y="2160000"/>
            <a:ext cx="4143899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COVID-19 has drastically affected overall human behavior and has left millions of people quarantined at home.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want to analyze how COVID-19 has impacted video game trends and how they compare now to before the pandemic started.</a:t>
            </a:r>
            <a:endParaRPr/>
          </a:p>
          <a:p>
            <a:pPr indent="-255270" lvl="0" marL="4318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269" lvl="1" marL="889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328" y="684853"/>
            <a:ext cx="2527138" cy="252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4">
            <a:alphaModFix/>
          </a:blip>
          <a:srcRect b="0" l="22484" r="21161" t="0"/>
          <a:stretch/>
        </p:blipFill>
        <p:spPr>
          <a:xfrm>
            <a:off x="6442328" y="4347684"/>
            <a:ext cx="2527138" cy="25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720312" y="2110902"/>
            <a:ext cx="8640000" cy="443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Collect historical data – from a data set of video games from Steam</a:t>
            </a:r>
            <a:endParaRPr/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the Steam API to collect game IDs, game names, and monthly play counts.</a:t>
            </a:r>
            <a:endParaRPr/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2246" y="4392910"/>
            <a:ext cx="2565264" cy="256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115" y="3849417"/>
            <a:ext cx="3522131" cy="352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Tools/Methods: Steam API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20312" y="2110902"/>
            <a:ext cx="86400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Generated</a:t>
            </a:r>
            <a:r>
              <a:rPr lang="en-US" sz="2400">
                <a:solidFill>
                  <a:srgbClr val="333333"/>
                </a:solidFill>
              </a:rPr>
              <a:t> </a:t>
            </a:r>
            <a:r>
              <a:rPr b="1" i="1" lang="en-US" sz="2400">
                <a:solidFill>
                  <a:srgbClr val="333333"/>
                </a:solidFill>
              </a:rPr>
              <a:t>Steam Web API key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○"/>
            </a:pPr>
            <a:r>
              <a:rPr lang="en-US" sz="2400">
                <a:solidFill>
                  <a:srgbClr val="333333"/>
                </a:solidFill>
              </a:rPr>
              <a:t>Read through documentation; was able to collect IDs corresponding to games/apps.</a:t>
            </a:r>
            <a:endParaRPr b="1" sz="2400">
              <a:solidFill>
                <a:srgbClr val="333333"/>
              </a:solidFill>
            </a:endParaRPr>
          </a:p>
          <a:p>
            <a:pPr indent="-297180" lvl="0" marL="45720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Unsuccessful at collecting historical data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○"/>
            </a:pPr>
            <a:r>
              <a:rPr lang="en-US" sz="2400">
                <a:solidFill>
                  <a:srgbClr val="333333"/>
                </a:solidFill>
              </a:rPr>
              <a:t>Only way to obtain historical data is to persist data over a time period; too late to start now</a:t>
            </a:r>
            <a:endParaRPr sz="2400">
              <a:solidFill>
                <a:srgbClr val="333333"/>
              </a:solidFill>
            </a:endParaRPr>
          </a:p>
          <a:p>
            <a:pPr indent="-297180" lvl="0" marL="45720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</a:rPr>
              <a:t>Look for another tool or method</a:t>
            </a:r>
            <a:endParaRPr sz="2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8d9ad434_0_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Tools/Methods: Steam</a:t>
            </a:r>
            <a:r>
              <a:rPr lang="en-US" sz="4400" strike="noStrike">
                <a:solidFill>
                  <a:srgbClr val="333333"/>
                </a:solidFill>
              </a:rPr>
              <a:t>Spy</a:t>
            </a:r>
            <a:endParaRPr/>
          </a:p>
        </p:txBody>
      </p:sp>
      <p:sp>
        <p:nvSpPr>
          <p:cNvPr id="162" name="Google Shape;162;g1028d9ad434_0_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028d9ad4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00" y="5422528"/>
            <a:ext cx="4074299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028d9ad434_0_0"/>
          <p:cNvSpPr txBox="1"/>
          <p:nvPr/>
        </p:nvSpPr>
        <p:spPr>
          <a:xfrm>
            <a:off x="720312" y="2110902"/>
            <a:ext cx="86400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Using </a:t>
            </a:r>
            <a:r>
              <a:rPr b="1" i="1" lang="en-US" sz="2800">
                <a:solidFill>
                  <a:srgbClr val="333333"/>
                </a:solidFill>
              </a:rPr>
              <a:t>SteamSpy</a:t>
            </a:r>
            <a:r>
              <a:rPr lang="en-US" sz="2800">
                <a:solidFill>
                  <a:srgbClr val="333333"/>
                </a:solidFill>
              </a:rPr>
              <a:t>, we were able to collect:</a:t>
            </a:r>
            <a:endParaRPr sz="2800">
              <a:solidFill>
                <a:srgbClr val="333333"/>
              </a:solidFill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860"/>
              <a:buFont typeface="Noto Sans Symbols"/>
              <a:buChar char="○"/>
            </a:pPr>
            <a:r>
              <a:rPr lang="en-US" sz="2400">
                <a:solidFill>
                  <a:srgbClr val="333333"/>
                </a:solidFill>
              </a:rPr>
              <a:t>List of apps on Steam</a:t>
            </a:r>
            <a:endParaRPr sz="2400">
              <a:solidFill>
                <a:srgbClr val="333333"/>
              </a:solidFill>
            </a:endParaRPr>
          </a:p>
          <a:p>
            <a:pPr indent="-283210" lvl="1" marL="91440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860"/>
              <a:buFont typeface="Noto Sans Symbols"/>
              <a:buChar char="○"/>
            </a:pPr>
            <a:r>
              <a:rPr lang="en-US" sz="2400">
                <a:solidFill>
                  <a:srgbClr val="333333"/>
                </a:solidFill>
              </a:rPr>
              <a:t>Information on each app such as: type, name, steamId, controller support, etc.</a:t>
            </a:r>
            <a:endParaRPr sz="2400">
              <a:solidFill>
                <a:srgbClr val="333333"/>
              </a:solidFill>
            </a:endParaRPr>
          </a:p>
          <a:p>
            <a:pPr indent="-323999" lvl="0" marL="431999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</a:rPr>
              <a:t>Decided to not use </a:t>
            </a:r>
            <a:r>
              <a:rPr b="1" i="1" lang="en-US" sz="2800">
                <a:solidFill>
                  <a:srgbClr val="333333"/>
                </a:solidFill>
              </a:rPr>
              <a:t>SteamSpy</a:t>
            </a:r>
            <a:r>
              <a:rPr lang="en-US" sz="2800">
                <a:solidFill>
                  <a:srgbClr val="333333"/>
                </a:solidFill>
              </a:rPr>
              <a:t> in our analysis because it was unable to give us the </a:t>
            </a:r>
            <a:r>
              <a:rPr b="1" lang="en-US" sz="2800">
                <a:solidFill>
                  <a:srgbClr val="333333"/>
                </a:solidFill>
              </a:rPr>
              <a:t>usage information</a:t>
            </a:r>
            <a:r>
              <a:rPr lang="en-US" sz="2800">
                <a:solidFill>
                  <a:srgbClr val="333333"/>
                </a:solidFill>
              </a:rPr>
              <a:t> we needed</a:t>
            </a:r>
            <a:endParaRPr sz="2800">
              <a:solidFill>
                <a:srgbClr val="33333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Tools/Methods: SteamDB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20000" y="2160000"/>
            <a:ext cx="610517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 </a:t>
            </a:r>
            <a:r>
              <a:rPr b="1" i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urllib</a:t>
            </a:r>
            <a:r>
              <a:rPr b="1" i="1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requests </a:t>
            </a: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craped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IDs 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names 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from Steam page that correspond to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IDs 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SteamDB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400">
                <a:solidFill>
                  <a:srgbClr val="333333"/>
                </a:solidFill>
              </a:rPr>
              <a:t>SteamDB had limitations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 </a:t>
            </a:r>
            <a:r>
              <a:rPr b="1" i="1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Selenium </a:t>
            </a:r>
            <a:r>
              <a:rPr b="0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library (</a:t>
            </a: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ChromeDriver</a:t>
            </a:r>
            <a:r>
              <a:rPr b="0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23850" lvl="1" marL="8636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Able to connect to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SteamDB; 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however, ran into Cloudflare issue</a:t>
            </a:r>
            <a:endParaRPr/>
          </a:p>
          <a:p>
            <a:pPr indent="-323850" lvl="0" marL="4318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 </a:t>
            </a:r>
            <a:r>
              <a:rPr b="1" i="1" lang="en-US" sz="2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Undetected </a:t>
            </a:r>
            <a:r>
              <a:rPr b="1" i="1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ChromeDriver</a:t>
            </a:r>
            <a:endParaRPr b="1" i="1" sz="24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Bypasses Cloudflare; however, </a:t>
            </a:r>
            <a:r>
              <a:rPr b="1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SteamDB 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still blocks access</a:t>
            </a:r>
            <a:endParaRPr/>
          </a:p>
        </p:txBody>
      </p:sp>
      <p:pic>
        <p:nvPicPr>
          <p:cNvPr descr="Icon&#10;&#10;Description automatically generated"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4741" y="3063360"/>
            <a:ext cx="2742423" cy="25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Tools/Methods: SteamDB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 title="SteamDB FAQ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50" y="1745100"/>
            <a:ext cx="6385924" cy="19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2110050" y="3688638"/>
            <a:ext cx="58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from SteamDB’s FAQ Page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75" y="4789225"/>
            <a:ext cx="8855651" cy="1497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2109738" y="6286738"/>
            <a:ext cx="58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Attempting to scrape data from SteamDB using Selenium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Tools/Methods: </a:t>
            </a:r>
            <a:r>
              <a:rPr b="1" lang="en-US" sz="4400">
                <a:solidFill>
                  <a:srgbClr val="333333"/>
                </a:solidFill>
              </a:rPr>
              <a:t>Dataset Websites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Collected the following Kaggle </a:t>
            </a:r>
            <a:r>
              <a:rPr lang="en-US" sz="2800">
                <a:solidFill>
                  <a:srgbClr val="333333"/>
                </a:solidFill>
              </a:rPr>
              <a:t>datasets</a:t>
            </a:r>
            <a:r>
              <a:rPr b="0" lang="en-US" sz="28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24000" lvl="1" marL="864000" marR="0" rtl="0" algn="l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Twitch Data set</a:t>
            </a:r>
            <a:endParaRPr/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Steam Data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2021-11-08T19:25:05Z</dcterms:created>
</cp:coreProperties>
</file>