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8"/>
  </p:notesMasterIdLst>
  <p:sldIdLst>
    <p:sldId id="256" r:id="rId2"/>
    <p:sldId id="261" r:id="rId3"/>
    <p:sldId id="257" r:id="rId4"/>
    <p:sldId id="262"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98" autoAdjust="0"/>
  </p:normalViewPr>
  <p:slideViewPr>
    <p:cSldViewPr snapToGrid="0">
      <p:cViewPr>
        <p:scale>
          <a:sx n="75" d="100"/>
          <a:sy n="75" d="100"/>
        </p:scale>
        <p:origin x="195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1CF85-D856-433E-B0E7-538C78902BE6}"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45A53-E0A2-4F08-A3EC-1B9085C879AC}" type="slidenum">
              <a:rPr lang="en-US" smtClean="0"/>
              <a:t>‹#›</a:t>
            </a:fld>
            <a:endParaRPr lang="en-US"/>
          </a:p>
        </p:txBody>
      </p:sp>
    </p:spTree>
    <p:extLst>
      <p:ext uri="{BB962C8B-B14F-4D97-AF65-F5344CB8AC3E}">
        <p14:creationId xmlns:p14="http://schemas.microsoft.com/office/powerpoint/2010/main" val="3553317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045A53-E0A2-4F08-A3EC-1B9085C879AC}" type="slidenum">
              <a:rPr lang="en-US" smtClean="0"/>
              <a:t>1</a:t>
            </a:fld>
            <a:endParaRPr lang="en-US"/>
          </a:p>
        </p:txBody>
      </p:sp>
    </p:spTree>
    <p:extLst>
      <p:ext uri="{BB962C8B-B14F-4D97-AF65-F5344CB8AC3E}">
        <p14:creationId xmlns:p14="http://schemas.microsoft.com/office/powerpoint/2010/main" val="360815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four annual speeches from each of two presidents were scraped and processed using common python text analysis libraries from a </a:t>
            </a:r>
            <a:r>
              <a:rPr lang="en-US" dirty="0" err="1"/>
              <a:t>jupyter</a:t>
            </a:r>
            <a:r>
              <a:rPr lang="en-US" dirty="0"/>
              <a:t> notebook. </a:t>
            </a:r>
          </a:p>
          <a:p>
            <a:endParaRPr lang="en-US" dirty="0"/>
          </a:p>
          <a:p>
            <a:r>
              <a:rPr lang="en-US" dirty="0"/>
              <a:t>Mostly, </a:t>
            </a:r>
            <a:r>
              <a:rPr lang="en-US" dirty="0" err="1"/>
              <a:t>Roosovelts</a:t>
            </a:r>
            <a:r>
              <a:rPr lang="en-US" dirty="0"/>
              <a:t> speeches were twice as many words as Obama’s.</a:t>
            </a:r>
          </a:p>
        </p:txBody>
      </p:sp>
      <p:sp>
        <p:nvSpPr>
          <p:cNvPr id="4" name="Slide Number Placeholder 3"/>
          <p:cNvSpPr>
            <a:spLocks noGrp="1"/>
          </p:cNvSpPr>
          <p:nvPr>
            <p:ph type="sldNum" sz="quarter" idx="5"/>
          </p:nvPr>
        </p:nvSpPr>
        <p:spPr/>
        <p:txBody>
          <a:bodyPr/>
          <a:lstStyle/>
          <a:p>
            <a:fld id="{37045A53-E0A2-4F08-A3EC-1B9085C879AC}" type="slidenum">
              <a:rPr lang="en-US" smtClean="0"/>
              <a:t>2</a:t>
            </a:fld>
            <a:endParaRPr lang="en-US"/>
          </a:p>
        </p:txBody>
      </p:sp>
    </p:spTree>
    <p:extLst>
      <p:ext uri="{BB962C8B-B14F-4D97-AF65-F5344CB8AC3E}">
        <p14:creationId xmlns:p14="http://schemas.microsoft.com/office/powerpoint/2010/main" val="322376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President Roosevelt’s first four annual speech's at the turn of the century were marked by several common words.  As depicted in the graph here, the term frequencies from the top 20 terms from the 1</a:t>
            </a:r>
            <a:r>
              <a:rPr lang="en-US" baseline="30000" dirty="0"/>
              <a:t>st</a:t>
            </a:r>
            <a:r>
              <a:rPr lang="en-US" dirty="0"/>
              <a:t> and 2</a:t>
            </a:r>
            <a:r>
              <a:rPr lang="en-US" baseline="30000" dirty="0"/>
              <a:t>nd</a:t>
            </a:r>
            <a:r>
              <a:rPr lang="en-US" dirty="0"/>
              <a:t> annual speech indicate common words like ‘government’ and ‘one’</a:t>
            </a:r>
          </a:p>
          <a:p>
            <a:endParaRPr lang="en-US" dirty="0"/>
          </a:p>
          <a:p>
            <a:r>
              <a:rPr lang="en-US" dirty="0"/>
              <a:t>Common to all four of </a:t>
            </a:r>
            <a:r>
              <a:rPr lang="en-US" dirty="0" err="1"/>
              <a:t>Roosovelt’s</a:t>
            </a:r>
            <a:r>
              <a:rPr lang="en-US" dirty="0"/>
              <a:t> speeches were the words 'government', 'great', 'law', 'upon’ and the word 'would’.</a:t>
            </a:r>
          </a:p>
          <a:p>
            <a:endParaRPr lang="en-US" dirty="0"/>
          </a:p>
        </p:txBody>
      </p:sp>
      <p:sp>
        <p:nvSpPr>
          <p:cNvPr id="4" name="Slide Number Placeholder 3"/>
          <p:cNvSpPr>
            <a:spLocks noGrp="1"/>
          </p:cNvSpPr>
          <p:nvPr>
            <p:ph type="sldNum" sz="quarter" idx="5"/>
          </p:nvPr>
        </p:nvSpPr>
        <p:spPr/>
        <p:txBody>
          <a:bodyPr/>
          <a:lstStyle/>
          <a:p>
            <a:fld id="{37045A53-E0A2-4F08-A3EC-1B9085C879AC}" type="slidenum">
              <a:rPr lang="en-US" smtClean="0"/>
              <a:t>3</a:t>
            </a:fld>
            <a:endParaRPr lang="en-US"/>
          </a:p>
        </p:txBody>
      </p:sp>
    </p:spTree>
    <p:extLst>
      <p:ext uri="{BB962C8B-B14F-4D97-AF65-F5344CB8AC3E}">
        <p14:creationId xmlns:p14="http://schemas.microsoft.com/office/powerpoint/2010/main" val="3732140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President Obama’s first four annual speech’s 21</a:t>
            </a:r>
            <a:r>
              <a:rPr lang="en-US" baseline="30000" dirty="0"/>
              <a:t>st</a:t>
            </a:r>
            <a:r>
              <a:rPr lang="en-US" dirty="0"/>
              <a:t> century were marked by several common words.  As depicted in the graph here, the term frequencies from the top twenty terms from the 1</a:t>
            </a:r>
            <a:r>
              <a:rPr lang="en-US" baseline="30000" dirty="0"/>
              <a:t>st</a:t>
            </a:r>
            <a:r>
              <a:rPr lang="en-US" dirty="0"/>
              <a:t> and 2</a:t>
            </a:r>
            <a:r>
              <a:rPr lang="en-US" baseline="30000" dirty="0"/>
              <a:t>nd</a:t>
            </a:r>
            <a:r>
              <a:rPr lang="en-US" dirty="0"/>
              <a:t> annual speech indicate common words like ‘government’ and ‘one’</a:t>
            </a:r>
          </a:p>
          <a:p>
            <a:endParaRPr lang="en-US" dirty="0"/>
          </a:p>
          <a:p>
            <a:r>
              <a:rPr lang="en-US" dirty="0"/>
              <a:t>Common to all four of Obama’s speeches were the words ‘America’, ‘American’, ‘jobs’, ‘new’, ‘people’, ‘work’, ‘year’, ‘years’. (8 words)</a:t>
            </a:r>
          </a:p>
        </p:txBody>
      </p:sp>
      <p:sp>
        <p:nvSpPr>
          <p:cNvPr id="4" name="Slide Number Placeholder 3"/>
          <p:cNvSpPr>
            <a:spLocks noGrp="1"/>
          </p:cNvSpPr>
          <p:nvPr>
            <p:ph type="sldNum" sz="quarter" idx="5"/>
          </p:nvPr>
        </p:nvSpPr>
        <p:spPr/>
        <p:txBody>
          <a:bodyPr/>
          <a:lstStyle/>
          <a:p>
            <a:fld id="{37045A53-E0A2-4F08-A3EC-1B9085C879AC}" type="slidenum">
              <a:rPr lang="en-US" smtClean="0"/>
              <a:t>4</a:t>
            </a:fld>
            <a:endParaRPr lang="en-US"/>
          </a:p>
        </p:txBody>
      </p:sp>
    </p:spTree>
    <p:extLst>
      <p:ext uri="{BB962C8B-B14F-4D97-AF65-F5344CB8AC3E}">
        <p14:creationId xmlns:p14="http://schemas.microsoft.com/office/powerpoint/2010/main" val="57480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 TF/IDF of all the words in the corpus turned up two exciting words ‘isthmus’ and ‘jobs’.  The TF/IDF was high for these two words because Obama used this work consistently, over 20 times in each speech AND President Roosevelt never used the word jobs.  </a:t>
            </a:r>
            <a:br>
              <a:rPr lang="en-US" dirty="0"/>
            </a:br>
            <a:r>
              <a:rPr lang="en-US" dirty="0"/>
              <a:t>The second word, isthmus (</a:t>
            </a:r>
            <a:r>
              <a:rPr lang="en-US" b="0" i="0" dirty="0">
                <a:solidFill>
                  <a:srgbClr val="BDC1C6"/>
                </a:solidFill>
                <a:effectLst/>
                <a:latin typeface="Roboto" panose="02000000000000000000" pitchFamily="2" charset="0"/>
              </a:rPr>
              <a:t>narrow strip of land with sea on either side) turns up because it was used 42 times in only one Roosevelt speech and never in Obama’s speech.</a:t>
            </a:r>
          </a:p>
          <a:p>
            <a:r>
              <a:rPr lang="en-US" b="0" i="0" dirty="0">
                <a:solidFill>
                  <a:srgbClr val="BDC1C6"/>
                </a:solidFill>
                <a:effectLst/>
                <a:latin typeface="Roboto" panose="02000000000000000000" pitchFamily="2" charset="0"/>
              </a:rPr>
              <a:t>The word ‘new’ was used consistently a lot in all speeches.</a:t>
            </a:r>
          </a:p>
          <a:p>
            <a:endParaRPr lang="en-US" dirty="0"/>
          </a:p>
        </p:txBody>
      </p:sp>
      <p:sp>
        <p:nvSpPr>
          <p:cNvPr id="4" name="Slide Number Placeholder 3"/>
          <p:cNvSpPr>
            <a:spLocks noGrp="1"/>
          </p:cNvSpPr>
          <p:nvPr>
            <p:ph type="sldNum" sz="quarter" idx="5"/>
          </p:nvPr>
        </p:nvSpPr>
        <p:spPr/>
        <p:txBody>
          <a:bodyPr/>
          <a:lstStyle/>
          <a:p>
            <a:fld id="{37045A53-E0A2-4F08-A3EC-1B9085C879AC}" type="slidenum">
              <a:rPr lang="en-US" smtClean="0"/>
              <a:t>5</a:t>
            </a:fld>
            <a:endParaRPr lang="en-US"/>
          </a:p>
        </p:txBody>
      </p:sp>
    </p:spTree>
    <p:extLst>
      <p:ext uri="{BB962C8B-B14F-4D97-AF65-F5344CB8AC3E}">
        <p14:creationId xmlns:p14="http://schemas.microsoft.com/office/powerpoint/2010/main" val="1238031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D91195E-15B0-4CCF-A670-5F01854C9E9D}" type="datetimeFigureOut">
              <a:rPr lang="en-US" smtClean="0"/>
              <a:t>9/13/2022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282004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23986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3665255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892DAC-4BAF-4350-84EC-3859540F966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4628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36672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91195E-15B0-4CCF-A670-5F01854C9E9D}"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3695474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91195E-15B0-4CCF-A670-5F01854C9E9D}"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1224056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1195E-15B0-4CCF-A670-5F01854C9E9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4128749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D91195E-15B0-4CCF-A670-5F01854C9E9D}" type="datetimeFigureOut">
              <a:rPr lang="en-US" smtClean="0"/>
              <a:t>9/13/2022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5266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1195E-15B0-4CCF-A670-5F01854C9E9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142681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D91195E-15B0-4CCF-A670-5F01854C9E9D}" type="datetimeFigureOut">
              <a:rPr lang="en-US" smtClean="0"/>
              <a:t>9/13/2022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124622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311198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1195E-15B0-4CCF-A670-5F01854C9E9D}"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44634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1195E-15B0-4CCF-A670-5F01854C9E9D}"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241746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1195E-15B0-4CCF-A670-5F01854C9E9D}"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169868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220319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1195E-15B0-4CCF-A670-5F01854C9E9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92DAC-4BAF-4350-84EC-3859540F966E}" type="slidenum">
              <a:rPr lang="en-US" smtClean="0"/>
              <a:t>‹#›</a:t>
            </a:fld>
            <a:endParaRPr lang="en-US"/>
          </a:p>
        </p:txBody>
      </p:sp>
    </p:spTree>
    <p:extLst>
      <p:ext uri="{BB962C8B-B14F-4D97-AF65-F5344CB8AC3E}">
        <p14:creationId xmlns:p14="http://schemas.microsoft.com/office/powerpoint/2010/main" val="44887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91195E-15B0-4CCF-A670-5F01854C9E9D}" type="datetimeFigureOut">
              <a:rPr lang="en-US" smtClean="0"/>
              <a:t>9/13/2022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892DAC-4BAF-4350-84EC-3859540F966E}" type="slidenum">
              <a:rPr lang="en-US" smtClean="0"/>
              <a:t>‹#›</a:t>
            </a:fld>
            <a:endParaRPr lang="en-US"/>
          </a:p>
        </p:txBody>
      </p:sp>
    </p:spTree>
    <p:extLst>
      <p:ext uri="{BB962C8B-B14F-4D97-AF65-F5344CB8AC3E}">
        <p14:creationId xmlns:p14="http://schemas.microsoft.com/office/powerpoint/2010/main" val="748022471"/>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E63B-E696-1FB5-971E-FF5327863A6D}"/>
              </a:ext>
            </a:extLst>
          </p:cNvPr>
          <p:cNvSpPr>
            <a:spLocks noGrp="1"/>
          </p:cNvSpPr>
          <p:nvPr>
            <p:ph type="ctrTitle"/>
          </p:nvPr>
        </p:nvSpPr>
        <p:spPr/>
        <p:txBody>
          <a:bodyPr/>
          <a:lstStyle/>
          <a:p>
            <a:r>
              <a:rPr lang="en-US" dirty="0"/>
              <a:t>Presidential speech comparison</a:t>
            </a:r>
          </a:p>
        </p:txBody>
      </p:sp>
      <p:sp>
        <p:nvSpPr>
          <p:cNvPr id="3" name="Subtitle 2">
            <a:extLst>
              <a:ext uri="{FF2B5EF4-FFF2-40B4-BE49-F238E27FC236}">
                <a16:creationId xmlns:a16="http://schemas.microsoft.com/office/drawing/2014/main" id="{84428A7E-690A-F1D2-87F2-3CF3B2169EDC}"/>
              </a:ext>
            </a:extLst>
          </p:cNvPr>
          <p:cNvSpPr>
            <a:spLocks noGrp="1"/>
          </p:cNvSpPr>
          <p:nvPr>
            <p:ph type="subTitle" idx="1"/>
          </p:nvPr>
        </p:nvSpPr>
        <p:spPr/>
        <p:txBody>
          <a:bodyPr>
            <a:normAutofit fontScale="70000" lnSpcReduction="20000"/>
          </a:bodyPr>
          <a:lstStyle/>
          <a:p>
            <a:r>
              <a:rPr lang="en-US" dirty="0"/>
              <a:t>A Word Frequency Analysis Between Two Former Presidents annual speeches.</a:t>
            </a:r>
          </a:p>
          <a:p>
            <a:r>
              <a:rPr lang="en-US" dirty="0"/>
              <a:t>By: Dan Scott - Team 4 – dscott57</a:t>
            </a:r>
            <a:br>
              <a:rPr lang="en-US" dirty="0"/>
            </a:br>
            <a:endParaRPr lang="en-US" dirty="0"/>
          </a:p>
        </p:txBody>
      </p:sp>
    </p:spTree>
    <p:extLst>
      <p:ext uri="{BB962C8B-B14F-4D97-AF65-F5344CB8AC3E}">
        <p14:creationId xmlns:p14="http://schemas.microsoft.com/office/powerpoint/2010/main" val="384102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AE5F43-8313-524B-6E5C-2030CECD93A5}"/>
              </a:ext>
            </a:extLst>
          </p:cNvPr>
          <p:cNvPicPr>
            <a:picLocks noGrp="1" noChangeAspect="1"/>
          </p:cNvPicPr>
          <p:nvPr>
            <p:ph idx="1"/>
          </p:nvPr>
        </p:nvPicPr>
        <p:blipFill>
          <a:blip r:embed="rId3"/>
          <a:stretch>
            <a:fillRect/>
          </a:stretch>
        </p:blipFill>
        <p:spPr>
          <a:xfrm>
            <a:off x="307131" y="2014026"/>
            <a:ext cx="6136272" cy="4024313"/>
          </a:xfrm>
        </p:spPr>
      </p:pic>
      <p:pic>
        <p:nvPicPr>
          <p:cNvPr id="7" name="Picture 6">
            <a:extLst>
              <a:ext uri="{FF2B5EF4-FFF2-40B4-BE49-F238E27FC236}">
                <a16:creationId xmlns:a16="http://schemas.microsoft.com/office/drawing/2014/main" id="{7C6A2B5E-FFA0-F790-7F4A-F16EED72D33A}"/>
              </a:ext>
            </a:extLst>
          </p:cNvPr>
          <p:cNvPicPr>
            <a:picLocks noChangeAspect="1"/>
          </p:cNvPicPr>
          <p:nvPr/>
        </p:nvPicPr>
        <p:blipFill rotWithShape="1">
          <a:blip r:embed="rId4"/>
          <a:srcRect r="33340"/>
          <a:stretch/>
        </p:blipFill>
        <p:spPr>
          <a:xfrm>
            <a:off x="3181005" y="2951831"/>
            <a:ext cx="4887884" cy="3697537"/>
          </a:xfrm>
          <a:prstGeom prst="rect">
            <a:avLst/>
          </a:prstGeom>
        </p:spPr>
      </p:pic>
      <p:sp>
        <p:nvSpPr>
          <p:cNvPr id="2" name="Title 1">
            <a:extLst>
              <a:ext uri="{FF2B5EF4-FFF2-40B4-BE49-F238E27FC236}">
                <a16:creationId xmlns:a16="http://schemas.microsoft.com/office/drawing/2014/main" id="{FA60FEE1-BCD9-73F7-9980-EAF37D4B0F88}"/>
              </a:ext>
            </a:extLst>
          </p:cNvPr>
          <p:cNvSpPr>
            <a:spLocks noGrp="1"/>
          </p:cNvSpPr>
          <p:nvPr>
            <p:ph type="title"/>
          </p:nvPr>
        </p:nvSpPr>
        <p:spPr>
          <a:xfrm>
            <a:off x="2261062" y="764373"/>
            <a:ext cx="9245138" cy="1293028"/>
          </a:xfrm>
        </p:spPr>
        <p:txBody>
          <a:bodyPr/>
          <a:lstStyle/>
          <a:p>
            <a:r>
              <a:rPr lang="en-US" dirty="0"/>
              <a:t>President Roosevelt and </a:t>
            </a:r>
            <a:r>
              <a:rPr lang="en-US" dirty="0" err="1"/>
              <a:t>obama</a:t>
            </a:r>
            <a:r>
              <a:rPr lang="en-US" dirty="0"/>
              <a:t> </a:t>
            </a:r>
          </a:p>
        </p:txBody>
      </p:sp>
      <p:sp>
        <p:nvSpPr>
          <p:cNvPr id="10" name="TextBox 9">
            <a:extLst>
              <a:ext uri="{FF2B5EF4-FFF2-40B4-BE49-F238E27FC236}">
                <a16:creationId xmlns:a16="http://schemas.microsoft.com/office/drawing/2014/main" id="{E0CD28EA-94E2-1A6C-8943-8750907C388E}"/>
              </a:ext>
            </a:extLst>
          </p:cNvPr>
          <p:cNvSpPr txBox="1"/>
          <p:nvPr/>
        </p:nvSpPr>
        <p:spPr>
          <a:xfrm>
            <a:off x="9010996" y="2377440"/>
            <a:ext cx="2495204" cy="1477328"/>
          </a:xfrm>
          <a:prstGeom prst="rect">
            <a:avLst/>
          </a:prstGeom>
          <a:noFill/>
        </p:spPr>
        <p:txBody>
          <a:bodyPr wrap="square" rtlCol="0">
            <a:spAutoFit/>
          </a:bodyPr>
          <a:lstStyle/>
          <a:p>
            <a:r>
              <a:rPr lang="en-US" dirty="0"/>
              <a:t>Four annual speeches from each president scraped from the ‘Miller Center’ archives.</a:t>
            </a:r>
          </a:p>
        </p:txBody>
      </p:sp>
    </p:spTree>
    <p:extLst>
      <p:ext uri="{BB962C8B-B14F-4D97-AF65-F5344CB8AC3E}">
        <p14:creationId xmlns:p14="http://schemas.microsoft.com/office/powerpoint/2010/main" val="94109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7CE2-63B4-9FB8-B7E4-E544288691AE}"/>
              </a:ext>
            </a:extLst>
          </p:cNvPr>
          <p:cNvSpPr>
            <a:spLocks noGrp="1"/>
          </p:cNvSpPr>
          <p:nvPr>
            <p:ph type="title"/>
          </p:nvPr>
        </p:nvSpPr>
        <p:spPr>
          <a:xfrm>
            <a:off x="2895600" y="764373"/>
            <a:ext cx="8610600" cy="647177"/>
          </a:xfrm>
        </p:spPr>
        <p:txBody>
          <a:bodyPr/>
          <a:lstStyle/>
          <a:p>
            <a:r>
              <a:rPr lang="en-US" dirty="0"/>
              <a:t>President Roosevelt </a:t>
            </a:r>
            <a:r>
              <a:rPr lang="en-US" sz="1200" dirty="0"/>
              <a:t>(1901)</a:t>
            </a:r>
          </a:p>
        </p:txBody>
      </p:sp>
      <p:pic>
        <p:nvPicPr>
          <p:cNvPr id="5" name="Content Placeholder 4">
            <a:extLst>
              <a:ext uri="{FF2B5EF4-FFF2-40B4-BE49-F238E27FC236}">
                <a16:creationId xmlns:a16="http://schemas.microsoft.com/office/drawing/2014/main" id="{05C8A6D3-5A89-2827-7D01-E5857689F57C}"/>
              </a:ext>
            </a:extLst>
          </p:cNvPr>
          <p:cNvPicPr>
            <a:picLocks noGrp="1" noChangeAspect="1"/>
          </p:cNvPicPr>
          <p:nvPr>
            <p:ph idx="1"/>
          </p:nvPr>
        </p:nvPicPr>
        <p:blipFill>
          <a:blip r:embed="rId3"/>
          <a:stretch>
            <a:fillRect/>
          </a:stretch>
        </p:blipFill>
        <p:spPr>
          <a:xfrm>
            <a:off x="1021297" y="1637346"/>
            <a:ext cx="7487703" cy="4644272"/>
          </a:xfrm>
        </p:spPr>
      </p:pic>
      <p:sp>
        <p:nvSpPr>
          <p:cNvPr id="6" name="TextBox 5">
            <a:extLst>
              <a:ext uri="{FF2B5EF4-FFF2-40B4-BE49-F238E27FC236}">
                <a16:creationId xmlns:a16="http://schemas.microsoft.com/office/drawing/2014/main" id="{9FC1A6EA-6349-D1A6-3F3A-8D57E8FC40C0}"/>
              </a:ext>
            </a:extLst>
          </p:cNvPr>
          <p:cNvSpPr txBox="1"/>
          <p:nvPr/>
        </p:nvSpPr>
        <p:spPr>
          <a:xfrm>
            <a:off x="9080500" y="2451100"/>
            <a:ext cx="2743200" cy="2031325"/>
          </a:xfrm>
          <a:prstGeom prst="rect">
            <a:avLst/>
          </a:prstGeom>
          <a:noFill/>
        </p:spPr>
        <p:txBody>
          <a:bodyPr wrap="square" rtlCol="0">
            <a:spAutoFit/>
          </a:bodyPr>
          <a:lstStyle/>
          <a:p>
            <a:r>
              <a:rPr lang="en-US" dirty="0"/>
              <a:t>Common to all Four:</a:t>
            </a:r>
          </a:p>
          <a:p>
            <a:pPr marL="285750" indent="-285750">
              <a:buFont typeface="Arial" panose="020B0604020202020204" pitchFamily="34" charset="0"/>
              <a:buChar char="•"/>
            </a:pPr>
            <a:r>
              <a:rPr lang="en-US" dirty="0"/>
              <a:t>government </a:t>
            </a:r>
          </a:p>
          <a:p>
            <a:pPr marL="285750" indent="-285750">
              <a:buFont typeface="Arial" panose="020B0604020202020204" pitchFamily="34" charset="0"/>
              <a:buChar char="•"/>
            </a:pPr>
            <a:r>
              <a:rPr lang="en-US" dirty="0"/>
              <a:t>great </a:t>
            </a:r>
          </a:p>
          <a:p>
            <a:pPr marL="285750" indent="-285750">
              <a:buFont typeface="Arial" panose="020B0604020202020204" pitchFamily="34" charset="0"/>
              <a:buChar char="•"/>
            </a:pPr>
            <a:r>
              <a:rPr lang="en-US" dirty="0"/>
              <a:t>law </a:t>
            </a:r>
          </a:p>
          <a:p>
            <a:pPr marL="285750" indent="-285750">
              <a:buFont typeface="Arial" panose="020B0604020202020204" pitchFamily="34" charset="0"/>
              <a:buChar char="•"/>
            </a:pPr>
            <a:r>
              <a:rPr lang="en-US" dirty="0"/>
              <a:t>upon </a:t>
            </a:r>
          </a:p>
          <a:p>
            <a:pPr marL="285750" indent="-285750">
              <a:buFont typeface="Arial" panose="020B0604020202020204" pitchFamily="34" charset="0"/>
              <a:buChar char="•"/>
            </a:pPr>
            <a:r>
              <a:rPr lang="en-US" dirty="0"/>
              <a:t>would </a:t>
            </a:r>
            <a:br>
              <a:rPr lang="en-US" dirty="0"/>
            </a:br>
            <a:endParaRPr lang="en-US" dirty="0"/>
          </a:p>
        </p:txBody>
      </p:sp>
    </p:spTree>
    <p:extLst>
      <p:ext uri="{BB962C8B-B14F-4D97-AF65-F5344CB8AC3E}">
        <p14:creationId xmlns:p14="http://schemas.microsoft.com/office/powerpoint/2010/main" val="60879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7CE2-63B4-9FB8-B7E4-E544288691AE}"/>
              </a:ext>
            </a:extLst>
          </p:cNvPr>
          <p:cNvSpPr>
            <a:spLocks noGrp="1"/>
          </p:cNvSpPr>
          <p:nvPr>
            <p:ph type="title"/>
          </p:nvPr>
        </p:nvSpPr>
        <p:spPr>
          <a:xfrm>
            <a:off x="2895600" y="764373"/>
            <a:ext cx="8610600" cy="647177"/>
          </a:xfrm>
        </p:spPr>
        <p:txBody>
          <a:bodyPr/>
          <a:lstStyle/>
          <a:p>
            <a:r>
              <a:rPr lang="en-US" dirty="0"/>
              <a:t>President </a:t>
            </a:r>
            <a:r>
              <a:rPr lang="en-US" dirty="0" err="1"/>
              <a:t>obama</a:t>
            </a:r>
            <a:r>
              <a:rPr lang="en-US" dirty="0"/>
              <a:t> </a:t>
            </a:r>
            <a:r>
              <a:rPr lang="en-US" sz="1200" dirty="0"/>
              <a:t>(2010)</a:t>
            </a:r>
          </a:p>
        </p:txBody>
      </p:sp>
      <p:sp>
        <p:nvSpPr>
          <p:cNvPr id="6" name="TextBox 5">
            <a:extLst>
              <a:ext uri="{FF2B5EF4-FFF2-40B4-BE49-F238E27FC236}">
                <a16:creationId xmlns:a16="http://schemas.microsoft.com/office/drawing/2014/main" id="{9FC1A6EA-6349-D1A6-3F3A-8D57E8FC40C0}"/>
              </a:ext>
            </a:extLst>
          </p:cNvPr>
          <p:cNvSpPr txBox="1"/>
          <p:nvPr/>
        </p:nvSpPr>
        <p:spPr>
          <a:xfrm>
            <a:off x="9080500" y="2451100"/>
            <a:ext cx="2743200" cy="2862322"/>
          </a:xfrm>
          <a:prstGeom prst="rect">
            <a:avLst/>
          </a:prstGeom>
          <a:noFill/>
        </p:spPr>
        <p:txBody>
          <a:bodyPr wrap="square" rtlCol="0">
            <a:spAutoFit/>
          </a:bodyPr>
          <a:lstStyle/>
          <a:p>
            <a:r>
              <a:rPr lang="en-US" dirty="0"/>
              <a:t>Common to all Four:</a:t>
            </a:r>
          </a:p>
          <a:p>
            <a:pPr marL="285750" indent="-285750">
              <a:buFont typeface="Arial" panose="020B0604020202020204" pitchFamily="34" charset="0"/>
              <a:buChar char="•"/>
            </a:pPr>
            <a:r>
              <a:rPr lang="en-US" dirty="0" err="1"/>
              <a:t>america</a:t>
            </a:r>
            <a:r>
              <a:rPr lang="en-US" dirty="0"/>
              <a:t> </a:t>
            </a:r>
          </a:p>
          <a:p>
            <a:pPr marL="285750" indent="-285750">
              <a:buFont typeface="Arial" panose="020B0604020202020204" pitchFamily="34" charset="0"/>
              <a:buChar char="•"/>
            </a:pPr>
            <a:r>
              <a:rPr lang="en-US" dirty="0" err="1"/>
              <a:t>american</a:t>
            </a:r>
            <a:endParaRPr lang="en-US" dirty="0"/>
          </a:p>
          <a:p>
            <a:pPr marL="285750" indent="-285750">
              <a:buFont typeface="Arial" panose="020B0604020202020204" pitchFamily="34" charset="0"/>
              <a:buChar char="•"/>
            </a:pPr>
            <a:r>
              <a:rPr lang="en-US" dirty="0"/>
              <a:t>jobs</a:t>
            </a:r>
          </a:p>
          <a:p>
            <a:pPr marL="285750" indent="-285750">
              <a:buFont typeface="Arial" panose="020B0604020202020204" pitchFamily="34" charset="0"/>
              <a:buChar char="•"/>
            </a:pPr>
            <a:r>
              <a:rPr lang="en-US" dirty="0"/>
              <a:t>new</a:t>
            </a:r>
          </a:p>
          <a:p>
            <a:pPr marL="285750" indent="-285750">
              <a:buFont typeface="Arial" panose="020B0604020202020204" pitchFamily="34" charset="0"/>
              <a:buChar char="•"/>
            </a:pPr>
            <a:r>
              <a:rPr lang="en-US" dirty="0"/>
              <a:t>people</a:t>
            </a:r>
          </a:p>
          <a:p>
            <a:pPr marL="285750" indent="-285750">
              <a:buFont typeface="Arial" panose="020B0604020202020204" pitchFamily="34" charset="0"/>
              <a:buChar char="•"/>
            </a:pPr>
            <a:r>
              <a:rPr lang="en-US" dirty="0"/>
              <a:t>work</a:t>
            </a:r>
          </a:p>
          <a:p>
            <a:pPr marL="285750" indent="-285750">
              <a:buFont typeface="Arial" panose="020B0604020202020204" pitchFamily="34" charset="0"/>
              <a:buChar char="•"/>
            </a:pPr>
            <a:r>
              <a:rPr lang="en-US" dirty="0"/>
              <a:t>year</a:t>
            </a:r>
          </a:p>
          <a:p>
            <a:pPr marL="285750" indent="-285750">
              <a:buFont typeface="Arial" panose="020B0604020202020204" pitchFamily="34" charset="0"/>
              <a:buChar char="•"/>
            </a:pPr>
            <a:r>
              <a:rPr lang="en-US" dirty="0"/>
              <a:t>years </a:t>
            </a:r>
            <a:br>
              <a:rPr lang="en-US" dirty="0"/>
            </a:br>
            <a:endParaRPr lang="en-US" dirty="0"/>
          </a:p>
        </p:txBody>
      </p:sp>
      <p:pic>
        <p:nvPicPr>
          <p:cNvPr id="4" name="Picture 3">
            <a:extLst>
              <a:ext uri="{FF2B5EF4-FFF2-40B4-BE49-F238E27FC236}">
                <a16:creationId xmlns:a16="http://schemas.microsoft.com/office/drawing/2014/main" id="{C81BD78C-33AF-D9B6-CDF3-1C8893D7B525}"/>
              </a:ext>
            </a:extLst>
          </p:cNvPr>
          <p:cNvPicPr>
            <a:picLocks noChangeAspect="1"/>
          </p:cNvPicPr>
          <p:nvPr/>
        </p:nvPicPr>
        <p:blipFill>
          <a:blip r:embed="rId3"/>
          <a:stretch>
            <a:fillRect/>
          </a:stretch>
        </p:blipFill>
        <p:spPr>
          <a:xfrm>
            <a:off x="1021297" y="1637345"/>
            <a:ext cx="7416281" cy="4678942"/>
          </a:xfrm>
          <a:prstGeom prst="rect">
            <a:avLst/>
          </a:prstGeom>
        </p:spPr>
      </p:pic>
    </p:spTree>
    <p:extLst>
      <p:ext uri="{BB962C8B-B14F-4D97-AF65-F5344CB8AC3E}">
        <p14:creationId xmlns:p14="http://schemas.microsoft.com/office/powerpoint/2010/main" val="220219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24851-48CD-179F-291A-76515B4F9FE5}"/>
              </a:ext>
            </a:extLst>
          </p:cNvPr>
          <p:cNvPicPr>
            <a:picLocks noChangeAspect="1"/>
          </p:cNvPicPr>
          <p:nvPr/>
        </p:nvPicPr>
        <p:blipFill>
          <a:blip r:embed="rId3"/>
          <a:stretch>
            <a:fillRect/>
          </a:stretch>
        </p:blipFill>
        <p:spPr>
          <a:xfrm>
            <a:off x="431799" y="1816100"/>
            <a:ext cx="9449023" cy="4759985"/>
          </a:xfrm>
          <a:prstGeom prst="rect">
            <a:avLst/>
          </a:prstGeom>
        </p:spPr>
      </p:pic>
      <p:sp>
        <p:nvSpPr>
          <p:cNvPr id="5" name="Title 1">
            <a:extLst>
              <a:ext uri="{FF2B5EF4-FFF2-40B4-BE49-F238E27FC236}">
                <a16:creationId xmlns:a16="http://schemas.microsoft.com/office/drawing/2014/main" id="{6EEF142E-AD1C-FA37-0EA9-F47C7375FCAF}"/>
              </a:ext>
            </a:extLst>
          </p:cNvPr>
          <p:cNvSpPr txBox="1">
            <a:spLocks/>
          </p:cNvSpPr>
          <p:nvPr/>
        </p:nvSpPr>
        <p:spPr>
          <a:xfrm>
            <a:off x="2261062" y="764373"/>
            <a:ext cx="9245138" cy="1293028"/>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TF/IDF from all speeches</a:t>
            </a:r>
          </a:p>
        </p:txBody>
      </p:sp>
    </p:spTree>
    <p:extLst>
      <p:ext uri="{BB962C8B-B14F-4D97-AF65-F5344CB8AC3E}">
        <p14:creationId xmlns:p14="http://schemas.microsoft.com/office/powerpoint/2010/main" val="243540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0AB30-8F7C-B870-2D33-8546337CF90A}"/>
              </a:ext>
            </a:extLst>
          </p:cNvPr>
          <p:cNvSpPr txBox="1"/>
          <p:nvPr/>
        </p:nvSpPr>
        <p:spPr>
          <a:xfrm>
            <a:off x="3352800" y="3244334"/>
            <a:ext cx="5486400" cy="369332"/>
          </a:xfrm>
          <a:prstGeom prst="rect">
            <a:avLst/>
          </a:prstGeom>
          <a:noFill/>
        </p:spPr>
        <p:txBody>
          <a:bodyPr wrap="square" rtlCol="0">
            <a:spAutoFit/>
          </a:bodyPr>
          <a:lstStyle/>
          <a:p>
            <a:r>
              <a:rPr lang="en-US" dirty="0"/>
              <a:t>https://github.com/DD-Scott/MiniProject1</a:t>
            </a:r>
          </a:p>
        </p:txBody>
      </p:sp>
    </p:spTree>
    <p:extLst>
      <p:ext uri="{BB962C8B-B14F-4D97-AF65-F5344CB8AC3E}">
        <p14:creationId xmlns:p14="http://schemas.microsoft.com/office/powerpoint/2010/main" val="6425544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79</TotalTime>
  <Words>403</Words>
  <Application>Microsoft Office PowerPoint</Application>
  <PresentationFormat>Widescreen</PresentationFormat>
  <Paragraphs>40</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Roboto</vt:lpstr>
      <vt:lpstr>Vapor Trail</vt:lpstr>
      <vt:lpstr>Presidential speech comparison</vt:lpstr>
      <vt:lpstr>President Roosevelt and obama </vt:lpstr>
      <vt:lpstr>President Roosevelt (1901)</vt:lpstr>
      <vt:lpstr>President obama (2010)</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Presidential speech comparison</dc:title>
  <dc:creator>Danny Scott</dc:creator>
  <cp:lastModifiedBy>Danny Scott</cp:lastModifiedBy>
  <cp:revision>4</cp:revision>
  <dcterms:created xsi:type="dcterms:W3CDTF">2022-09-13T21:10:06Z</dcterms:created>
  <dcterms:modified xsi:type="dcterms:W3CDTF">2022-09-13T22:29:48Z</dcterms:modified>
</cp:coreProperties>
</file>