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086CA-68A1-8943-A550-89FDCECA63D2}" v="2175" dt="2023-11-29T19:03:40.264"/>
    <p1510:client id="{EF84B77C-3A53-430E-A54C-C2B665FD84F8}" v="3" dt="2023-11-29T18:29:39.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7712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0466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064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6147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6326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6310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7860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772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8994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17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11/29/2023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420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11/29/2023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7637063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Accident Analysis</a:t>
            </a:r>
          </a:p>
        </p:txBody>
      </p:sp>
      <p:sp>
        <p:nvSpPr>
          <p:cNvPr id="3" name="Subtitle 2"/>
          <p:cNvSpPr>
            <a:spLocks noGrp="1"/>
          </p:cNvSpPr>
          <p:nvPr>
            <p:ph type="subTitle" idx="1"/>
          </p:nvPr>
        </p:nvSpPr>
        <p:spPr/>
        <p:txBody>
          <a:bodyPr/>
          <a:lstStyle/>
          <a:p>
            <a:r>
              <a:rPr lang="en-US" dirty="0"/>
              <a:t>Jonathan Graham and Noah Shoap</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B5D6-4A2F-6932-F8F7-58DB0A712D6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7C910CA-30A9-B92B-2225-CA8D0EFF36B2}"/>
              </a:ext>
            </a:extLst>
          </p:cNvPr>
          <p:cNvSpPr>
            <a:spLocks noGrp="1"/>
          </p:cNvSpPr>
          <p:nvPr>
            <p:ph idx="1"/>
          </p:nvPr>
        </p:nvSpPr>
        <p:spPr/>
        <p:txBody>
          <a:bodyPr/>
          <a:lstStyle/>
          <a:p>
            <a:r>
              <a:rPr lang="en-US" dirty="0"/>
              <a:t>The initial dataset required a lot of trimming to be functional.  Neither of our computers could open the initial dataset because of how large it was and how many features it had.  Ideally, we could have used more entries.</a:t>
            </a:r>
          </a:p>
          <a:p>
            <a:endParaRPr lang="en-US" dirty="0"/>
          </a:p>
        </p:txBody>
      </p:sp>
    </p:spTree>
    <p:extLst>
      <p:ext uri="{BB962C8B-B14F-4D97-AF65-F5344CB8AC3E}">
        <p14:creationId xmlns:p14="http://schemas.microsoft.com/office/powerpoint/2010/main" val="412093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A866-B819-B5C1-7C88-F56393021EBF}"/>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09AC94C-1A2A-EF14-666B-029607635F62}"/>
              </a:ext>
            </a:extLst>
          </p:cNvPr>
          <p:cNvSpPr>
            <a:spLocks noGrp="1"/>
          </p:cNvSpPr>
          <p:nvPr>
            <p:ph idx="1"/>
          </p:nvPr>
        </p:nvSpPr>
        <p:spPr/>
        <p:txBody>
          <a:bodyPr/>
          <a:lstStyle/>
          <a:p>
            <a:r>
              <a:rPr lang="en-US" dirty="0"/>
              <a:t>We were content with the accuracy of the decision tree, but using different models and comparing results would be interesting.</a:t>
            </a:r>
          </a:p>
          <a:p>
            <a:r>
              <a:rPr lang="en-US" dirty="0"/>
              <a:t>While we suspect that the latitude and longitude features were the most important feature because of population density, that needs to be confirmed.  If our assumptions are correct, we could adjust our work to account for population density differences.</a:t>
            </a:r>
          </a:p>
        </p:txBody>
      </p:sp>
    </p:spTree>
    <p:extLst>
      <p:ext uri="{BB962C8B-B14F-4D97-AF65-F5344CB8AC3E}">
        <p14:creationId xmlns:p14="http://schemas.microsoft.com/office/powerpoint/2010/main" val="418418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0762B6-8C32-3B83-727E-B8EDFD66F072}"/>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dirty="0">
                <a:solidFill>
                  <a:schemeClr val="accent1"/>
                </a:solidFill>
              </a:rPr>
              <a:t>Thanks for listening!</a:t>
            </a:r>
          </a:p>
        </p:txBody>
      </p:sp>
    </p:spTree>
    <p:extLst>
      <p:ext uri="{BB962C8B-B14F-4D97-AF65-F5344CB8AC3E}">
        <p14:creationId xmlns:p14="http://schemas.microsoft.com/office/powerpoint/2010/main" val="63484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ABB7596-AAF7-7609-14B9-3679DC92217B}"/>
              </a:ext>
            </a:extLst>
          </p:cNvPr>
          <p:cNvSpPr>
            <a:spLocks noGrp="1"/>
          </p:cNvSpPr>
          <p:nvPr>
            <p:ph type="title"/>
          </p:nvPr>
        </p:nvSpPr>
        <p:spPr>
          <a:xfrm>
            <a:off x="1600754" y="1087374"/>
            <a:ext cx="8983489" cy="1000978"/>
          </a:xfrm>
        </p:spPr>
        <p:txBody>
          <a:bodyPr>
            <a:normAutofit/>
          </a:bodyPr>
          <a:lstStyle/>
          <a:p>
            <a:r>
              <a:rPr lang="en-US" dirty="0"/>
              <a:t>Objective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A69EB1A6-FEC1-A5CF-1410-4C27C0C01A00}"/>
              </a:ext>
            </a:extLst>
          </p:cNvPr>
          <p:cNvSpPr>
            <a:spLocks noGrp="1"/>
          </p:cNvSpPr>
          <p:nvPr>
            <p:ph idx="1"/>
          </p:nvPr>
        </p:nvSpPr>
        <p:spPr>
          <a:xfrm>
            <a:off x="1600753" y="2535446"/>
            <a:ext cx="8983489" cy="3554457"/>
          </a:xfrm>
        </p:spPr>
        <p:txBody>
          <a:bodyPr>
            <a:normAutofit/>
          </a:bodyPr>
          <a:lstStyle/>
          <a:p>
            <a:pPr>
              <a:buFont typeface="Arial" pitchFamily="18" charset="2"/>
              <a:buChar char="•"/>
            </a:pPr>
            <a:endParaRPr lang="en-US" dirty="0"/>
          </a:p>
          <a:p>
            <a:pPr>
              <a:buFont typeface="Arial" pitchFamily="18" charset="2"/>
              <a:buChar char="•"/>
            </a:pPr>
            <a:r>
              <a:rPr lang="en-US" dirty="0"/>
              <a:t>Analyze what factors contribute to severity of car accidents</a:t>
            </a:r>
          </a:p>
          <a:p>
            <a:pPr>
              <a:buFont typeface="Arial" pitchFamily="18" charset="2"/>
              <a:buChar char="•"/>
            </a:pPr>
            <a:endParaRPr lang="en-US" dirty="0"/>
          </a:p>
          <a:p>
            <a:pPr>
              <a:buFont typeface="Arial" pitchFamily="18" charset="2"/>
              <a:buChar char="•"/>
            </a:pPr>
            <a:r>
              <a:rPr lang="en-US" dirty="0"/>
              <a:t>Questions:</a:t>
            </a:r>
          </a:p>
          <a:p>
            <a:pPr>
              <a:buFont typeface="Arial" pitchFamily="18" charset="2"/>
              <a:buChar char="•"/>
            </a:pPr>
            <a:r>
              <a:rPr lang="en-US" dirty="0"/>
              <a:t>Are these factors intuitive?</a:t>
            </a:r>
          </a:p>
          <a:p>
            <a:pPr>
              <a:buFont typeface="Arial" pitchFamily="18" charset="2"/>
              <a:buChar char="•"/>
            </a:pPr>
            <a:r>
              <a:rPr lang="en-US" dirty="0">
                <a:ea typeface="+mn-lt"/>
                <a:cs typeface="+mn-lt"/>
              </a:rPr>
              <a:t>Are there any unexpected factors?</a:t>
            </a:r>
            <a:endParaRPr lang="en-US" dirty="0"/>
          </a:p>
          <a:p>
            <a:pPr>
              <a:buFont typeface="Arial" pitchFamily="18" charset="2"/>
              <a:buChar char="•"/>
            </a:pPr>
            <a:r>
              <a:rPr lang="en-US" dirty="0"/>
              <a:t>Can these factors accurately predict accident severity?</a:t>
            </a:r>
          </a:p>
          <a:p>
            <a:pPr>
              <a:buFont typeface="Arial" pitchFamily="18" charset="2"/>
              <a:buChar char="•"/>
            </a:pPr>
            <a:endParaRPr lang="en-US" dirty="0"/>
          </a:p>
          <a:p>
            <a:pPr>
              <a:buFont typeface="Arial" pitchFamily="18" charset="2"/>
              <a:buChar char="•"/>
            </a:pPr>
            <a:endParaRPr lang="en-US" dirty="0"/>
          </a:p>
          <a:p>
            <a:pPr>
              <a:buFont typeface="Arial" pitchFamily="18" charset="2"/>
              <a:buChar char="•"/>
            </a:pPr>
            <a:endParaRPr lang="en-US" dirty="0"/>
          </a:p>
        </p:txBody>
      </p:sp>
    </p:spTree>
    <p:extLst>
      <p:ext uri="{BB962C8B-B14F-4D97-AF65-F5344CB8AC3E}">
        <p14:creationId xmlns:p14="http://schemas.microsoft.com/office/powerpoint/2010/main" val="129995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664E-39B6-9A3A-299D-BA1C6EF44B7A}"/>
              </a:ext>
            </a:extLst>
          </p:cNvPr>
          <p:cNvSpPr>
            <a:spLocks noGrp="1"/>
          </p:cNvSpPr>
          <p:nvPr>
            <p:ph type="title"/>
          </p:nvPr>
        </p:nvSpPr>
        <p:spPr/>
        <p:txBody>
          <a:bodyPr/>
          <a:lstStyle/>
          <a:p>
            <a:r>
              <a:rPr lang="en-US" dirty="0"/>
              <a:t>Car Accident Data</a:t>
            </a:r>
          </a:p>
        </p:txBody>
      </p:sp>
      <p:sp>
        <p:nvSpPr>
          <p:cNvPr id="3" name="Content Placeholder 2">
            <a:extLst>
              <a:ext uri="{FF2B5EF4-FFF2-40B4-BE49-F238E27FC236}">
                <a16:creationId xmlns:a16="http://schemas.microsoft.com/office/drawing/2014/main" id="{77FA194F-E9AD-896E-89E4-DFD6B1A48D06}"/>
              </a:ext>
            </a:extLst>
          </p:cNvPr>
          <p:cNvSpPr>
            <a:spLocks noGrp="1"/>
          </p:cNvSpPr>
          <p:nvPr>
            <p:ph idx="1"/>
          </p:nvPr>
        </p:nvSpPr>
        <p:spPr/>
        <p:txBody>
          <a:bodyPr/>
          <a:lstStyle/>
          <a:p>
            <a:r>
              <a:rPr lang="en-US" dirty="0"/>
              <a:t>We acquired a data set from Kaggle which consisted of information about car accidents.</a:t>
            </a:r>
          </a:p>
          <a:p>
            <a:r>
              <a:rPr lang="en-US" dirty="0"/>
              <a:t>Among this information was an integer representation of the accident severity</a:t>
            </a:r>
          </a:p>
          <a:p>
            <a:r>
              <a:rPr lang="en-US" dirty="0"/>
              <a:t>And a large collection of features, such as weather, location, time, etc.</a:t>
            </a:r>
          </a:p>
          <a:p>
            <a:r>
              <a:rPr lang="en-US" dirty="0"/>
              <a:t>The data set was very large, so we trimmed it down to around 20,000 entries.</a:t>
            </a:r>
          </a:p>
          <a:p>
            <a:r>
              <a:rPr lang="en-US" dirty="0"/>
              <a:t>We did this using Pandas.</a:t>
            </a:r>
          </a:p>
        </p:txBody>
      </p:sp>
    </p:spTree>
    <p:extLst>
      <p:ext uri="{BB962C8B-B14F-4D97-AF65-F5344CB8AC3E}">
        <p14:creationId xmlns:p14="http://schemas.microsoft.com/office/powerpoint/2010/main" val="369517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D1F0-AA24-04F2-B398-22FCC8C4306B}"/>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FD2CEBCC-6FEA-D5CC-7E34-4B6C59901A22}"/>
              </a:ext>
            </a:extLst>
          </p:cNvPr>
          <p:cNvSpPr>
            <a:spLocks noGrp="1"/>
          </p:cNvSpPr>
          <p:nvPr>
            <p:ph idx="1"/>
          </p:nvPr>
        </p:nvSpPr>
        <p:spPr/>
        <p:txBody>
          <a:bodyPr/>
          <a:lstStyle/>
          <a:p>
            <a:r>
              <a:rPr lang="en-US" dirty="0"/>
              <a:t>We opted to use a Decision Tree classifier</a:t>
            </a:r>
          </a:p>
          <a:p>
            <a:r>
              <a:rPr lang="en-US" dirty="0"/>
              <a:t>We chose this because we found it simple and intuitive to use</a:t>
            </a:r>
          </a:p>
          <a:p>
            <a:r>
              <a:rPr lang="en-US" dirty="0"/>
              <a:t>Fairly accurate (80% accuracy on predictions)</a:t>
            </a:r>
          </a:p>
          <a:p>
            <a:endParaRPr lang="en-US" dirty="0"/>
          </a:p>
        </p:txBody>
      </p:sp>
    </p:spTree>
    <p:extLst>
      <p:ext uri="{BB962C8B-B14F-4D97-AF65-F5344CB8AC3E}">
        <p14:creationId xmlns:p14="http://schemas.microsoft.com/office/powerpoint/2010/main" val="237955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8674-ED8E-C03A-A20D-DC243718F6FC}"/>
              </a:ext>
            </a:extLst>
          </p:cNvPr>
          <p:cNvSpPr>
            <a:spLocks noGrp="1"/>
          </p:cNvSpPr>
          <p:nvPr>
            <p:ph type="title"/>
          </p:nvPr>
        </p:nvSpPr>
        <p:spPr/>
        <p:txBody>
          <a:bodyPr/>
          <a:lstStyle/>
          <a:p>
            <a:r>
              <a:rPr lang="en-US" dirty="0"/>
              <a:t>Decision Tree Hyper-parameters</a:t>
            </a:r>
          </a:p>
        </p:txBody>
      </p:sp>
      <p:sp>
        <p:nvSpPr>
          <p:cNvPr id="3" name="Content Placeholder 2">
            <a:extLst>
              <a:ext uri="{FF2B5EF4-FFF2-40B4-BE49-F238E27FC236}">
                <a16:creationId xmlns:a16="http://schemas.microsoft.com/office/drawing/2014/main" id="{BFD22A2C-B040-FC5A-3B9D-B1AA4F5052CF}"/>
              </a:ext>
            </a:extLst>
          </p:cNvPr>
          <p:cNvSpPr>
            <a:spLocks noGrp="1"/>
          </p:cNvSpPr>
          <p:nvPr>
            <p:ph idx="1"/>
          </p:nvPr>
        </p:nvSpPr>
        <p:spPr/>
        <p:txBody>
          <a:bodyPr/>
          <a:lstStyle/>
          <a:p>
            <a:r>
              <a:rPr lang="en-US" dirty="0"/>
              <a:t>We tested the tree with various maximum depths:</a:t>
            </a:r>
          </a:p>
          <a:p>
            <a:pPr lvl="1"/>
            <a:r>
              <a:rPr lang="en-US" dirty="0"/>
              <a:t>1</a:t>
            </a:r>
          </a:p>
          <a:p>
            <a:pPr lvl="1"/>
            <a:r>
              <a:rPr lang="en-US" dirty="0"/>
              <a:t>2</a:t>
            </a:r>
          </a:p>
          <a:p>
            <a:pPr lvl="1"/>
            <a:r>
              <a:rPr lang="en-US" dirty="0"/>
              <a:t>4</a:t>
            </a:r>
          </a:p>
          <a:p>
            <a:pPr lvl="1"/>
            <a:r>
              <a:rPr lang="en-US" dirty="0"/>
              <a:t>8</a:t>
            </a:r>
          </a:p>
          <a:p>
            <a:pPr lvl="1"/>
            <a:r>
              <a:rPr lang="en-US" dirty="0"/>
              <a:t>16</a:t>
            </a:r>
          </a:p>
          <a:p>
            <a:pPr lvl="1"/>
            <a:r>
              <a:rPr lang="en-US" dirty="0"/>
              <a:t>32</a:t>
            </a:r>
          </a:p>
          <a:p>
            <a:pPr lvl="1"/>
            <a:r>
              <a:rPr lang="en-US" dirty="0"/>
              <a:t>64</a:t>
            </a:r>
          </a:p>
          <a:p>
            <a:pPr lvl="1"/>
            <a:r>
              <a:rPr lang="en-US" dirty="0"/>
              <a:t>128</a:t>
            </a:r>
          </a:p>
          <a:p>
            <a:pPr lvl="1"/>
            <a:r>
              <a:rPr lang="en-US" dirty="0"/>
              <a:t>256</a:t>
            </a:r>
          </a:p>
        </p:txBody>
      </p:sp>
    </p:spTree>
    <p:extLst>
      <p:ext uri="{BB962C8B-B14F-4D97-AF65-F5344CB8AC3E}">
        <p14:creationId xmlns:p14="http://schemas.microsoft.com/office/powerpoint/2010/main" val="2628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338B-8F9F-875A-CBAD-FA7EA24FDEAA}"/>
              </a:ext>
            </a:extLst>
          </p:cNvPr>
          <p:cNvSpPr>
            <a:spLocks noGrp="1"/>
          </p:cNvSpPr>
          <p:nvPr>
            <p:ph type="title"/>
          </p:nvPr>
        </p:nvSpPr>
        <p:spPr/>
        <p:txBody>
          <a:bodyPr/>
          <a:lstStyle/>
          <a:p>
            <a:r>
              <a:rPr lang="en-US" dirty="0"/>
              <a:t>Best Performing:</a:t>
            </a:r>
            <a:br>
              <a:rPr lang="en-US" dirty="0"/>
            </a:br>
            <a:r>
              <a:rPr lang="en-US" dirty="0" err="1"/>
              <a:t>Max_Depth</a:t>
            </a:r>
            <a:r>
              <a:rPr lang="en-US" dirty="0"/>
              <a:t>=8</a:t>
            </a:r>
          </a:p>
        </p:txBody>
      </p:sp>
      <p:pic>
        <p:nvPicPr>
          <p:cNvPr id="4" name="Content Placeholder 3" descr="A diagram of a structure&#10;&#10;Description automatically generated">
            <a:extLst>
              <a:ext uri="{FF2B5EF4-FFF2-40B4-BE49-F238E27FC236}">
                <a16:creationId xmlns:a16="http://schemas.microsoft.com/office/drawing/2014/main" id="{D5EB6C8F-5E64-E329-06CC-4058C4B13A12}"/>
              </a:ext>
            </a:extLst>
          </p:cNvPr>
          <p:cNvPicPr>
            <a:picLocks noGrp="1" noChangeAspect="1"/>
          </p:cNvPicPr>
          <p:nvPr>
            <p:ph idx="1"/>
          </p:nvPr>
        </p:nvPicPr>
        <p:blipFill>
          <a:blip r:embed="rId2"/>
          <a:stretch>
            <a:fillRect/>
          </a:stretch>
        </p:blipFill>
        <p:spPr>
          <a:xfrm>
            <a:off x="3296692" y="-619"/>
            <a:ext cx="8897256" cy="6672942"/>
          </a:xfrm>
        </p:spPr>
      </p:pic>
    </p:spTree>
    <p:extLst>
      <p:ext uri="{BB962C8B-B14F-4D97-AF65-F5344CB8AC3E}">
        <p14:creationId xmlns:p14="http://schemas.microsoft.com/office/powerpoint/2010/main" val="13341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F93C-6EEF-CB02-6171-C05704F7A7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E67E217-D35A-6F4F-A4F2-ADB22BCBC086}"/>
              </a:ext>
            </a:extLst>
          </p:cNvPr>
          <p:cNvSpPr>
            <a:spLocks noGrp="1"/>
          </p:cNvSpPr>
          <p:nvPr>
            <p:ph idx="1"/>
          </p:nvPr>
        </p:nvSpPr>
        <p:spPr/>
        <p:txBody>
          <a:bodyPr/>
          <a:lstStyle/>
          <a:p>
            <a:r>
              <a:rPr lang="en-US" dirty="0"/>
              <a:t>This decision tree predicted the severity correctly 83.56% of the time.</a:t>
            </a:r>
          </a:p>
          <a:p>
            <a:r>
              <a:rPr lang="en-US" dirty="0"/>
              <a:t>Referencing the splits of the decision tree allowed us to determine what features were most important.</a:t>
            </a:r>
            <a:endParaRPr lang="en-US"/>
          </a:p>
          <a:p>
            <a:pPr lvl="1"/>
            <a:r>
              <a:rPr lang="en-US" dirty="0"/>
              <a:t>Longitude</a:t>
            </a:r>
          </a:p>
          <a:p>
            <a:pPr lvl="1"/>
            <a:r>
              <a:rPr lang="en-US" dirty="0"/>
              <a:t>Latitude</a:t>
            </a:r>
          </a:p>
          <a:p>
            <a:pPr lvl="1"/>
            <a:r>
              <a:rPr lang="en-US" dirty="0"/>
              <a:t>Traffic Features</a:t>
            </a:r>
          </a:p>
          <a:p>
            <a:pPr lvl="2"/>
            <a:r>
              <a:rPr lang="en-US" dirty="0"/>
              <a:t>Signal Light</a:t>
            </a:r>
          </a:p>
          <a:p>
            <a:pPr lvl="2"/>
            <a:r>
              <a:rPr lang="en-US" dirty="0"/>
              <a:t>Junction</a:t>
            </a:r>
          </a:p>
          <a:p>
            <a:pPr lvl="1"/>
            <a:r>
              <a:rPr lang="en-US" dirty="0"/>
              <a:t>Weather Conditions</a:t>
            </a:r>
          </a:p>
          <a:p>
            <a:pPr lvl="2"/>
            <a:r>
              <a:rPr lang="en-US" dirty="0"/>
              <a:t>Wind Speed</a:t>
            </a:r>
          </a:p>
          <a:p>
            <a:pPr lvl="2"/>
            <a:r>
              <a:rPr lang="en-US" dirty="0"/>
              <a:t>Pressure</a:t>
            </a:r>
          </a:p>
          <a:p>
            <a:pPr lvl="2"/>
            <a:r>
              <a:rPr lang="en-US" dirty="0"/>
              <a:t>Wind Chill</a:t>
            </a:r>
          </a:p>
          <a:p>
            <a:pPr lvl="1"/>
            <a:r>
              <a:rPr lang="en-US" dirty="0"/>
              <a:t>Time</a:t>
            </a:r>
          </a:p>
          <a:p>
            <a:pPr lvl="2"/>
            <a:r>
              <a:rPr lang="en-US" dirty="0"/>
              <a:t>Month</a:t>
            </a:r>
          </a:p>
          <a:p>
            <a:pPr lvl="2"/>
            <a:r>
              <a:rPr lang="en-US" dirty="0"/>
              <a:t>Time of Day</a:t>
            </a:r>
          </a:p>
        </p:txBody>
      </p:sp>
    </p:spTree>
    <p:extLst>
      <p:ext uri="{BB962C8B-B14F-4D97-AF65-F5344CB8AC3E}">
        <p14:creationId xmlns:p14="http://schemas.microsoft.com/office/powerpoint/2010/main" val="4195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46F4-5D15-46EC-A3E3-8DE47960658E}"/>
              </a:ext>
            </a:extLst>
          </p:cNvPr>
          <p:cNvSpPr>
            <a:spLocks noGrp="1"/>
          </p:cNvSpPr>
          <p:nvPr>
            <p:ph type="title"/>
          </p:nvPr>
        </p:nvSpPr>
        <p:spPr/>
        <p:txBody>
          <a:bodyPr/>
          <a:lstStyle/>
          <a:p>
            <a:r>
              <a:rPr lang="en-US" dirty="0"/>
              <a:t>Results</a:t>
            </a:r>
            <a:br>
              <a:rPr lang="en-US" dirty="0"/>
            </a:br>
            <a:r>
              <a:rPr lang="en-US" dirty="0"/>
              <a:t>Continued</a:t>
            </a:r>
          </a:p>
        </p:txBody>
      </p:sp>
      <p:sp>
        <p:nvSpPr>
          <p:cNvPr id="3" name="Content Placeholder 2">
            <a:extLst>
              <a:ext uri="{FF2B5EF4-FFF2-40B4-BE49-F238E27FC236}">
                <a16:creationId xmlns:a16="http://schemas.microsoft.com/office/drawing/2014/main" id="{327BAE9A-6CB2-A255-19FB-E16DEEE32873}"/>
              </a:ext>
            </a:extLst>
          </p:cNvPr>
          <p:cNvSpPr>
            <a:spLocks noGrp="1"/>
          </p:cNvSpPr>
          <p:nvPr>
            <p:ph idx="1"/>
          </p:nvPr>
        </p:nvSpPr>
        <p:spPr/>
        <p:txBody>
          <a:bodyPr/>
          <a:lstStyle/>
          <a:p>
            <a:r>
              <a:rPr lang="en-US" dirty="0"/>
              <a:t>We found some of these features to be intuitive and expected, such as weather conditions.</a:t>
            </a:r>
          </a:p>
          <a:p>
            <a:r>
              <a:rPr lang="en-US" dirty="0"/>
              <a:t>Unintuitively, the longitude and latitude features were the most important splits in the tree.  We assume this is likely because of population density in certain areas of the country.</a:t>
            </a:r>
          </a:p>
          <a:p>
            <a:endParaRPr lang="en-US" dirty="0"/>
          </a:p>
        </p:txBody>
      </p:sp>
    </p:spTree>
    <p:extLst>
      <p:ext uri="{BB962C8B-B14F-4D97-AF65-F5344CB8AC3E}">
        <p14:creationId xmlns:p14="http://schemas.microsoft.com/office/powerpoint/2010/main" val="326268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1F43-E333-1D18-DEA7-B039E463A2FC}"/>
              </a:ext>
            </a:extLst>
          </p:cNvPr>
          <p:cNvSpPr>
            <a:spLocks noGrp="1"/>
          </p:cNvSpPr>
          <p:nvPr>
            <p:ph type="title"/>
          </p:nvPr>
        </p:nvSpPr>
        <p:spPr/>
        <p:txBody>
          <a:bodyPr/>
          <a:lstStyle/>
          <a:p>
            <a:r>
              <a:rPr lang="en-US" dirty="0"/>
              <a:t>Results</a:t>
            </a:r>
            <a:br>
              <a:rPr lang="en-US" dirty="0"/>
            </a:br>
            <a:r>
              <a:rPr lang="en-US" dirty="0"/>
              <a:t>Continued</a:t>
            </a:r>
          </a:p>
        </p:txBody>
      </p:sp>
      <p:sp>
        <p:nvSpPr>
          <p:cNvPr id="3" name="Content Placeholder 2">
            <a:extLst>
              <a:ext uri="{FF2B5EF4-FFF2-40B4-BE49-F238E27FC236}">
                <a16:creationId xmlns:a16="http://schemas.microsoft.com/office/drawing/2014/main" id="{3D091D5C-212B-499A-45E9-830EC823D6AA}"/>
              </a:ext>
            </a:extLst>
          </p:cNvPr>
          <p:cNvSpPr>
            <a:spLocks noGrp="1"/>
          </p:cNvSpPr>
          <p:nvPr>
            <p:ph idx="1"/>
          </p:nvPr>
        </p:nvSpPr>
        <p:spPr/>
        <p:txBody>
          <a:bodyPr/>
          <a:lstStyle/>
          <a:p>
            <a:pPr>
              <a:buFont typeface="Arial,Sans-Serif" pitchFamily="18" charset="2"/>
              <a:buChar char="•"/>
            </a:pPr>
            <a:r>
              <a:rPr lang="en-US" dirty="0">
                <a:latin typeface="Arial"/>
                <a:cs typeface="Arial"/>
              </a:rPr>
              <a:t>Questions (and answers):</a:t>
            </a:r>
          </a:p>
          <a:p>
            <a:pPr>
              <a:buFont typeface="Arial,Sans-Serif" pitchFamily="18" charset="2"/>
              <a:buChar char="•"/>
            </a:pPr>
            <a:r>
              <a:rPr lang="en-US" dirty="0">
                <a:latin typeface="Arial"/>
                <a:cs typeface="Arial"/>
              </a:rPr>
              <a:t>Are these factors intuitive?</a:t>
            </a:r>
          </a:p>
          <a:p>
            <a:pPr lvl="1">
              <a:buFont typeface="Arial,Sans-Serif" pitchFamily="18" charset="2"/>
              <a:buChar char="•"/>
            </a:pPr>
            <a:r>
              <a:rPr lang="en-US" dirty="0">
                <a:latin typeface="Arial"/>
                <a:cs typeface="Arial"/>
              </a:rPr>
              <a:t>Yes, we found that most of the factors, such as weather and traffic information, were intuitive and we expected to see these used by the Decision Tree.</a:t>
            </a:r>
          </a:p>
          <a:p>
            <a:pPr>
              <a:buFont typeface="Arial,Sans-Serif" pitchFamily="18" charset="2"/>
              <a:buChar char="•"/>
            </a:pPr>
            <a:r>
              <a:rPr lang="en-US" dirty="0">
                <a:latin typeface="Arial"/>
                <a:cs typeface="Arial"/>
              </a:rPr>
              <a:t>Are there any unexpected factors?</a:t>
            </a:r>
          </a:p>
          <a:p>
            <a:pPr lvl="1">
              <a:spcAft>
                <a:spcPts val="0"/>
              </a:spcAft>
              <a:buFont typeface="Arial,Sans-Serif" pitchFamily="18" charset="2"/>
              <a:buChar char="•"/>
            </a:pPr>
            <a:r>
              <a:rPr lang="en-US" dirty="0">
                <a:latin typeface="Arial"/>
                <a:cs typeface="Arial"/>
              </a:rPr>
              <a:t>Yes.  We did not expect latitude and longitude to be the most important factors going into our analysis.</a:t>
            </a:r>
          </a:p>
          <a:p>
            <a:pPr>
              <a:spcAft>
                <a:spcPts val="0"/>
              </a:spcAft>
              <a:buFont typeface="Arial,Sans-Serif" pitchFamily="18" charset="2"/>
              <a:buChar char="•"/>
            </a:pPr>
            <a:r>
              <a:rPr lang="en-US" dirty="0">
                <a:latin typeface="Arial"/>
                <a:cs typeface="Arial"/>
              </a:rPr>
              <a:t>Can these factors accurately predict accident severity?</a:t>
            </a:r>
            <a:endParaRPr lang="en-US">
              <a:latin typeface="Corbel" panose="020B0503020204020204"/>
              <a:cs typeface="Arial"/>
            </a:endParaRPr>
          </a:p>
          <a:p>
            <a:pPr lvl="1">
              <a:buFont typeface="Arial,Sans-Serif" pitchFamily="18" charset="2"/>
              <a:buChar char="•"/>
            </a:pPr>
            <a:r>
              <a:rPr lang="en-US" dirty="0">
                <a:latin typeface="Arial"/>
                <a:cs typeface="Arial"/>
              </a:rPr>
              <a:t>Yes.  Our model predicted accurately 83.56% of the time.</a:t>
            </a:r>
          </a:p>
        </p:txBody>
      </p:sp>
    </p:spTree>
    <p:extLst>
      <p:ext uri="{BB962C8B-B14F-4D97-AF65-F5344CB8AC3E}">
        <p14:creationId xmlns:p14="http://schemas.microsoft.com/office/powerpoint/2010/main" val="673622219"/>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Car Accident Analysis</vt:lpstr>
      <vt:lpstr>Objective</vt:lpstr>
      <vt:lpstr>Car Accident Data</vt:lpstr>
      <vt:lpstr>Decision Tree</vt:lpstr>
      <vt:lpstr>Decision Tree Hyper-parameters</vt:lpstr>
      <vt:lpstr>Best Performing: Max_Depth=8</vt:lpstr>
      <vt:lpstr>Results</vt:lpstr>
      <vt:lpstr>Results Continued</vt:lpstr>
      <vt:lpstr>Results Continued</vt:lpstr>
      <vt:lpstr>Challenges</vt:lpstr>
      <vt:lpstr>Future Work</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332</cp:revision>
  <dcterms:created xsi:type="dcterms:W3CDTF">2023-11-29T18:29:24Z</dcterms:created>
  <dcterms:modified xsi:type="dcterms:W3CDTF">2023-11-29T19:04:19Z</dcterms:modified>
</cp:coreProperties>
</file>