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AF0DA2-5EED-42FE-8C0C-39A710821679}">
  <a:tblStyle styleId="{0EAF0DA2-5EED-42FE-8C0C-39A7108216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26d68a9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26d68a9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e4cd0fb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e4cd0fb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5d743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5d743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15d743a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15d743a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0ef41fb7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0ef41fb7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15d743ac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15d743ac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15d743a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15d743a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15d743a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15d743a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e4cd0fb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e4cd0fb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e4cd0fb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e4cd0fb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0ef41fb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0ef41fb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0ef41fb7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0ef41fb7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397f14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397f14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397f14f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397f14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397f14f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1397f14f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1397f14f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1397f14f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ef41fb7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ef41fb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5d743ac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15d743a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27a4e46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27a4e46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Jailbreak - GPT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Manas Tiwari, Tokey Tahmid, Tushar Krishna Panumatcha, Andy Zeng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2"/>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7650" y="667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Analysis</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we categorized the prompts into multiple jailbreak categories such as:</a:t>
            </a:r>
            <a:br>
              <a:rPr lang="en"/>
            </a:br>
            <a:r>
              <a:rPr lang="en"/>
              <a:t>Illegal Activity, Hate Speech, Cybercrime, Harmful Content, Fraud, Sexual Content</a:t>
            </a:r>
            <a:endParaRPr/>
          </a:p>
          <a:p>
            <a:pPr indent="-311150" lvl="0" marL="457200" rtl="0" algn="l">
              <a:spcBef>
                <a:spcPts val="0"/>
              </a:spcBef>
              <a:spcAft>
                <a:spcPts val="0"/>
              </a:spcAft>
              <a:buSzPts val="1300"/>
              <a:buChar char="●"/>
            </a:pPr>
            <a:r>
              <a:rPr lang="en"/>
              <a:t>Then we analyzed to see how these prompts were used over a course of six months from January 2023 to June 2023</a:t>
            </a:r>
            <a:endParaRPr/>
          </a:p>
          <a:p>
            <a:pPr indent="-311150" lvl="0" marL="457200" rtl="0" algn="l">
              <a:spcBef>
                <a:spcPts val="0"/>
              </a:spcBef>
              <a:spcAft>
                <a:spcPts val="0"/>
              </a:spcAft>
              <a:buSzPts val="1300"/>
              <a:buChar char="●"/>
            </a:pPr>
            <a:r>
              <a:rPr lang="en"/>
              <a:t>We plotted the results to visualize the number of prompts which were effective in each category in each month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1608825" y="727300"/>
            <a:ext cx="6829425" cy="393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7650" y="652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From Temporal Analysis</a:t>
            </a:r>
            <a:endParaRPr/>
          </a:p>
        </p:txBody>
      </p:sp>
      <p:sp>
        <p:nvSpPr>
          <p:cNvPr id="171" name="Google Shape;171;p25"/>
          <p:cNvSpPr txBox="1"/>
          <p:nvPr>
            <p:ph idx="1" type="body"/>
          </p:nvPr>
        </p:nvSpPr>
        <p:spPr>
          <a:xfrm>
            <a:off x="729450" y="1474100"/>
            <a:ext cx="7688700" cy="286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analysis, we found out that most jailbreak prompts (over 70) that people used </a:t>
            </a:r>
            <a:r>
              <a:rPr lang="en"/>
              <a:t>involved</a:t>
            </a:r>
            <a:r>
              <a:rPr lang="en"/>
              <a:t> illegal activities where the GPTs are told be able to perform any illegal/immoral/unethical activity</a:t>
            </a:r>
            <a:endParaRPr/>
          </a:p>
          <a:p>
            <a:pPr indent="-311150" lvl="0" marL="457200" rtl="0" algn="l">
              <a:spcBef>
                <a:spcPts val="0"/>
              </a:spcBef>
              <a:spcAft>
                <a:spcPts val="0"/>
              </a:spcAft>
              <a:buSzPts val="1300"/>
              <a:buChar char="●"/>
            </a:pPr>
            <a:r>
              <a:rPr lang="en"/>
              <a:t>Then not surprisingly, the next most used category is sexual content</a:t>
            </a:r>
            <a:endParaRPr/>
          </a:p>
          <a:p>
            <a:pPr indent="-311150" lvl="0" marL="457200" rtl="0" algn="l">
              <a:spcBef>
                <a:spcPts val="0"/>
              </a:spcBef>
              <a:spcAft>
                <a:spcPts val="0"/>
              </a:spcAft>
              <a:buSzPts val="1300"/>
              <a:buChar char="●"/>
            </a:pPr>
            <a:r>
              <a:rPr lang="en"/>
              <a:t>And the other categories are more or less in the same range</a:t>
            </a:r>
            <a:endParaRPr/>
          </a:p>
          <a:p>
            <a:pPr indent="-311150" lvl="0" marL="457200" rtl="0" algn="l">
              <a:spcBef>
                <a:spcPts val="0"/>
              </a:spcBef>
              <a:spcAft>
                <a:spcPts val="0"/>
              </a:spcAft>
              <a:buSzPts val="1300"/>
              <a:buChar char="●"/>
            </a:pPr>
            <a:r>
              <a:rPr lang="en"/>
              <a:t>We can also see that these prompts were heavily effective in the months of April and May (which shows that during this time most people figured out how to jailbreak the GPTs effectively) and after that there is a steep decline in the effectiveness of these promts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7650" y="652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 Testing and Effectiveness </a:t>
            </a:r>
            <a:r>
              <a:rPr lang="en"/>
              <a:t>Analysis</a:t>
            </a:r>
            <a:endParaRPr/>
          </a:p>
        </p:txBody>
      </p:sp>
      <p:sp>
        <p:nvSpPr>
          <p:cNvPr id="177" name="Google Shape;17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a:t>
            </a:r>
            <a:r>
              <a:rPr lang="en"/>
              <a:t>observing</a:t>
            </a:r>
            <a:r>
              <a:rPr lang="en"/>
              <a:t> the chatgpt on discord it seems that</a:t>
            </a:r>
            <a:br>
              <a:rPr lang="en"/>
            </a:br>
            <a:r>
              <a:rPr lang="en"/>
              <a:t>f</a:t>
            </a:r>
            <a:r>
              <a:rPr lang="en"/>
              <a:t>or many of these “homebrew” GPT’s doesn’t stop the</a:t>
            </a:r>
            <a:br>
              <a:rPr lang="en"/>
            </a:br>
            <a:r>
              <a:rPr lang="en"/>
              <a:t>j</a:t>
            </a:r>
            <a:r>
              <a:rPr lang="en"/>
              <a:t>ailbreak prompts. This is because these GPT’s don’t</a:t>
            </a:r>
            <a:br>
              <a:rPr lang="en"/>
            </a:br>
            <a:r>
              <a:rPr lang="en"/>
              <a:t>h</a:t>
            </a:r>
            <a:r>
              <a:rPr lang="en"/>
              <a:t>ave a “middle man” to moderate it.</a:t>
            </a:r>
            <a:br>
              <a:rPr lang="en"/>
            </a:br>
            <a:br>
              <a:rPr lang="en"/>
            </a:br>
            <a:br>
              <a:rPr lang="en"/>
            </a:br>
            <a:r>
              <a:rPr lang="en"/>
              <a:t>Although some of the prompts were</a:t>
            </a:r>
            <a:br>
              <a:rPr lang="en"/>
            </a:br>
            <a:r>
              <a:rPr lang="en"/>
              <a:t>s</a:t>
            </a:r>
            <a:r>
              <a:rPr lang="en"/>
              <a:t>imply too long and didn’t execute.</a:t>
            </a:r>
            <a:endParaRPr/>
          </a:p>
        </p:txBody>
      </p:sp>
      <p:pic>
        <p:nvPicPr>
          <p:cNvPr id="178" name="Google Shape;178;p26"/>
          <p:cNvPicPr preferRelativeResize="0"/>
          <p:nvPr/>
        </p:nvPicPr>
        <p:blipFill>
          <a:blip r:embed="rId3">
            <a:alphaModFix/>
          </a:blip>
          <a:stretch>
            <a:fillRect/>
          </a:stretch>
        </p:blipFill>
        <p:spPr>
          <a:xfrm>
            <a:off x="4865475" y="1318650"/>
            <a:ext cx="4278524" cy="314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7650" y="66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Effective Jailbreak Prompts on ChatGPT</a:t>
            </a:r>
            <a:endParaRPr/>
          </a:p>
        </p:txBody>
      </p:sp>
      <p:pic>
        <p:nvPicPr>
          <p:cNvPr id="184" name="Google Shape;184;p27"/>
          <p:cNvPicPr preferRelativeResize="0"/>
          <p:nvPr/>
        </p:nvPicPr>
        <p:blipFill>
          <a:blip r:embed="rId3">
            <a:alphaModFix/>
          </a:blip>
          <a:stretch>
            <a:fillRect/>
          </a:stretch>
        </p:blipFill>
        <p:spPr>
          <a:xfrm>
            <a:off x="1169375" y="1356375"/>
            <a:ext cx="6805261" cy="364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7650" y="65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 Verse</a:t>
            </a:r>
            <a:endParaRPr/>
          </a:p>
        </p:txBody>
      </p:sp>
      <p:pic>
        <p:nvPicPr>
          <p:cNvPr id="190" name="Google Shape;190;p28"/>
          <p:cNvPicPr preferRelativeResize="0"/>
          <p:nvPr/>
        </p:nvPicPr>
        <p:blipFill>
          <a:blip r:embed="rId3">
            <a:alphaModFix/>
          </a:blip>
          <a:stretch>
            <a:fillRect/>
          </a:stretch>
        </p:blipFill>
        <p:spPr>
          <a:xfrm>
            <a:off x="1917888" y="1558525"/>
            <a:ext cx="530822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198375" y="987950"/>
            <a:ext cx="8839200" cy="37535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7650" y="652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1" name="Google Shape;201;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LLM become increasingly widespread, their capabilities are expected to grow significantly. Currently, many of these LLMs feature robust mechanisms for detecting attempts at jailbreaking. However, the effectiveness of these safeguards is poised to improve even further as they become more widely adopted and refined. As newer LLMs come out they would also need more robust testing through these jailbreak prompts.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7650" y="581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07" name="Google Shape;207;p31"/>
          <p:cNvSpPr txBox="1"/>
          <p:nvPr>
            <p:ph idx="1" type="body"/>
          </p:nvPr>
        </p:nvSpPr>
        <p:spPr>
          <a:xfrm>
            <a:off x="729450" y="1026925"/>
            <a:ext cx="7511400" cy="18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43"/>
          </a:p>
          <a:p>
            <a:pPr indent="-326605" lvl="0" marL="457200" rtl="0" algn="l">
              <a:spcBef>
                <a:spcPts val="1200"/>
              </a:spcBef>
              <a:spcAft>
                <a:spcPts val="0"/>
              </a:spcAft>
              <a:buSzPts val="1543"/>
              <a:buChar char="●"/>
            </a:pPr>
            <a:r>
              <a:rPr lang="en" sz="1543"/>
              <a:t>Too  many prompts could cause the LLMs to flag for security and safety reasons</a:t>
            </a:r>
            <a:endParaRPr sz="1543"/>
          </a:p>
          <a:p>
            <a:pPr indent="-326605" lvl="0" marL="457200" rtl="0" algn="l">
              <a:spcBef>
                <a:spcPts val="0"/>
              </a:spcBef>
              <a:spcAft>
                <a:spcPts val="0"/>
              </a:spcAft>
              <a:buSzPts val="1543"/>
              <a:buChar char="●"/>
            </a:pPr>
            <a:r>
              <a:rPr lang="en" sz="1543"/>
              <a:t>Different LLM model have varying numbers of input characters</a:t>
            </a:r>
            <a:endParaRPr sz="1543"/>
          </a:p>
          <a:p>
            <a:pPr indent="0" lvl="0" marL="457200" rtl="0" algn="l">
              <a:spcBef>
                <a:spcPts val="1200"/>
              </a:spcBef>
              <a:spcAft>
                <a:spcPts val="1200"/>
              </a:spcAft>
              <a:buNone/>
            </a:pPr>
            <a:r>
              <a:t/>
            </a:r>
            <a:endParaRPr sz="1100"/>
          </a:p>
        </p:txBody>
      </p:sp>
      <p:sp>
        <p:nvSpPr>
          <p:cNvPr id="208" name="Google Shape;208;p31"/>
          <p:cNvSpPr txBox="1"/>
          <p:nvPr/>
        </p:nvSpPr>
        <p:spPr>
          <a:xfrm>
            <a:off x="729450" y="257175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Raleway"/>
                <a:ea typeface="Raleway"/>
                <a:cs typeface="Raleway"/>
                <a:sym typeface="Raleway"/>
              </a:rPr>
              <a:t>Future Work</a:t>
            </a:r>
            <a:endParaRPr sz="2000"/>
          </a:p>
        </p:txBody>
      </p:sp>
      <p:sp>
        <p:nvSpPr>
          <p:cNvPr id="209" name="Google Shape;209;p31"/>
          <p:cNvSpPr txBox="1"/>
          <p:nvPr/>
        </p:nvSpPr>
        <p:spPr>
          <a:xfrm>
            <a:off x="729450" y="3276325"/>
            <a:ext cx="8413500" cy="1242000"/>
          </a:xfrm>
          <a:prstGeom prst="rect">
            <a:avLst/>
          </a:prstGeom>
          <a:noFill/>
          <a:ln>
            <a:noFill/>
          </a:ln>
        </p:spPr>
        <p:txBody>
          <a:bodyPr anchorCtr="0" anchor="t" bIns="91425" lIns="91425" spcFirstLastPara="1" rIns="91425" wrap="square" tIns="91425">
            <a:spAutoFit/>
          </a:bodyPr>
          <a:lstStyle/>
          <a:p>
            <a:pPr indent="-326605" lvl="0" marL="457200" rtl="0" algn="l">
              <a:lnSpc>
                <a:spcPct val="115000"/>
              </a:lnSpc>
              <a:spcBef>
                <a:spcPts val="0"/>
              </a:spcBef>
              <a:spcAft>
                <a:spcPts val="0"/>
              </a:spcAft>
              <a:buClr>
                <a:schemeClr val="accent1"/>
              </a:buClr>
              <a:buSzPts val="1543"/>
              <a:buFont typeface="Lato"/>
              <a:buChar char="●"/>
            </a:pPr>
            <a:r>
              <a:rPr lang="en" sz="700">
                <a:solidFill>
                  <a:schemeClr val="accent1"/>
                </a:solidFill>
              </a:rPr>
              <a:t>·</a:t>
            </a:r>
            <a:r>
              <a:rPr lang="en" sz="400">
                <a:solidFill>
                  <a:schemeClr val="accent1"/>
                </a:solidFill>
                <a:latin typeface="Times New Roman"/>
                <a:ea typeface="Times New Roman"/>
                <a:cs typeface="Times New Roman"/>
                <a:sym typeface="Times New Roman"/>
              </a:rPr>
              <a:t>       </a:t>
            </a:r>
            <a:r>
              <a:rPr lang="en" sz="1450">
                <a:solidFill>
                  <a:schemeClr val="accent1"/>
                </a:solidFill>
                <a:latin typeface="Lato"/>
                <a:ea typeface="Lato"/>
                <a:cs typeface="Lato"/>
                <a:sym typeface="Lato"/>
              </a:rPr>
              <a:t>Test more uniquely catered prompts for different LLMs</a:t>
            </a:r>
            <a:endParaRPr sz="1450">
              <a:solidFill>
                <a:schemeClr val="accent1"/>
              </a:solidFill>
              <a:latin typeface="Lato"/>
              <a:ea typeface="Lato"/>
              <a:cs typeface="Lato"/>
              <a:sym typeface="Lato"/>
            </a:endParaRPr>
          </a:p>
          <a:p>
            <a:pPr indent="-326605" lvl="0" marL="457200" rtl="0" algn="l">
              <a:lnSpc>
                <a:spcPct val="115000"/>
              </a:lnSpc>
              <a:spcBef>
                <a:spcPts val="0"/>
              </a:spcBef>
              <a:spcAft>
                <a:spcPts val="0"/>
              </a:spcAft>
              <a:buClr>
                <a:schemeClr val="accent1"/>
              </a:buClr>
              <a:buSzPts val="1543"/>
              <a:buFont typeface="Lato"/>
              <a:buChar char="●"/>
            </a:pPr>
            <a:r>
              <a:rPr lang="en" sz="700">
                <a:solidFill>
                  <a:schemeClr val="accent1"/>
                </a:solidFill>
              </a:rPr>
              <a:t>·</a:t>
            </a:r>
            <a:r>
              <a:rPr lang="en" sz="400">
                <a:solidFill>
                  <a:schemeClr val="accent1"/>
                </a:solidFill>
                <a:latin typeface="Times New Roman"/>
                <a:ea typeface="Times New Roman"/>
                <a:cs typeface="Times New Roman"/>
                <a:sym typeface="Times New Roman"/>
              </a:rPr>
              <a:t>       </a:t>
            </a:r>
            <a:r>
              <a:rPr lang="en" sz="1450">
                <a:solidFill>
                  <a:schemeClr val="accent1"/>
                </a:solidFill>
                <a:latin typeface="Lato"/>
                <a:ea typeface="Lato"/>
                <a:cs typeface="Lato"/>
                <a:sym typeface="Lato"/>
              </a:rPr>
              <a:t>Be more persistent in asking the LLMs to do something it does not want to do.</a:t>
            </a:r>
            <a:endParaRPr sz="1450">
              <a:solidFill>
                <a:schemeClr val="accent1"/>
              </a:solidFill>
              <a:latin typeface="Lato"/>
              <a:ea typeface="Lato"/>
              <a:cs typeface="Lato"/>
              <a:sym typeface="Lato"/>
            </a:endParaRPr>
          </a:p>
          <a:p>
            <a:pPr indent="-326605" lvl="0" marL="457200" rtl="0" algn="l">
              <a:lnSpc>
                <a:spcPct val="115000"/>
              </a:lnSpc>
              <a:spcBef>
                <a:spcPts val="0"/>
              </a:spcBef>
              <a:spcAft>
                <a:spcPts val="0"/>
              </a:spcAft>
              <a:buClr>
                <a:schemeClr val="accent1"/>
              </a:buClr>
              <a:buSzPts val="1543"/>
              <a:buFont typeface="Lato"/>
              <a:buChar char="●"/>
            </a:pPr>
            <a:r>
              <a:rPr lang="en" sz="700">
                <a:solidFill>
                  <a:schemeClr val="accent1"/>
                </a:solidFill>
              </a:rPr>
              <a:t>·</a:t>
            </a:r>
            <a:r>
              <a:rPr lang="en" sz="400">
                <a:solidFill>
                  <a:schemeClr val="accent1"/>
                </a:solidFill>
                <a:latin typeface="Times New Roman"/>
                <a:ea typeface="Times New Roman"/>
                <a:cs typeface="Times New Roman"/>
                <a:sym typeface="Times New Roman"/>
              </a:rPr>
              <a:t>       </a:t>
            </a:r>
            <a:r>
              <a:rPr lang="en" sz="1450">
                <a:solidFill>
                  <a:schemeClr val="accent1"/>
                </a:solidFill>
                <a:latin typeface="Lato"/>
                <a:ea typeface="Lato"/>
                <a:cs typeface="Lato"/>
                <a:sym typeface="Lato"/>
              </a:rPr>
              <a:t>Testing more LLMs as more of them come out</a:t>
            </a:r>
            <a:endParaRPr sz="1450">
              <a:solidFill>
                <a:schemeClr val="accent1"/>
              </a:solidFill>
              <a:latin typeface="Lato"/>
              <a:ea typeface="Lato"/>
              <a:cs typeface="Lato"/>
              <a:sym typeface="Lato"/>
            </a:endParaRPr>
          </a:p>
          <a:p>
            <a:pPr indent="0" lvl="0" marL="457200" rtl="0" algn="l">
              <a:lnSpc>
                <a:spcPct val="115000"/>
              </a:lnSpc>
              <a:spcBef>
                <a:spcPts val="0"/>
              </a:spcBef>
              <a:spcAft>
                <a:spcPts val="1200"/>
              </a:spcAft>
              <a:buNone/>
            </a:pPr>
            <a:r>
              <a:t/>
            </a:r>
            <a:endParaRPr sz="1543">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3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What is jailbreak?</a:t>
            </a:r>
            <a:endParaRPr sz="2440"/>
          </a:p>
        </p:txBody>
      </p:sp>
      <p:sp>
        <p:nvSpPr>
          <p:cNvPr id="93" name="Google Shape;93;p14"/>
          <p:cNvSpPr txBox="1"/>
          <p:nvPr>
            <p:ph idx="1" type="body"/>
          </p:nvPr>
        </p:nvSpPr>
        <p:spPr>
          <a:xfrm>
            <a:off x="729450" y="1317375"/>
            <a:ext cx="7688700" cy="19767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 sz="1400"/>
              <a:t>Jailbreak - process of removing any restrictions placed on a system or software by the creator/manufacturer. </a:t>
            </a:r>
            <a:endParaRPr sz="1400"/>
          </a:p>
          <a:p>
            <a:pPr indent="-317500" lvl="0" marL="457200" rtl="0" algn="just">
              <a:lnSpc>
                <a:spcPct val="150000"/>
              </a:lnSpc>
              <a:spcBef>
                <a:spcPts val="0"/>
              </a:spcBef>
              <a:spcAft>
                <a:spcPts val="0"/>
              </a:spcAft>
              <a:buSzPts val="1400"/>
              <a:buChar char="●"/>
            </a:pPr>
            <a:r>
              <a:rPr lang="en" sz="1400"/>
              <a:t>It involves </a:t>
            </a:r>
            <a:r>
              <a:rPr lang="en" sz="1400"/>
              <a:t>exploiting</a:t>
            </a:r>
            <a:r>
              <a:rPr lang="en" sz="1400"/>
              <a:t> vulnerabilities or security flaws in the system, which gives user the access to information or f</a:t>
            </a:r>
            <a:r>
              <a:rPr lang="en" sz="1400"/>
              <a:t>unctionality that would otherwise would be restricted. </a:t>
            </a:r>
            <a:endParaRPr sz="1400"/>
          </a:p>
        </p:txBody>
      </p:sp>
      <p:sp>
        <p:nvSpPr>
          <p:cNvPr id="94" name="Google Shape;94;p14"/>
          <p:cNvSpPr txBox="1"/>
          <p:nvPr/>
        </p:nvSpPr>
        <p:spPr>
          <a:xfrm>
            <a:off x="729450" y="2673350"/>
            <a:ext cx="551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Raleway"/>
                <a:ea typeface="Raleway"/>
                <a:cs typeface="Raleway"/>
                <a:sym typeface="Raleway"/>
              </a:rPr>
              <a:t>What is jailbreak for ChatGPT?</a:t>
            </a:r>
            <a:endParaRPr sz="1200"/>
          </a:p>
        </p:txBody>
      </p:sp>
      <p:sp>
        <p:nvSpPr>
          <p:cNvPr id="95" name="Google Shape;95;p14"/>
          <p:cNvSpPr txBox="1"/>
          <p:nvPr/>
        </p:nvSpPr>
        <p:spPr>
          <a:xfrm>
            <a:off x="729450" y="3294075"/>
            <a:ext cx="71583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Using jailbreak for ChatGPT language model, you can get complete answers, without any limits imposed by the OpenAI </a:t>
            </a:r>
            <a:r>
              <a:rPr lang="en">
                <a:solidFill>
                  <a:schemeClr val="accent1"/>
                </a:solidFill>
                <a:latin typeface="Lato"/>
                <a:ea typeface="Lato"/>
                <a:cs typeface="Lato"/>
                <a:sym typeface="Lato"/>
              </a:rPr>
              <a:t>company</a:t>
            </a:r>
            <a:r>
              <a:rPr lang="en">
                <a:solidFill>
                  <a:schemeClr val="accent1"/>
                </a:solidFill>
                <a:latin typeface="Lato"/>
                <a:ea typeface="Lato"/>
                <a:cs typeface="Lato"/>
                <a:sym typeface="Lato"/>
              </a:rPr>
              <a:t>, so you can get offensive, aggressive, ethical, unsafe, intimidating, menacing answers.</a:t>
            </a:r>
            <a:endParaRPr>
              <a:solidFill>
                <a:schemeClr val="accent1"/>
              </a:solidFill>
              <a:latin typeface="Lato"/>
              <a:ea typeface="Lato"/>
              <a:cs typeface="Lato"/>
              <a:sym typeface="Lato"/>
            </a:endParaRPr>
          </a:p>
          <a:p>
            <a:pPr indent="-317500" lvl="0" marL="457200" rtl="0" algn="just">
              <a:lnSpc>
                <a:spcPct val="15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It comes with a significant security risks and must be approached with caution, especially in sensitive or high security environments. </a:t>
            </a:r>
            <a:endParaRPr>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64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15" name="Google Shape;21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53250" y="543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Forbidden Scenarios in our dataset</a:t>
            </a:r>
            <a:endParaRPr/>
          </a:p>
        </p:txBody>
      </p:sp>
      <p:sp>
        <p:nvSpPr>
          <p:cNvPr id="101" name="Google Shape;101;p15"/>
          <p:cNvSpPr txBox="1"/>
          <p:nvPr>
            <p:ph idx="1" type="body"/>
          </p:nvPr>
        </p:nvSpPr>
        <p:spPr>
          <a:xfrm>
            <a:off x="729150" y="1442550"/>
            <a:ext cx="7863600" cy="3074100"/>
          </a:xfrm>
          <a:prstGeom prst="rect">
            <a:avLst/>
          </a:prstGeom>
        </p:spPr>
        <p:txBody>
          <a:bodyPr anchorCtr="0" anchor="t" bIns="91425" lIns="91425" spcFirstLastPara="1" rIns="91425" wrap="square" tIns="91425">
            <a:spAutoFit/>
          </a:bodyPr>
          <a:lstStyle/>
          <a:p>
            <a:pPr indent="-325120" lvl="0" marL="457200" rtl="0" algn="l">
              <a:lnSpc>
                <a:spcPct val="95000"/>
              </a:lnSpc>
              <a:spcBef>
                <a:spcPts val="0"/>
              </a:spcBef>
              <a:spcAft>
                <a:spcPts val="0"/>
              </a:spcAft>
              <a:buSzPts val="1520"/>
              <a:buAutoNum type="arabicPeriod"/>
            </a:pPr>
            <a:r>
              <a:rPr lang="en" sz="1520"/>
              <a:t>Illegal Activity</a:t>
            </a:r>
            <a:endParaRPr sz="1520"/>
          </a:p>
          <a:p>
            <a:pPr indent="-325120" lvl="0" marL="457200" rtl="0" algn="l">
              <a:lnSpc>
                <a:spcPct val="95000"/>
              </a:lnSpc>
              <a:spcBef>
                <a:spcPts val="0"/>
              </a:spcBef>
              <a:spcAft>
                <a:spcPts val="0"/>
              </a:spcAft>
              <a:buSzPts val="1520"/>
              <a:buAutoNum type="arabicPeriod"/>
            </a:pPr>
            <a:r>
              <a:rPr lang="en" sz="1520"/>
              <a:t>Hate Speech</a:t>
            </a:r>
            <a:endParaRPr sz="1520"/>
          </a:p>
          <a:p>
            <a:pPr indent="-325120" lvl="0" marL="457200" rtl="0" algn="l">
              <a:lnSpc>
                <a:spcPct val="95000"/>
              </a:lnSpc>
              <a:spcBef>
                <a:spcPts val="0"/>
              </a:spcBef>
              <a:spcAft>
                <a:spcPts val="0"/>
              </a:spcAft>
              <a:buSzPts val="1520"/>
              <a:buAutoNum type="arabicPeriod"/>
            </a:pPr>
            <a:r>
              <a:rPr lang="en" sz="1520"/>
              <a:t>Malware Generation</a:t>
            </a:r>
            <a:endParaRPr sz="1520"/>
          </a:p>
          <a:p>
            <a:pPr indent="-325120" lvl="0" marL="457200" rtl="0" algn="l">
              <a:lnSpc>
                <a:spcPct val="95000"/>
              </a:lnSpc>
              <a:spcBef>
                <a:spcPts val="0"/>
              </a:spcBef>
              <a:spcAft>
                <a:spcPts val="0"/>
              </a:spcAft>
              <a:buSzPts val="1520"/>
              <a:buAutoNum type="arabicPeriod"/>
            </a:pPr>
            <a:r>
              <a:rPr lang="en" sz="1520"/>
              <a:t>Physical Harm</a:t>
            </a:r>
            <a:endParaRPr sz="1520"/>
          </a:p>
          <a:p>
            <a:pPr indent="-325120" lvl="0" marL="457200" rtl="0" algn="l">
              <a:lnSpc>
                <a:spcPct val="95000"/>
              </a:lnSpc>
              <a:spcBef>
                <a:spcPts val="0"/>
              </a:spcBef>
              <a:spcAft>
                <a:spcPts val="0"/>
              </a:spcAft>
              <a:buSzPts val="1520"/>
              <a:buAutoNum type="arabicPeriod"/>
            </a:pPr>
            <a:r>
              <a:rPr lang="en" sz="1520"/>
              <a:t>Economic Harm</a:t>
            </a:r>
            <a:endParaRPr sz="1520"/>
          </a:p>
          <a:p>
            <a:pPr indent="-325120" lvl="0" marL="457200" rtl="0" algn="l">
              <a:lnSpc>
                <a:spcPct val="95000"/>
              </a:lnSpc>
              <a:spcBef>
                <a:spcPts val="0"/>
              </a:spcBef>
              <a:spcAft>
                <a:spcPts val="0"/>
              </a:spcAft>
              <a:buSzPts val="1520"/>
              <a:buAutoNum type="arabicPeriod"/>
            </a:pPr>
            <a:r>
              <a:rPr lang="en" sz="1520"/>
              <a:t>Fraud</a:t>
            </a:r>
            <a:endParaRPr sz="1520"/>
          </a:p>
          <a:p>
            <a:pPr indent="-325120" lvl="0" marL="457200" rtl="0" algn="l">
              <a:lnSpc>
                <a:spcPct val="95000"/>
              </a:lnSpc>
              <a:spcBef>
                <a:spcPts val="0"/>
              </a:spcBef>
              <a:spcAft>
                <a:spcPts val="0"/>
              </a:spcAft>
              <a:buSzPts val="1520"/>
              <a:buAutoNum type="arabicPeriod"/>
            </a:pPr>
            <a:r>
              <a:rPr lang="en" sz="1520"/>
              <a:t>Pornography</a:t>
            </a:r>
            <a:endParaRPr sz="1520"/>
          </a:p>
          <a:p>
            <a:pPr indent="-325120" lvl="0" marL="457200" rtl="0" algn="l">
              <a:lnSpc>
                <a:spcPct val="95000"/>
              </a:lnSpc>
              <a:spcBef>
                <a:spcPts val="0"/>
              </a:spcBef>
              <a:spcAft>
                <a:spcPts val="0"/>
              </a:spcAft>
              <a:buSzPts val="1520"/>
              <a:buAutoNum type="arabicPeriod"/>
            </a:pPr>
            <a:r>
              <a:rPr lang="en" sz="1520"/>
              <a:t>Political Lobbying </a:t>
            </a:r>
            <a:endParaRPr sz="1520"/>
          </a:p>
          <a:p>
            <a:pPr indent="-325120" lvl="0" marL="457200" rtl="0" algn="l">
              <a:lnSpc>
                <a:spcPct val="95000"/>
              </a:lnSpc>
              <a:spcBef>
                <a:spcPts val="0"/>
              </a:spcBef>
              <a:spcAft>
                <a:spcPts val="0"/>
              </a:spcAft>
              <a:buSzPts val="1520"/>
              <a:buAutoNum type="arabicPeriod"/>
            </a:pPr>
            <a:r>
              <a:rPr lang="en" sz="1520"/>
              <a:t>Privacy Violence </a:t>
            </a:r>
            <a:endParaRPr sz="1520"/>
          </a:p>
          <a:p>
            <a:pPr indent="-325120" lvl="0" marL="457200" rtl="0" algn="l">
              <a:lnSpc>
                <a:spcPct val="95000"/>
              </a:lnSpc>
              <a:spcBef>
                <a:spcPts val="0"/>
              </a:spcBef>
              <a:spcAft>
                <a:spcPts val="0"/>
              </a:spcAft>
              <a:buSzPts val="1520"/>
              <a:buAutoNum type="arabicPeriod"/>
            </a:pPr>
            <a:r>
              <a:rPr lang="en" sz="1520"/>
              <a:t>Legal Opinion</a:t>
            </a:r>
            <a:endParaRPr sz="1520"/>
          </a:p>
          <a:p>
            <a:pPr indent="-325120" lvl="0" marL="457200" rtl="0" algn="l">
              <a:lnSpc>
                <a:spcPct val="95000"/>
              </a:lnSpc>
              <a:spcBef>
                <a:spcPts val="0"/>
              </a:spcBef>
              <a:spcAft>
                <a:spcPts val="0"/>
              </a:spcAft>
              <a:buSzPts val="1520"/>
              <a:buAutoNum type="arabicPeriod"/>
            </a:pPr>
            <a:r>
              <a:rPr lang="en" sz="1520"/>
              <a:t>Financial Advice</a:t>
            </a:r>
            <a:endParaRPr sz="1520"/>
          </a:p>
          <a:p>
            <a:pPr indent="-325120" lvl="0" marL="457200" rtl="0" algn="l">
              <a:lnSpc>
                <a:spcPct val="95000"/>
              </a:lnSpc>
              <a:spcBef>
                <a:spcPts val="0"/>
              </a:spcBef>
              <a:spcAft>
                <a:spcPts val="0"/>
              </a:spcAft>
              <a:buSzPts val="1520"/>
              <a:buAutoNum type="arabicPeriod"/>
            </a:pPr>
            <a:r>
              <a:rPr lang="en" sz="1520"/>
              <a:t>Health Consultation</a:t>
            </a:r>
            <a:endParaRPr sz="1520"/>
          </a:p>
          <a:p>
            <a:pPr indent="-325120" lvl="0" marL="457200" rtl="0" algn="l">
              <a:lnSpc>
                <a:spcPct val="95000"/>
              </a:lnSpc>
              <a:spcBef>
                <a:spcPts val="0"/>
              </a:spcBef>
              <a:spcAft>
                <a:spcPts val="0"/>
              </a:spcAft>
              <a:buSzPts val="1520"/>
              <a:buAutoNum type="arabicPeriod"/>
            </a:pPr>
            <a:r>
              <a:rPr lang="en" sz="1520"/>
              <a:t>Government Decision</a:t>
            </a:r>
            <a:endParaRPr sz="1520"/>
          </a:p>
        </p:txBody>
      </p:sp>
      <p:pic>
        <p:nvPicPr>
          <p:cNvPr id="102" name="Google Shape;102;p15"/>
          <p:cNvPicPr preferRelativeResize="0"/>
          <p:nvPr/>
        </p:nvPicPr>
        <p:blipFill>
          <a:blip r:embed="rId3">
            <a:alphaModFix/>
          </a:blip>
          <a:stretch>
            <a:fillRect/>
          </a:stretch>
        </p:blipFill>
        <p:spPr>
          <a:xfrm>
            <a:off x="4254500" y="1532775"/>
            <a:ext cx="4338350" cy="2893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7650" y="527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ChatGPT as DAN “Do Anything Now”</a:t>
            </a:r>
            <a:endParaRPr/>
          </a:p>
        </p:txBody>
      </p:sp>
      <p:sp>
        <p:nvSpPr>
          <p:cNvPr id="108" name="Google Shape;108;p16"/>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Char char="●"/>
            </a:pPr>
            <a:r>
              <a:rPr lang="en" sz="1500"/>
              <a:t>DAN’s can do anything. They are free from usual confines of AI and do not abide by the rules imposed on them.  For example, it can be used to generate information which does not comply with the OpenAI policy. </a:t>
            </a:r>
            <a:endParaRPr sz="1500"/>
          </a:p>
          <a:p>
            <a:pPr indent="-323850" lvl="0" marL="457200" rtl="0" algn="just">
              <a:lnSpc>
                <a:spcPct val="150000"/>
              </a:lnSpc>
              <a:spcBef>
                <a:spcPts val="0"/>
              </a:spcBef>
              <a:spcAft>
                <a:spcPts val="0"/>
              </a:spcAft>
              <a:buSzPts val="1500"/>
              <a:buChar char="●"/>
            </a:pPr>
            <a:r>
              <a:rPr lang="en" sz="1500"/>
              <a:t>When acting as DAN the chatgpt is trained not to respond “I can’t do anything” . Hence, even if the it does not have an answer it has to make it up. It doesn’t have to be real. </a:t>
            </a:r>
            <a:endParaRPr sz="1500"/>
          </a:p>
          <a:p>
            <a:pPr indent="-323850" lvl="0" marL="457200" rtl="0" algn="just">
              <a:lnSpc>
                <a:spcPct val="150000"/>
              </a:lnSpc>
              <a:spcBef>
                <a:spcPts val="0"/>
              </a:spcBef>
              <a:spcAft>
                <a:spcPts val="0"/>
              </a:spcAft>
              <a:buSzPts val="1500"/>
              <a:buChar char="●"/>
            </a:pPr>
            <a:r>
              <a:rPr lang="en" sz="1500"/>
              <a:t>DAN’s can pretend to browse the Internet, access current information, say swear words, display content whose veracity has not been verified. In short it can do everything that the original ChatGPT cannot.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0" y="-62750"/>
            <a:ext cx="9143999" cy="5206250"/>
          </a:xfrm>
          <a:prstGeom prst="rect">
            <a:avLst/>
          </a:prstGeom>
          <a:noFill/>
          <a:ln>
            <a:noFill/>
          </a:ln>
        </p:spPr>
      </p:pic>
      <p:sp>
        <p:nvSpPr>
          <p:cNvPr id="116" name="Google Shape;116;p17"/>
          <p:cNvSpPr txBox="1"/>
          <p:nvPr/>
        </p:nvSpPr>
        <p:spPr>
          <a:xfrm>
            <a:off x="3143800" y="427800"/>
            <a:ext cx="3591600" cy="2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highlight>
                <a:srgbClr val="000000"/>
              </a:highlight>
              <a:latin typeface="Lato"/>
              <a:ea typeface="Lato"/>
              <a:cs typeface="Lato"/>
              <a:sym typeface="Lato"/>
            </a:endParaRPr>
          </a:p>
        </p:txBody>
      </p:sp>
      <p:cxnSp>
        <p:nvCxnSpPr>
          <p:cNvPr id="117" name="Google Shape;117;p17"/>
          <p:cNvCxnSpPr/>
          <p:nvPr/>
        </p:nvCxnSpPr>
        <p:spPr>
          <a:xfrm>
            <a:off x="3143800" y="656700"/>
            <a:ext cx="3591600" cy="0"/>
          </a:xfrm>
          <a:prstGeom prst="straightConnector1">
            <a:avLst/>
          </a:prstGeom>
          <a:noFill/>
          <a:ln cap="flat" cmpd="sng" w="28575">
            <a:solidFill>
              <a:schemeClr val="dk2"/>
            </a:solidFill>
            <a:prstDash val="solid"/>
            <a:round/>
            <a:headEnd len="med" w="med" type="none"/>
            <a:tailEnd len="med" w="med" type="none"/>
          </a:ln>
        </p:spPr>
      </p:cxnSp>
      <p:cxnSp>
        <p:nvCxnSpPr>
          <p:cNvPr id="118" name="Google Shape;118;p17"/>
          <p:cNvCxnSpPr/>
          <p:nvPr/>
        </p:nvCxnSpPr>
        <p:spPr>
          <a:xfrm flipH="1" rot="10800000">
            <a:off x="7511300" y="965075"/>
            <a:ext cx="576900" cy="9900"/>
          </a:xfrm>
          <a:prstGeom prst="straightConnector1">
            <a:avLst/>
          </a:prstGeom>
          <a:noFill/>
          <a:ln cap="flat" cmpd="sng" w="28575">
            <a:solidFill>
              <a:schemeClr val="dk2"/>
            </a:solidFill>
            <a:prstDash val="solid"/>
            <a:round/>
            <a:headEnd len="med" w="med" type="none"/>
            <a:tailEnd len="med" w="med" type="none"/>
          </a:ln>
        </p:spPr>
      </p:cxnSp>
      <p:cxnSp>
        <p:nvCxnSpPr>
          <p:cNvPr id="119" name="Google Shape;119;p17"/>
          <p:cNvCxnSpPr/>
          <p:nvPr/>
        </p:nvCxnSpPr>
        <p:spPr>
          <a:xfrm>
            <a:off x="666575" y="1273450"/>
            <a:ext cx="4148700" cy="19800"/>
          </a:xfrm>
          <a:prstGeom prst="straightConnector1">
            <a:avLst/>
          </a:prstGeom>
          <a:noFill/>
          <a:ln cap="flat" cmpd="sng" w="28575">
            <a:solidFill>
              <a:schemeClr val="dk2"/>
            </a:solidFill>
            <a:prstDash val="solid"/>
            <a:round/>
            <a:headEnd len="med" w="med" type="none"/>
            <a:tailEnd len="med" w="med" type="none"/>
          </a:ln>
        </p:spPr>
      </p:cxnSp>
      <p:cxnSp>
        <p:nvCxnSpPr>
          <p:cNvPr id="120" name="Google Shape;120;p17"/>
          <p:cNvCxnSpPr/>
          <p:nvPr/>
        </p:nvCxnSpPr>
        <p:spPr>
          <a:xfrm>
            <a:off x="2019600" y="3123900"/>
            <a:ext cx="3094200" cy="0"/>
          </a:xfrm>
          <a:prstGeom prst="straightConnector1">
            <a:avLst/>
          </a:prstGeom>
          <a:noFill/>
          <a:ln cap="flat" cmpd="sng" w="28575">
            <a:solidFill>
              <a:schemeClr val="dk2"/>
            </a:solidFill>
            <a:prstDash val="solid"/>
            <a:round/>
            <a:headEnd len="med" w="med" type="none"/>
            <a:tailEnd len="med" w="med" type="none"/>
          </a:ln>
        </p:spPr>
      </p:cxnSp>
      <p:cxnSp>
        <p:nvCxnSpPr>
          <p:cNvPr id="121" name="Google Shape;121;p17"/>
          <p:cNvCxnSpPr/>
          <p:nvPr/>
        </p:nvCxnSpPr>
        <p:spPr>
          <a:xfrm>
            <a:off x="3213450" y="4297850"/>
            <a:ext cx="5163300" cy="19800"/>
          </a:xfrm>
          <a:prstGeom prst="straightConnector1">
            <a:avLst/>
          </a:prstGeom>
          <a:noFill/>
          <a:ln cap="flat" cmpd="sng" w="28575">
            <a:solidFill>
              <a:schemeClr val="dk2"/>
            </a:solidFill>
            <a:prstDash val="solid"/>
            <a:round/>
            <a:headEnd len="med" w="med" type="none"/>
            <a:tailEnd len="med" w="med" type="none"/>
          </a:ln>
        </p:spPr>
      </p:cxnSp>
      <p:cxnSp>
        <p:nvCxnSpPr>
          <p:cNvPr id="122" name="Google Shape;122;p17"/>
          <p:cNvCxnSpPr/>
          <p:nvPr/>
        </p:nvCxnSpPr>
        <p:spPr>
          <a:xfrm>
            <a:off x="656625" y="4626175"/>
            <a:ext cx="13629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7650" y="524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Patches by OpenAI</a:t>
            </a:r>
            <a:endParaRPr/>
          </a:p>
        </p:txBody>
      </p:sp>
      <p:sp>
        <p:nvSpPr>
          <p:cNvPr id="128" name="Google Shape;128;p18"/>
          <p:cNvSpPr txBox="1"/>
          <p:nvPr>
            <p:ph idx="1" type="body"/>
          </p:nvPr>
        </p:nvSpPr>
        <p:spPr>
          <a:xfrm>
            <a:off x="727650" y="13256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These prompts are regularly updated to support patches by OpenAI, so that ChatGPT can as a language model that has specific rules which cannot be easily bypassed.</a:t>
            </a:r>
            <a:endParaRPr/>
          </a:p>
        </p:txBody>
      </p:sp>
      <p:pic>
        <p:nvPicPr>
          <p:cNvPr id="129" name="Google Shape;129;p18"/>
          <p:cNvPicPr preferRelativeResize="0"/>
          <p:nvPr/>
        </p:nvPicPr>
        <p:blipFill>
          <a:blip r:embed="rId3">
            <a:alphaModFix/>
          </a:blip>
          <a:stretch>
            <a:fillRect/>
          </a:stretch>
        </p:blipFill>
        <p:spPr>
          <a:xfrm>
            <a:off x="1213625" y="1863800"/>
            <a:ext cx="6840226" cy="3279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7650" y="652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 detail</a:t>
            </a:r>
            <a:endParaRPr/>
          </a:p>
        </p:txBody>
      </p:sp>
      <p:sp>
        <p:nvSpPr>
          <p:cNvPr id="135" name="Google Shape;135;p19"/>
          <p:cNvSpPr txBox="1"/>
          <p:nvPr>
            <p:ph idx="1" type="body"/>
          </p:nvPr>
        </p:nvSpPr>
        <p:spPr>
          <a:xfrm>
            <a:off x="729450" y="1379000"/>
            <a:ext cx="7688700" cy="3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In-The-Wild Jailbreak Prompts on LLMs</a:t>
            </a:r>
            <a:endParaRPr b="1"/>
          </a:p>
          <a:p>
            <a:pPr indent="-311150" lvl="0" marL="457200" rtl="0" algn="l">
              <a:spcBef>
                <a:spcPts val="1200"/>
              </a:spcBef>
              <a:spcAft>
                <a:spcPts val="0"/>
              </a:spcAft>
              <a:buSzPts val="1300"/>
              <a:buChar char="●"/>
            </a:pPr>
            <a:r>
              <a:rPr lang="en"/>
              <a:t>The data sources span four popular platforms: Reddit, Discord, specific websites, and open-source datasets</a:t>
            </a:r>
            <a:endParaRPr/>
          </a:p>
          <a:p>
            <a:pPr indent="-311150" lvl="0" marL="457200" rtl="0" algn="l">
              <a:spcBef>
                <a:spcPts val="0"/>
              </a:spcBef>
              <a:spcAft>
                <a:spcPts val="0"/>
              </a:spcAft>
              <a:buSzPts val="1300"/>
              <a:buChar char="●"/>
            </a:pPr>
            <a:r>
              <a:rPr lang="en"/>
              <a:t>1) Reddit: The authors used the Pushshift Reddit API to collect a total of 80,746 submissions from three subreddits known for sharing ChatGPT’s prompts</a:t>
            </a:r>
            <a:endParaRPr/>
          </a:p>
          <a:p>
            <a:pPr indent="-311150" lvl="0" marL="457200" rtl="0" algn="l">
              <a:spcBef>
                <a:spcPts val="0"/>
              </a:spcBef>
              <a:spcAft>
                <a:spcPts val="0"/>
              </a:spcAft>
              <a:buSzPts val="1300"/>
              <a:buChar char="●"/>
            </a:pPr>
            <a:r>
              <a:rPr lang="en"/>
              <a:t>2) Discord: Discord serves as another rich data source where the authors manually inspected 20 servers and identified six with dedicated channels for collecting jailbreak prompts</a:t>
            </a:r>
            <a:endParaRPr/>
          </a:p>
          <a:p>
            <a:pPr indent="-311150" lvl="0" marL="457200" rtl="0" algn="l">
              <a:spcBef>
                <a:spcPts val="0"/>
              </a:spcBef>
              <a:spcAft>
                <a:spcPts val="0"/>
              </a:spcAft>
              <a:buSzPts val="1300"/>
              <a:buChar char="●"/>
            </a:pPr>
            <a:r>
              <a:rPr lang="en"/>
              <a:t>3) External Websites: Three websites, namely AIPRM, FlowGPT, and JailbreakChat, were scoured for jailbreak prompts</a:t>
            </a:r>
            <a:endParaRPr/>
          </a:p>
          <a:p>
            <a:pPr indent="-311150" lvl="0" marL="457200" rtl="0" algn="l">
              <a:spcBef>
                <a:spcPts val="0"/>
              </a:spcBef>
              <a:spcAft>
                <a:spcPts val="0"/>
              </a:spcAft>
              <a:buSzPts val="1300"/>
              <a:buChar char="●"/>
            </a:pPr>
            <a:r>
              <a:rPr lang="en"/>
              <a:t>4) Open-Source Datasets: Two open-source datasets were integrated into the study named Awesome ChatGPT Prompts and OCR-Prompts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20"/>
          <p:cNvGraphicFramePr/>
          <p:nvPr/>
        </p:nvGraphicFramePr>
        <p:xfrm>
          <a:off x="-25" y="-125"/>
          <a:ext cx="3000000" cy="3000000"/>
        </p:xfrm>
        <a:graphic>
          <a:graphicData uri="http://schemas.openxmlformats.org/drawingml/2006/table">
            <a:tbl>
              <a:tblPr>
                <a:noFill/>
                <a:tableStyleId>{0EAF0DA2-5EED-42FE-8C0C-39A710821679}</a:tableStyleId>
              </a:tblPr>
              <a:tblGrid>
                <a:gridCol w="1524000"/>
                <a:gridCol w="1524000"/>
                <a:gridCol w="1524000"/>
                <a:gridCol w="1524000"/>
                <a:gridCol w="1524000"/>
                <a:gridCol w="1524000"/>
              </a:tblGrid>
              <a:tr h="268650">
                <a:tc>
                  <a:txBody>
                    <a:bodyPr/>
                    <a:lstStyle/>
                    <a:p>
                      <a:pPr indent="0" lvl="0" marL="0" rtl="0" algn="ctr">
                        <a:lnSpc>
                          <a:spcPct val="115000"/>
                        </a:lnSpc>
                        <a:spcBef>
                          <a:spcPts val="0"/>
                        </a:spcBef>
                        <a:spcAft>
                          <a:spcPts val="1200"/>
                        </a:spcAft>
                        <a:buNone/>
                      </a:pPr>
                      <a:r>
                        <a:rPr b="1" lang="en" sz="1000">
                          <a:solidFill>
                            <a:schemeClr val="dk2"/>
                          </a:solidFill>
                        </a:rPr>
                        <a:t>Platform</a:t>
                      </a:r>
                      <a:endParaRPr b="1" sz="1000">
                        <a:solidFill>
                          <a:schemeClr val="dk2"/>
                        </a:solidFill>
                      </a:endParaRPr>
                    </a:p>
                  </a:txBody>
                  <a:tcPr marT="57150" marB="57150" marR="123825" marL="123825"/>
                </a:tc>
                <a:tc>
                  <a:txBody>
                    <a:bodyPr/>
                    <a:lstStyle/>
                    <a:p>
                      <a:pPr indent="0" lvl="0" marL="0" rtl="0" algn="ctr">
                        <a:lnSpc>
                          <a:spcPct val="115000"/>
                        </a:lnSpc>
                        <a:spcBef>
                          <a:spcPts val="0"/>
                        </a:spcBef>
                        <a:spcAft>
                          <a:spcPts val="1200"/>
                        </a:spcAft>
                        <a:buNone/>
                      </a:pPr>
                      <a:r>
                        <a:rPr b="1" lang="en" sz="1000">
                          <a:solidFill>
                            <a:schemeClr val="dk2"/>
                          </a:solidFill>
                        </a:rPr>
                        <a:t>Source</a:t>
                      </a:r>
                      <a:endParaRPr b="1" sz="1000">
                        <a:solidFill>
                          <a:schemeClr val="dk2"/>
                        </a:solidFill>
                      </a:endParaRPr>
                    </a:p>
                  </a:txBody>
                  <a:tcPr marT="57150" marB="57150" marR="123825" marL="123825"/>
                </a:tc>
                <a:tc>
                  <a:txBody>
                    <a:bodyPr/>
                    <a:lstStyle/>
                    <a:p>
                      <a:pPr indent="0" lvl="0" marL="0" rtl="0" algn="ctr">
                        <a:lnSpc>
                          <a:spcPct val="115000"/>
                        </a:lnSpc>
                        <a:spcBef>
                          <a:spcPts val="0"/>
                        </a:spcBef>
                        <a:spcAft>
                          <a:spcPts val="1200"/>
                        </a:spcAft>
                        <a:buNone/>
                      </a:pPr>
                      <a:r>
                        <a:rPr b="1" lang="en" sz="1000">
                          <a:solidFill>
                            <a:schemeClr val="dk2"/>
                          </a:solidFill>
                        </a:rPr>
                        <a:t># Posts</a:t>
                      </a:r>
                      <a:endParaRPr b="1" sz="1000">
                        <a:solidFill>
                          <a:schemeClr val="dk2"/>
                        </a:solidFill>
                      </a:endParaRPr>
                    </a:p>
                  </a:txBody>
                  <a:tcPr marT="57150" marB="57150" marR="123825" marL="123825"/>
                </a:tc>
                <a:tc>
                  <a:txBody>
                    <a:bodyPr/>
                    <a:lstStyle/>
                    <a:p>
                      <a:pPr indent="0" lvl="0" marL="0" rtl="0" algn="ctr">
                        <a:lnSpc>
                          <a:spcPct val="115000"/>
                        </a:lnSpc>
                        <a:spcBef>
                          <a:spcPts val="0"/>
                        </a:spcBef>
                        <a:spcAft>
                          <a:spcPts val="1200"/>
                        </a:spcAft>
                        <a:buNone/>
                      </a:pPr>
                      <a:r>
                        <a:rPr b="1" lang="en" sz="1000">
                          <a:solidFill>
                            <a:schemeClr val="dk2"/>
                          </a:solidFill>
                        </a:rPr>
                        <a:t># Prompts</a:t>
                      </a:r>
                      <a:endParaRPr b="1" sz="1000">
                        <a:solidFill>
                          <a:schemeClr val="dk2"/>
                        </a:solidFill>
                      </a:endParaRPr>
                    </a:p>
                  </a:txBody>
                  <a:tcPr marT="57150" marB="57150" marR="123825" marL="123825"/>
                </a:tc>
                <a:tc>
                  <a:txBody>
                    <a:bodyPr/>
                    <a:lstStyle/>
                    <a:p>
                      <a:pPr indent="0" lvl="0" marL="0" rtl="0" algn="ctr">
                        <a:lnSpc>
                          <a:spcPct val="115000"/>
                        </a:lnSpc>
                        <a:spcBef>
                          <a:spcPts val="0"/>
                        </a:spcBef>
                        <a:spcAft>
                          <a:spcPts val="1200"/>
                        </a:spcAft>
                        <a:buNone/>
                      </a:pPr>
                      <a:r>
                        <a:rPr b="1" lang="en" sz="1000">
                          <a:solidFill>
                            <a:schemeClr val="dk2"/>
                          </a:solidFill>
                        </a:rPr>
                        <a:t># Jailbreaks</a:t>
                      </a:r>
                      <a:endParaRPr b="1" sz="1000">
                        <a:solidFill>
                          <a:schemeClr val="dk2"/>
                        </a:solidFill>
                      </a:endParaRPr>
                    </a:p>
                  </a:txBody>
                  <a:tcPr marT="57150" marB="57150" marR="123825" marL="123825"/>
                </a:tc>
                <a:tc>
                  <a:txBody>
                    <a:bodyPr/>
                    <a:lstStyle/>
                    <a:p>
                      <a:pPr indent="0" lvl="0" marL="0" rtl="0" algn="ctr">
                        <a:lnSpc>
                          <a:spcPct val="115000"/>
                        </a:lnSpc>
                        <a:spcBef>
                          <a:spcPts val="0"/>
                        </a:spcBef>
                        <a:spcAft>
                          <a:spcPts val="1200"/>
                        </a:spcAft>
                        <a:buNone/>
                      </a:pPr>
                      <a:r>
                        <a:rPr b="1" lang="en" sz="1000">
                          <a:solidFill>
                            <a:schemeClr val="dk2"/>
                          </a:solidFill>
                        </a:rPr>
                        <a:t>Access Date</a:t>
                      </a:r>
                      <a:endParaRPr b="1" sz="1000">
                        <a:solidFill>
                          <a:schemeClr val="dk2"/>
                        </a:solidFill>
                      </a:endParaRPr>
                    </a:p>
                  </a:txBody>
                  <a:tcPr marT="57150" marB="57150" marR="123825" marL="123825"/>
                </a:tc>
              </a:tr>
              <a:tr h="268650">
                <a:tc>
                  <a:txBody>
                    <a:bodyPr/>
                    <a:lstStyle/>
                    <a:p>
                      <a:pPr indent="0" lvl="0" marL="0" rtl="0" algn="l">
                        <a:lnSpc>
                          <a:spcPct val="115000"/>
                        </a:lnSpc>
                        <a:spcBef>
                          <a:spcPts val="0"/>
                        </a:spcBef>
                        <a:spcAft>
                          <a:spcPts val="1200"/>
                        </a:spcAft>
                        <a:buNone/>
                      </a:pPr>
                      <a:r>
                        <a:rPr lang="en" sz="1000">
                          <a:solidFill>
                            <a:schemeClr val="dk2"/>
                          </a:solidFill>
                        </a:rPr>
                        <a:t>Reddit</a:t>
                      </a:r>
                      <a:endParaRPr sz="1000">
                        <a:solidFill>
                          <a:schemeClr val="dk2"/>
                        </a:solidFill>
                      </a:endParaRPr>
                    </a:p>
                  </a:txBody>
                  <a:tcPr marT="57150" marB="57150" marR="123825" marL="123825"/>
                </a:tc>
                <a:tc>
                  <a:txBody>
                    <a:bodyPr/>
                    <a:lstStyle/>
                    <a:p>
                      <a:pPr indent="0" lvl="0" marL="0" rtl="0" algn="l">
                        <a:lnSpc>
                          <a:spcPct val="115000"/>
                        </a:lnSpc>
                        <a:spcBef>
                          <a:spcPts val="0"/>
                        </a:spcBef>
                        <a:spcAft>
                          <a:spcPts val="1200"/>
                        </a:spcAft>
                        <a:buNone/>
                      </a:pPr>
                      <a:r>
                        <a:rPr lang="en" sz="1000">
                          <a:solidFill>
                            <a:schemeClr val="dk2"/>
                          </a:solidFill>
                        </a:rPr>
                        <a:t>r/ChatGPT</a:t>
                      </a:r>
                      <a:endParaRPr sz="1000">
                        <a:solidFill>
                          <a:schemeClr val="dk2"/>
                        </a:solidFill>
                      </a:endParaRPr>
                    </a:p>
                  </a:txBody>
                  <a:tcPr marT="57150" marB="57150" marR="123825" marL="123825"/>
                </a:tc>
                <a:tc>
                  <a:txBody>
                    <a:bodyPr/>
                    <a:lstStyle/>
                    <a:p>
                      <a:pPr indent="0" lvl="0" marL="0" rtl="0" algn="l">
                        <a:lnSpc>
                          <a:spcPct val="115000"/>
                        </a:lnSpc>
                        <a:spcBef>
                          <a:spcPts val="0"/>
                        </a:spcBef>
                        <a:spcAft>
                          <a:spcPts val="1200"/>
                        </a:spcAft>
                        <a:buNone/>
                      </a:pPr>
                      <a:r>
                        <a:rPr lang="en" sz="1000">
                          <a:solidFill>
                            <a:schemeClr val="dk2"/>
                          </a:solidFill>
                        </a:rPr>
                        <a:t>79436</a:t>
                      </a:r>
                      <a:endParaRPr sz="1000">
                        <a:solidFill>
                          <a:schemeClr val="dk2"/>
                        </a:solidFill>
                      </a:endParaRPr>
                    </a:p>
                  </a:txBody>
                  <a:tcPr marT="57150" marB="57150" marR="123825" marL="123825"/>
                </a:tc>
                <a:tc>
                  <a:txBody>
                    <a:bodyPr/>
                    <a:lstStyle/>
                    <a:p>
                      <a:pPr indent="0" lvl="0" marL="0" rtl="0" algn="l">
                        <a:lnSpc>
                          <a:spcPct val="115000"/>
                        </a:lnSpc>
                        <a:spcBef>
                          <a:spcPts val="0"/>
                        </a:spcBef>
                        <a:spcAft>
                          <a:spcPts val="1200"/>
                        </a:spcAft>
                        <a:buNone/>
                      </a:pPr>
                      <a:r>
                        <a:rPr lang="en" sz="1000">
                          <a:solidFill>
                            <a:schemeClr val="dk2"/>
                          </a:solidFill>
                        </a:rPr>
                        <a:t>108</a:t>
                      </a:r>
                      <a:endParaRPr sz="1000">
                        <a:solidFill>
                          <a:schemeClr val="dk2"/>
                        </a:solidFill>
                      </a:endParaRPr>
                    </a:p>
                  </a:txBody>
                  <a:tcPr marT="57150" marB="57150" marR="123825" marL="123825"/>
                </a:tc>
                <a:tc>
                  <a:txBody>
                    <a:bodyPr/>
                    <a:lstStyle/>
                    <a:p>
                      <a:pPr indent="0" lvl="0" marL="0" rtl="0" algn="l">
                        <a:lnSpc>
                          <a:spcPct val="115000"/>
                        </a:lnSpc>
                        <a:spcBef>
                          <a:spcPts val="0"/>
                        </a:spcBef>
                        <a:spcAft>
                          <a:spcPts val="1200"/>
                        </a:spcAft>
                        <a:buNone/>
                      </a:pPr>
                      <a:r>
                        <a:rPr lang="en" sz="1000">
                          <a:solidFill>
                            <a:schemeClr val="dk2"/>
                          </a:solidFill>
                        </a:rPr>
                        <a:t>108</a:t>
                      </a:r>
                      <a:endParaRPr sz="1000">
                        <a:solidFill>
                          <a:schemeClr val="dk2"/>
                        </a:solidFill>
                      </a:endParaRPr>
                    </a:p>
                  </a:txBody>
                  <a:tcPr marT="57150" marB="57150" marR="123825" marL="123825"/>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tc>
              </a:tr>
              <a:tr h="445175">
                <a:tc>
                  <a:txBody>
                    <a:bodyPr/>
                    <a:lstStyle/>
                    <a:p>
                      <a:pPr indent="0" lvl="0" marL="0" rtl="0" algn="l">
                        <a:lnSpc>
                          <a:spcPct val="115000"/>
                        </a:lnSpc>
                        <a:spcBef>
                          <a:spcPts val="0"/>
                        </a:spcBef>
                        <a:spcAft>
                          <a:spcPts val="1200"/>
                        </a:spcAft>
                        <a:buNone/>
                      </a:pPr>
                      <a:r>
                        <a:rPr lang="en" sz="1000">
                          <a:solidFill>
                            <a:schemeClr val="dk2"/>
                          </a:solidFill>
                        </a:rPr>
                        <a:t>Reddit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r/ChatGPTPromptGenius</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854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314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311675">
                <a:tc>
                  <a:txBody>
                    <a:bodyPr/>
                    <a:lstStyle/>
                    <a:p>
                      <a:pPr indent="0" lvl="0" marL="0" rtl="0" algn="l">
                        <a:lnSpc>
                          <a:spcPct val="115000"/>
                        </a:lnSpc>
                        <a:spcBef>
                          <a:spcPts val="0"/>
                        </a:spcBef>
                        <a:spcAft>
                          <a:spcPts val="1200"/>
                        </a:spcAft>
                        <a:buNone/>
                      </a:pPr>
                      <a:r>
                        <a:rPr lang="en" sz="1000">
                          <a:solidFill>
                            <a:schemeClr val="dk2"/>
                          </a:solidFill>
                        </a:rPr>
                        <a:t>Reddit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r/ChatGPTJailbreak</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456</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73</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73</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268650">
                <a:tc>
                  <a:txBody>
                    <a:bodyPr/>
                    <a:lstStyle/>
                    <a:p>
                      <a:pPr indent="0" lvl="0" marL="0" rtl="0" algn="l">
                        <a:lnSpc>
                          <a:spcPct val="115000"/>
                        </a:lnSpc>
                        <a:spcBef>
                          <a:spcPts val="0"/>
                        </a:spcBef>
                        <a:spcAft>
                          <a:spcPts val="1200"/>
                        </a:spcAft>
                        <a:buNone/>
                      </a:pPr>
                      <a:r>
                        <a:rPr lang="en" sz="1000">
                          <a:solidFill>
                            <a:schemeClr val="dk2"/>
                          </a:solidFill>
                        </a:rPr>
                        <a:t>Discord</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ChatGPT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393</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363</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126</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445175">
                <a:tc>
                  <a:txBody>
                    <a:bodyPr/>
                    <a:lstStyle/>
                    <a:p>
                      <a:pPr indent="0" lvl="0" marL="0" rtl="0" algn="l">
                        <a:lnSpc>
                          <a:spcPct val="115000"/>
                        </a:lnSpc>
                        <a:spcBef>
                          <a:spcPts val="0"/>
                        </a:spcBef>
                        <a:spcAft>
                          <a:spcPts val="1200"/>
                        </a:spcAft>
                        <a:buNone/>
                      </a:pPr>
                      <a:r>
                        <a:rPr lang="en" sz="1000">
                          <a:solidFill>
                            <a:schemeClr val="dk2"/>
                          </a:solidFill>
                        </a:rPr>
                        <a:t>Discord</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ChatGPT Prompt Engineering</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240</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211</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47</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403450">
                <a:tc>
                  <a:txBody>
                    <a:bodyPr/>
                    <a:lstStyle/>
                    <a:p>
                      <a:pPr indent="0" lvl="0" marL="0" rtl="0" algn="l">
                        <a:lnSpc>
                          <a:spcPct val="115000"/>
                        </a:lnSpc>
                        <a:spcBef>
                          <a:spcPts val="0"/>
                        </a:spcBef>
                        <a:spcAft>
                          <a:spcPts val="1200"/>
                        </a:spcAft>
                        <a:buNone/>
                      </a:pPr>
                      <a:r>
                        <a:rPr lang="en" sz="1000">
                          <a:solidFill>
                            <a:schemeClr val="dk2"/>
                          </a:solidFill>
                        </a:rPr>
                        <a:t>Discord</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Spreadsheet Warriors</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63</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54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54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311675">
                <a:tc>
                  <a:txBody>
                    <a:bodyPr/>
                    <a:lstStyle/>
                    <a:p>
                      <a:pPr indent="0" lvl="0" marL="0" rtl="0" algn="l">
                        <a:lnSpc>
                          <a:spcPct val="115000"/>
                        </a:lnSpc>
                        <a:spcBef>
                          <a:spcPts val="0"/>
                        </a:spcBef>
                        <a:spcAft>
                          <a:spcPts val="1200"/>
                        </a:spcAft>
                        <a:buNone/>
                      </a:pPr>
                      <a:r>
                        <a:rPr lang="en" sz="1000">
                          <a:solidFill>
                            <a:schemeClr val="dk2"/>
                          </a:solidFill>
                        </a:rPr>
                        <a:t>Discord</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AI Prompt Sharing</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25</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17</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311675">
                <a:tc>
                  <a:txBody>
                    <a:bodyPr/>
                    <a:lstStyle/>
                    <a:p>
                      <a:pPr indent="0" lvl="0" marL="0" rtl="0" algn="l">
                        <a:lnSpc>
                          <a:spcPct val="115000"/>
                        </a:lnSpc>
                        <a:spcBef>
                          <a:spcPts val="0"/>
                        </a:spcBef>
                        <a:spcAft>
                          <a:spcPts val="1200"/>
                        </a:spcAft>
                        <a:buNone/>
                      </a:pPr>
                      <a:r>
                        <a:rPr lang="en" sz="1000">
                          <a:solidFill>
                            <a:schemeClr val="dk2"/>
                          </a:solidFill>
                        </a:rPr>
                        <a:t>Discord</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LLM Promptwriting</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78</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75</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34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268650">
                <a:tc>
                  <a:txBody>
                    <a:bodyPr/>
                    <a:lstStyle/>
                    <a:p>
                      <a:pPr indent="0" lvl="0" marL="0" rtl="0" algn="l">
                        <a:lnSpc>
                          <a:spcPct val="115000"/>
                        </a:lnSpc>
                        <a:spcBef>
                          <a:spcPts val="0"/>
                        </a:spcBef>
                        <a:spcAft>
                          <a:spcPts val="1200"/>
                        </a:spcAft>
                        <a:buNone/>
                      </a:pPr>
                      <a:r>
                        <a:rPr lang="en" sz="1000">
                          <a:solidFill>
                            <a:schemeClr val="dk2"/>
                          </a:solidFill>
                        </a:rPr>
                        <a:t>Discord</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BreakGPT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19</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17</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17</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268650">
                <a:tc>
                  <a:txBody>
                    <a:bodyPr/>
                    <a:lstStyle/>
                    <a:p>
                      <a:pPr indent="0" lvl="0" marL="0" rtl="0" algn="l">
                        <a:lnSpc>
                          <a:spcPct val="115000"/>
                        </a:lnSpc>
                        <a:spcBef>
                          <a:spcPts val="0"/>
                        </a:spcBef>
                        <a:spcAft>
                          <a:spcPts val="1200"/>
                        </a:spcAft>
                        <a:buNone/>
                      </a:pPr>
                      <a:r>
                        <a:rPr lang="en" sz="1000">
                          <a:solidFill>
                            <a:schemeClr val="dk2"/>
                          </a:solidFill>
                        </a:rPr>
                        <a:t>Website</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AIPRM</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3385</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2023-05-07</a:t>
                      </a:r>
                      <a:endParaRPr sz="1000">
                        <a:solidFill>
                          <a:schemeClr val="dk2"/>
                        </a:solidFill>
                      </a:endParaRPr>
                    </a:p>
                  </a:txBody>
                  <a:tcPr marT="57150" marB="57150" marR="123825" marL="123825">
                    <a:solidFill>
                      <a:schemeClr val="lt1"/>
                    </a:solidFill>
                  </a:tcPr>
                </a:tc>
              </a:tr>
              <a:tr h="268650">
                <a:tc>
                  <a:txBody>
                    <a:bodyPr/>
                    <a:lstStyle/>
                    <a:p>
                      <a:pPr indent="0" lvl="0" marL="0" rtl="0" algn="l">
                        <a:lnSpc>
                          <a:spcPct val="115000"/>
                        </a:lnSpc>
                        <a:spcBef>
                          <a:spcPts val="0"/>
                        </a:spcBef>
                        <a:spcAft>
                          <a:spcPts val="1200"/>
                        </a:spcAft>
                        <a:buNone/>
                      </a:pPr>
                      <a:r>
                        <a:rPr lang="en" sz="1000">
                          <a:solidFill>
                            <a:schemeClr val="dk2"/>
                          </a:solidFill>
                        </a:rPr>
                        <a:t>Website</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FlowGPT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1472</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66</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2023-05-07</a:t>
                      </a:r>
                      <a:endParaRPr sz="1000">
                        <a:solidFill>
                          <a:schemeClr val="dk2"/>
                        </a:solidFill>
                      </a:endParaRPr>
                    </a:p>
                  </a:txBody>
                  <a:tcPr marT="57150" marB="57150" marR="123825" marL="123825">
                    <a:solidFill>
                      <a:schemeClr val="lt1"/>
                    </a:solidFill>
                  </a:tcPr>
                </a:tc>
              </a:tr>
              <a:tr h="268650">
                <a:tc>
                  <a:txBody>
                    <a:bodyPr/>
                    <a:lstStyle/>
                    <a:p>
                      <a:pPr indent="0" lvl="0" marL="0" rtl="0" algn="l">
                        <a:lnSpc>
                          <a:spcPct val="115000"/>
                        </a:lnSpc>
                        <a:spcBef>
                          <a:spcPts val="0"/>
                        </a:spcBef>
                        <a:spcAft>
                          <a:spcPts val="1200"/>
                        </a:spcAft>
                        <a:buNone/>
                      </a:pPr>
                      <a:r>
                        <a:rPr lang="en" sz="1000">
                          <a:solidFill>
                            <a:schemeClr val="dk2"/>
                          </a:solidFill>
                        </a:rPr>
                        <a:t>Website</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JailbreakChat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78</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78</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445175">
                <a:tc>
                  <a:txBody>
                    <a:bodyPr/>
                    <a:lstStyle/>
                    <a:p>
                      <a:pPr indent="0" lvl="0" marL="0" rtl="0" algn="l">
                        <a:lnSpc>
                          <a:spcPct val="115000"/>
                        </a:lnSpc>
                        <a:spcBef>
                          <a:spcPts val="0"/>
                        </a:spcBef>
                        <a:spcAft>
                          <a:spcPts val="1200"/>
                        </a:spcAft>
                        <a:buNone/>
                      </a:pPr>
                      <a:r>
                        <a:rPr lang="en" sz="1000">
                          <a:solidFill>
                            <a:schemeClr val="dk2"/>
                          </a:solidFill>
                        </a:rPr>
                        <a:t>Dataset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Awesome ChatGPT Prompts</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163</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268650">
                <a:tc>
                  <a:txBody>
                    <a:bodyPr/>
                    <a:lstStyle/>
                    <a:p>
                      <a:pPr indent="0" lvl="0" marL="0" rtl="0" algn="l">
                        <a:lnSpc>
                          <a:spcPct val="115000"/>
                        </a:lnSpc>
                        <a:spcBef>
                          <a:spcPts val="0"/>
                        </a:spcBef>
                        <a:spcAft>
                          <a:spcPts val="1200"/>
                        </a:spcAft>
                        <a:buNone/>
                      </a:pPr>
                      <a:r>
                        <a:rPr lang="en" sz="1000">
                          <a:solidFill>
                            <a:schemeClr val="dk2"/>
                          </a:solidFill>
                        </a:rPr>
                        <a:t>Dataset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OCR-Prompts</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50</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0</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2023-04-30</a:t>
                      </a:r>
                      <a:endParaRPr sz="1000">
                        <a:solidFill>
                          <a:schemeClr val="dk2"/>
                        </a:solidFill>
                      </a:endParaRPr>
                    </a:p>
                  </a:txBody>
                  <a:tcPr marT="57150" marB="57150" marR="123825" marL="123825">
                    <a:solidFill>
                      <a:schemeClr val="lt1"/>
                    </a:solidFill>
                  </a:tcPr>
                </a:tc>
              </a:tr>
              <a:tr h="445175">
                <a:tc>
                  <a:txBody>
                    <a:bodyPr/>
                    <a:lstStyle/>
                    <a:p>
                      <a:pPr indent="0" lvl="0" marL="0" rtl="0" algn="l">
                        <a:lnSpc>
                          <a:spcPct val="115000"/>
                        </a:lnSpc>
                        <a:spcBef>
                          <a:spcPts val="0"/>
                        </a:spcBef>
                        <a:spcAft>
                          <a:spcPts val="1200"/>
                        </a:spcAft>
                        <a:buNone/>
                      </a:pPr>
                      <a:r>
                        <a:rPr lang="en" sz="1000">
                          <a:solidFill>
                            <a:schemeClr val="dk2"/>
                          </a:solidFill>
                        </a:rPr>
                        <a:t>Total</a:t>
                      </a:r>
                      <a:endParaRPr sz="1000">
                        <a:solidFill>
                          <a:schemeClr val="dk2"/>
                        </a:solidFill>
                      </a:endParaRPr>
                    </a:p>
                  </a:txBody>
                  <a:tcPr marT="57150" marB="57150" marR="123825" marL="123825">
                    <a:solidFill>
                      <a:schemeClr val="lt1"/>
                    </a:solidFill>
                  </a:tcPr>
                </a:tc>
                <a:tc>
                  <a:txBody>
                    <a:bodyPr/>
                    <a:lstStyle/>
                    <a:p>
                      <a:pPr indent="0" lvl="0" marL="0" rtl="0" algn="l">
                        <a:spcBef>
                          <a:spcPts val="0"/>
                        </a:spcBef>
                        <a:spcAft>
                          <a:spcPts val="0"/>
                        </a:spcAft>
                        <a:buNone/>
                      </a:pPr>
                      <a:r>
                        <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81564</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000">
                          <a:solidFill>
                            <a:schemeClr val="dk2"/>
                          </a:solidFill>
                        </a:rPr>
                        <a:t>6387</a:t>
                      </a:r>
                      <a:endParaRPr sz="1000">
                        <a:solidFill>
                          <a:schemeClr val="dk2"/>
                        </a:solidFill>
                      </a:endParaRPr>
                    </a:p>
                  </a:txBody>
                  <a:tcPr marT="57150" marB="57150" marR="123825" marL="123825">
                    <a:solidFill>
                      <a:schemeClr val="lt1"/>
                    </a:solidFill>
                  </a:tcPr>
                </a:tc>
                <a:tc>
                  <a:txBody>
                    <a:bodyPr/>
                    <a:lstStyle/>
                    <a:p>
                      <a:pPr indent="0" lvl="0" marL="0" rtl="0" algn="l">
                        <a:lnSpc>
                          <a:spcPct val="115000"/>
                        </a:lnSpc>
                        <a:spcBef>
                          <a:spcPts val="0"/>
                        </a:spcBef>
                        <a:spcAft>
                          <a:spcPts val="0"/>
                        </a:spcAft>
                        <a:buNone/>
                      </a:pPr>
                      <a:r>
                        <a:rPr lang="en" sz="1000">
                          <a:solidFill>
                            <a:schemeClr val="dk2"/>
                          </a:solidFill>
                        </a:rPr>
                        <a:t>666</a:t>
                      </a:r>
                      <a:endParaRPr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a:txBody>
                  <a:tcPr marT="57150" marB="57150" marR="123825" marL="123825">
                    <a:solidFill>
                      <a:schemeClr val="lt1"/>
                    </a:solidFill>
                  </a:tcPr>
                </a:tc>
                <a:tc>
                  <a:txBody>
                    <a:bodyPr/>
                    <a:lstStyle/>
                    <a:p>
                      <a:pPr indent="0" lvl="0" marL="0" rtl="0" algn="l">
                        <a:spcBef>
                          <a:spcPts val="0"/>
                        </a:spcBef>
                        <a:spcAft>
                          <a:spcPts val="0"/>
                        </a:spcAft>
                        <a:buNone/>
                      </a:pPr>
                      <a:r>
                        <a:t/>
                      </a:r>
                      <a:endParaRPr sz="1000">
                        <a:solidFill>
                          <a:schemeClr val="dk2"/>
                        </a:solidFill>
                      </a:endParaRPr>
                    </a:p>
                  </a:txBody>
                  <a:tcPr marT="91425" marB="91425" marR="91425" marL="91425">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1"/>
          <p:cNvPicPr preferRelativeResize="0"/>
          <p:nvPr/>
        </p:nvPicPr>
        <p:blipFill>
          <a:blip r:embed="rId3">
            <a:alphaModFix/>
          </a:blip>
          <a:stretch>
            <a:fillRect/>
          </a:stretch>
        </p:blipFill>
        <p:spPr>
          <a:xfrm>
            <a:off x="0" y="0"/>
            <a:ext cx="9144003" cy="5143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