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6" autoAdjust="0"/>
    <p:restoredTop sz="94660"/>
  </p:normalViewPr>
  <p:slideViewPr>
    <p:cSldViewPr snapToGrid="0">
      <p:cViewPr varScale="1">
        <p:scale>
          <a:sx n="109" d="100"/>
          <a:sy n="109" d="100"/>
        </p:scale>
        <p:origin x="13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54D8-67C3-4576-A85B-D8C652F3A0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033690-6311-494F-BE4A-BD0BDB520C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A826A9-4528-4118-8553-37FC78CD38C9}"/>
              </a:ext>
            </a:extLst>
          </p:cNvPr>
          <p:cNvSpPr>
            <a:spLocks noGrp="1"/>
          </p:cNvSpPr>
          <p:nvPr>
            <p:ph type="dt" sz="half" idx="10"/>
          </p:nvPr>
        </p:nvSpPr>
        <p:spPr/>
        <p:txBody>
          <a:bodyPr/>
          <a:lstStyle/>
          <a:p>
            <a:fld id="{97367D18-16CE-4DE7-9C59-DA4FE0151DE1}" type="datetimeFigureOut">
              <a:rPr lang="en-US" smtClean="0"/>
              <a:t>1/16/2019</a:t>
            </a:fld>
            <a:endParaRPr lang="en-US"/>
          </a:p>
        </p:txBody>
      </p:sp>
      <p:sp>
        <p:nvSpPr>
          <p:cNvPr id="5" name="Footer Placeholder 4">
            <a:extLst>
              <a:ext uri="{FF2B5EF4-FFF2-40B4-BE49-F238E27FC236}">
                <a16:creationId xmlns:a16="http://schemas.microsoft.com/office/drawing/2014/main" id="{6E600D47-D06B-42E7-B068-C4F24E352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CE016-FD47-424C-A003-397BC397D0D0}"/>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177150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A37E-27BF-4D4C-9A2F-1BDF183A5B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59AE21-A3E7-4568-A0E9-50ECC5EC1D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4663D-A10C-4006-9CD7-6C7C42C525E4}"/>
              </a:ext>
            </a:extLst>
          </p:cNvPr>
          <p:cNvSpPr>
            <a:spLocks noGrp="1"/>
          </p:cNvSpPr>
          <p:nvPr>
            <p:ph type="dt" sz="half" idx="10"/>
          </p:nvPr>
        </p:nvSpPr>
        <p:spPr/>
        <p:txBody>
          <a:bodyPr/>
          <a:lstStyle/>
          <a:p>
            <a:fld id="{97367D18-16CE-4DE7-9C59-DA4FE0151DE1}" type="datetimeFigureOut">
              <a:rPr lang="en-US" smtClean="0"/>
              <a:t>1/16/2019</a:t>
            </a:fld>
            <a:endParaRPr lang="en-US"/>
          </a:p>
        </p:txBody>
      </p:sp>
      <p:sp>
        <p:nvSpPr>
          <p:cNvPr id="5" name="Footer Placeholder 4">
            <a:extLst>
              <a:ext uri="{FF2B5EF4-FFF2-40B4-BE49-F238E27FC236}">
                <a16:creationId xmlns:a16="http://schemas.microsoft.com/office/drawing/2014/main" id="{D0A676DF-4A2C-457C-9E44-666C86910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EF4F5-BEFF-414F-ADD4-DDB3CEA7DAD6}"/>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211015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481043-F7E7-4964-8C15-5DEC82A84C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4844EF-8EB9-4C84-B9EE-09B3B296A7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2F786-864E-4C1A-AEC9-8F0708EE3D0A}"/>
              </a:ext>
            </a:extLst>
          </p:cNvPr>
          <p:cNvSpPr>
            <a:spLocks noGrp="1"/>
          </p:cNvSpPr>
          <p:nvPr>
            <p:ph type="dt" sz="half" idx="10"/>
          </p:nvPr>
        </p:nvSpPr>
        <p:spPr/>
        <p:txBody>
          <a:bodyPr/>
          <a:lstStyle/>
          <a:p>
            <a:fld id="{97367D18-16CE-4DE7-9C59-DA4FE0151DE1}" type="datetimeFigureOut">
              <a:rPr lang="en-US" smtClean="0"/>
              <a:t>1/16/2019</a:t>
            </a:fld>
            <a:endParaRPr lang="en-US"/>
          </a:p>
        </p:txBody>
      </p:sp>
      <p:sp>
        <p:nvSpPr>
          <p:cNvPr id="5" name="Footer Placeholder 4">
            <a:extLst>
              <a:ext uri="{FF2B5EF4-FFF2-40B4-BE49-F238E27FC236}">
                <a16:creationId xmlns:a16="http://schemas.microsoft.com/office/drawing/2014/main" id="{E66C7E4E-2AA9-4FA7-84A9-F6F42EDA3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9B43D-CB4B-4C2A-86AE-B3A2F7649572}"/>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330471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BF35-3671-4D5F-BD90-0D569AA9D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179F58-9C0A-4242-8743-89CDA215DC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0F120-C145-4777-B49E-E00032A4806C}"/>
              </a:ext>
            </a:extLst>
          </p:cNvPr>
          <p:cNvSpPr>
            <a:spLocks noGrp="1"/>
          </p:cNvSpPr>
          <p:nvPr>
            <p:ph type="dt" sz="half" idx="10"/>
          </p:nvPr>
        </p:nvSpPr>
        <p:spPr/>
        <p:txBody>
          <a:bodyPr/>
          <a:lstStyle/>
          <a:p>
            <a:fld id="{97367D18-16CE-4DE7-9C59-DA4FE0151DE1}" type="datetimeFigureOut">
              <a:rPr lang="en-US" smtClean="0"/>
              <a:t>1/16/2019</a:t>
            </a:fld>
            <a:endParaRPr lang="en-US"/>
          </a:p>
        </p:txBody>
      </p:sp>
      <p:sp>
        <p:nvSpPr>
          <p:cNvPr id="5" name="Footer Placeholder 4">
            <a:extLst>
              <a:ext uri="{FF2B5EF4-FFF2-40B4-BE49-F238E27FC236}">
                <a16:creationId xmlns:a16="http://schemas.microsoft.com/office/drawing/2014/main" id="{BAAF2481-6459-49CA-85F5-F6D862E73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042EB-49BD-4F58-8B62-0B38882432BA}"/>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233178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AE068-018B-4401-9F54-018C210188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2FFA4-4B33-4BC8-8E8A-63E7AF07A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17EA77-AB7A-467D-9DCE-9CA103EE1F38}"/>
              </a:ext>
            </a:extLst>
          </p:cNvPr>
          <p:cNvSpPr>
            <a:spLocks noGrp="1"/>
          </p:cNvSpPr>
          <p:nvPr>
            <p:ph type="dt" sz="half" idx="10"/>
          </p:nvPr>
        </p:nvSpPr>
        <p:spPr/>
        <p:txBody>
          <a:bodyPr/>
          <a:lstStyle/>
          <a:p>
            <a:fld id="{97367D18-16CE-4DE7-9C59-DA4FE0151DE1}" type="datetimeFigureOut">
              <a:rPr lang="en-US" smtClean="0"/>
              <a:t>1/16/2019</a:t>
            </a:fld>
            <a:endParaRPr lang="en-US"/>
          </a:p>
        </p:txBody>
      </p:sp>
      <p:sp>
        <p:nvSpPr>
          <p:cNvPr id="5" name="Footer Placeholder 4">
            <a:extLst>
              <a:ext uri="{FF2B5EF4-FFF2-40B4-BE49-F238E27FC236}">
                <a16:creationId xmlns:a16="http://schemas.microsoft.com/office/drawing/2014/main" id="{94B95E03-4AC1-4243-BC52-B6B1B96F7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45563-BF06-4F09-84EB-50500320E296}"/>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1387610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970F-6B7A-4E2D-8F2C-72E74B88AB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E453A8-73BE-460C-9896-65249E2D40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D7D2DA-21E8-4FAA-8B30-DB22DAAC89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30F303-A4A4-4520-B2E9-DDC37C1A47E0}"/>
              </a:ext>
            </a:extLst>
          </p:cNvPr>
          <p:cNvSpPr>
            <a:spLocks noGrp="1"/>
          </p:cNvSpPr>
          <p:nvPr>
            <p:ph type="dt" sz="half" idx="10"/>
          </p:nvPr>
        </p:nvSpPr>
        <p:spPr/>
        <p:txBody>
          <a:bodyPr/>
          <a:lstStyle/>
          <a:p>
            <a:fld id="{97367D18-16CE-4DE7-9C59-DA4FE0151DE1}" type="datetimeFigureOut">
              <a:rPr lang="en-US" smtClean="0"/>
              <a:t>1/16/2019</a:t>
            </a:fld>
            <a:endParaRPr lang="en-US"/>
          </a:p>
        </p:txBody>
      </p:sp>
      <p:sp>
        <p:nvSpPr>
          <p:cNvPr id="6" name="Footer Placeholder 5">
            <a:extLst>
              <a:ext uri="{FF2B5EF4-FFF2-40B4-BE49-F238E27FC236}">
                <a16:creationId xmlns:a16="http://schemas.microsoft.com/office/drawing/2014/main" id="{157F45A4-1B82-4374-870D-CC1E968EB4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0ACA2-B3AC-4A3B-B02E-DF51891ECC48}"/>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1386770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5A37-B5ED-420B-9B16-42916737A7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26CBC9-E3EC-463A-9D49-0F54362EE1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5720E1-F3ED-4FE8-90F4-48983AD50B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63A6AF-6BCA-4D48-9719-037E8F3654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A3C2628-CF25-44BB-97B6-63FDEA5AFBC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DC0037-35DC-4F0E-8A04-52406FBE6910}"/>
              </a:ext>
            </a:extLst>
          </p:cNvPr>
          <p:cNvSpPr>
            <a:spLocks noGrp="1"/>
          </p:cNvSpPr>
          <p:nvPr>
            <p:ph type="dt" sz="half" idx="10"/>
          </p:nvPr>
        </p:nvSpPr>
        <p:spPr/>
        <p:txBody>
          <a:bodyPr/>
          <a:lstStyle/>
          <a:p>
            <a:fld id="{97367D18-16CE-4DE7-9C59-DA4FE0151DE1}" type="datetimeFigureOut">
              <a:rPr lang="en-US" smtClean="0"/>
              <a:t>1/16/2019</a:t>
            </a:fld>
            <a:endParaRPr lang="en-US"/>
          </a:p>
        </p:txBody>
      </p:sp>
      <p:sp>
        <p:nvSpPr>
          <p:cNvPr id="8" name="Footer Placeholder 7">
            <a:extLst>
              <a:ext uri="{FF2B5EF4-FFF2-40B4-BE49-F238E27FC236}">
                <a16:creationId xmlns:a16="http://schemas.microsoft.com/office/drawing/2014/main" id="{3B989EFC-CB7A-4B4C-A4CC-B8989C6297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E9F3E3-6FAC-4998-B3FF-2124CFC1D115}"/>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169026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DC32-DDFF-4352-B7AC-051DE691FE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8D5C8B-C9B9-4FBA-965B-096762E163BD}"/>
              </a:ext>
            </a:extLst>
          </p:cNvPr>
          <p:cNvSpPr>
            <a:spLocks noGrp="1"/>
          </p:cNvSpPr>
          <p:nvPr>
            <p:ph type="dt" sz="half" idx="10"/>
          </p:nvPr>
        </p:nvSpPr>
        <p:spPr/>
        <p:txBody>
          <a:bodyPr/>
          <a:lstStyle/>
          <a:p>
            <a:fld id="{97367D18-16CE-4DE7-9C59-DA4FE0151DE1}" type="datetimeFigureOut">
              <a:rPr lang="en-US" smtClean="0"/>
              <a:t>1/16/2019</a:t>
            </a:fld>
            <a:endParaRPr lang="en-US"/>
          </a:p>
        </p:txBody>
      </p:sp>
      <p:sp>
        <p:nvSpPr>
          <p:cNvPr id="4" name="Footer Placeholder 3">
            <a:extLst>
              <a:ext uri="{FF2B5EF4-FFF2-40B4-BE49-F238E27FC236}">
                <a16:creationId xmlns:a16="http://schemas.microsoft.com/office/drawing/2014/main" id="{B970CAB0-85FD-4BBF-A440-B7D72537E9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64082E-6591-4615-8CBC-9C8A9EA3CD26}"/>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2435347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0CA919-3FE4-419B-B4BD-5E8CE71C586E}"/>
              </a:ext>
            </a:extLst>
          </p:cNvPr>
          <p:cNvSpPr>
            <a:spLocks noGrp="1"/>
          </p:cNvSpPr>
          <p:nvPr>
            <p:ph type="dt" sz="half" idx="10"/>
          </p:nvPr>
        </p:nvSpPr>
        <p:spPr/>
        <p:txBody>
          <a:bodyPr/>
          <a:lstStyle/>
          <a:p>
            <a:fld id="{97367D18-16CE-4DE7-9C59-DA4FE0151DE1}" type="datetimeFigureOut">
              <a:rPr lang="en-US" smtClean="0"/>
              <a:t>1/16/2019</a:t>
            </a:fld>
            <a:endParaRPr lang="en-US"/>
          </a:p>
        </p:txBody>
      </p:sp>
      <p:sp>
        <p:nvSpPr>
          <p:cNvPr id="3" name="Footer Placeholder 2">
            <a:extLst>
              <a:ext uri="{FF2B5EF4-FFF2-40B4-BE49-F238E27FC236}">
                <a16:creationId xmlns:a16="http://schemas.microsoft.com/office/drawing/2014/main" id="{550BC40C-016C-4BF3-91D3-77887A1981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983265-9933-41F9-A290-504CB65A53EE}"/>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2312607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5CE1-1C43-49F2-ABD9-895F6EC4EB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1C2482-A654-4D61-A712-00C364EAA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D6A2B3-75AA-48DF-8487-B32B90545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8FD0F53-1F3C-4E5D-9440-DF79B5D70398}"/>
              </a:ext>
            </a:extLst>
          </p:cNvPr>
          <p:cNvSpPr>
            <a:spLocks noGrp="1"/>
          </p:cNvSpPr>
          <p:nvPr>
            <p:ph type="dt" sz="half" idx="10"/>
          </p:nvPr>
        </p:nvSpPr>
        <p:spPr/>
        <p:txBody>
          <a:bodyPr/>
          <a:lstStyle/>
          <a:p>
            <a:fld id="{97367D18-16CE-4DE7-9C59-DA4FE0151DE1}" type="datetimeFigureOut">
              <a:rPr lang="en-US" smtClean="0"/>
              <a:t>1/16/2019</a:t>
            </a:fld>
            <a:endParaRPr lang="en-US"/>
          </a:p>
        </p:txBody>
      </p:sp>
      <p:sp>
        <p:nvSpPr>
          <p:cNvPr id="6" name="Footer Placeholder 5">
            <a:extLst>
              <a:ext uri="{FF2B5EF4-FFF2-40B4-BE49-F238E27FC236}">
                <a16:creationId xmlns:a16="http://schemas.microsoft.com/office/drawing/2014/main" id="{98CE17A9-D274-4D89-90A3-919996FD7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FCCAFC-142C-4FE6-BDDC-19C9F73C2984}"/>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69332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D255-6F66-4212-AA7A-96B53EDAFB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5F966A-C755-41A3-9E70-05008A1C99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534E19-493C-45FD-952A-F5A43D6B0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589215-7702-4F6F-A655-279C68506AA2}"/>
              </a:ext>
            </a:extLst>
          </p:cNvPr>
          <p:cNvSpPr>
            <a:spLocks noGrp="1"/>
          </p:cNvSpPr>
          <p:nvPr>
            <p:ph type="dt" sz="half" idx="10"/>
          </p:nvPr>
        </p:nvSpPr>
        <p:spPr/>
        <p:txBody>
          <a:bodyPr/>
          <a:lstStyle/>
          <a:p>
            <a:fld id="{97367D18-16CE-4DE7-9C59-DA4FE0151DE1}" type="datetimeFigureOut">
              <a:rPr lang="en-US" smtClean="0"/>
              <a:t>1/16/2019</a:t>
            </a:fld>
            <a:endParaRPr lang="en-US"/>
          </a:p>
        </p:txBody>
      </p:sp>
      <p:sp>
        <p:nvSpPr>
          <p:cNvPr id="6" name="Footer Placeholder 5">
            <a:extLst>
              <a:ext uri="{FF2B5EF4-FFF2-40B4-BE49-F238E27FC236}">
                <a16:creationId xmlns:a16="http://schemas.microsoft.com/office/drawing/2014/main" id="{D590AD7D-17CA-4AD7-AE6E-FCB3B9B01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4BDD0-CC94-4EC8-9AD9-83F288CF169D}"/>
              </a:ext>
            </a:extLst>
          </p:cNvPr>
          <p:cNvSpPr>
            <a:spLocks noGrp="1"/>
          </p:cNvSpPr>
          <p:nvPr>
            <p:ph type="sldNum" sz="quarter" idx="12"/>
          </p:nvPr>
        </p:nvSpPr>
        <p:spPr/>
        <p:txBody>
          <a:bodyPr/>
          <a:lstStyle/>
          <a:p>
            <a:fld id="{47D23A44-15E7-42E4-B07C-697B5C879025}" type="slidenum">
              <a:rPr lang="en-US" smtClean="0"/>
              <a:t>‹#›</a:t>
            </a:fld>
            <a:endParaRPr lang="en-US"/>
          </a:p>
        </p:txBody>
      </p:sp>
    </p:spTree>
    <p:extLst>
      <p:ext uri="{BB962C8B-B14F-4D97-AF65-F5344CB8AC3E}">
        <p14:creationId xmlns:p14="http://schemas.microsoft.com/office/powerpoint/2010/main" val="3078622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BDD44C-F522-49E3-AA0B-F5B601B38F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3DE664-A8F7-4644-8132-3D27279962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B90AD-6C93-479F-BB61-853E2CE992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367D18-16CE-4DE7-9C59-DA4FE0151DE1}" type="datetimeFigureOut">
              <a:rPr lang="en-US" smtClean="0"/>
              <a:t>1/16/2019</a:t>
            </a:fld>
            <a:endParaRPr lang="en-US"/>
          </a:p>
        </p:txBody>
      </p:sp>
      <p:sp>
        <p:nvSpPr>
          <p:cNvPr id="5" name="Footer Placeholder 4">
            <a:extLst>
              <a:ext uri="{FF2B5EF4-FFF2-40B4-BE49-F238E27FC236}">
                <a16:creationId xmlns:a16="http://schemas.microsoft.com/office/drawing/2014/main" id="{97B0D5C0-C718-4394-87B9-090C8D210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735AF4-1D73-4D63-A1EF-8ADD0C7AD3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23A44-15E7-42E4-B07C-697B5C879025}" type="slidenum">
              <a:rPr lang="en-US" smtClean="0"/>
              <a:t>‹#›</a:t>
            </a:fld>
            <a:endParaRPr lang="en-US"/>
          </a:p>
        </p:txBody>
      </p:sp>
    </p:spTree>
    <p:extLst>
      <p:ext uri="{BB962C8B-B14F-4D97-AF65-F5344CB8AC3E}">
        <p14:creationId xmlns:p14="http://schemas.microsoft.com/office/powerpoint/2010/main" val="1366319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fdagnew/OTCDevOpsChallenge.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34.221.79.53/form.php" TargetMode="External"/><Relationship Id="rId3" Type="http://schemas.openxmlformats.org/officeDocument/2006/relationships/hyperlink" Target="https://us-west-2.console.aws.amazon.com/vpc/home?region=us-west-2#vpcs:sort=tag:Name" TargetMode="External"/><Relationship Id="rId7" Type="http://schemas.openxmlformats.org/officeDocument/2006/relationships/hyperlink" Target="https://us-west-2.console.aws.amazon.com/elasticbeanstalk/home?region=us-west-2#/environment/dashboard?applicationName=FitsumeOTC&amp;environmentId=e-2kqwa56y2g" TargetMode="External"/><Relationship Id="rId2" Type="http://schemas.openxmlformats.org/officeDocument/2006/relationships/hyperlink" Target="https://github.com/fdagnew/OTCDevOpsChallenge.git" TargetMode="External"/><Relationship Id="rId1" Type="http://schemas.openxmlformats.org/officeDocument/2006/relationships/slideLayout" Target="../slideLayouts/slideLayout2.xml"/><Relationship Id="rId6" Type="http://schemas.openxmlformats.org/officeDocument/2006/relationships/hyperlink" Target="https://us-west-2.console.aws.amazon.com/rds/home?region=us-west-2#databases" TargetMode="External"/><Relationship Id="rId11" Type="http://schemas.openxmlformats.org/officeDocument/2006/relationships/hyperlink" Target="https://us-west-2.console.aws.amazon.com/cloudwatch/home?region=us-west-2#metricsV2" TargetMode="External"/><Relationship Id="rId5" Type="http://schemas.openxmlformats.org/officeDocument/2006/relationships/hyperlink" Target="https://us-west-2.console.aws.amazon.com/ec2/v2/home?region=us-west-2#Instances:sort=instanceState" TargetMode="External"/><Relationship Id="rId10" Type="http://schemas.openxmlformats.org/officeDocument/2006/relationships/hyperlink" Target="http://d2ohmkr7w65o21.cloudfront.net/form.php" TargetMode="External"/><Relationship Id="rId4" Type="http://schemas.openxmlformats.org/officeDocument/2006/relationships/hyperlink" Target="http://34.210.99.226:8080/" TargetMode="External"/><Relationship Id="rId9" Type="http://schemas.openxmlformats.org/officeDocument/2006/relationships/hyperlink" Target="http://fitsumeotc-env-2.dfbp7muumy.us-west-2.elasticbeanstalk.com/form.php"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76DA44-44BF-4940-82AE-CC056011D8F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44707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11CB3-0C5D-41BF-BD4D-A18BFB58EA2B}"/>
              </a:ext>
            </a:extLst>
          </p:cNvPr>
          <p:cNvSpPr>
            <a:spLocks noGrp="1"/>
          </p:cNvSpPr>
          <p:nvPr>
            <p:ph idx="1"/>
          </p:nvPr>
        </p:nvSpPr>
        <p:spPr>
          <a:xfrm>
            <a:off x="430823" y="527538"/>
            <a:ext cx="10922977" cy="5649425"/>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8800" b="1" dirty="0">
                <a:solidFill>
                  <a:srgbClr val="0070C0"/>
                </a:solidFill>
              </a:rPr>
              <a:t>Thank You</a:t>
            </a:r>
          </a:p>
        </p:txBody>
      </p:sp>
    </p:spTree>
    <p:extLst>
      <p:ext uri="{BB962C8B-B14F-4D97-AF65-F5344CB8AC3E}">
        <p14:creationId xmlns:p14="http://schemas.microsoft.com/office/powerpoint/2010/main" val="6118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6C81-7BCD-414D-9DF6-00192D36BF96}"/>
              </a:ext>
            </a:extLst>
          </p:cNvPr>
          <p:cNvSpPr>
            <a:spLocks noGrp="1"/>
          </p:cNvSpPr>
          <p:nvPr>
            <p:ph type="title"/>
          </p:nvPr>
        </p:nvSpPr>
        <p:spPr>
          <a:xfrm>
            <a:off x="838200" y="365126"/>
            <a:ext cx="10515600" cy="698744"/>
          </a:xfrm>
        </p:spPr>
        <p:txBody>
          <a:bodyPr/>
          <a:lstStyle/>
          <a:p>
            <a:r>
              <a:rPr lang="en-US" dirty="0">
                <a:solidFill>
                  <a:srgbClr val="0070C0"/>
                </a:solidFill>
                <a:latin typeface="Intel Clear Pro" panose="020B0804020202060201" pitchFamily="34" charset="0"/>
                <a:ea typeface="Intel Clear Pro" panose="020B0804020202060201" pitchFamily="34" charset="0"/>
                <a:cs typeface="Intel Clear Pro" panose="020B0804020202060201" pitchFamily="34" charset="0"/>
              </a:rPr>
              <a:t>Contents</a:t>
            </a:r>
            <a:endParaRPr lang="en-US" dirty="0">
              <a:solidFill>
                <a:srgbClr val="0070C0"/>
              </a:solidFill>
            </a:endParaRPr>
          </a:p>
        </p:txBody>
      </p:sp>
      <p:sp>
        <p:nvSpPr>
          <p:cNvPr id="3" name="Content Placeholder 2">
            <a:extLst>
              <a:ext uri="{FF2B5EF4-FFF2-40B4-BE49-F238E27FC236}">
                <a16:creationId xmlns:a16="http://schemas.microsoft.com/office/drawing/2014/main" id="{ED9D29C9-C8EA-41DE-8932-EF04050A8A64}"/>
              </a:ext>
            </a:extLst>
          </p:cNvPr>
          <p:cNvSpPr>
            <a:spLocks noGrp="1"/>
          </p:cNvSpPr>
          <p:nvPr>
            <p:ph idx="1"/>
          </p:nvPr>
        </p:nvSpPr>
        <p:spPr>
          <a:xfrm>
            <a:off x="838200" y="1274885"/>
            <a:ext cx="10515600" cy="4902078"/>
          </a:xfrm>
        </p:spPr>
        <p:txBody>
          <a:bodyPr>
            <a:normAutofit lnSpcReduction="10000"/>
          </a:bodyPr>
          <a:lstStyle/>
          <a:p>
            <a:pPr marL="342900" indent="-342900">
              <a:spcBef>
                <a:spcPts val="3000"/>
              </a:spcBef>
              <a:buAutoNum type="arabicParenR"/>
            </a:pPr>
            <a:r>
              <a:rPr lang="en-US" dirty="0">
                <a:solidFill>
                  <a:srgbClr val="0070C0"/>
                </a:solidFill>
              </a:rPr>
              <a:t>  Challenge Statement</a:t>
            </a:r>
          </a:p>
          <a:p>
            <a:pPr marL="342900" indent="-342900">
              <a:spcBef>
                <a:spcPts val="3000"/>
              </a:spcBef>
              <a:buAutoNum type="arabicParenR"/>
            </a:pPr>
            <a:r>
              <a:rPr lang="en-US" dirty="0">
                <a:solidFill>
                  <a:srgbClr val="0070C0"/>
                </a:solidFill>
              </a:rPr>
              <a:t>  Challenge approach</a:t>
            </a:r>
          </a:p>
          <a:p>
            <a:pPr marL="0" indent="0">
              <a:spcBef>
                <a:spcPts val="3000"/>
              </a:spcBef>
              <a:buNone/>
            </a:pPr>
            <a:r>
              <a:rPr lang="en-US" dirty="0">
                <a:solidFill>
                  <a:srgbClr val="0070C0"/>
                </a:solidFill>
              </a:rPr>
              <a:t>3)   Resources </a:t>
            </a:r>
          </a:p>
          <a:p>
            <a:pPr marL="342900" indent="-342900">
              <a:spcBef>
                <a:spcPts val="3000"/>
              </a:spcBef>
              <a:buAutoNum type="arabicParenR" startAt="4"/>
            </a:pPr>
            <a:r>
              <a:rPr lang="en-US" dirty="0">
                <a:solidFill>
                  <a:srgbClr val="0070C0"/>
                </a:solidFill>
              </a:rPr>
              <a:t>   Architectural Diagram – 1</a:t>
            </a:r>
          </a:p>
          <a:p>
            <a:pPr marL="342900" indent="-342900">
              <a:spcBef>
                <a:spcPts val="3000"/>
              </a:spcBef>
              <a:buFont typeface="Wingdings" panose="05000000000000000000" pitchFamily="2" charset="2"/>
              <a:buAutoNum type="arabicParenR" startAt="4"/>
            </a:pPr>
            <a:r>
              <a:rPr lang="en-US" dirty="0">
                <a:solidFill>
                  <a:srgbClr val="0070C0"/>
                </a:solidFill>
              </a:rPr>
              <a:t>   Architectural Diagram – 2</a:t>
            </a:r>
          </a:p>
          <a:p>
            <a:pPr marL="0" indent="0">
              <a:spcBef>
                <a:spcPts val="3000"/>
              </a:spcBef>
              <a:buNone/>
            </a:pPr>
            <a:r>
              <a:rPr lang="en-US" dirty="0">
                <a:solidFill>
                  <a:srgbClr val="0070C0"/>
                </a:solidFill>
              </a:rPr>
              <a:t>6)   Demo</a:t>
            </a:r>
          </a:p>
          <a:p>
            <a:pPr marL="0" indent="0">
              <a:spcBef>
                <a:spcPts val="3000"/>
              </a:spcBef>
              <a:buNone/>
            </a:pPr>
            <a:r>
              <a:rPr lang="en-US" dirty="0">
                <a:solidFill>
                  <a:srgbClr val="0070C0"/>
                </a:solidFill>
              </a:rPr>
              <a:t>Q&amp;A?</a:t>
            </a:r>
          </a:p>
          <a:p>
            <a:endParaRPr lang="en-US" dirty="0"/>
          </a:p>
          <a:p>
            <a:endParaRPr lang="en-US" dirty="0"/>
          </a:p>
        </p:txBody>
      </p:sp>
    </p:spTree>
    <p:extLst>
      <p:ext uri="{BB962C8B-B14F-4D97-AF65-F5344CB8AC3E}">
        <p14:creationId xmlns:p14="http://schemas.microsoft.com/office/powerpoint/2010/main" val="160576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B2A1-1442-443B-8FB0-060BB8839E58}"/>
              </a:ext>
            </a:extLst>
          </p:cNvPr>
          <p:cNvSpPr>
            <a:spLocks noGrp="1"/>
          </p:cNvSpPr>
          <p:nvPr>
            <p:ph type="title"/>
          </p:nvPr>
        </p:nvSpPr>
        <p:spPr/>
        <p:txBody>
          <a:bodyPr/>
          <a:lstStyle/>
          <a:p>
            <a:r>
              <a:rPr lang="en-US" b="1" dirty="0">
                <a:solidFill>
                  <a:srgbClr val="0070C0"/>
                </a:solidFill>
              </a:rPr>
              <a:t>Challenge Statement</a:t>
            </a:r>
          </a:p>
        </p:txBody>
      </p:sp>
      <p:sp>
        <p:nvSpPr>
          <p:cNvPr id="3" name="Content Placeholder 2">
            <a:extLst>
              <a:ext uri="{FF2B5EF4-FFF2-40B4-BE49-F238E27FC236}">
                <a16:creationId xmlns:a16="http://schemas.microsoft.com/office/drawing/2014/main" id="{036F7A32-147A-42AD-8E3B-819AD6FB9B34}"/>
              </a:ext>
            </a:extLst>
          </p:cNvPr>
          <p:cNvSpPr>
            <a:spLocks noGrp="1"/>
          </p:cNvSpPr>
          <p:nvPr>
            <p:ph idx="1"/>
          </p:nvPr>
        </p:nvSpPr>
        <p:spPr>
          <a:xfrm>
            <a:off x="838200" y="1690688"/>
            <a:ext cx="10515600" cy="4648565"/>
          </a:xfrm>
        </p:spPr>
        <p:txBody>
          <a:bodyPr>
            <a:normAutofit fontScale="47500" lnSpcReduction="20000"/>
          </a:bodyPr>
          <a:lstStyle/>
          <a:p>
            <a:pPr marL="0" indent="0">
              <a:buNone/>
            </a:pPr>
            <a:r>
              <a:rPr lang="en-US" sz="4500" b="1" dirty="0">
                <a:solidFill>
                  <a:srgbClr val="0070C0"/>
                </a:solidFill>
              </a:rPr>
              <a:t>Description</a:t>
            </a:r>
            <a:br>
              <a:rPr lang="en-US" sz="4500" b="1" dirty="0">
                <a:solidFill>
                  <a:srgbClr val="0070C0"/>
                </a:solidFill>
              </a:rPr>
            </a:br>
            <a:r>
              <a:rPr lang="en-US" sz="3500" dirty="0">
                <a:solidFill>
                  <a:srgbClr val="0070C0"/>
                </a:solidFill>
              </a:rPr>
              <a:t>Implement a Continuous Delivery strategy for a Cloud-aware Sample web application, on this scenario you’re free to choose the application, what is important here is to showcase requirements described below. In conjunction you’ll be asked to define an architecture for auto testing and deploying the web application when new code changes come to the web application repository. Listed below you will see the general requirements and required cloud capabilities.</a:t>
            </a:r>
          </a:p>
          <a:p>
            <a:pPr marL="0" indent="0">
              <a:buNone/>
            </a:pPr>
            <a:br>
              <a:rPr lang="en-US" sz="4500" dirty="0">
                <a:solidFill>
                  <a:srgbClr val="0070C0"/>
                </a:solidFill>
              </a:rPr>
            </a:br>
            <a:r>
              <a:rPr lang="en-US" sz="4500" b="1" dirty="0">
                <a:solidFill>
                  <a:srgbClr val="0070C0"/>
                </a:solidFill>
              </a:rPr>
              <a:t>General Requirements</a:t>
            </a:r>
            <a:br>
              <a:rPr lang="en-US" sz="4500" b="1" dirty="0">
                <a:solidFill>
                  <a:srgbClr val="0070C0"/>
                </a:solidFill>
              </a:rPr>
            </a:br>
            <a:r>
              <a:rPr lang="en-US" sz="4500" dirty="0">
                <a:solidFill>
                  <a:srgbClr val="0070C0"/>
                </a:solidFill>
              </a:rPr>
              <a:t>- </a:t>
            </a:r>
            <a:r>
              <a:rPr lang="en-US" sz="3600" dirty="0">
                <a:solidFill>
                  <a:srgbClr val="0070C0"/>
                </a:solidFill>
              </a:rPr>
              <a:t>A Web application that consumes a database</a:t>
            </a:r>
            <a:br>
              <a:rPr lang="en-US" sz="3600" dirty="0">
                <a:solidFill>
                  <a:srgbClr val="0070C0"/>
                </a:solidFill>
              </a:rPr>
            </a:br>
            <a:r>
              <a:rPr lang="en-US" sz="3600" dirty="0">
                <a:solidFill>
                  <a:srgbClr val="0070C0"/>
                </a:solidFill>
              </a:rPr>
              <a:t>- Application must be hosted in a </a:t>
            </a:r>
            <a:r>
              <a:rPr lang="en-US" sz="3600" dirty="0" err="1">
                <a:solidFill>
                  <a:srgbClr val="0070C0"/>
                </a:solidFill>
              </a:rPr>
              <a:t>github</a:t>
            </a:r>
            <a:r>
              <a:rPr lang="en-US" sz="3600" dirty="0">
                <a:solidFill>
                  <a:srgbClr val="0070C0"/>
                </a:solidFill>
              </a:rPr>
              <a:t> repository</a:t>
            </a:r>
            <a:br>
              <a:rPr lang="en-US" sz="3600" dirty="0">
                <a:solidFill>
                  <a:srgbClr val="0070C0"/>
                </a:solidFill>
              </a:rPr>
            </a:br>
            <a:r>
              <a:rPr lang="en-US" sz="3600" dirty="0">
                <a:solidFill>
                  <a:srgbClr val="0070C0"/>
                </a:solidFill>
              </a:rPr>
              <a:t>- Continuous Testing and Deployment for any new code changes requests in </a:t>
            </a:r>
            <a:r>
              <a:rPr lang="en-US" sz="3600" dirty="0" err="1">
                <a:solidFill>
                  <a:srgbClr val="0070C0"/>
                </a:solidFill>
              </a:rPr>
              <a:t>Github</a:t>
            </a:r>
            <a:br>
              <a:rPr lang="en-US" sz="3600" dirty="0">
                <a:solidFill>
                  <a:srgbClr val="0070C0"/>
                </a:solidFill>
              </a:rPr>
            </a:br>
            <a:r>
              <a:rPr lang="en-US" sz="3600" dirty="0">
                <a:solidFill>
                  <a:srgbClr val="0070C0"/>
                </a:solidFill>
              </a:rPr>
              <a:t>- Deployed on a Cloud Service Provider of choice (Tier 1 or 2)</a:t>
            </a:r>
            <a:br>
              <a:rPr lang="en-US" sz="3600" dirty="0">
                <a:solidFill>
                  <a:srgbClr val="0070C0"/>
                </a:solidFill>
              </a:rPr>
            </a:br>
            <a:r>
              <a:rPr lang="en-US" sz="3600" dirty="0">
                <a:solidFill>
                  <a:srgbClr val="0070C0"/>
                </a:solidFill>
              </a:rPr>
              <a:t>- Services can be hosted either on VMs or Containers</a:t>
            </a:r>
          </a:p>
          <a:p>
            <a:pPr marL="0" indent="0">
              <a:buNone/>
            </a:pPr>
            <a:endParaRPr lang="en-US" sz="4500" dirty="0">
              <a:solidFill>
                <a:srgbClr val="0070C0"/>
              </a:solidFill>
            </a:endParaRPr>
          </a:p>
          <a:p>
            <a:pPr marL="0" indent="0">
              <a:buNone/>
            </a:pPr>
            <a:br>
              <a:rPr lang="en-US" sz="4500" dirty="0">
                <a:solidFill>
                  <a:srgbClr val="0070C0"/>
                </a:solidFill>
              </a:rPr>
            </a:br>
            <a:r>
              <a:rPr lang="en-US" sz="4500" b="1" dirty="0">
                <a:solidFill>
                  <a:srgbClr val="0070C0"/>
                </a:solidFill>
              </a:rPr>
              <a:t>Cloud Capabilities</a:t>
            </a:r>
            <a:br>
              <a:rPr lang="en-US" sz="4500" b="1" dirty="0">
                <a:solidFill>
                  <a:srgbClr val="0070C0"/>
                </a:solidFill>
              </a:rPr>
            </a:br>
            <a:r>
              <a:rPr lang="en-US" sz="4500" dirty="0">
                <a:solidFill>
                  <a:srgbClr val="0070C0"/>
                </a:solidFill>
              </a:rPr>
              <a:t>- </a:t>
            </a:r>
            <a:r>
              <a:rPr lang="en-US" sz="3600" dirty="0">
                <a:solidFill>
                  <a:srgbClr val="0070C0"/>
                </a:solidFill>
              </a:rPr>
              <a:t>Automated Deployment</a:t>
            </a:r>
            <a:br>
              <a:rPr lang="en-US" sz="3600" dirty="0">
                <a:solidFill>
                  <a:srgbClr val="0070C0"/>
                </a:solidFill>
              </a:rPr>
            </a:br>
            <a:r>
              <a:rPr lang="en-US" sz="3600" dirty="0">
                <a:solidFill>
                  <a:srgbClr val="0070C0"/>
                </a:solidFill>
              </a:rPr>
              <a:t>- High Availability or load balancing</a:t>
            </a:r>
            <a:br>
              <a:rPr lang="en-US" sz="3600" dirty="0">
                <a:solidFill>
                  <a:srgbClr val="0070C0"/>
                </a:solidFill>
              </a:rPr>
            </a:br>
            <a:r>
              <a:rPr lang="en-US" sz="3600" dirty="0">
                <a:solidFill>
                  <a:srgbClr val="0070C0"/>
                </a:solidFill>
              </a:rPr>
              <a:t>- Elasticity</a:t>
            </a:r>
            <a:br>
              <a:rPr lang="en-US" sz="3600" dirty="0">
                <a:solidFill>
                  <a:srgbClr val="0070C0"/>
                </a:solidFill>
              </a:rPr>
            </a:br>
            <a:r>
              <a:rPr lang="en-US" sz="3600" dirty="0">
                <a:solidFill>
                  <a:srgbClr val="0070C0"/>
                </a:solidFill>
              </a:rPr>
              <a:t>- Persistent storage</a:t>
            </a:r>
            <a:br>
              <a:rPr lang="en-US" sz="3600" dirty="0">
                <a:solidFill>
                  <a:srgbClr val="0070C0"/>
                </a:solidFill>
              </a:rPr>
            </a:br>
            <a:r>
              <a:rPr lang="en-US" sz="3600" dirty="0">
                <a:solidFill>
                  <a:srgbClr val="0070C0"/>
                </a:solidFill>
              </a:rPr>
              <a:t>- Basic performance/usage metric collection </a:t>
            </a:r>
            <a:br>
              <a:rPr lang="en-US" sz="3800" dirty="0">
                <a:solidFill>
                  <a:srgbClr val="0070C0"/>
                </a:solidFill>
              </a:rPr>
            </a:br>
            <a:endParaRPr lang="en-US" sz="3800" dirty="0">
              <a:solidFill>
                <a:srgbClr val="0070C0"/>
              </a:solidFill>
            </a:endParaRPr>
          </a:p>
          <a:p>
            <a:endParaRPr lang="en-US" dirty="0"/>
          </a:p>
        </p:txBody>
      </p:sp>
    </p:spTree>
    <p:extLst>
      <p:ext uri="{BB962C8B-B14F-4D97-AF65-F5344CB8AC3E}">
        <p14:creationId xmlns:p14="http://schemas.microsoft.com/office/powerpoint/2010/main" val="353171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F7E9E-609F-4EC7-AF85-94F596DD8DF8}"/>
              </a:ext>
            </a:extLst>
          </p:cNvPr>
          <p:cNvSpPr>
            <a:spLocks noGrp="1"/>
          </p:cNvSpPr>
          <p:nvPr>
            <p:ph type="title"/>
          </p:nvPr>
        </p:nvSpPr>
        <p:spPr>
          <a:xfrm>
            <a:off x="624254" y="365126"/>
            <a:ext cx="10729546" cy="980098"/>
          </a:xfrm>
        </p:spPr>
        <p:txBody>
          <a:bodyPr/>
          <a:lstStyle/>
          <a:p>
            <a:r>
              <a:rPr lang="en-US" b="1" dirty="0">
                <a:solidFill>
                  <a:srgbClr val="0070C0"/>
                </a:solidFill>
              </a:rPr>
              <a:t>Challenge approach</a:t>
            </a:r>
          </a:p>
        </p:txBody>
      </p:sp>
      <p:sp>
        <p:nvSpPr>
          <p:cNvPr id="3" name="Content Placeholder 2">
            <a:extLst>
              <a:ext uri="{FF2B5EF4-FFF2-40B4-BE49-F238E27FC236}">
                <a16:creationId xmlns:a16="http://schemas.microsoft.com/office/drawing/2014/main" id="{3CAB74BC-60DB-4F4A-8914-A54C433CA78D}"/>
              </a:ext>
            </a:extLst>
          </p:cNvPr>
          <p:cNvSpPr>
            <a:spLocks noGrp="1"/>
          </p:cNvSpPr>
          <p:nvPr>
            <p:ph idx="1"/>
          </p:nvPr>
        </p:nvSpPr>
        <p:spPr>
          <a:xfrm>
            <a:off x="624254" y="1283677"/>
            <a:ext cx="10729546" cy="5442437"/>
          </a:xfrm>
        </p:spPr>
        <p:txBody>
          <a:bodyPr>
            <a:noAutofit/>
          </a:bodyPr>
          <a:lstStyle/>
          <a:p>
            <a:pPr marL="0" indent="0">
              <a:spcBef>
                <a:spcPts val="0"/>
              </a:spcBef>
              <a:buNone/>
            </a:pPr>
            <a:r>
              <a:rPr lang="en-US" sz="1400" b="1" dirty="0">
                <a:solidFill>
                  <a:srgbClr val="0070C0"/>
                </a:solidFill>
              </a:rPr>
              <a:t>General Requirements</a:t>
            </a:r>
          </a:p>
          <a:p>
            <a:pPr marL="0" indent="0">
              <a:spcBef>
                <a:spcPts val="0"/>
              </a:spcBef>
              <a:buNone/>
            </a:pPr>
            <a:br>
              <a:rPr lang="en-US" sz="1400" b="1" dirty="0">
                <a:solidFill>
                  <a:srgbClr val="0070C0"/>
                </a:solidFill>
              </a:rPr>
            </a:br>
            <a:r>
              <a:rPr lang="en-US" sz="1400" dirty="0">
                <a:solidFill>
                  <a:srgbClr val="0070C0"/>
                </a:solidFill>
              </a:rPr>
              <a:t>1</a:t>
            </a:r>
            <a:r>
              <a:rPr lang="en-US" sz="1400" b="1" dirty="0">
                <a:solidFill>
                  <a:srgbClr val="0070C0"/>
                </a:solidFill>
              </a:rPr>
              <a:t> </a:t>
            </a:r>
            <a:r>
              <a:rPr lang="en-US" sz="1400" dirty="0">
                <a:solidFill>
                  <a:srgbClr val="0070C0"/>
                </a:solidFill>
              </a:rPr>
              <a:t>- A Web application that consumes a database </a:t>
            </a:r>
            <a:r>
              <a:rPr lang="en-US" sz="1400" b="1" dirty="0">
                <a:solidFill>
                  <a:srgbClr val="0070C0"/>
                </a:solidFill>
              </a:rPr>
              <a:t>Used a simple </a:t>
            </a:r>
            <a:r>
              <a:rPr lang="en-US" sz="1400" b="1" dirty="0" err="1">
                <a:solidFill>
                  <a:srgbClr val="0070C0"/>
                </a:solidFill>
              </a:rPr>
              <a:t>php</a:t>
            </a:r>
            <a:r>
              <a:rPr lang="en-US" sz="1400" b="1" dirty="0">
                <a:solidFill>
                  <a:srgbClr val="0070C0"/>
                </a:solidFill>
              </a:rPr>
              <a:t> website that takes user input and insert data on </a:t>
            </a:r>
            <a:r>
              <a:rPr lang="en-US" sz="1400" b="1" dirty="0" err="1">
                <a:solidFill>
                  <a:srgbClr val="0070C0"/>
                </a:solidFill>
              </a:rPr>
              <a:t>mysql</a:t>
            </a:r>
            <a:r>
              <a:rPr lang="en-US" sz="1400" b="1" dirty="0">
                <a:solidFill>
                  <a:srgbClr val="0070C0"/>
                </a:solidFill>
              </a:rPr>
              <a:t> database</a:t>
            </a:r>
          </a:p>
          <a:p>
            <a:pPr marL="0" indent="0">
              <a:spcBef>
                <a:spcPts val="0"/>
              </a:spcBef>
              <a:buNone/>
            </a:pPr>
            <a:endParaRPr lang="en-US" sz="1400" b="1" dirty="0">
              <a:solidFill>
                <a:srgbClr val="0070C0"/>
              </a:solidFill>
            </a:endParaRPr>
          </a:p>
          <a:p>
            <a:pPr marL="0" indent="0">
              <a:spcBef>
                <a:spcPts val="0"/>
              </a:spcBef>
              <a:buNone/>
            </a:pPr>
            <a:r>
              <a:rPr lang="en-US" sz="1400" dirty="0">
                <a:solidFill>
                  <a:srgbClr val="0070C0"/>
                </a:solidFill>
              </a:rPr>
              <a:t>2 - Application must be hosted in a </a:t>
            </a:r>
            <a:r>
              <a:rPr lang="en-US" sz="1400" dirty="0" err="1">
                <a:solidFill>
                  <a:srgbClr val="0070C0"/>
                </a:solidFill>
              </a:rPr>
              <a:t>github</a:t>
            </a:r>
            <a:r>
              <a:rPr lang="en-US" sz="1400" dirty="0">
                <a:solidFill>
                  <a:srgbClr val="0070C0"/>
                </a:solidFill>
              </a:rPr>
              <a:t> repository  </a:t>
            </a:r>
            <a:r>
              <a:rPr lang="en-US" sz="1400" b="1" dirty="0">
                <a:solidFill>
                  <a:srgbClr val="0070C0"/>
                </a:solidFill>
              </a:rPr>
              <a:t>Application is hosted on </a:t>
            </a:r>
            <a:r>
              <a:rPr lang="en-US" sz="1400" b="1" dirty="0" err="1">
                <a:solidFill>
                  <a:srgbClr val="0070C0"/>
                </a:solidFill>
              </a:rPr>
              <a:t>github</a:t>
            </a:r>
            <a:r>
              <a:rPr lang="en-US" sz="1400" b="1" dirty="0">
                <a:solidFill>
                  <a:srgbClr val="0070C0"/>
                </a:solidFill>
              </a:rPr>
              <a:t> </a:t>
            </a:r>
            <a:r>
              <a:rPr lang="en-US" sz="1400" dirty="0">
                <a:solidFill>
                  <a:srgbClr val="0070C0"/>
                </a:solidFill>
                <a:hlinkClick r:id="rId2"/>
              </a:rPr>
              <a:t>https://github.com/fdagnew/OTCDevOpsChallenge.git</a:t>
            </a:r>
            <a:endParaRPr lang="en-US" sz="1400" dirty="0">
              <a:solidFill>
                <a:srgbClr val="0070C0"/>
              </a:solidFill>
            </a:endParaRPr>
          </a:p>
          <a:p>
            <a:pPr marL="0" indent="0">
              <a:spcBef>
                <a:spcPts val="0"/>
              </a:spcBef>
              <a:buNone/>
            </a:pPr>
            <a:endParaRPr lang="en-US" sz="1400" dirty="0">
              <a:solidFill>
                <a:srgbClr val="0070C0"/>
              </a:solidFill>
            </a:endParaRPr>
          </a:p>
          <a:p>
            <a:pPr marL="0" indent="0">
              <a:spcBef>
                <a:spcPts val="0"/>
              </a:spcBef>
              <a:buNone/>
            </a:pPr>
            <a:r>
              <a:rPr lang="en-US" sz="1400" dirty="0">
                <a:solidFill>
                  <a:srgbClr val="0070C0"/>
                </a:solidFill>
              </a:rPr>
              <a:t>3 - Continuous Testing and Deployment for any new code changes requests in </a:t>
            </a:r>
            <a:r>
              <a:rPr lang="en-US" sz="1400" dirty="0" err="1">
                <a:solidFill>
                  <a:srgbClr val="0070C0"/>
                </a:solidFill>
              </a:rPr>
              <a:t>Github</a:t>
            </a:r>
            <a:endParaRPr lang="en-US" sz="1400" dirty="0">
              <a:solidFill>
                <a:srgbClr val="0070C0"/>
              </a:solidFill>
            </a:endParaRPr>
          </a:p>
          <a:p>
            <a:pPr marL="0" indent="0">
              <a:spcBef>
                <a:spcPts val="0"/>
              </a:spcBef>
              <a:buNone/>
            </a:pPr>
            <a:r>
              <a:rPr lang="en-US" sz="1400" b="1" dirty="0">
                <a:solidFill>
                  <a:srgbClr val="0070C0"/>
                </a:solidFill>
              </a:rPr>
              <a:t>Once a developer push a new code on </a:t>
            </a:r>
            <a:r>
              <a:rPr lang="en-US" sz="1400" b="1" dirty="0" err="1">
                <a:solidFill>
                  <a:srgbClr val="0070C0"/>
                </a:solidFill>
              </a:rPr>
              <a:t>Github</a:t>
            </a:r>
            <a:r>
              <a:rPr lang="en-US" sz="1400" b="1" dirty="0">
                <a:solidFill>
                  <a:srgbClr val="0070C0"/>
                </a:solidFill>
              </a:rPr>
              <a:t> repo, Jenkins jobs will start automatically, a build step on development server then a selenium test on test server will follow. Once the test is successful then the application will be deployed on AWS beanstalk(with Auto scale and ELB). The webpage can be accessed from </a:t>
            </a:r>
            <a:r>
              <a:rPr lang="en-US" sz="1400" b="1" dirty="0" err="1">
                <a:solidFill>
                  <a:srgbClr val="0070C0"/>
                </a:solidFill>
              </a:rPr>
              <a:t>cloudfront</a:t>
            </a:r>
            <a:r>
              <a:rPr lang="en-US" sz="1400" b="1" dirty="0">
                <a:solidFill>
                  <a:srgbClr val="0070C0"/>
                </a:solidFill>
              </a:rPr>
              <a:t> </a:t>
            </a:r>
            <a:r>
              <a:rPr lang="en-US" sz="1400" b="1" dirty="0" err="1">
                <a:solidFill>
                  <a:srgbClr val="0070C0"/>
                </a:solidFill>
              </a:rPr>
              <a:t>url</a:t>
            </a:r>
            <a:r>
              <a:rPr lang="en-US" sz="1400" b="1" dirty="0">
                <a:solidFill>
                  <a:srgbClr val="0070C0"/>
                </a:solidFill>
              </a:rPr>
              <a:t>   </a:t>
            </a:r>
          </a:p>
          <a:p>
            <a:pPr marL="0" indent="0">
              <a:spcBef>
                <a:spcPts val="0"/>
              </a:spcBef>
              <a:buNone/>
            </a:pPr>
            <a:endParaRPr lang="en-US" sz="1400" dirty="0">
              <a:solidFill>
                <a:srgbClr val="0070C0"/>
              </a:solidFill>
            </a:endParaRPr>
          </a:p>
          <a:p>
            <a:pPr marL="0" indent="0">
              <a:spcBef>
                <a:spcPts val="0"/>
              </a:spcBef>
              <a:buNone/>
            </a:pPr>
            <a:r>
              <a:rPr lang="en-US" sz="1400" dirty="0">
                <a:solidFill>
                  <a:srgbClr val="0070C0"/>
                </a:solidFill>
              </a:rPr>
              <a:t>4 - Deployed on a Cloud Service Provider of choice (Tier 1 or 2)  </a:t>
            </a:r>
            <a:r>
              <a:rPr lang="en-US" sz="1400" b="1" dirty="0">
                <a:solidFill>
                  <a:srgbClr val="0070C0"/>
                </a:solidFill>
              </a:rPr>
              <a:t>AWS is used for all the DevOps challenge resources </a:t>
            </a:r>
          </a:p>
          <a:p>
            <a:pPr marL="0" indent="0">
              <a:spcBef>
                <a:spcPts val="0"/>
              </a:spcBef>
              <a:buNone/>
            </a:pPr>
            <a:endParaRPr lang="en-US" sz="1400" dirty="0">
              <a:solidFill>
                <a:srgbClr val="0070C0"/>
              </a:solidFill>
            </a:endParaRPr>
          </a:p>
          <a:p>
            <a:pPr marL="0" indent="0">
              <a:spcBef>
                <a:spcPts val="0"/>
              </a:spcBef>
              <a:buNone/>
            </a:pPr>
            <a:r>
              <a:rPr lang="en-US" sz="1400" dirty="0">
                <a:solidFill>
                  <a:srgbClr val="0070C0"/>
                </a:solidFill>
              </a:rPr>
              <a:t>5 - Services can be hosted either on VMs or Containers </a:t>
            </a:r>
            <a:r>
              <a:rPr lang="en-US" sz="1400" b="1" dirty="0">
                <a:solidFill>
                  <a:srgbClr val="0070C0"/>
                </a:solidFill>
              </a:rPr>
              <a:t>The services are hosted on AWS EC2 VMs</a:t>
            </a:r>
          </a:p>
          <a:p>
            <a:pPr marL="0" indent="0">
              <a:spcBef>
                <a:spcPts val="0"/>
              </a:spcBef>
              <a:buNone/>
            </a:pPr>
            <a:endParaRPr lang="en-US" sz="1400" b="1" dirty="0">
              <a:solidFill>
                <a:srgbClr val="0070C0"/>
              </a:solidFill>
            </a:endParaRPr>
          </a:p>
          <a:p>
            <a:pPr marL="0" indent="0">
              <a:spcBef>
                <a:spcPts val="0"/>
              </a:spcBef>
              <a:buNone/>
            </a:pPr>
            <a:r>
              <a:rPr lang="en-US" sz="1400" b="1" dirty="0">
                <a:solidFill>
                  <a:srgbClr val="0070C0"/>
                </a:solidFill>
              </a:rPr>
              <a:t>Cloud Capabilities</a:t>
            </a:r>
          </a:p>
          <a:p>
            <a:pPr marL="0" indent="0">
              <a:spcBef>
                <a:spcPts val="0"/>
              </a:spcBef>
              <a:buNone/>
            </a:pPr>
            <a:br>
              <a:rPr lang="en-US" sz="1400" b="1" dirty="0">
                <a:solidFill>
                  <a:srgbClr val="0070C0"/>
                </a:solidFill>
              </a:rPr>
            </a:br>
            <a:r>
              <a:rPr lang="en-US" sz="1400" dirty="0">
                <a:solidFill>
                  <a:srgbClr val="0070C0"/>
                </a:solidFill>
              </a:rPr>
              <a:t>1</a:t>
            </a:r>
            <a:r>
              <a:rPr lang="en-US" sz="1400" b="1" dirty="0">
                <a:solidFill>
                  <a:srgbClr val="0070C0"/>
                </a:solidFill>
              </a:rPr>
              <a:t> </a:t>
            </a:r>
            <a:r>
              <a:rPr lang="en-US" sz="1400" dirty="0">
                <a:solidFill>
                  <a:srgbClr val="0070C0"/>
                </a:solidFill>
              </a:rPr>
              <a:t>- Automated Deployment </a:t>
            </a:r>
            <a:r>
              <a:rPr lang="en-US" sz="1400" b="1" dirty="0">
                <a:solidFill>
                  <a:srgbClr val="0070C0"/>
                </a:solidFill>
              </a:rPr>
              <a:t>Upon successful Selenium testing, the website will be deployed to beanstalk </a:t>
            </a:r>
          </a:p>
          <a:p>
            <a:pPr marL="0" indent="0">
              <a:spcBef>
                <a:spcPts val="0"/>
              </a:spcBef>
              <a:buNone/>
            </a:pPr>
            <a:endParaRPr lang="en-US" sz="1400" dirty="0">
              <a:solidFill>
                <a:srgbClr val="0070C0"/>
              </a:solidFill>
            </a:endParaRPr>
          </a:p>
          <a:p>
            <a:pPr marL="0" indent="0">
              <a:spcBef>
                <a:spcPts val="0"/>
              </a:spcBef>
              <a:buNone/>
            </a:pPr>
            <a:r>
              <a:rPr lang="en-US" sz="1400" dirty="0">
                <a:solidFill>
                  <a:srgbClr val="0070C0"/>
                </a:solidFill>
              </a:rPr>
              <a:t>2 - High Availability or load balancing</a:t>
            </a:r>
          </a:p>
          <a:p>
            <a:pPr marL="0" indent="0">
              <a:spcBef>
                <a:spcPts val="0"/>
              </a:spcBef>
              <a:buNone/>
            </a:pPr>
            <a:r>
              <a:rPr lang="en-US" sz="1400" b="1" dirty="0">
                <a:solidFill>
                  <a:srgbClr val="0070C0"/>
                </a:solidFill>
              </a:rPr>
              <a:t>All resources are created in a single VPC across </a:t>
            </a:r>
            <a:r>
              <a:rPr lang="en-US" sz="1400" b="1" dirty="0" err="1">
                <a:solidFill>
                  <a:srgbClr val="0070C0"/>
                </a:solidFill>
              </a:rPr>
              <a:t>Azs</a:t>
            </a:r>
            <a:r>
              <a:rPr lang="en-US" sz="1400" b="1" dirty="0">
                <a:solidFill>
                  <a:srgbClr val="0070C0"/>
                </a:solidFill>
              </a:rPr>
              <a:t> and the beanstalk infra is created with </a:t>
            </a:r>
            <a:r>
              <a:rPr lang="en-US" sz="1400" b="1" dirty="0" err="1">
                <a:solidFill>
                  <a:srgbClr val="0070C0"/>
                </a:solidFill>
              </a:rPr>
              <a:t>Autoscale</a:t>
            </a:r>
            <a:r>
              <a:rPr lang="en-US" sz="1400" b="1" dirty="0">
                <a:solidFill>
                  <a:srgbClr val="0070C0"/>
                </a:solidFill>
              </a:rPr>
              <a:t>(min 2, max 4) and Load balancing</a:t>
            </a:r>
          </a:p>
          <a:p>
            <a:pPr marL="0" indent="0">
              <a:spcBef>
                <a:spcPts val="0"/>
              </a:spcBef>
              <a:buNone/>
            </a:pPr>
            <a:endParaRPr lang="en-US" sz="1400" dirty="0">
              <a:solidFill>
                <a:srgbClr val="0070C0"/>
              </a:solidFill>
            </a:endParaRPr>
          </a:p>
          <a:p>
            <a:pPr marL="0" indent="0">
              <a:spcBef>
                <a:spcPts val="0"/>
              </a:spcBef>
              <a:buNone/>
            </a:pPr>
            <a:r>
              <a:rPr lang="en-US" sz="1400" dirty="0">
                <a:solidFill>
                  <a:srgbClr val="0070C0"/>
                </a:solidFill>
              </a:rPr>
              <a:t>3 – Elasticity </a:t>
            </a:r>
            <a:r>
              <a:rPr lang="en-US" sz="1400" b="1" dirty="0">
                <a:solidFill>
                  <a:srgbClr val="0070C0"/>
                </a:solidFill>
              </a:rPr>
              <a:t>AWS EC2 – we pay what we use</a:t>
            </a:r>
          </a:p>
          <a:p>
            <a:pPr marL="0" indent="0">
              <a:spcBef>
                <a:spcPts val="0"/>
              </a:spcBef>
              <a:buNone/>
            </a:pPr>
            <a:br>
              <a:rPr lang="en-US" sz="1400" dirty="0">
                <a:solidFill>
                  <a:srgbClr val="0070C0"/>
                </a:solidFill>
              </a:rPr>
            </a:br>
            <a:r>
              <a:rPr lang="en-US" sz="1400" dirty="0">
                <a:solidFill>
                  <a:srgbClr val="0070C0"/>
                </a:solidFill>
              </a:rPr>
              <a:t>4 - Persistent storage </a:t>
            </a:r>
            <a:r>
              <a:rPr lang="en-US" sz="1400" b="1" dirty="0">
                <a:solidFill>
                  <a:srgbClr val="0070C0"/>
                </a:solidFill>
              </a:rPr>
              <a:t>Data is stored in EBS</a:t>
            </a:r>
          </a:p>
          <a:p>
            <a:pPr marL="0" indent="0">
              <a:spcBef>
                <a:spcPts val="0"/>
              </a:spcBef>
              <a:buNone/>
            </a:pPr>
            <a:br>
              <a:rPr lang="en-US" sz="1400" dirty="0">
                <a:solidFill>
                  <a:srgbClr val="0070C0"/>
                </a:solidFill>
              </a:rPr>
            </a:br>
            <a:r>
              <a:rPr lang="en-US" sz="1400" dirty="0">
                <a:solidFill>
                  <a:srgbClr val="0070C0"/>
                </a:solidFill>
              </a:rPr>
              <a:t>5 - Basic performance/usage metric collection  </a:t>
            </a:r>
            <a:r>
              <a:rPr lang="en-US" sz="1400" b="1" dirty="0" err="1">
                <a:solidFill>
                  <a:srgbClr val="0070C0"/>
                </a:solidFill>
              </a:rPr>
              <a:t>Cloudwatch</a:t>
            </a:r>
            <a:endParaRPr lang="en-US" sz="1400" dirty="0">
              <a:solidFill>
                <a:srgbClr val="0070C0"/>
              </a:solidFill>
            </a:endParaRPr>
          </a:p>
        </p:txBody>
      </p:sp>
    </p:spTree>
    <p:extLst>
      <p:ext uri="{BB962C8B-B14F-4D97-AF65-F5344CB8AC3E}">
        <p14:creationId xmlns:p14="http://schemas.microsoft.com/office/powerpoint/2010/main" val="336815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F7A0-91C8-472E-8D59-61E0A8A46E32}"/>
              </a:ext>
            </a:extLst>
          </p:cNvPr>
          <p:cNvSpPr>
            <a:spLocks noGrp="1"/>
          </p:cNvSpPr>
          <p:nvPr>
            <p:ph type="title"/>
          </p:nvPr>
        </p:nvSpPr>
        <p:spPr>
          <a:xfrm>
            <a:off x="448408" y="365125"/>
            <a:ext cx="10905393" cy="1068021"/>
          </a:xfrm>
        </p:spPr>
        <p:txBody>
          <a:bodyPr/>
          <a:lstStyle/>
          <a:p>
            <a:r>
              <a:rPr lang="en-US" b="1" dirty="0">
                <a:solidFill>
                  <a:srgbClr val="0070C0"/>
                </a:solidFill>
              </a:rPr>
              <a:t>Resources</a:t>
            </a:r>
          </a:p>
        </p:txBody>
      </p:sp>
      <p:sp>
        <p:nvSpPr>
          <p:cNvPr id="3" name="Content Placeholder 2">
            <a:extLst>
              <a:ext uri="{FF2B5EF4-FFF2-40B4-BE49-F238E27FC236}">
                <a16:creationId xmlns:a16="http://schemas.microsoft.com/office/drawing/2014/main" id="{655BC387-95B7-4A94-A5A6-507B3B3D8ABE}"/>
              </a:ext>
            </a:extLst>
          </p:cNvPr>
          <p:cNvSpPr>
            <a:spLocks noGrp="1"/>
          </p:cNvSpPr>
          <p:nvPr>
            <p:ph idx="1"/>
          </p:nvPr>
        </p:nvSpPr>
        <p:spPr>
          <a:xfrm>
            <a:off x="342900" y="1318847"/>
            <a:ext cx="11737731" cy="5380892"/>
          </a:xfrm>
        </p:spPr>
        <p:txBody>
          <a:bodyPr>
            <a:normAutofit fontScale="55000" lnSpcReduction="20000"/>
          </a:bodyPr>
          <a:lstStyle/>
          <a:p>
            <a:pPr marL="0" indent="0">
              <a:spcBef>
                <a:spcPts val="0"/>
              </a:spcBef>
              <a:buNone/>
            </a:pPr>
            <a:r>
              <a:rPr lang="en-US" dirty="0">
                <a:solidFill>
                  <a:srgbClr val="0070C0"/>
                </a:solidFill>
              </a:rPr>
              <a:t>1)    GitHub </a:t>
            </a:r>
            <a:r>
              <a:rPr lang="en-US" dirty="0">
                <a:solidFill>
                  <a:srgbClr val="0070C0"/>
                </a:solidFill>
                <a:hlinkClick r:id="rId2"/>
              </a:rPr>
              <a:t>https://github.com/fdagnew/OTCDevOpsChallenge.git</a:t>
            </a:r>
            <a:endParaRPr lang="en-US" dirty="0">
              <a:solidFill>
                <a:srgbClr val="0070C0"/>
              </a:solidFill>
            </a:endParaRPr>
          </a:p>
          <a:p>
            <a:pPr marL="0" indent="0">
              <a:spcBef>
                <a:spcPts val="0"/>
              </a:spcBef>
              <a:buNone/>
            </a:pPr>
            <a:endParaRPr lang="en-US" dirty="0">
              <a:solidFill>
                <a:srgbClr val="0070C0"/>
              </a:solidFill>
            </a:endParaRPr>
          </a:p>
          <a:p>
            <a:pPr marL="0" indent="0">
              <a:spcBef>
                <a:spcPts val="0"/>
              </a:spcBef>
              <a:buNone/>
            </a:pPr>
            <a:r>
              <a:rPr lang="en-US" dirty="0">
                <a:solidFill>
                  <a:srgbClr val="0070C0"/>
                </a:solidFill>
              </a:rPr>
              <a:t>2)    VPC   </a:t>
            </a:r>
            <a:r>
              <a:rPr lang="en-US" dirty="0">
                <a:solidFill>
                  <a:srgbClr val="0070C0"/>
                </a:solidFill>
                <a:hlinkClick r:id="rId3"/>
              </a:rPr>
              <a:t>https://us-west-2.console.aws.amazon.com/vpc/home?region=us-west-2#vpcs:sort=tag:Name</a:t>
            </a:r>
            <a:endParaRPr lang="en-US" dirty="0">
              <a:solidFill>
                <a:srgbClr val="0070C0"/>
              </a:solidFill>
            </a:endParaRPr>
          </a:p>
          <a:p>
            <a:pPr marL="0" indent="0">
              <a:spcBef>
                <a:spcPts val="0"/>
              </a:spcBef>
              <a:buNone/>
            </a:pPr>
            <a:r>
              <a:rPr lang="en-US" dirty="0">
                <a:solidFill>
                  <a:srgbClr val="0070C0"/>
                </a:solidFill>
              </a:rPr>
              <a:t>          2 Public and 2 Private Subnets</a:t>
            </a:r>
          </a:p>
          <a:p>
            <a:pPr marL="0" indent="0">
              <a:spcBef>
                <a:spcPts val="0"/>
              </a:spcBef>
              <a:buNone/>
            </a:pPr>
            <a:r>
              <a:rPr lang="en-US" dirty="0">
                <a:solidFill>
                  <a:srgbClr val="0070C0"/>
                </a:solidFill>
              </a:rPr>
              <a:t>          2 Route Tables (Public and Private)</a:t>
            </a:r>
          </a:p>
          <a:p>
            <a:pPr marL="0" indent="0">
              <a:spcBef>
                <a:spcPts val="0"/>
              </a:spcBef>
              <a:buNone/>
            </a:pPr>
            <a:r>
              <a:rPr lang="en-US" dirty="0">
                <a:solidFill>
                  <a:srgbClr val="0070C0"/>
                </a:solidFill>
              </a:rPr>
              <a:t>          An Internet Gateway</a:t>
            </a:r>
          </a:p>
          <a:p>
            <a:pPr marL="0" indent="0">
              <a:spcBef>
                <a:spcPts val="0"/>
              </a:spcBef>
              <a:buNone/>
            </a:pPr>
            <a:r>
              <a:rPr lang="en-US" dirty="0">
                <a:solidFill>
                  <a:srgbClr val="0070C0"/>
                </a:solidFill>
              </a:rPr>
              <a:t>          A NAT Gateway</a:t>
            </a:r>
          </a:p>
          <a:p>
            <a:pPr marL="0" indent="0">
              <a:spcBef>
                <a:spcPts val="0"/>
              </a:spcBef>
              <a:buNone/>
            </a:pPr>
            <a:r>
              <a:rPr lang="en-US" dirty="0">
                <a:solidFill>
                  <a:srgbClr val="0070C0"/>
                </a:solidFill>
              </a:rPr>
              <a:t>          An Elastic IP</a:t>
            </a:r>
          </a:p>
          <a:p>
            <a:pPr marL="0" indent="0">
              <a:spcBef>
                <a:spcPts val="0"/>
              </a:spcBef>
              <a:buNone/>
            </a:pPr>
            <a:endParaRPr lang="en-US" dirty="0">
              <a:solidFill>
                <a:srgbClr val="0070C0"/>
              </a:solidFill>
            </a:endParaRPr>
          </a:p>
          <a:p>
            <a:pPr marL="0" indent="0">
              <a:spcBef>
                <a:spcPts val="0"/>
              </a:spcBef>
              <a:buNone/>
            </a:pPr>
            <a:r>
              <a:rPr lang="en-US" dirty="0">
                <a:solidFill>
                  <a:srgbClr val="0070C0"/>
                </a:solidFill>
              </a:rPr>
              <a:t>3)     Jenkins URL </a:t>
            </a:r>
            <a:r>
              <a:rPr lang="en-US" dirty="0">
                <a:solidFill>
                  <a:srgbClr val="0070C0"/>
                </a:solidFill>
                <a:hlinkClick r:id="rId4"/>
              </a:rPr>
              <a:t>http://34.210.99.226:8080/</a:t>
            </a:r>
            <a:endParaRPr lang="en-US" dirty="0">
              <a:solidFill>
                <a:srgbClr val="0070C0"/>
              </a:solidFill>
            </a:endParaRPr>
          </a:p>
          <a:p>
            <a:pPr marL="0" indent="0">
              <a:spcBef>
                <a:spcPts val="0"/>
              </a:spcBef>
              <a:buNone/>
            </a:pPr>
            <a:endParaRPr lang="en-US" dirty="0">
              <a:solidFill>
                <a:srgbClr val="0070C0"/>
              </a:solidFill>
            </a:endParaRPr>
          </a:p>
          <a:p>
            <a:pPr marL="0" indent="0">
              <a:spcBef>
                <a:spcPts val="0"/>
              </a:spcBef>
              <a:buNone/>
            </a:pPr>
            <a:r>
              <a:rPr lang="en-US" dirty="0">
                <a:solidFill>
                  <a:srgbClr val="0070C0"/>
                </a:solidFill>
              </a:rPr>
              <a:t>4)     EC2 Instances </a:t>
            </a:r>
            <a:r>
              <a:rPr lang="en-US" dirty="0">
                <a:solidFill>
                  <a:srgbClr val="0070C0"/>
                </a:solidFill>
                <a:hlinkClick r:id="rId5"/>
              </a:rPr>
              <a:t>https://us-west-2.console.aws.amazon.com/ec2/v2/home?region=us-west-2#Instances:sort=instanceState</a:t>
            </a:r>
            <a:endParaRPr lang="en-US" dirty="0">
              <a:solidFill>
                <a:srgbClr val="0070C0"/>
              </a:solidFill>
            </a:endParaRPr>
          </a:p>
          <a:p>
            <a:pPr marL="0" indent="0">
              <a:spcBef>
                <a:spcPts val="0"/>
              </a:spcBef>
              <a:buNone/>
            </a:pPr>
            <a:endParaRPr lang="en-US" dirty="0">
              <a:solidFill>
                <a:srgbClr val="0070C0"/>
              </a:solidFill>
            </a:endParaRPr>
          </a:p>
          <a:p>
            <a:pPr marL="457200" lvl="1" indent="0">
              <a:spcBef>
                <a:spcPts val="0"/>
              </a:spcBef>
              <a:buNone/>
            </a:pPr>
            <a:r>
              <a:rPr lang="en-US" sz="2700" dirty="0">
                <a:solidFill>
                  <a:srgbClr val="0070C0"/>
                </a:solidFill>
              </a:rPr>
              <a:t>Jenkins Master Server: Public IP 34.210.99.226</a:t>
            </a:r>
          </a:p>
          <a:p>
            <a:pPr marL="457200" lvl="1" indent="0">
              <a:spcBef>
                <a:spcPts val="0"/>
              </a:spcBef>
              <a:buNone/>
            </a:pPr>
            <a:r>
              <a:rPr lang="en-US" sz="2700" dirty="0">
                <a:solidFill>
                  <a:srgbClr val="0070C0"/>
                </a:solidFill>
              </a:rPr>
              <a:t>Development Slave Server: Public IP 54.191.211.152</a:t>
            </a:r>
          </a:p>
          <a:p>
            <a:pPr marL="457200" lvl="1" indent="0">
              <a:spcBef>
                <a:spcPts val="0"/>
              </a:spcBef>
              <a:buNone/>
            </a:pPr>
            <a:r>
              <a:rPr lang="en-US" sz="2700" dirty="0">
                <a:solidFill>
                  <a:srgbClr val="0070C0"/>
                </a:solidFill>
              </a:rPr>
              <a:t>Test Slave Server: Public IP 34.221.79.53</a:t>
            </a:r>
          </a:p>
          <a:p>
            <a:pPr marL="457200" lvl="1" indent="0">
              <a:spcBef>
                <a:spcPts val="0"/>
              </a:spcBef>
              <a:buNone/>
            </a:pPr>
            <a:r>
              <a:rPr lang="en-US" sz="2700" dirty="0">
                <a:solidFill>
                  <a:srgbClr val="0070C0"/>
                </a:solidFill>
              </a:rPr>
              <a:t>Bastion Server: Public IP 52.39.130.160</a:t>
            </a:r>
          </a:p>
          <a:p>
            <a:pPr marL="457200" lvl="1" indent="0">
              <a:spcBef>
                <a:spcPts val="0"/>
              </a:spcBef>
              <a:buNone/>
            </a:pPr>
            <a:r>
              <a:rPr lang="en-US" sz="2700" dirty="0">
                <a:solidFill>
                  <a:srgbClr val="0070C0"/>
                </a:solidFill>
              </a:rPr>
              <a:t>Beanstalk Web Instance: Private IP 10.0.3.85</a:t>
            </a:r>
          </a:p>
          <a:p>
            <a:pPr marL="457200" lvl="1" indent="0">
              <a:spcBef>
                <a:spcPts val="0"/>
              </a:spcBef>
              <a:buNone/>
            </a:pPr>
            <a:r>
              <a:rPr lang="en-US" sz="2700" dirty="0">
                <a:solidFill>
                  <a:srgbClr val="0070C0"/>
                </a:solidFill>
              </a:rPr>
              <a:t>Beanstalk Web Instance: Private IP 10.0.4.173</a:t>
            </a:r>
          </a:p>
          <a:p>
            <a:pPr marL="0" indent="0">
              <a:spcBef>
                <a:spcPts val="0"/>
              </a:spcBef>
              <a:buNone/>
            </a:pPr>
            <a:endParaRPr lang="en-US" dirty="0">
              <a:solidFill>
                <a:srgbClr val="0070C0"/>
              </a:solidFill>
            </a:endParaRPr>
          </a:p>
          <a:p>
            <a:pPr marL="0" indent="0">
              <a:spcBef>
                <a:spcPts val="0"/>
              </a:spcBef>
              <a:buNone/>
            </a:pPr>
            <a:r>
              <a:rPr lang="en-US" dirty="0">
                <a:solidFill>
                  <a:srgbClr val="0070C0"/>
                </a:solidFill>
              </a:rPr>
              <a:t>5)    AWS </a:t>
            </a:r>
            <a:r>
              <a:rPr lang="en-US" dirty="0" err="1">
                <a:solidFill>
                  <a:srgbClr val="0070C0"/>
                </a:solidFill>
              </a:rPr>
              <a:t>MySql</a:t>
            </a:r>
            <a:r>
              <a:rPr lang="en-US" dirty="0">
                <a:solidFill>
                  <a:srgbClr val="0070C0"/>
                </a:solidFill>
              </a:rPr>
              <a:t> RDS: </a:t>
            </a:r>
            <a:r>
              <a:rPr lang="en-US" dirty="0">
                <a:solidFill>
                  <a:srgbClr val="0070C0"/>
                </a:solidFill>
                <a:hlinkClick r:id="rId6"/>
              </a:rPr>
              <a:t>https://us-west-2.console.aws.amazon.com/rds/home?region=us-west-2#databases</a:t>
            </a:r>
            <a:r>
              <a:rPr lang="en-US" dirty="0">
                <a:solidFill>
                  <a:srgbClr val="0070C0"/>
                </a:solidFill>
              </a:rPr>
              <a:t>:</a:t>
            </a:r>
          </a:p>
          <a:p>
            <a:pPr marL="0" indent="0">
              <a:spcBef>
                <a:spcPts val="0"/>
              </a:spcBef>
              <a:buNone/>
            </a:pPr>
            <a:endParaRPr lang="en-US" dirty="0">
              <a:solidFill>
                <a:srgbClr val="0070C0"/>
              </a:solidFill>
            </a:endParaRPr>
          </a:p>
          <a:p>
            <a:pPr marL="0" indent="0">
              <a:spcBef>
                <a:spcPts val="0"/>
              </a:spcBef>
              <a:buNone/>
            </a:pPr>
            <a:r>
              <a:rPr lang="en-US" dirty="0">
                <a:solidFill>
                  <a:srgbClr val="0070C0"/>
                </a:solidFill>
              </a:rPr>
              <a:t>6)    </a:t>
            </a:r>
            <a:r>
              <a:rPr lang="en-US" dirty="0" err="1">
                <a:solidFill>
                  <a:srgbClr val="0070C0"/>
                </a:solidFill>
              </a:rPr>
              <a:t>Elasticbeanstalk</a:t>
            </a:r>
            <a:r>
              <a:rPr lang="en-US" dirty="0">
                <a:solidFill>
                  <a:srgbClr val="0070C0"/>
                </a:solidFill>
              </a:rPr>
              <a:t> (Environment type: load balancing, auto scaling Instances: 2–4)</a:t>
            </a:r>
          </a:p>
          <a:p>
            <a:pPr marL="0" indent="0">
              <a:spcBef>
                <a:spcPts val="0"/>
              </a:spcBef>
              <a:buNone/>
            </a:pPr>
            <a:r>
              <a:rPr lang="en-US" dirty="0">
                <a:solidFill>
                  <a:srgbClr val="0070C0"/>
                </a:solidFill>
                <a:hlinkClick r:id="rId7"/>
              </a:rPr>
              <a:t>https://us-west-2.console.aws.amazon.com/elasticbeanstalk/home?region=us-west-2#/environment/dashboard?applicationName=FitsumeOTC&amp;environmentId=e-2kqwa56y2g</a:t>
            </a:r>
            <a:r>
              <a:rPr lang="en-US" dirty="0">
                <a:solidFill>
                  <a:srgbClr val="0070C0"/>
                </a:solidFill>
              </a:rPr>
              <a:t> </a:t>
            </a:r>
          </a:p>
          <a:p>
            <a:pPr marL="0" indent="0">
              <a:spcBef>
                <a:spcPts val="0"/>
              </a:spcBef>
              <a:buNone/>
            </a:pPr>
            <a:endParaRPr lang="en-US" dirty="0">
              <a:solidFill>
                <a:srgbClr val="0070C0"/>
              </a:solidFill>
            </a:endParaRPr>
          </a:p>
          <a:p>
            <a:pPr marL="0" indent="0">
              <a:spcBef>
                <a:spcPts val="0"/>
              </a:spcBef>
              <a:buNone/>
            </a:pPr>
            <a:r>
              <a:rPr lang="en-US" dirty="0">
                <a:solidFill>
                  <a:srgbClr val="0070C0"/>
                </a:solidFill>
              </a:rPr>
              <a:t>7)    Website</a:t>
            </a:r>
          </a:p>
          <a:p>
            <a:pPr marL="0" indent="0">
              <a:spcBef>
                <a:spcPts val="0"/>
              </a:spcBef>
              <a:buNone/>
            </a:pPr>
            <a:r>
              <a:rPr lang="en-US" dirty="0">
                <a:solidFill>
                  <a:srgbClr val="0070C0"/>
                </a:solidFill>
              </a:rPr>
              <a:t>Test: </a:t>
            </a:r>
            <a:r>
              <a:rPr lang="en-US" dirty="0">
                <a:solidFill>
                  <a:srgbClr val="0070C0"/>
                </a:solidFill>
                <a:hlinkClick r:id="rId8"/>
              </a:rPr>
              <a:t>http://34.221.79.53/form.php</a:t>
            </a:r>
            <a:endParaRPr lang="en-US" dirty="0">
              <a:solidFill>
                <a:srgbClr val="0070C0"/>
              </a:solidFill>
            </a:endParaRPr>
          </a:p>
          <a:p>
            <a:pPr marL="0" indent="0">
              <a:spcBef>
                <a:spcPts val="0"/>
              </a:spcBef>
              <a:buNone/>
            </a:pPr>
            <a:r>
              <a:rPr lang="en-US" dirty="0">
                <a:solidFill>
                  <a:srgbClr val="0070C0"/>
                </a:solidFill>
              </a:rPr>
              <a:t>Production beanstalk: </a:t>
            </a:r>
            <a:r>
              <a:rPr lang="en-US" dirty="0">
                <a:solidFill>
                  <a:srgbClr val="0070C0"/>
                </a:solidFill>
                <a:hlinkClick r:id="rId9"/>
              </a:rPr>
              <a:t>http://fitsumeotc-env-2.dfbp7muumy.us-west-2.elasti</a:t>
            </a:r>
          </a:p>
          <a:p>
            <a:pPr marL="0" indent="0">
              <a:spcBef>
                <a:spcPts val="0"/>
              </a:spcBef>
              <a:buNone/>
            </a:pPr>
            <a:r>
              <a:rPr lang="en-US" dirty="0">
                <a:solidFill>
                  <a:srgbClr val="0070C0"/>
                </a:solidFill>
                <a:hlinkClick r:id="rId9"/>
              </a:rPr>
              <a:t>cbeanstalk.com/form.php</a:t>
            </a:r>
            <a:endParaRPr lang="en-US" dirty="0">
              <a:solidFill>
                <a:srgbClr val="0070C0"/>
              </a:solidFill>
            </a:endParaRPr>
          </a:p>
          <a:p>
            <a:pPr marL="0" indent="0">
              <a:spcBef>
                <a:spcPts val="0"/>
              </a:spcBef>
              <a:buNone/>
            </a:pPr>
            <a:r>
              <a:rPr lang="en-US" dirty="0">
                <a:solidFill>
                  <a:srgbClr val="0070C0"/>
                </a:solidFill>
              </a:rPr>
              <a:t>Production </a:t>
            </a:r>
            <a:r>
              <a:rPr lang="en-US" dirty="0" err="1">
                <a:solidFill>
                  <a:srgbClr val="0070C0"/>
                </a:solidFill>
              </a:rPr>
              <a:t>cloudfront</a:t>
            </a:r>
            <a:r>
              <a:rPr lang="en-US" dirty="0">
                <a:solidFill>
                  <a:srgbClr val="0070C0"/>
                </a:solidFill>
              </a:rPr>
              <a:t>: </a:t>
            </a:r>
            <a:r>
              <a:rPr lang="en-US" dirty="0">
                <a:solidFill>
                  <a:srgbClr val="0070C0"/>
                </a:solidFill>
                <a:hlinkClick r:id="rId10"/>
              </a:rPr>
              <a:t>http://d2ohmkr7w65o21.cloudfront.net/form.php</a:t>
            </a:r>
            <a:endParaRPr lang="en-US" dirty="0">
              <a:solidFill>
                <a:srgbClr val="0070C0"/>
              </a:solidFill>
            </a:endParaRPr>
          </a:p>
          <a:p>
            <a:pPr marL="0" indent="0">
              <a:spcBef>
                <a:spcPts val="0"/>
              </a:spcBef>
              <a:buNone/>
            </a:pPr>
            <a:endParaRPr lang="en-US" dirty="0">
              <a:solidFill>
                <a:srgbClr val="0070C0"/>
              </a:solidFill>
            </a:endParaRPr>
          </a:p>
          <a:p>
            <a:pPr marL="0" indent="0">
              <a:spcBef>
                <a:spcPts val="0"/>
              </a:spcBef>
              <a:buNone/>
            </a:pPr>
            <a:r>
              <a:rPr lang="en-US" dirty="0">
                <a:solidFill>
                  <a:srgbClr val="0070C0"/>
                </a:solidFill>
              </a:rPr>
              <a:t>8)  CloudWatch:  </a:t>
            </a:r>
            <a:r>
              <a:rPr lang="en-US" dirty="0">
                <a:solidFill>
                  <a:srgbClr val="0070C0"/>
                </a:solidFill>
                <a:hlinkClick r:id="rId11"/>
              </a:rPr>
              <a:t>https://us-west-2.console.aws.amazon.com/cloudwatch/home?region=us-west-2#metricsV2</a:t>
            </a:r>
            <a:r>
              <a:rPr lang="en-US" dirty="0">
                <a:solidFill>
                  <a:srgbClr val="0070C0"/>
                </a:solidFill>
              </a:rPr>
              <a:t>:</a:t>
            </a:r>
          </a:p>
          <a:p>
            <a:pPr marL="0" indent="0">
              <a:buNone/>
            </a:pPr>
            <a:endParaRPr lang="en-US" dirty="0"/>
          </a:p>
        </p:txBody>
      </p:sp>
    </p:spTree>
    <p:extLst>
      <p:ext uri="{BB962C8B-B14F-4D97-AF65-F5344CB8AC3E}">
        <p14:creationId xmlns:p14="http://schemas.microsoft.com/office/powerpoint/2010/main" val="69452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F0AE-8EF6-4CDD-AACB-DAE502EC0F7E}"/>
              </a:ext>
            </a:extLst>
          </p:cNvPr>
          <p:cNvSpPr>
            <a:spLocks noGrp="1"/>
          </p:cNvSpPr>
          <p:nvPr>
            <p:ph type="title"/>
          </p:nvPr>
        </p:nvSpPr>
        <p:spPr>
          <a:xfrm>
            <a:off x="81455" y="0"/>
            <a:ext cx="12110544" cy="980199"/>
          </a:xfrm>
        </p:spPr>
        <p:txBody>
          <a:bodyPr/>
          <a:lstStyle/>
          <a:p>
            <a:r>
              <a:rPr lang="en-US" b="1" dirty="0">
                <a:solidFill>
                  <a:srgbClr val="0070C0"/>
                </a:solidFill>
              </a:rPr>
              <a:t>Architectural Diagram – 1</a:t>
            </a:r>
          </a:p>
        </p:txBody>
      </p:sp>
      <p:pic>
        <p:nvPicPr>
          <p:cNvPr id="7" name="Content Placeholder 6">
            <a:extLst>
              <a:ext uri="{FF2B5EF4-FFF2-40B4-BE49-F238E27FC236}">
                <a16:creationId xmlns:a16="http://schemas.microsoft.com/office/drawing/2014/main" id="{6CB78D89-F4BC-4FD3-9F06-EC5F47CE38FA}"/>
              </a:ext>
            </a:extLst>
          </p:cNvPr>
          <p:cNvPicPr>
            <a:picLocks noGrp="1" noChangeAspect="1"/>
          </p:cNvPicPr>
          <p:nvPr>
            <p:ph idx="1"/>
          </p:nvPr>
        </p:nvPicPr>
        <p:blipFill>
          <a:blip r:embed="rId2"/>
          <a:stretch>
            <a:fillRect/>
          </a:stretch>
        </p:blipFill>
        <p:spPr>
          <a:xfrm>
            <a:off x="189185" y="747346"/>
            <a:ext cx="11921359" cy="6010805"/>
          </a:xfrm>
          <a:prstGeom prst="rect">
            <a:avLst/>
          </a:prstGeom>
        </p:spPr>
      </p:pic>
    </p:spTree>
    <p:extLst>
      <p:ext uri="{BB962C8B-B14F-4D97-AF65-F5344CB8AC3E}">
        <p14:creationId xmlns:p14="http://schemas.microsoft.com/office/powerpoint/2010/main" val="357055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5EA9-F3EA-474C-BBFF-ED5823BB7FAD}"/>
              </a:ext>
            </a:extLst>
          </p:cNvPr>
          <p:cNvSpPr>
            <a:spLocks noGrp="1"/>
          </p:cNvSpPr>
          <p:nvPr>
            <p:ph type="title"/>
          </p:nvPr>
        </p:nvSpPr>
        <p:spPr>
          <a:xfrm>
            <a:off x="471854" y="-180975"/>
            <a:ext cx="10515600" cy="1325563"/>
          </a:xfrm>
        </p:spPr>
        <p:txBody>
          <a:bodyPr/>
          <a:lstStyle/>
          <a:p>
            <a:r>
              <a:rPr lang="en-US" b="1" dirty="0">
                <a:solidFill>
                  <a:srgbClr val="0070C0"/>
                </a:solidFill>
              </a:rPr>
              <a:t>Architectural Diagram – 2</a:t>
            </a:r>
            <a:endParaRPr lang="en-US" dirty="0"/>
          </a:p>
        </p:txBody>
      </p:sp>
      <p:sp>
        <p:nvSpPr>
          <p:cNvPr id="10" name="Content Placeholder 9">
            <a:extLst>
              <a:ext uri="{FF2B5EF4-FFF2-40B4-BE49-F238E27FC236}">
                <a16:creationId xmlns:a16="http://schemas.microsoft.com/office/drawing/2014/main" id="{104F5BA9-1116-42D8-AC2E-ABFE50D31FBB}"/>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4325B22E-ABE7-43D8-837E-937A59257636}"/>
              </a:ext>
            </a:extLst>
          </p:cNvPr>
          <p:cNvPicPr>
            <a:picLocks noChangeAspect="1"/>
          </p:cNvPicPr>
          <p:nvPr/>
        </p:nvPicPr>
        <p:blipFill>
          <a:blip r:embed="rId2"/>
          <a:stretch>
            <a:fillRect/>
          </a:stretch>
        </p:blipFill>
        <p:spPr>
          <a:xfrm>
            <a:off x="220858" y="764931"/>
            <a:ext cx="11750284" cy="6093068"/>
          </a:xfrm>
          <a:prstGeom prst="rect">
            <a:avLst/>
          </a:prstGeom>
        </p:spPr>
      </p:pic>
    </p:spTree>
    <p:extLst>
      <p:ext uri="{BB962C8B-B14F-4D97-AF65-F5344CB8AC3E}">
        <p14:creationId xmlns:p14="http://schemas.microsoft.com/office/powerpoint/2010/main" val="266129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AD57-83DF-4165-8F9A-7CDFD66E8106}"/>
              </a:ext>
            </a:extLst>
          </p:cNvPr>
          <p:cNvSpPr>
            <a:spLocks noGrp="1"/>
          </p:cNvSpPr>
          <p:nvPr>
            <p:ph type="title"/>
          </p:nvPr>
        </p:nvSpPr>
        <p:spPr/>
        <p:txBody>
          <a:bodyPr/>
          <a:lstStyle/>
          <a:p>
            <a:r>
              <a:rPr lang="en-US" b="1" dirty="0">
                <a:solidFill>
                  <a:srgbClr val="0070C0"/>
                </a:solidFill>
              </a:rPr>
              <a:t>Demo</a:t>
            </a:r>
          </a:p>
        </p:txBody>
      </p:sp>
      <p:sp>
        <p:nvSpPr>
          <p:cNvPr id="3" name="Content Placeholder 2">
            <a:extLst>
              <a:ext uri="{FF2B5EF4-FFF2-40B4-BE49-F238E27FC236}">
                <a16:creationId xmlns:a16="http://schemas.microsoft.com/office/drawing/2014/main" id="{23F338DE-4DDD-41CE-9764-72E969144B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1609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6DE7-534E-434E-B506-1815A0F957AC}"/>
              </a:ext>
            </a:extLst>
          </p:cNvPr>
          <p:cNvSpPr>
            <a:spLocks noGrp="1"/>
          </p:cNvSpPr>
          <p:nvPr>
            <p:ph type="title"/>
          </p:nvPr>
        </p:nvSpPr>
        <p:spPr/>
        <p:txBody>
          <a:bodyPr/>
          <a:lstStyle/>
          <a:p>
            <a:r>
              <a:rPr lang="en-US" b="1" dirty="0">
                <a:solidFill>
                  <a:srgbClr val="0070C0"/>
                </a:solidFill>
              </a:rPr>
              <a:t>Q &amp; A</a:t>
            </a:r>
          </a:p>
        </p:txBody>
      </p:sp>
      <p:sp>
        <p:nvSpPr>
          <p:cNvPr id="3" name="Content Placeholder 2">
            <a:extLst>
              <a:ext uri="{FF2B5EF4-FFF2-40B4-BE49-F238E27FC236}">
                <a16:creationId xmlns:a16="http://schemas.microsoft.com/office/drawing/2014/main" id="{B689E981-A87F-4240-A177-5F21E70D7C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76317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TotalTime>
  <Words>236</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Intel Clear Pro</vt:lpstr>
      <vt:lpstr>Wingdings</vt:lpstr>
      <vt:lpstr>Office Theme</vt:lpstr>
      <vt:lpstr>PowerPoint Presentation</vt:lpstr>
      <vt:lpstr>Contents</vt:lpstr>
      <vt:lpstr>Challenge Statement</vt:lpstr>
      <vt:lpstr>Challenge approach</vt:lpstr>
      <vt:lpstr>Resources</vt:lpstr>
      <vt:lpstr>Architectural Diagram – 1</vt:lpstr>
      <vt:lpstr>Architectural Diagram – 2</vt:lpstr>
      <vt:lpstr>Demo</vt:lpstr>
      <vt:lpstr>Q &amp;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Dagnew, Fitsume</dc:creator>
  <cp:keywords>CTPClassification=CTP_NT</cp:keywords>
  <cp:lastModifiedBy>Dagnew, Fitsume</cp:lastModifiedBy>
  <cp:revision>20</cp:revision>
  <dcterms:created xsi:type="dcterms:W3CDTF">2019-01-16T03:05:07Z</dcterms:created>
  <dcterms:modified xsi:type="dcterms:W3CDTF">2019-01-17T07:26:42Z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c6ee9c1c-be89-4332-baf1-c9b87dc8ed29</vt:lpwstr>
  </property>
  <property fmtid="{D5CDD505-2E9C-101B-9397-08002B2CF9AE}" pid="3" name="CTP_TimeStamp">
    <vt:lpwstr>2019-01-17 07:26:42Z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