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77450" cy="7562850"/>
  <p:notesSz cx="7772400" cy="10058400"/>
  <p:embeddedFontLst>
    <p:embeddedFont>
      <p:font typeface="Arial Black" panose="020B0A04020102020204" pitchFamily="3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000000"/>
          </p15:clr>
        </p15:guide>
        <p15:guide id="2" pos="3174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pNH/+IkhNPeAn0pBx3m2OYJUG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95" autoAdjust="0"/>
  </p:normalViewPr>
  <p:slideViewPr>
    <p:cSldViewPr snapToGrid="0">
      <p:cViewPr varScale="1">
        <p:scale>
          <a:sx n="117" d="100"/>
          <a:sy n="117" d="100"/>
        </p:scale>
        <p:origin x="2712" y="114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162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Black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c96aadc4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763588"/>
            <a:ext cx="50260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c96aadc41_0_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ec96aadc41_0_6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Black"/>
              <a:buNone/>
            </a:pPr>
            <a:fld id="{00000000-1234-1234-1234-123412341234}" type="slidenum">
              <a:rPr lang="en-US"/>
              <a:t>1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c96aadc4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763588"/>
            <a:ext cx="50260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c96aadc41_0_4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gec96aadc41_0_45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Black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6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c96aadc4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763588"/>
            <a:ext cx="50260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c96aadc41_0_1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gec96aadc41_0_18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ebf39117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763588"/>
            <a:ext cx="50260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ebf391172_0_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geebf391172_0_9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b7b6d40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763588"/>
            <a:ext cx="50260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b7b6d408_0_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geeb7b6d408_0_8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96aadc4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c96aadc41_0_2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ec96aadc41_0_24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eb7b6d40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763588"/>
            <a:ext cx="50260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eb7b6d408_0_1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geeb7b6d408_0_15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eb7b6d40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763588"/>
            <a:ext cx="50260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eb7b6d408_0_2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geeb7b6d408_0_24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eb7b6d40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763588"/>
            <a:ext cx="50260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eb7b6d408_0_3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eeb7b6d408_0_30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eb7b6d40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763588"/>
            <a:ext cx="50260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eb7b6d408_0_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geeb7b6d408_0_2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7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503237" y="1770062"/>
            <a:ext cx="9069387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3pPr>
            <a:lvl4pPr marL="1828800" lvl="3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5pPr>
            <a:lvl6pPr marL="2743200" lvl="5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81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81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81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 rot="5400000">
            <a:off x="5210175" y="2397125"/>
            <a:ext cx="6457950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 rot="5400000">
            <a:off x="599281" y="205582"/>
            <a:ext cx="6457950" cy="665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3pPr>
            <a:lvl4pPr marL="1828800" lvl="3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5pPr>
            <a:lvl6pPr marL="2743200" lvl="5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7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 rot="5400000">
            <a:off x="2543175" y="-269876"/>
            <a:ext cx="4989512" cy="90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3pPr>
            <a:lvl4pPr marL="1828800" lvl="3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5pPr>
            <a:lvl6pPr marL="2743200" lvl="5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>
            <a:spLocks noGrp="1"/>
          </p:cNvSpPr>
          <p:nvPr>
            <p:ph type="pic" idx="2"/>
          </p:nvPr>
        </p:nvSpPr>
        <p:spPr>
          <a:xfrm>
            <a:off x="1974850" y="676275"/>
            <a:ext cx="6046788" cy="453707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1974850" y="5918200"/>
            <a:ext cx="6046788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6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5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0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940175" y="301625"/>
            <a:ext cx="5634038" cy="645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spcBef>
                <a:spcPts val="640"/>
              </a:spcBef>
              <a:spcAft>
                <a:spcPts val="0"/>
              </a:spcAft>
              <a:buSzPts val="1440"/>
              <a:buChar char="●"/>
              <a:defRPr sz="3200"/>
            </a:lvl1pPr>
            <a:lvl2pPr marL="914400" lvl="1" indent="-308610" algn="l">
              <a:spcBef>
                <a:spcPts val="560"/>
              </a:spcBef>
              <a:spcAft>
                <a:spcPts val="0"/>
              </a:spcAft>
              <a:buSzPts val="1260"/>
              <a:buChar char="●"/>
              <a:defRPr sz="2800"/>
            </a:lvl2pPr>
            <a:lvl3pPr marL="1371600" lvl="2" indent="-342900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 sz="2400"/>
            </a:lvl3pPr>
            <a:lvl4pPr marL="1828800" lvl="3" indent="-285750" algn="l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2000"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SzPts val="1500"/>
              <a:buChar char="–"/>
              <a:defRPr sz="2000"/>
            </a:lvl5pPr>
            <a:lvl6pPr marL="2743200" lvl="5" indent="-28575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2000"/>
            </a:lvl6pPr>
            <a:lvl7pPr marL="3200400" lvl="6" indent="-28575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2000"/>
            </a:lvl7pPr>
            <a:lvl8pPr marL="3657600" lvl="7" indent="-28575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2000"/>
            </a:lvl8pPr>
            <a:lvl9pPr marL="4114800" lvl="8" indent="-28575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03238" y="1582738"/>
            <a:ext cx="3316287" cy="517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6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5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0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7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0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7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503238" y="2398713"/>
            <a:ext cx="4452937" cy="435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7180" algn="l">
              <a:spcBef>
                <a:spcPts val="480"/>
              </a:spcBef>
              <a:spcAft>
                <a:spcPts val="0"/>
              </a:spcAft>
              <a:buSzPts val="1080"/>
              <a:buChar char="●"/>
              <a:defRPr sz="2400"/>
            </a:lvl1pPr>
            <a:lvl2pPr marL="914400" lvl="1" indent="-285750" algn="l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2000"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 sz="1800"/>
            </a:lvl3pPr>
            <a:lvl4pPr marL="1828800" lvl="3" indent="-274319" algn="l">
              <a:spcBef>
                <a:spcPts val="320"/>
              </a:spcBef>
              <a:spcAft>
                <a:spcPts val="0"/>
              </a:spcAft>
              <a:buSzPts val="720"/>
              <a:buChar char="●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SzPts val="1200"/>
              <a:buChar char="–"/>
              <a:defRPr sz="1600"/>
            </a:lvl5pPr>
            <a:lvl6pPr marL="2743200" lvl="5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6pPr>
            <a:lvl7pPr marL="3200400" lvl="6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7pPr>
            <a:lvl8pPr marL="3657600" lvl="7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8pPr>
            <a:lvl9pPr marL="4114800" lvl="8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5119688" y="1692275"/>
            <a:ext cx="4454525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0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7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4"/>
          </p:nvPr>
        </p:nvSpPr>
        <p:spPr>
          <a:xfrm>
            <a:off x="5119688" y="2398713"/>
            <a:ext cx="4454525" cy="435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7180" algn="l">
              <a:spcBef>
                <a:spcPts val="480"/>
              </a:spcBef>
              <a:spcAft>
                <a:spcPts val="0"/>
              </a:spcAft>
              <a:buSzPts val="1080"/>
              <a:buChar char="●"/>
              <a:defRPr sz="2400"/>
            </a:lvl1pPr>
            <a:lvl2pPr marL="914400" lvl="1" indent="-285750" algn="l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2000"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 sz="1800"/>
            </a:lvl3pPr>
            <a:lvl4pPr marL="1828800" lvl="3" indent="-274319" algn="l">
              <a:spcBef>
                <a:spcPts val="320"/>
              </a:spcBef>
              <a:spcAft>
                <a:spcPts val="0"/>
              </a:spcAft>
              <a:buSzPts val="720"/>
              <a:buChar char="●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SzPts val="1200"/>
              <a:buChar char="–"/>
              <a:defRPr sz="1600"/>
            </a:lvl5pPr>
            <a:lvl6pPr marL="2743200" lvl="5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6pPr>
            <a:lvl7pPr marL="3200400" lvl="6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7pPr>
            <a:lvl8pPr marL="3657600" lvl="7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8pPr>
            <a:lvl9pPr marL="4114800" lvl="8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7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03238" y="1770063"/>
            <a:ext cx="445770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560"/>
              </a:spcBef>
              <a:spcAft>
                <a:spcPts val="0"/>
              </a:spcAft>
              <a:buSzPts val="1260"/>
              <a:buChar char="●"/>
              <a:defRPr sz="2800"/>
            </a:lvl1pPr>
            <a:lvl2pPr marL="914400" lvl="1" indent="-297180" algn="l">
              <a:spcBef>
                <a:spcPts val="480"/>
              </a:spcBef>
              <a:spcAft>
                <a:spcPts val="0"/>
              </a:spcAft>
              <a:buSzPts val="1080"/>
              <a:buChar char="●"/>
              <a:defRPr sz="2400"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SzPts val="1500"/>
              <a:buChar char="–"/>
              <a:defRPr sz="2000"/>
            </a:lvl3pPr>
            <a:lvl4pPr marL="1828800" lvl="3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 sz="1800"/>
            </a:lvl5pPr>
            <a:lvl6pPr marL="2743200" lvl="5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6pPr>
            <a:lvl7pPr marL="3200400" lvl="6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7pPr>
            <a:lvl8pPr marL="3657600" lvl="7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8pPr>
            <a:lvl9pPr marL="4114800" lvl="8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5113338" y="1770063"/>
            <a:ext cx="4459287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560"/>
              </a:spcBef>
              <a:spcAft>
                <a:spcPts val="0"/>
              </a:spcAft>
              <a:buSzPts val="1260"/>
              <a:buChar char="●"/>
              <a:defRPr sz="2800"/>
            </a:lvl1pPr>
            <a:lvl2pPr marL="914400" lvl="1" indent="-297180" algn="l">
              <a:spcBef>
                <a:spcPts val="480"/>
              </a:spcBef>
              <a:spcAft>
                <a:spcPts val="0"/>
              </a:spcAft>
              <a:buSzPts val="1080"/>
              <a:buChar char="●"/>
              <a:defRPr sz="2400"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SzPts val="1500"/>
              <a:buChar char="–"/>
              <a:defRPr sz="2000"/>
            </a:lvl3pPr>
            <a:lvl4pPr marL="1828800" lvl="3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 sz="1800"/>
            </a:lvl5pPr>
            <a:lvl6pPr marL="2743200" lvl="5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6pPr>
            <a:lvl7pPr marL="3200400" lvl="6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7pPr>
            <a:lvl8pPr marL="3657600" lvl="7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8pPr>
            <a:lvl9pPr marL="4114800" lvl="8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8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7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03237" y="1770062"/>
            <a:ext cx="9069387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80035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0035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0035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003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003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003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003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15200" y="6629400"/>
            <a:ext cx="2286000" cy="86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 rot="10800000">
            <a:off x="515937" y="6937375"/>
            <a:ext cx="6600825" cy="0"/>
          </a:xfrm>
          <a:prstGeom prst="straightConnector1">
            <a:avLst/>
          </a:prstGeom>
          <a:noFill/>
          <a:ln w="36700" cap="flat" cmpd="sng">
            <a:solidFill>
              <a:srgbClr val="F8B322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c96aadc41_0_6"/>
          <p:cNvSpPr txBox="1">
            <a:spLocks noGrp="1"/>
          </p:cNvSpPr>
          <p:nvPr>
            <p:ph type="ctrTitle"/>
          </p:nvPr>
        </p:nvSpPr>
        <p:spPr>
          <a:xfrm>
            <a:off x="755650" y="1842625"/>
            <a:ext cx="8566200" cy="2127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Låt en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Kubernetes Operator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göra jobbet!</a:t>
            </a:r>
            <a:endParaRPr/>
          </a:p>
        </p:txBody>
      </p:sp>
      <p:sp>
        <p:nvSpPr>
          <p:cNvPr id="80" name="Google Shape;80;gec96aadc41_0_6"/>
          <p:cNvSpPr txBox="1">
            <a:spLocks noGrp="1"/>
          </p:cNvSpPr>
          <p:nvPr>
            <p:ph type="subTitle" idx="1"/>
          </p:nvPr>
        </p:nvSpPr>
        <p:spPr>
          <a:xfrm>
            <a:off x="1511300" y="4286250"/>
            <a:ext cx="7054800" cy="19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Fredrik Dahlén, SqueedBrew Tech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c96aadc41_0_45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Länkar</a:t>
            </a:r>
            <a:endParaRPr dirty="0"/>
          </a:p>
        </p:txBody>
      </p:sp>
      <p:sp>
        <p:nvSpPr>
          <p:cNvPr id="149" name="Google Shape;149;gec96aadc41_0_45"/>
          <p:cNvSpPr txBox="1">
            <a:spLocks noGrp="1"/>
          </p:cNvSpPr>
          <p:nvPr>
            <p:ph type="body" idx="1"/>
          </p:nvPr>
        </p:nvSpPr>
        <p:spPr>
          <a:xfrm>
            <a:off x="503237" y="1770062"/>
            <a:ext cx="9069300" cy="498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1900"/>
              <a:buChar char="●"/>
            </a:pPr>
            <a:r>
              <a:rPr lang="en-US" sz="1900" dirty="0">
                <a:solidFill>
                  <a:srgbClr val="F8B322"/>
                </a:solidFill>
              </a:rPr>
              <a:t>Kubernetes-</a:t>
            </a:r>
            <a:r>
              <a:rPr lang="en-US" sz="1900" dirty="0" err="1">
                <a:solidFill>
                  <a:srgbClr val="F8B322"/>
                </a:solidFill>
              </a:rPr>
              <a:t>dokumentationen</a:t>
            </a:r>
            <a:r>
              <a:rPr lang="en-US" sz="1900" dirty="0">
                <a:solidFill>
                  <a:srgbClr val="F8B322"/>
                </a:solidFill>
              </a:rPr>
              <a:t> om Operators</a:t>
            </a:r>
            <a:br>
              <a:rPr lang="en-US" sz="1900" dirty="0">
                <a:solidFill>
                  <a:srgbClr val="F8B322"/>
                </a:solidFill>
              </a:rPr>
            </a:br>
            <a:r>
              <a:rPr lang="en-US" sz="1900" dirty="0">
                <a:solidFill>
                  <a:srgbClr val="BDBDBD"/>
                </a:solidFill>
              </a:rPr>
              <a:t>https://kubernetes.io/docs/concepts/extend-kubernetes/operator</a:t>
            </a:r>
            <a:br>
              <a:rPr lang="en-US" sz="1900" dirty="0">
                <a:solidFill>
                  <a:srgbClr val="F8B322"/>
                </a:solidFill>
              </a:rPr>
            </a:br>
            <a:endParaRPr sz="1900" dirty="0">
              <a:solidFill>
                <a:srgbClr val="F8B32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1900"/>
              <a:buChar char="●"/>
            </a:pPr>
            <a:r>
              <a:rPr lang="en-US" sz="1900" dirty="0">
                <a:solidFill>
                  <a:srgbClr val="F8B322"/>
                </a:solidFill>
              </a:rPr>
              <a:t>Operator Registry </a:t>
            </a:r>
            <a:r>
              <a:rPr lang="en-US" sz="1900" dirty="0" err="1">
                <a:solidFill>
                  <a:srgbClr val="F8B322"/>
                </a:solidFill>
              </a:rPr>
              <a:t>för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färdiga</a:t>
            </a:r>
            <a:r>
              <a:rPr lang="en-US" sz="1900" dirty="0">
                <a:solidFill>
                  <a:srgbClr val="F8B322"/>
                </a:solidFill>
              </a:rPr>
              <a:t> operators</a:t>
            </a:r>
            <a:br>
              <a:rPr lang="en-US" sz="1900" dirty="0">
                <a:solidFill>
                  <a:srgbClr val="F8B322"/>
                </a:solidFill>
              </a:rPr>
            </a:br>
            <a:r>
              <a:rPr lang="en-US" sz="1900" dirty="0">
                <a:solidFill>
                  <a:srgbClr val="BDBDBD"/>
                </a:solidFill>
              </a:rPr>
              <a:t>https://operatorhub.io</a:t>
            </a:r>
            <a:br>
              <a:rPr lang="en-US" sz="1900" dirty="0">
                <a:solidFill>
                  <a:srgbClr val="F8B322"/>
                </a:solidFill>
              </a:rPr>
            </a:br>
            <a:endParaRPr sz="1900" dirty="0">
              <a:solidFill>
                <a:srgbClr val="F8B32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1900"/>
              <a:buChar char="●"/>
            </a:pPr>
            <a:r>
              <a:rPr lang="en-US" sz="1900" dirty="0">
                <a:solidFill>
                  <a:srgbClr val="F8B322"/>
                </a:solidFill>
              </a:rPr>
              <a:t>SDKs </a:t>
            </a:r>
            <a:r>
              <a:rPr lang="en-US" sz="1900" dirty="0" err="1">
                <a:solidFill>
                  <a:srgbClr val="F8B322"/>
                </a:solidFill>
              </a:rPr>
              <a:t>för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att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bygga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en</a:t>
            </a:r>
            <a:r>
              <a:rPr lang="en-US" sz="1900" dirty="0">
                <a:solidFill>
                  <a:srgbClr val="F8B322"/>
                </a:solidFill>
              </a:rPr>
              <a:t> Operator </a:t>
            </a:r>
            <a:r>
              <a:rPr lang="en-US" sz="1900" dirty="0" err="1">
                <a:solidFill>
                  <a:srgbClr val="F8B322"/>
                </a:solidFill>
              </a:rPr>
              <a:t>i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olika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språk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br>
              <a:rPr lang="en-US" sz="1900" dirty="0">
                <a:solidFill>
                  <a:srgbClr val="F8B322"/>
                </a:solidFill>
              </a:rPr>
            </a:br>
            <a:r>
              <a:rPr lang="en-US" sz="1900" dirty="0">
                <a:solidFill>
                  <a:srgbClr val="BDBDBD"/>
                </a:solidFill>
              </a:rPr>
              <a:t>https://cloud.redhat.com/blog/build-your-kubernetes-operator-with-the-right-tool</a:t>
            </a:r>
            <a:br>
              <a:rPr lang="en-US" sz="1900" dirty="0">
                <a:solidFill>
                  <a:srgbClr val="F8B322"/>
                </a:solidFill>
              </a:rPr>
            </a:br>
            <a:endParaRPr sz="1900" dirty="0">
              <a:solidFill>
                <a:srgbClr val="F8B322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F8B322"/>
              </a:buClr>
              <a:buSzPts val="1900"/>
            </a:pPr>
            <a:r>
              <a:rPr lang="en-US" sz="1900" dirty="0">
                <a:solidFill>
                  <a:srgbClr val="F8B322"/>
                </a:solidFill>
              </a:rPr>
              <a:t>Repot </a:t>
            </a:r>
            <a:r>
              <a:rPr lang="en-US" sz="1900" dirty="0" err="1">
                <a:solidFill>
                  <a:srgbClr val="F8B322"/>
                </a:solidFill>
              </a:rPr>
              <a:t>för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PasswordstateOperator</a:t>
            </a:r>
            <a:br>
              <a:rPr lang="en-US" sz="1900" dirty="0">
                <a:solidFill>
                  <a:srgbClr val="F8B322"/>
                </a:solidFill>
              </a:rPr>
            </a:br>
            <a:r>
              <a:rPr lang="en-US" sz="1900" dirty="0">
                <a:solidFill>
                  <a:srgbClr val="BDBDBD"/>
                </a:solidFill>
              </a:rPr>
              <a:t>https://github.com/fdahlen/passwordstate-operator</a:t>
            </a:r>
            <a:br>
              <a:rPr lang="en-US" sz="1900" dirty="0">
                <a:solidFill>
                  <a:srgbClr val="BDBDBD"/>
                </a:solidFill>
              </a:rPr>
            </a:br>
            <a:endParaRPr lang="en-US" sz="1900" dirty="0">
              <a:solidFill>
                <a:srgbClr val="BDBDBD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F8B322"/>
              </a:buClr>
              <a:buSzPts val="1900"/>
            </a:pPr>
            <a:r>
              <a:rPr lang="sv-SE" sz="1900" dirty="0">
                <a:solidFill>
                  <a:srgbClr val="F8B322"/>
                </a:solidFill>
              </a:rPr>
              <a:t>Repot för koden som visades</a:t>
            </a:r>
            <a:br>
              <a:rPr lang="sv-SE" sz="1900" dirty="0">
                <a:solidFill>
                  <a:srgbClr val="F8B322"/>
                </a:solidFill>
              </a:rPr>
            </a:br>
            <a:r>
              <a:rPr lang="sv-SE" sz="1900" dirty="0">
                <a:solidFill>
                  <a:srgbClr val="BDBDBD"/>
                </a:solidFill>
              </a:rPr>
              <a:t>https://github.com/fdahlen/SqueedBrew2021</a:t>
            </a:r>
            <a:endParaRPr sz="1900" dirty="0">
              <a:solidFill>
                <a:srgbClr val="F8B32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900" dirty="0">
              <a:solidFill>
                <a:srgbClr val="F8B3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B80A3D5-E412-412D-87DF-D5B82197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995" y="449465"/>
            <a:ext cx="5230369" cy="523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26;geeb7b6d408_0_24">
            <a:extLst>
              <a:ext uri="{FF2B5EF4-FFF2-40B4-BE49-F238E27FC236}">
                <a16:creationId xmlns:a16="http://schemas.microsoft.com/office/drawing/2014/main" id="{8EDC2557-09F6-41D7-9800-F79601BC5F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237" y="5866541"/>
            <a:ext cx="9069300" cy="7954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buNone/>
            </a:pPr>
            <a:r>
              <a:rPr lang="sv-SE" sz="2400" dirty="0">
                <a:solidFill>
                  <a:srgbClr val="BDBDBD"/>
                </a:solidFill>
              </a:rPr>
              <a:t>https://github.com/fdahlen/SqueedBrew2021</a:t>
            </a:r>
            <a:endParaRPr sz="2400" dirty="0">
              <a:solidFill>
                <a:srgbClr val="F8B3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72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c96aadc41_0_18"/>
          <p:cNvSpPr txBox="1">
            <a:spLocks noGrp="1"/>
          </p:cNvSpPr>
          <p:nvPr>
            <p:ph type="body" idx="1"/>
          </p:nvPr>
        </p:nvSpPr>
        <p:spPr>
          <a:xfrm>
            <a:off x="503225" y="1770049"/>
            <a:ext cx="9069300" cy="206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8B322"/>
                </a:solidFill>
              </a:rPr>
              <a:t>Inbyggda objekt</a:t>
            </a:r>
            <a:endParaRPr sz="4000">
              <a:solidFill>
                <a:srgbClr val="F8B322"/>
              </a:solidFill>
            </a:endParaRPr>
          </a:p>
          <a:p>
            <a:pPr marL="457200" lvl="0" indent="-482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F8B322"/>
              </a:buClr>
              <a:buSzPts val="4000"/>
              <a:buChar char="●"/>
            </a:pPr>
            <a:r>
              <a:rPr lang="en-US" sz="4000">
                <a:solidFill>
                  <a:srgbClr val="F8B322"/>
                </a:solidFill>
              </a:rPr>
              <a:t>Pod</a:t>
            </a:r>
            <a:endParaRPr sz="4000">
              <a:solidFill>
                <a:srgbClr val="F8B322"/>
              </a:solidFill>
            </a:endParaRPr>
          </a:p>
          <a:p>
            <a:pPr marL="45720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4000"/>
              <a:buChar char="●"/>
            </a:pPr>
            <a:r>
              <a:rPr lang="en-US" sz="4000">
                <a:solidFill>
                  <a:srgbClr val="F8B322"/>
                </a:solidFill>
              </a:rPr>
              <a:t>Secret</a:t>
            </a:r>
            <a:endParaRPr sz="4000">
              <a:solidFill>
                <a:srgbClr val="F8B322"/>
              </a:solidFill>
            </a:endParaRPr>
          </a:p>
          <a:p>
            <a:pPr marL="45720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4000"/>
              <a:buChar char="●"/>
            </a:pPr>
            <a:r>
              <a:rPr lang="en-US" sz="4000">
                <a:solidFill>
                  <a:srgbClr val="F8B322"/>
                </a:solidFill>
              </a:rPr>
              <a:t>ConfigMap</a:t>
            </a:r>
            <a:endParaRPr sz="400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4000">
              <a:solidFill>
                <a:srgbClr val="F8B322"/>
              </a:solidFill>
            </a:endParaRPr>
          </a:p>
        </p:txBody>
      </p:sp>
      <p:sp>
        <p:nvSpPr>
          <p:cNvPr id="87" name="Google Shape;87;gec96aadc41_0_18"/>
          <p:cNvSpPr txBox="1">
            <a:spLocks noGrp="1"/>
          </p:cNvSpPr>
          <p:nvPr>
            <p:ph type="body" idx="1"/>
          </p:nvPr>
        </p:nvSpPr>
        <p:spPr>
          <a:xfrm>
            <a:off x="504075" y="4903849"/>
            <a:ext cx="9069300" cy="206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F8B322"/>
                </a:solidFill>
              </a:rPr>
              <a:t>Egna</a:t>
            </a:r>
            <a:r>
              <a:rPr lang="en-US" sz="4000" dirty="0">
                <a:solidFill>
                  <a:srgbClr val="F8B322"/>
                </a:solidFill>
              </a:rPr>
              <a:t> </a:t>
            </a:r>
            <a:r>
              <a:rPr lang="en-US" sz="4000" dirty="0" err="1">
                <a:solidFill>
                  <a:srgbClr val="F8B322"/>
                </a:solidFill>
              </a:rPr>
              <a:t>objekt</a:t>
            </a:r>
            <a:endParaRPr sz="4000" dirty="0">
              <a:solidFill>
                <a:srgbClr val="F8B322"/>
              </a:solidFill>
            </a:endParaRPr>
          </a:p>
          <a:p>
            <a:pPr marL="457200" lvl="0" indent="-482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F8B322"/>
              </a:buClr>
              <a:buSzPts val="4000"/>
              <a:buChar char="●"/>
            </a:pPr>
            <a:r>
              <a:rPr lang="en-US" sz="4000" dirty="0">
                <a:solidFill>
                  <a:srgbClr val="F8B322"/>
                </a:solidFill>
              </a:rPr>
              <a:t>Custom Resource (CRD)</a:t>
            </a:r>
            <a:endParaRPr sz="4000" dirty="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4000" dirty="0">
              <a:solidFill>
                <a:srgbClr val="F8B322"/>
              </a:solidFill>
            </a:endParaRPr>
          </a:p>
        </p:txBody>
      </p:sp>
      <p:sp>
        <p:nvSpPr>
          <p:cNvPr id="88" name="Google Shape;88;gec96aadc41_0_18"/>
          <p:cNvSpPr txBox="1">
            <a:spLocks noGrp="1"/>
          </p:cNvSpPr>
          <p:nvPr>
            <p:ph type="ctrTitle" idx="4294967295"/>
          </p:nvPr>
        </p:nvSpPr>
        <p:spPr>
          <a:xfrm>
            <a:off x="1069125" y="181225"/>
            <a:ext cx="8389200" cy="143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888888"/>
                </a:solidFill>
              </a:rPr>
              <a:t>Låt en</a:t>
            </a:r>
            <a:r>
              <a:rPr lang="en-US"/>
              <a:t> Kubernetes </a:t>
            </a:r>
            <a:r>
              <a:rPr lang="en-US" sz="2200">
                <a:solidFill>
                  <a:srgbClr val="888888"/>
                </a:solidFill>
              </a:rPr>
              <a:t>Operator göra jobbet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ebf391172_0_9"/>
          <p:cNvSpPr txBox="1">
            <a:spLocks noGrp="1"/>
          </p:cNvSpPr>
          <p:nvPr>
            <p:ph type="ctrTitle" idx="4294967295"/>
          </p:nvPr>
        </p:nvSpPr>
        <p:spPr>
          <a:xfrm>
            <a:off x="1069125" y="181225"/>
            <a:ext cx="7808100" cy="143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888888"/>
                </a:solidFill>
              </a:rPr>
              <a:t>Låt en Kubernetes</a:t>
            </a:r>
            <a:r>
              <a:rPr lang="en-US">
                <a:solidFill>
                  <a:srgbClr val="888888"/>
                </a:solidFill>
              </a:rPr>
              <a:t> </a:t>
            </a:r>
            <a:r>
              <a:rPr lang="en-US"/>
              <a:t>Operator </a:t>
            </a:r>
            <a:r>
              <a:rPr lang="en-US" sz="2200">
                <a:solidFill>
                  <a:srgbClr val="888888"/>
                </a:solidFill>
              </a:rPr>
              <a:t>göra jobbet</a:t>
            </a:r>
            <a:endParaRPr sz="2200"/>
          </a:p>
        </p:txBody>
      </p:sp>
      <p:sp>
        <p:nvSpPr>
          <p:cNvPr id="95" name="Google Shape;95;geebf391172_0_9"/>
          <p:cNvSpPr txBox="1">
            <a:spLocks noGrp="1"/>
          </p:cNvSpPr>
          <p:nvPr>
            <p:ph type="body" idx="1"/>
          </p:nvPr>
        </p:nvSpPr>
        <p:spPr>
          <a:xfrm>
            <a:off x="503225" y="1770060"/>
            <a:ext cx="9069300" cy="65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B322"/>
                </a:solidFill>
              </a:rPr>
              <a:t>    Operator Pattern</a:t>
            </a:r>
            <a:endParaRPr sz="350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3500">
              <a:solidFill>
                <a:srgbClr val="F8B322"/>
              </a:solidFill>
            </a:endParaRPr>
          </a:p>
        </p:txBody>
      </p:sp>
      <p:pic>
        <p:nvPicPr>
          <p:cNvPr id="96" name="Google Shape;96;geebf391172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475" y="2490400"/>
            <a:ext cx="7898199" cy="39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eb7b6d408_0_8"/>
          <p:cNvSpPr txBox="1">
            <a:spLocks noGrp="1"/>
          </p:cNvSpPr>
          <p:nvPr>
            <p:ph type="body" idx="1"/>
          </p:nvPr>
        </p:nvSpPr>
        <p:spPr>
          <a:xfrm>
            <a:off x="503225" y="1770006"/>
            <a:ext cx="9069300" cy="34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>
                <a:solidFill>
                  <a:srgbClr val="F8B322"/>
                </a:solidFill>
              </a:rPr>
              <a:t>Automatisera manuella steg</a:t>
            </a:r>
            <a:endParaRPr sz="3500">
              <a:solidFill>
                <a:srgbClr val="F8B322"/>
              </a:solidFill>
            </a:endParaRPr>
          </a:p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>
                <a:solidFill>
                  <a:srgbClr val="F8B322"/>
                </a:solidFill>
              </a:rPr>
              <a:t>Avancerad livscykelhantering </a:t>
            </a:r>
            <a:br>
              <a:rPr lang="en-US" sz="3500">
                <a:solidFill>
                  <a:srgbClr val="F8B322"/>
                </a:solidFill>
              </a:rPr>
            </a:br>
            <a:r>
              <a:rPr lang="en-US" sz="3500">
                <a:solidFill>
                  <a:srgbClr val="F8B322"/>
                </a:solidFill>
              </a:rPr>
              <a:t>t ex custom auto scale</a:t>
            </a:r>
            <a:endParaRPr sz="3500">
              <a:solidFill>
                <a:srgbClr val="F8B322"/>
              </a:solidFill>
            </a:endParaRPr>
          </a:p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>
                <a:solidFill>
                  <a:srgbClr val="F8B322"/>
                </a:solidFill>
              </a:rPr>
              <a:t>Backup &amp; restore</a:t>
            </a:r>
            <a:endParaRPr sz="3500">
              <a:solidFill>
                <a:srgbClr val="F8B322"/>
              </a:solidFill>
            </a:endParaRPr>
          </a:p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>
                <a:solidFill>
                  <a:srgbClr val="F8B322"/>
                </a:solidFill>
              </a:rPr>
              <a:t>Chaos testing</a:t>
            </a:r>
            <a:endParaRPr sz="3500">
              <a:solidFill>
                <a:srgbClr val="F8B322"/>
              </a:solidFill>
            </a:endParaRPr>
          </a:p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>
                <a:solidFill>
                  <a:srgbClr val="F8B322"/>
                </a:solidFill>
              </a:rPr>
              <a:t>[insert your need here]</a:t>
            </a:r>
            <a:endParaRPr sz="350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3500">
              <a:solidFill>
                <a:srgbClr val="F8B322"/>
              </a:solidFill>
            </a:endParaRPr>
          </a:p>
        </p:txBody>
      </p:sp>
      <p:sp>
        <p:nvSpPr>
          <p:cNvPr id="103" name="Google Shape;103;geeb7b6d408_0_8"/>
          <p:cNvSpPr txBox="1">
            <a:spLocks noGrp="1"/>
          </p:cNvSpPr>
          <p:nvPr>
            <p:ph type="ctrTitle" idx="4294967295"/>
          </p:nvPr>
        </p:nvSpPr>
        <p:spPr>
          <a:xfrm>
            <a:off x="1069125" y="181225"/>
            <a:ext cx="8217900" cy="143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888888"/>
                </a:solidFill>
              </a:rPr>
              <a:t>Låt en Kubernetes Operator</a:t>
            </a:r>
            <a:r>
              <a:rPr lang="en-US"/>
              <a:t> göra jobbet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c96aadc41_0_24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Exempel 1 - databas</a:t>
            </a:r>
            <a:endParaRPr/>
          </a:p>
        </p:txBody>
      </p:sp>
      <p:sp>
        <p:nvSpPr>
          <p:cNvPr id="110" name="Google Shape;110;gec96aadc41_0_24"/>
          <p:cNvSpPr txBox="1">
            <a:spLocks noGrp="1"/>
          </p:cNvSpPr>
          <p:nvPr>
            <p:ph type="body" idx="1"/>
          </p:nvPr>
        </p:nvSpPr>
        <p:spPr>
          <a:xfrm>
            <a:off x="503237" y="1770062"/>
            <a:ext cx="9069300" cy="498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B322"/>
                </a:solidFill>
              </a:rPr>
              <a:t>En applikation behöver en egen databas för att kunna köra, men man vill inte skapa databasen manuellt.</a:t>
            </a:r>
            <a:endParaRPr sz="350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350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00" u="sng">
                <a:solidFill>
                  <a:srgbClr val="F8B322"/>
                </a:solidFill>
              </a:rPr>
              <a:t>Så, vilket jobb?</a:t>
            </a:r>
            <a:endParaRPr sz="3500" u="sng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B322"/>
                </a:solidFill>
              </a:rPr>
              <a:t>Automatisera uppskapandet av SQL-databaser</a:t>
            </a:r>
            <a:endParaRPr sz="3500">
              <a:solidFill>
                <a:srgbClr val="F8B3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eb7b6d408_0_15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Exempel 1 - databas</a:t>
            </a:r>
            <a:endParaRPr/>
          </a:p>
        </p:txBody>
      </p:sp>
      <p:sp>
        <p:nvSpPr>
          <p:cNvPr id="117" name="Google Shape;117;geeb7b6d408_0_15"/>
          <p:cNvSpPr txBox="1">
            <a:spLocks noGrp="1"/>
          </p:cNvSpPr>
          <p:nvPr>
            <p:ph type="body" idx="1"/>
          </p:nvPr>
        </p:nvSpPr>
        <p:spPr>
          <a:xfrm>
            <a:off x="503225" y="1770060"/>
            <a:ext cx="9069300" cy="71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B322"/>
                </a:solidFill>
              </a:rPr>
              <a:t>Custom Resource (YAML)</a:t>
            </a:r>
            <a:endParaRPr sz="3500">
              <a:solidFill>
                <a:srgbClr val="F8B322"/>
              </a:solidFill>
            </a:endParaRPr>
          </a:p>
        </p:txBody>
      </p:sp>
      <p:sp>
        <p:nvSpPr>
          <p:cNvPr id="118" name="Google Shape;118;geeb7b6d408_0_15"/>
          <p:cNvSpPr txBox="1">
            <a:spLocks noGrp="1"/>
          </p:cNvSpPr>
          <p:nvPr>
            <p:ph type="body" idx="1"/>
          </p:nvPr>
        </p:nvSpPr>
        <p:spPr>
          <a:xfrm>
            <a:off x="503225" y="2437700"/>
            <a:ext cx="9069300" cy="44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mariadb.persistentsys/v1alpha1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MariaDB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myapp-mariadb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myapp-test-db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db-user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db-user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rootpwd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'mariadb/server:10.3'</a:t>
            </a:r>
            <a:endParaRPr sz="1600">
              <a:solidFill>
                <a:srgbClr val="C9A26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dataStoragePath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/mnt/data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dataStorageSize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1Gi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3500">
              <a:solidFill>
                <a:srgbClr val="F8B322"/>
              </a:solidFill>
            </a:endParaRPr>
          </a:p>
        </p:txBody>
      </p:sp>
      <p:sp>
        <p:nvSpPr>
          <p:cNvPr id="119" name="Google Shape;119;geeb7b6d408_0_15"/>
          <p:cNvSpPr txBox="1"/>
          <p:nvPr/>
        </p:nvSpPr>
        <p:spPr>
          <a:xfrm rot="1934382">
            <a:off x="6839329" y="2392328"/>
            <a:ext cx="3149238" cy="61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8761D"/>
                </a:solidFill>
              </a:rPr>
              <a:t>MariaDB</a:t>
            </a:r>
            <a:endParaRPr sz="2800" b="1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eb7b6d408_0_24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Exempel 2 - lösenord</a:t>
            </a:r>
            <a:endParaRPr/>
          </a:p>
        </p:txBody>
      </p:sp>
      <p:sp>
        <p:nvSpPr>
          <p:cNvPr id="126" name="Google Shape;126;geeb7b6d408_0_24"/>
          <p:cNvSpPr txBox="1">
            <a:spLocks noGrp="1"/>
          </p:cNvSpPr>
          <p:nvPr>
            <p:ph type="body" idx="1"/>
          </p:nvPr>
        </p:nvSpPr>
        <p:spPr>
          <a:xfrm>
            <a:off x="503237" y="1770062"/>
            <a:ext cx="9069300" cy="498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 dirty="0" err="1">
                <a:solidFill>
                  <a:srgbClr val="F8B322"/>
                </a:solidFill>
              </a:rPr>
              <a:t>En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applikation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läser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lösenord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från</a:t>
            </a:r>
            <a:r>
              <a:rPr lang="en-US" sz="3500" dirty="0">
                <a:solidFill>
                  <a:srgbClr val="F8B322"/>
                </a:solidFill>
              </a:rPr>
              <a:t> secrets. </a:t>
            </a:r>
            <a:r>
              <a:rPr lang="en-US" sz="3500" dirty="0" err="1">
                <a:solidFill>
                  <a:srgbClr val="F8B322"/>
                </a:solidFill>
              </a:rPr>
              <a:t>Lösenorden</a:t>
            </a:r>
            <a:r>
              <a:rPr lang="en-US" sz="3500" dirty="0">
                <a:solidFill>
                  <a:srgbClr val="F8B322"/>
                </a:solidFill>
              </a:rPr>
              <a:t> ligger </a:t>
            </a:r>
            <a:r>
              <a:rPr lang="en-US" sz="3500" dirty="0" err="1">
                <a:solidFill>
                  <a:srgbClr val="F8B322"/>
                </a:solidFill>
              </a:rPr>
              <a:t>ursprungligen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lagrade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i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en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lösenordstjänst</a:t>
            </a:r>
            <a:r>
              <a:rPr lang="en-US" sz="3500" dirty="0">
                <a:solidFill>
                  <a:srgbClr val="F8B322"/>
                </a:solidFill>
              </a:rPr>
              <a:t>. </a:t>
            </a:r>
            <a:r>
              <a:rPr lang="en-US" sz="3500" dirty="0" err="1">
                <a:solidFill>
                  <a:srgbClr val="F8B322"/>
                </a:solidFill>
              </a:rPr>
              <a:t>Hur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får</a:t>
            </a:r>
            <a:r>
              <a:rPr lang="en-US" sz="3500" dirty="0">
                <a:solidFill>
                  <a:srgbClr val="F8B322"/>
                </a:solidFill>
              </a:rPr>
              <a:t> man in </a:t>
            </a:r>
            <a:r>
              <a:rPr lang="en-US" sz="3500" dirty="0" err="1">
                <a:solidFill>
                  <a:srgbClr val="F8B322"/>
                </a:solidFill>
              </a:rPr>
              <a:t>lösenorden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som</a:t>
            </a:r>
            <a:r>
              <a:rPr lang="en-US" sz="3500" dirty="0">
                <a:solidFill>
                  <a:srgbClr val="F8B322"/>
                </a:solidFill>
              </a:rPr>
              <a:t> secrets </a:t>
            </a:r>
            <a:r>
              <a:rPr lang="en-US" sz="3500" dirty="0" err="1">
                <a:solidFill>
                  <a:srgbClr val="F8B322"/>
                </a:solidFill>
              </a:rPr>
              <a:t>i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klustret</a:t>
            </a:r>
            <a:r>
              <a:rPr lang="en-US" sz="3500" dirty="0">
                <a:solidFill>
                  <a:srgbClr val="F8B322"/>
                </a:solidFill>
              </a:rPr>
              <a:t>?</a:t>
            </a:r>
            <a:endParaRPr sz="3500" dirty="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3500" dirty="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00" u="sng" dirty="0" err="1">
                <a:solidFill>
                  <a:srgbClr val="F8B322"/>
                </a:solidFill>
              </a:rPr>
              <a:t>Så</a:t>
            </a:r>
            <a:r>
              <a:rPr lang="en-US" sz="3500" u="sng" dirty="0">
                <a:solidFill>
                  <a:srgbClr val="F8B322"/>
                </a:solidFill>
              </a:rPr>
              <a:t>, </a:t>
            </a:r>
            <a:r>
              <a:rPr lang="en-US" sz="3500" u="sng" dirty="0" err="1">
                <a:solidFill>
                  <a:srgbClr val="F8B322"/>
                </a:solidFill>
              </a:rPr>
              <a:t>vilket</a:t>
            </a:r>
            <a:r>
              <a:rPr lang="en-US" sz="3500" u="sng" dirty="0">
                <a:solidFill>
                  <a:srgbClr val="F8B322"/>
                </a:solidFill>
              </a:rPr>
              <a:t> </a:t>
            </a:r>
            <a:r>
              <a:rPr lang="en-US" sz="3500" u="sng" dirty="0" err="1">
                <a:solidFill>
                  <a:srgbClr val="F8B322"/>
                </a:solidFill>
              </a:rPr>
              <a:t>jobb</a:t>
            </a:r>
            <a:r>
              <a:rPr lang="en-US" sz="3500" u="sng" dirty="0">
                <a:solidFill>
                  <a:srgbClr val="F8B322"/>
                </a:solidFill>
              </a:rPr>
              <a:t>?</a:t>
            </a:r>
            <a:endParaRPr sz="3500" u="sng" dirty="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 dirty="0" err="1">
                <a:solidFill>
                  <a:srgbClr val="F8B322"/>
                </a:solidFill>
              </a:rPr>
              <a:t>Hämta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lösenord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från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lösenordstjänsten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och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lägga</a:t>
            </a:r>
            <a:r>
              <a:rPr lang="en-US" sz="3500" dirty="0">
                <a:solidFill>
                  <a:srgbClr val="F8B322"/>
                </a:solidFill>
              </a:rPr>
              <a:t> in </a:t>
            </a:r>
            <a:r>
              <a:rPr lang="en-US" sz="3500" dirty="0" err="1">
                <a:solidFill>
                  <a:srgbClr val="F8B322"/>
                </a:solidFill>
              </a:rPr>
              <a:t>som</a:t>
            </a:r>
            <a:r>
              <a:rPr lang="en-US" sz="3500" dirty="0">
                <a:solidFill>
                  <a:srgbClr val="F8B322"/>
                </a:solidFill>
              </a:rPr>
              <a:t> secrets</a:t>
            </a:r>
            <a:endParaRPr sz="3500" dirty="0">
              <a:solidFill>
                <a:srgbClr val="F8B3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eb7b6d408_0_30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Exempel 2 - lösenord</a:t>
            </a:r>
            <a:endParaRPr/>
          </a:p>
        </p:txBody>
      </p:sp>
      <p:sp>
        <p:nvSpPr>
          <p:cNvPr id="133" name="Google Shape;133;geeb7b6d408_0_30"/>
          <p:cNvSpPr txBox="1">
            <a:spLocks noGrp="1"/>
          </p:cNvSpPr>
          <p:nvPr>
            <p:ph type="body" idx="1"/>
          </p:nvPr>
        </p:nvSpPr>
        <p:spPr>
          <a:xfrm>
            <a:off x="503225" y="1770060"/>
            <a:ext cx="9069300" cy="71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B322"/>
                </a:solidFill>
              </a:rPr>
              <a:t>Custom Resource (YAML)</a:t>
            </a:r>
            <a:endParaRPr sz="3500">
              <a:solidFill>
                <a:srgbClr val="F8B322"/>
              </a:solidFill>
            </a:endParaRPr>
          </a:p>
        </p:txBody>
      </p:sp>
      <p:sp>
        <p:nvSpPr>
          <p:cNvPr id="134" name="Google Shape;134;geeb7b6d408_0_30"/>
          <p:cNvSpPr txBox="1">
            <a:spLocks noGrp="1"/>
          </p:cNvSpPr>
          <p:nvPr>
            <p:ph type="body" idx="1"/>
          </p:nvPr>
        </p:nvSpPr>
        <p:spPr>
          <a:xfrm>
            <a:off x="503225" y="2437700"/>
            <a:ext cx="9069300" cy="44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600">
              <a:solidFill>
                <a:srgbClr val="C191FF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passwordstateoperator.fdahlen/v1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PasswordList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passwordlist-myapp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passwordListId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"12345"</a:t>
            </a:r>
            <a:endParaRPr sz="1600">
              <a:solidFill>
                <a:srgbClr val="C9A26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secretName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"passwords-myapp"</a:t>
            </a:r>
            <a:endParaRPr sz="1600">
              <a:solidFill>
                <a:srgbClr val="F8B322"/>
              </a:solidFill>
            </a:endParaRPr>
          </a:p>
        </p:txBody>
      </p:sp>
      <p:sp>
        <p:nvSpPr>
          <p:cNvPr id="135" name="Google Shape;135;geeb7b6d408_0_30"/>
          <p:cNvSpPr txBox="1"/>
          <p:nvPr/>
        </p:nvSpPr>
        <p:spPr>
          <a:xfrm rot="1934382">
            <a:off x="6724279" y="2359052"/>
            <a:ext cx="3149238" cy="104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8761D"/>
                </a:solidFill>
              </a:rPr>
              <a:t>Lösenordstjänst:</a:t>
            </a:r>
            <a:endParaRPr sz="2800" b="1">
              <a:solidFill>
                <a:srgbClr val="3876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8761D"/>
                </a:solidFill>
              </a:rPr>
              <a:t>Passwordstate</a:t>
            </a:r>
            <a:endParaRPr sz="2800" b="1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eb7b6d408_0_2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Hur gör man en Operator då?</a:t>
            </a:r>
            <a:endParaRPr/>
          </a:p>
        </p:txBody>
      </p:sp>
      <p:sp>
        <p:nvSpPr>
          <p:cNvPr id="142" name="Google Shape;142;geeb7b6d408_0_2"/>
          <p:cNvSpPr txBox="1">
            <a:spLocks noGrp="1"/>
          </p:cNvSpPr>
          <p:nvPr>
            <p:ph type="body" idx="1"/>
          </p:nvPr>
        </p:nvSpPr>
        <p:spPr>
          <a:xfrm>
            <a:off x="503225" y="1770006"/>
            <a:ext cx="9069300" cy="34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 dirty="0" err="1">
                <a:solidFill>
                  <a:srgbClr val="F8B322"/>
                </a:solidFill>
              </a:rPr>
              <a:t>Välj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ett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språk</a:t>
            </a:r>
            <a:endParaRPr sz="3500" dirty="0">
              <a:solidFill>
                <a:srgbClr val="F8B322"/>
              </a:solidFill>
            </a:endParaRPr>
          </a:p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 dirty="0" err="1">
                <a:solidFill>
                  <a:srgbClr val="F8B322"/>
                </a:solidFill>
              </a:rPr>
              <a:t>Använd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gärna</a:t>
            </a:r>
            <a:r>
              <a:rPr lang="en-US" sz="3500" dirty="0">
                <a:solidFill>
                  <a:srgbClr val="F8B322"/>
                </a:solidFill>
              </a:rPr>
              <a:t> SDK</a:t>
            </a:r>
            <a:endParaRPr sz="3500" dirty="0">
              <a:solidFill>
                <a:srgbClr val="F8B322"/>
              </a:solidFill>
            </a:endParaRPr>
          </a:p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 dirty="0">
                <a:solidFill>
                  <a:srgbClr val="F8B322"/>
                </a:solidFill>
              </a:rPr>
              <a:t>Nu lite </a:t>
            </a:r>
            <a:r>
              <a:rPr lang="en-US" sz="3500" dirty="0" err="1">
                <a:solidFill>
                  <a:srgbClr val="F8B322"/>
                </a:solidFill>
              </a:rPr>
              <a:t>kod</a:t>
            </a:r>
            <a:r>
              <a:rPr lang="en-US" sz="3500" dirty="0">
                <a:solidFill>
                  <a:srgbClr val="F8B322"/>
                </a:solidFill>
              </a:rPr>
              <a:t>…</a:t>
            </a:r>
            <a:endParaRPr sz="3500" dirty="0">
              <a:solidFill>
                <a:srgbClr val="F8B3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oo_impress_black_lin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4986</TotalTime>
  <Words>372</Words>
  <Application>Microsoft Office PowerPoint</Application>
  <PresentationFormat>Custom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Noto Sans Symbols</vt:lpstr>
      <vt:lpstr>Arial Black</vt:lpstr>
      <vt:lpstr>Calibri</vt:lpstr>
      <vt:lpstr>Courier New</vt:lpstr>
      <vt:lpstr>ooo_impress_black_line</vt:lpstr>
      <vt:lpstr>Låt en  Kubernetes Operator  göra jobbet!</vt:lpstr>
      <vt:lpstr>Låt en Kubernetes Operator göra jobbet</vt:lpstr>
      <vt:lpstr>Låt en Kubernetes Operator göra jobbet</vt:lpstr>
      <vt:lpstr>Låt en Kubernetes Operator göra jobbet</vt:lpstr>
      <vt:lpstr>Exempel 1 - databas</vt:lpstr>
      <vt:lpstr>Exempel 1 - databas</vt:lpstr>
      <vt:lpstr>Exempel 2 - lösenord</vt:lpstr>
      <vt:lpstr>Exempel 2 - lösenord</vt:lpstr>
      <vt:lpstr>Hur gör man en Operator då?</vt:lpstr>
      <vt:lpstr>Länkar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Låt en  Kubernetes Operator  göra jobbet!</dc:title>
  <dc:creator>Peter Lindh</dc:creator>
  <cp:lastModifiedBy>Fredrik Dahlén</cp:lastModifiedBy>
  <cp:revision>6</cp:revision>
  <dcterms:created xsi:type="dcterms:W3CDTF">2010-08-31T12:28:07Z</dcterms:created>
  <dcterms:modified xsi:type="dcterms:W3CDTF">2021-12-07T20:22:53Z</dcterms:modified>
</cp:coreProperties>
</file>