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5"/>
  </p:notesMasterIdLst>
  <p:sldIdLst>
    <p:sldId id="256" r:id="rId2"/>
    <p:sldId id="272" r:id="rId3"/>
    <p:sldId id="289" r:id="rId4"/>
    <p:sldId id="273" r:id="rId5"/>
    <p:sldId id="274" r:id="rId6"/>
    <p:sldId id="275" r:id="rId7"/>
    <p:sldId id="276" r:id="rId8"/>
    <p:sldId id="257" r:id="rId9"/>
    <p:sldId id="320" r:id="rId10"/>
    <p:sldId id="321" r:id="rId11"/>
    <p:sldId id="277" r:id="rId12"/>
    <p:sldId id="278" r:id="rId13"/>
    <p:sldId id="258" r:id="rId14"/>
    <p:sldId id="259" r:id="rId15"/>
    <p:sldId id="281" r:id="rId16"/>
    <p:sldId id="282" r:id="rId17"/>
    <p:sldId id="283" r:id="rId18"/>
    <p:sldId id="284" r:id="rId19"/>
    <p:sldId id="260" r:id="rId20"/>
    <p:sldId id="285" r:id="rId21"/>
    <p:sldId id="286" r:id="rId22"/>
    <p:sldId id="287" r:id="rId23"/>
    <p:sldId id="288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71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22" r:id="rId44"/>
    <p:sldId id="323" r:id="rId45"/>
    <p:sldId id="300" r:id="rId46"/>
    <p:sldId id="301" r:id="rId47"/>
    <p:sldId id="302" r:id="rId48"/>
    <p:sldId id="303" r:id="rId49"/>
    <p:sldId id="304" r:id="rId50"/>
    <p:sldId id="305" r:id="rId51"/>
    <p:sldId id="308" r:id="rId52"/>
    <p:sldId id="309" r:id="rId53"/>
    <p:sldId id="310" r:id="rId54"/>
    <p:sldId id="311" r:id="rId55"/>
    <p:sldId id="312" r:id="rId56"/>
    <p:sldId id="306" r:id="rId57"/>
    <p:sldId id="313" r:id="rId58"/>
    <p:sldId id="314" r:id="rId59"/>
    <p:sldId id="315" r:id="rId60"/>
    <p:sldId id="319" r:id="rId61"/>
    <p:sldId id="316" r:id="rId62"/>
    <p:sldId id="317" r:id="rId63"/>
    <p:sldId id="318" r:id="rId6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16E739C-143F-DB40-BBD7-17A88308D9B7}">
          <p14:sldIdLst>
            <p14:sldId id="256"/>
          </p14:sldIdLst>
        </p14:section>
        <p14:section name="histoirique" id="{216A6183-B4C6-CA4D-B819-5CD0A15D607C}">
          <p14:sldIdLst>
            <p14:sldId id="272"/>
            <p14:sldId id="289"/>
            <p14:sldId id="273"/>
            <p14:sldId id="274"/>
            <p14:sldId id="275"/>
            <p14:sldId id="276"/>
          </p14:sldIdLst>
        </p14:section>
        <p14:section name="introduction à UML" id="{80CB8F31-3E85-9947-892D-46892B5C53FC}">
          <p14:sldIdLst>
            <p14:sldId id="257"/>
            <p14:sldId id="320"/>
            <p14:sldId id="321"/>
            <p14:sldId id="277"/>
            <p14:sldId id="278"/>
            <p14:sldId id="258"/>
            <p14:sldId id="259"/>
            <p14:sldId id="281"/>
            <p14:sldId id="282"/>
            <p14:sldId id="283"/>
            <p14:sldId id="284"/>
            <p14:sldId id="260"/>
            <p14:sldId id="285"/>
            <p14:sldId id="286"/>
            <p14:sldId id="287"/>
            <p14:sldId id="28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22"/>
            <p14:sldId id="323"/>
            <p14:sldId id="300"/>
            <p14:sldId id="301"/>
            <p14:sldId id="302"/>
            <p14:sldId id="303"/>
            <p14:sldId id="304"/>
            <p14:sldId id="305"/>
            <p14:sldId id="308"/>
            <p14:sldId id="309"/>
            <p14:sldId id="310"/>
            <p14:sldId id="311"/>
            <p14:sldId id="312"/>
            <p14:sldId id="306"/>
            <p14:sldId id="313"/>
            <p14:sldId id="314"/>
            <p14:sldId id="315"/>
            <p14:sldId id="319"/>
            <p14:sldId id="316"/>
            <p14:sldId id="317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0A941-EE67-8641-B143-90DD7383EA6F}" type="datetimeFigureOut">
              <a:rPr lang="fr-FR" smtClean="0"/>
              <a:t>12/09/12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3263F-9EB7-2E41-9E03-92CE62F99C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0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C00694A-AD79-154C-823F-647276B6B6E2}" type="slidenum">
              <a:rPr lang="fr-FR" sz="1200"/>
              <a:pPr eaLnBrk="1" hangingPunct="1"/>
              <a:t>11</a:t>
            </a:fld>
            <a:endParaRPr lang="fr-FR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 dirty="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C00694A-AD79-154C-823F-647276B6B6E2}" type="slidenum">
              <a:rPr lang="fr-FR" sz="1200"/>
              <a:pPr eaLnBrk="1" hangingPunct="1"/>
              <a:t>12</a:t>
            </a:fld>
            <a:endParaRPr lang="fr-FR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L'encapsulation est un mécanisme consistant à rassembler les données et les méthodes au sein d'une structure en cachant l'implémentation de l'objet,</a:t>
            </a:r>
          </a:p>
          <a:p>
            <a:r>
              <a:rPr lang="fr-FR" dirty="0" smtClean="0"/>
              <a:t> c'est-à-dire en empêchant l'accès aux données par un autre moyen que les services proposés.</a:t>
            </a:r>
          </a:p>
          <a:p>
            <a:r>
              <a:rPr lang="fr-FR" dirty="0" smtClean="0"/>
              <a:t> L'encapsulation permet donc de garantir l'intégrité des données contenues dans l'objet.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1ADC71-9C28-4B94-8AE1-5210D7E63D1C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2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L’héritage, permet</a:t>
            </a:r>
            <a:r>
              <a:rPr lang="fr-FR" baseline="0" dirty="0" smtClean="0"/>
              <a:t> </a:t>
            </a:r>
            <a:r>
              <a:rPr lang="fr-FR" dirty="0" smtClean="0"/>
              <a:t>entre autres la réutilisabilité et l’adaptabilité des objets. </a:t>
            </a:r>
          </a:p>
          <a:p>
            <a:r>
              <a:rPr lang="fr-FR" dirty="0" smtClean="0"/>
              <a:t>- Ce principe est basé sur des classes dont les "filles" héritent des caractéristiques de leur(s) "mère(s)".</a:t>
            </a:r>
          </a:p>
          <a:p>
            <a:r>
              <a:rPr lang="fr-FR" dirty="0" smtClean="0"/>
              <a:t>- Chacune des classes filles peut donc posséder les mêmes caractéristiques que ses classes mères et bénéficier de caractéristiques supplémentaires à celles de ces classes mères.</a:t>
            </a:r>
          </a:p>
          <a:p>
            <a:r>
              <a:rPr lang="fr-FR" dirty="0" smtClean="0"/>
              <a:t>- Bien sur, toutes les méthodes de la classe héritée (fille) peuvent être redéfinies. Chaque classe fille peut, si le programmeur n’a pas défini de limitation, devenir à son tour classe mère.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1ADC71-9C28-4B94-8AE1-5210D7E63D1C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790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E37C1862-5BDE-1643-A9FF-9F18DF18766F}" type="slidenum">
              <a:rPr lang="fr-FR" sz="1200"/>
              <a:pPr eaLnBrk="1" hangingPunct="1"/>
              <a:t>18</a:t>
            </a:fld>
            <a:endParaRPr lang="fr-F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polymorphisme ad hoc permet d'avoir des fonctions de même nom, avec des fonctionnalités similaires, dans des classes sans aucun rapport entre elles</a:t>
            </a:r>
          </a:p>
          <a:p>
            <a:endParaRPr lang="fr-FR" dirty="0" smtClean="0"/>
          </a:p>
          <a:p>
            <a:r>
              <a:rPr lang="fr-FR" dirty="0" smtClean="0"/>
              <a:t>Le polymorphisme paramétrique, appelé généricité, représente la possibilité de définir plusieurs fonctions de même nom mais possédant des paramètres différents</a:t>
            </a:r>
          </a:p>
          <a:p>
            <a:endParaRPr lang="fr-FR" dirty="0" smtClean="0"/>
          </a:p>
          <a:p>
            <a:r>
              <a:rPr lang="fr-FR" dirty="0" smtClean="0"/>
              <a:t>Le polymorphisme d'héritage la possibilité de redéfinir une méthode dans des classes héritant d'une classe de base s'appelle la spécialisation.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1ADC71-9C28-4B94-8AE1-5210D7E63D1C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098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0F7851D-E3E7-5E46-8EFB-BDD1D0032985}" type="slidenum">
              <a:rPr lang="fr-FR" sz="1200"/>
              <a:pPr eaLnBrk="1" hangingPunct="1"/>
              <a:t>21</a:t>
            </a:fld>
            <a:endParaRPr lang="fr-FR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0" y="4343695"/>
            <a:ext cx="5487042" cy="41183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1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C5F-35F6-3441-B848-AE82400503B3}" type="datetimeFigureOut">
              <a:rPr lang="fr-FR" smtClean="0"/>
              <a:t>12/09/12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1182-2D90-9D4C-B3B7-F0FEEC84DD7E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C5F-35F6-3441-B848-AE82400503B3}" type="datetimeFigureOut">
              <a:rPr lang="fr-FR" smtClean="0"/>
              <a:t>12/09/12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1182-2D90-9D4C-B3B7-F0FEEC84DD7E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C5F-35F6-3441-B848-AE82400503B3}" type="datetimeFigureOut">
              <a:rPr lang="fr-FR" smtClean="0"/>
              <a:t>12/09/12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1182-2D90-9D4C-B3B7-F0FEEC84DD7E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C5F-35F6-3441-B848-AE82400503B3}" type="datetimeFigureOut">
              <a:rPr lang="fr-FR" smtClean="0"/>
              <a:t>12/09/12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1182-2D90-9D4C-B3B7-F0FEEC84DD7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C5F-35F6-3441-B848-AE82400503B3}" type="datetimeFigureOut">
              <a:rPr lang="fr-FR" smtClean="0"/>
              <a:t>12/09/12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1182-2D90-9D4C-B3B7-F0FEEC84DD7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C5F-35F6-3441-B848-AE82400503B3}" type="datetimeFigureOut">
              <a:rPr lang="fr-FR" smtClean="0"/>
              <a:t>12/09/12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1182-2D90-9D4C-B3B7-F0FEEC84DD7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C5F-35F6-3441-B848-AE82400503B3}" type="datetimeFigureOut">
              <a:rPr lang="fr-FR" smtClean="0"/>
              <a:t>12/09/12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1182-2D90-9D4C-B3B7-F0FEEC84DD7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C5F-35F6-3441-B848-AE82400503B3}" type="datetimeFigureOut">
              <a:rPr lang="fr-FR" smtClean="0"/>
              <a:t>12/09/12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1182-2D90-9D4C-B3B7-F0FEEC84DD7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C5F-35F6-3441-B848-AE82400503B3}" type="datetimeFigureOut">
              <a:rPr lang="fr-FR" smtClean="0"/>
              <a:t>12/09/12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1182-2D90-9D4C-B3B7-F0FEEC84DD7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C5F-35F6-3441-B848-AE82400503B3}" type="datetimeFigureOut">
              <a:rPr lang="fr-FR" smtClean="0"/>
              <a:t>12/09/12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1182-2D90-9D4C-B3B7-F0FEEC84DD7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C5F-35F6-3441-B848-AE82400503B3}" type="datetimeFigureOut">
              <a:rPr lang="fr-FR" smtClean="0"/>
              <a:t>12/09/12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1182-2D90-9D4C-B3B7-F0FEEC84DD7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46D6FC5F-35F6-3441-B848-AE82400503B3}" type="datetimeFigureOut">
              <a:rPr lang="fr-FR" smtClean="0"/>
              <a:t>12/09/12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B7E1182-2D90-9D4C-B3B7-F0FEEC84DD7E}" type="slidenum">
              <a:rPr lang="fr-FR" smtClean="0"/>
              <a:t>‹#›</a:t>
            </a:fld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Relationship Id="rId3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Feuille_Microsoft_Excel_97_-_20041.xls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oleObject" Target="../embeddings/Document_Microsoft_Word_97_-_20042.doc"/><Relationship Id="rId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conception objet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Mustapha Fonsau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1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Qu’est ce qu’un objet?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3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/>
              <a:t>Encapsulation, </a:t>
            </a:r>
            <a:r>
              <a:rPr lang="fr-FR" sz="3600" dirty="0" smtClean="0"/>
              <a:t>héritage</a:t>
            </a:r>
            <a:endParaRPr lang="fr-F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fr-FR" sz="2800" dirty="0">
                <a:ea typeface="ＭＳ Ｐゴシック" charset="0"/>
                <a:cs typeface="ＭＳ Ｐゴシック" charset="0"/>
              </a:rPr>
              <a:t>Encapsulation et séparation de la spécification et de l</a:t>
            </a:r>
            <a:r>
              <a:rPr lang="ja-JP" altLang="fr-FR" sz="2800" dirty="0">
                <a:ea typeface="ＭＳ Ｐゴシック" charset="0"/>
                <a:cs typeface="ＭＳ Ｐゴシック" charset="0"/>
              </a:rPr>
              <a:t>’</a:t>
            </a:r>
            <a:r>
              <a:rPr lang="fr-FR" sz="2800" dirty="0">
                <a:ea typeface="ＭＳ Ｐゴシック" charset="0"/>
                <a:cs typeface="ＭＳ Ｐゴシック" charset="0"/>
              </a:rPr>
              <a:t>implémentation</a:t>
            </a:r>
          </a:p>
          <a:p>
            <a:pPr lvl="1" algn="just" eaLnBrk="1" hangingPunct="1"/>
            <a:r>
              <a:rPr lang="fr-FR" sz="2000" dirty="0">
                <a:ea typeface="ＭＳ Ｐゴシック" charset="0"/>
              </a:rPr>
              <a:t>Séparer l</a:t>
            </a:r>
            <a:r>
              <a:rPr lang="ja-JP" altLang="fr-FR" sz="2000" dirty="0">
                <a:ea typeface="ＭＳ Ｐゴシック" charset="0"/>
              </a:rPr>
              <a:t>’</a:t>
            </a:r>
            <a:r>
              <a:rPr lang="fr-FR" sz="2000" dirty="0">
                <a:ea typeface="ＭＳ Ｐゴシック" charset="0"/>
              </a:rPr>
              <a:t>implémentation de la spécification.</a:t>
            </a:r>
          </a:p>
          <a:p>
            <a:pPr lvl="1" algn="just"/>
            <a:r>
              <a:rPr lang="fr-FR" sz="2000" dirty="0">
                <a:ea typeface="ＭＳ Ｐゴシック" charset="0"/>
              </a:rPr>
              <a:t>Ne doit être visible de l</a:t>
            </a:r>
            <a:r>
              <a:rPr lang="ja-JP" altLang="fr-FR" sz="2000" dirty="0">
                <a:ea typeface="ＭＳ Ｐゴシック" charset="0"/>
              </a:rPr>
              <a:t>’</a:t>
            </a:r>
            <a:r>
              <a:rPr lang="fr-FR" sz="2000" dirty="0">
                <a:ea typeface="ＭＳ Ｐゴシック" charset="0"/>
              </a:rPr>
              <a:t>extérieur que ce qui est nécessaire, les détails d</a:t>
            </a:r>
            <a:r>
              <a:rPr lang="ja-JP" altLang="fr-FR" sz="2000" dirty="0">
                <a:ea typeface="ＭＳ Ｐゴシック" charset="0"/>
              </a:rPr>
              <a:t>’</a:t>
            </a:r>
            <a:r>
              <a:rPr lang="fr-FR" sz="2000" dirty="0">
                <a:ea typeface="ＭＳ Ｐゴシック" charset="0"/>
              </a:rPr>
              <a:t>implémentation sont « cachés »</a:t>
            </a:r>
          </a:p>
        </p:txBody>
      </p:sp>
    </p:spTree>
    <p:extLst>
      <p:ext uri="{BB962C8B-B14F-4D97-AF65-F5344CB8AC3E}">
        <p14:creationId xmlns:p14="http://schemas.microsoft.com/office/powerpoint/2010/main" val="141397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/>
              <a:t>Encapsulation, </a:t>
            </a:r>
            <a:r>
              <a:rPr lang="fr-FR" sz="3600" dirty="0" smtClean="0"/>
              <a:t>héritage</a:t>
            </a:r>
            <a:endParaRPr lang="fr-F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fr-FR" sz="2800" dirty="0" smtClean="0">
                <a:ea typeface="ＭＳ Ｐゴシック" charset="0"/>
                <a:cs typeface="ＭＳ Ｐゴシック" charset="0"/>
              </a:rPr>
              <a:t>Héritage</a:t>
            </a:r>
            <a:r>
              <a:rPr lang="fr-FR" sz="2800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 algn="just" eaLnBrk="1" hangingPunct="1"/>
            <a:r>
              <a:rPr lang="fr-FR" sz="2400" dirty="0">
                <a:ea typeface="ＭＳ Ｐゴシック" charset="0"/>
              </a:rPr>
              <a:t>Une classe peut hériter des propriétés d</a:t>
            </a:r>
            <a:r>
              <a:rPr lang="ja-JP" altLang="fr-FR" sz="2400" dirty="0">
                <a:ea typeface="ＭＳ Ｐゴシック" charset="0"/>
              </a:rPr>
              <a:t>’</a:t>
            </a:r>
            <a:r>
              <a:rPr lang="fr-FR" sz="2400" dirty="0">
                <a:ea typeface="ＭＳ Ｐゴシック" charset="0"/>
              </a:rPr>
              <a:t>une autre classe: un classe peut être une extension d</a:t>
            </a:r>
            <a:r>
              <a:rPr lang="ja-JP" altLang="fr-FR" sz="2400" dirty="0">
                <a:ea typeface="ＭＳ Ｐゴシック" charset="0"/>
              </a:rPr>
              <a:t>’</a:t>
            </a:r>
            <a:r>
              <a:rPr lang="fr-FR" sz="2400" dirty="0">
                <a:ea typeface="ＭＳ Ｐゴシック" charset="0"/>
              </a:rPr>
              <a:t>une autre classe.</a:t>
            </a:r>
          </a:p>
        </p:txBody>
      </p:sp>
    </p:spTree>
    <p:extLst>
      <p:ext uri="{BB962C8B-B14F-4D97-AF65-F5344CB8AC3E}">
        <p14:creationId xmlns:p14="http://schemas.microsoft.com/office/powerpoint/2010/main" val="225633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7163" y="646113"/>
            <a:ext cx="7716837" cy="1447800"/>
          </a:xfrm>
        </p:spPr>
        <p:txBody>
          <a:bodyPr/>
          <a:lstStyle/>
          <a:p>
            <a:pPr algn="ctr"/>
            <a:r>
              <a:rPr lang="fr-FR" sz="3200" dirty="0" smtClean="0"/>
              <a:t>Encapsulation</a:t>
            </a:r>
          </a:p>
        </p:txBody>
      </p:sp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51038"/>
            <a:ext cx="2057400" cy="375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2576513"/>
            <a:ext cx="2444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3810000" y="2424113"/>
            <a:ext cx="429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fr-FR"/>
            </a:defPPr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Public : accessible par tout le monde</a:t>
            </a:r>
          </a:p>
        </p:txBody>
      </p: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3810000" y="3109913"/>
            <a:ext cx="45833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dirty="0">
                <a:solidFill>
                  <a:srgbClr val="FFFFFF"/>
                </a:solidFill>
              </a:rPr>
              <a:t>Protected</a:t>
            </a:r>
            <a:r>
              <a:rPr lang="fr-FR" sz="1800" b="0" dirty="0">
                <a:solidFill>
                  <a:srgbClr val="FFFFFF"/>
                </a:solidFill>
              </a:rPr>
              <a:t> : accessible par l'objet et par</a:t>
            </a:r>
          </a:p>
          <a:p>
            <a:r>
              <a:rPr lang="fr-FR" sz="1800" b="0" dirty="0">
                <a:solidFill>
                  <a:srgbClr val="FFFFFF"/>
                </a:solidFill>
              </a:rPr>
              <a:t>		les héritiers</a:t>
            </a:r>
          </a:p>
        </p:txBody>
      </p:sp>
      <p:sp>
        <p:nvSpPr>
          <p:cNvPr id="54278" name="Text Box 10"/>
          <p:cNvSpPr txBox="1">
            <a:spLocks noChangeArrowheads="1"/>
          </p:cNvSpPr>
          <p:nvPr/>
        </p:nvSpPr>
        <p:spPr bwMode="auto">
          <a:xfrm>
            <a:off x="3810000" y="4116388"/>
            <a:ext cx="4775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fr-FR"/>
            </a:defPPr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Private : accessible seulement par l'objet</a:t>
            </a:r>
          </a:p>
        </p:txBody>
      </p:sp>
      <p:pic>
        <p:nvPicPr>
          <p:cNvPr id="54279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3262313"/>
            <a:ext cx="26352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0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4256088"/>
            <a:ext cx="2825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1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90600" y="5709641"/>
            <a:ext cx="1674604" cy="106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2" name="Text Box 17"/>
          <p:cNvSpPr txBox="1">
            <a:spLocks noChangeArrowheads="1"/>
          </p:cNvSpPr>
          <p:nvPr/>
        </p:nvSpPr>
        <p:spPr bwMode="auto">
          <a:xfrm>
            <a:off x="2895600" y="5608099"/>
            <a:ext cx="21595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fr-FR"/>
            </a:defPPr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Les accesseurs :</a:t>
            </a:r>
          </a:p>
          <a:p>
            <a:r>
              <a:rPr lang="fr-FR" dirty="0" err="1"/>
              <a:t>SetAttr</a:t>
            </a:r>
            <a:r>
              <a:rPr lang="fr-FR" dirty="0"/>
              <a:t> et </a:t>
            </a:r>
            <a:r>
              <a:rPr lang="fr-FR" dirty="0" err="1"/>
              <a:t>GetAttr</a:t>
            </a:r>
            <a:endParaRPr lang="fr-FR" dirty="0"/>
          </a:p>
        </p:txBody>
      </p:sp>
      <p:sp>
        <p:nvSpPr>
          <p:cNvPr id="54283" name="Rectangle 18"/>
          <p:cNvSpPr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73BCC68-35B8-45C6-B5DF-7A67E8E44BFD}" type="slidenum">
              <a:rPr lang="fr-FR" sz="1400"/>
              <a:pPr algn="r"/>
              <a:t>13</a:t>
            </a:fld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418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7163" y="920750"/>
            <a:ext cx="7716837" cy="1447800"/>
          </a:xfrm>
        </p:spPr>
        <p:txBody>
          <a:bodyPr/>
          <a:lstStyle/>
          <a:p>
            <a:pPr algn="ctr"/>
            <a:r>
              <a:rPr lang="fr-FR" sz="3200" dirty="0" smtClean="0"/>
              <a:t>Héritage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895" y="1838264"/>
            <a:ext cx="4972302" cy="466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Oval 5"/>
          <p:cNvSpPr>
            <a:spLocks noChangeArrowheads="1"/>
          </p:cNvSpPr>
          <p:nvPr/>
        </p:nvSpPr>
        <p:spPr bwMode="auto">
          <a:xfrm>
            <a:off x="5486400" y="3619500"/>
            <a:ext cx="26670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4000">
                <a:solidFill>
                  <a:srgbClr val="FFFFFF"/>
                </a:solidFill>
              </a:rPr>
              <a:t>Est</a:t>
            </a:r>
          </a:p>
          <a:p>
            <a:pPr algn="ctr"/>
            <a:r>
              <a:rPr lang="fr-FR" sz="4000">
                <a:solidFill>
                  <a:srgbClr val="FFFFFF"/>
                </a:solidFill>
              </a:rPr>
              <a:t>un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5A796BD-3FA4-4B4E-A549-311F98D6BB4B}" type="slidenum">
              <a:rPr lang="fr-FR" sz="1400"/>
              <a:pPr algn="r"/>
              <a:t>14</a:t>
            </a:fld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9007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/>
              <a:t>Polymorphisme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fr-FR" sz="2800" dirty="0">
                <a:ea typeface="ＭＳ Ｐゴシック" charset="0"/>
                <a:cs typeface="ＭＳ Ｐゴシック" charset="0"/>
              </a:rPr>
              <a:t>Polymorphisme:</a:t>
            </a:r>
          </a:p>
          <a:p>
            <a:pPr lvl="1">
              <a:lnSpc>
                <a:spcPct val="90000"/>
              </a:lnSpc>
            </a:pPr>
            <a:r>
              <a:rPr lang="fr-FR" sz="2400" dirty="0">
                <a:ea typeface="ＭＳ Ｐゴシック" charset="0"/>
              </a:rPr>
              <a:t>Ici l</a:t>
            </a:r>
            <a:r>
              <a:rPr lang="ja-JP" altLang="fr-FR" sz="2400" dirty="0">
                <a:ea typeface="ＭＳ Ｐゴシック" charset="0"/>
              </a:rPr>
              <a:t>’</a:t>
            </a:r>
            <a:r>
              <a:rPr lang="fr-FR" sz="2400" dirty="0">
                <a:ea typeface="ＭＳ Ｐゴシック" charset="0"/>
              </a:rPr>
              <a:t>association entre le nom </a:t>
            </a:r>
            <a:r>
              <a:rPr lang="ja-JP" altLang="fr-FR" sz="2400" dirty="0">
                <a:ea typeface="ＭＳ Ｐゴシック" charset="0"/>
              </a:rPr>
              <a:t>‘</a:t>
            </a:r>
            <a:r>
              <a:rPr lang="fr-FR" sz="2400" dirty="0">
                <a:ea typeface="ＭＳ Ｐゴシック" charset="0"/>
              </a:rPr>
              <a:t>f()</a:t>
            </a:r>
            <a:r>
              <a:rPr lang="ja-JP" altLang="fr-FR" sz="2400" dirty="0">
                <a:ea typeface="ＭＳ Ｐゴシック" charset="0"/>
              </a:rPr>
              <a:t>’</a:t>
            </a:r>
            <a:r>
              <a:rPr lang="fr-FR" sz="2400" dirty="0">
                <a:ea typeface="ＭＳ Ｐゴシック" charset="0"/>
              </a:rPr>
              <a:t> et le code (code de A ou code de B) a lieu dynamiquement (=à l</a:t>
            </a:r>
            <a:r>
              <a:rPr lang="ja-JP" altLang="fr-FR" sz="2400" dirty="0">
                <a:ea typeface="ＭＳ Ｐゴシック" charset="0"/>
              </a:rPr>
              <a:t>’</a:t>
            </a:r>
            <a:r>
              <a:rPr lang="fr-FR" sz="2400" dirty="0">
                <a:ea typeface="ＭＳ Ｐゴシック" charset="0"/>
              </a:rPr>
              <a:t>exécution)</a:t>
            </a:r>
          </a:p>
          <a:p>
            <a:pPr lvl="1" algn="r">
              <a:lnSpc>
                <a:spcPct val="90000"/>
              </a:lnSpc>
              <a:buNone/>
            </a:pPr>
            <a:r>
              <a:rPr lang="fr-FR" sz="2400" b="1" dirty="0">
                <a:solidFill>
                  <a:schemeClr val="folHlink"/>
                </a:solidFill>
                <a:ea typeface="ＭＳ Ｐゴシック" charset="0"/>
              </a:rPr>
              <a:t>Liaison dynamique</a:t>
            </a:r>
          </a:p>
          <a:p>
            <a:pPr lvl="1">
              <a:lnSpc>
                <a:spcPct val="90000"/>
              </a:lnSpc>
            </a:pPr>
            <a:r>
              <a:rPr lang="fr-FR" sz="2400" dirty="0">
                <a:ea typeface="ＭＳ Ｐゴシック" charset="0"/>
              </a:rPr>
              <a:t>On peut aussi vouloir « paramétrer » une classe (ou une méthode) par une autre classe. </a:t>
            </a:r>
          </a:p>
          <a:p>
            <a:pPr lvl="1">
              <a:lnSpc>
                <a:spcPct val="90000"/>
              </a:lnSpc>
              <a:buNone/>
            </a:pPr>
            <a:r>
              <a:rPr lang="fr-FR" sz="2400" dirty="0">
                <a:ea typeface="ＭＳ Ｐゴシック" charset="0"/>
              </a:rPr>
              <a:t>	Exemple: Pile </a:t>
            </a:r>
            <a:r>
              <a:rPr lang="fr-FR" sz="2400" i="1" dirty="0">
                <a:ea typeface="ＭＳ Ｐゴシック" charset="0"/>
              </a:rPr>
              <a:t>d</a:t>
            </a:r>
            <a:r>
              <a:rPr lang="ja-JP" altLang="fr-FR" sz="2400" i="1" dirty="0">
                <a:ea typeface="ＭＳ Ｐゴシック" charset="0"/>
              </a:rPr>
              <a:t>’</a:t>
            </a:r>
            <a:r>
              <a:rPr lang="fr-FR" sz="2400" i="1" dirty="0">
                <a:ea typeface="ＭＳ Ｐゴシック" charset="0"/>
              </a:rPr>
              <a:t>entiers</a:t>
            </a:r>
          </a:p>
          <a:p>
            <a:pPr lvl="1">
              <a:lnSpc>
                <a:spcPct val="90000"/>
              </a:lnSpc>
              <a:buNone/>
            </a:pPr>
            <a:r>
              <a:rPr lang="fr-FR" sz="2400" dirty="0">
                <a:ea typeface="ＭＳ Ｐゴシック" charset="0"/>
              </a:rPr>
              <a:t>	Dans ce cas aussi un nom peut correspondre à plusieurs codes, mais ici l</a:t>
            </a:r>
            <a:r>
              <a:rPr lang="ja-JP" altLang="fr-FR" sz="2400" dirty="0">
                <a:ea typeface="ＭＳ Ｐゴシック" charset="0"/>
              </a:rPr>
              <a:t>’</a:t>
            </a:r>
            <a:r>
              <a:rPr lang="fr-FR" sz="2400" dirty="0">
                <a:ea typeface="ＭＳ Ｐゴシック" charset="0"/>
              </a:rPr>
              <a:t>association peut avoir lieu de façon statique (au moment de la compilation)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55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ChangeArrowheads="1"/>
          </p:cNvSpPr>
          <p:nvPr/>
        </p:nvSpPr>
        <p:spPr bwMode="auto">
          <a:xfrm>
            <a:off x="687388" y="7216775"/>
            <a:ext cx="1905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3124200" y="7216775"/>
            <a:ext cx="289718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687388" y="7216775"/>
            <a:ext cx="1905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3124200" y="7216775"/>
            <a:ext cx="289718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 lIns="92048" tIns="46025" rIns="92048" bIns="46025"/>
          <a:lstStyle/>
          <a:p>
            <a:pPr algn="ctr"/>
            <a:r>
              <a:rPr lang="fr-FR" sz="3200" dirty="0" smtClean="0"/>
              <a:t>Un programme objet : Réutilisation</a:t>
            </a:r>
          </a:p>
        </p:txBody>
      </p:sp>
      <p:sp>
        <p:nvSpPr>
          <p:cNvPr id="38918" name="Oval 7"/>
          <p:cNvSpPr>
            <a:spLocks noChangeArrowheads="1"/>
          </p:cNvSpPr>
          <p:nvPr/>
        </p:nvSpPr>
        <p:spPr bwMode="auto">
          <a:xfrm>
            <a:off x="5645150" y="3108325"/>
            <a:ext cx="1206500" cy="12033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5640388" y="3703638"/>
            <a:ext cx="1217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20" name="Line 9"/>
          <p:cNvSpPr>
            <a:spLocks noChangeShapeType="1"/>
          </p:cNvSpPr>
          <p:nvPr/>
        </p:nvSpPr>
        <p:spPr bwMode="auto">
          <a:xfrm flipH="1">
            <a:off x="1752600" y="4394200"/>
            <a:ext cx="68580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21" name="Line 10"/>
          <p:cNvSpPr>
            <a:spLocks noChangeShapeType="1"/>
          </p:cNvSpPr>
          <p:nvPr/>
        </p:nvSpPr>
        <p:spPr bwMode="auto">
          <a:xfrm flipH="1">
            <a:off x="2743200" y="4703763"/>
            <a:ext cx="230188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22" name="Line 11"/>
          <p:cNvSpPr>
            <a:spLocks noChangeShapeType="1"/>
          </p:cNvSpPr>
          <p:nvPr/>
        </p:nvSpPr>
        <p:spPr bwMode="auto">
          <a:xfrm>
            <a:off x="3505200" y="4322763"/>
            <a:ext cx="6858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23" name="Arc 12"/>
          <p:cNvSpPr>
            <a:spLocks/>
          </p:cNvSpPr>
          <p:nvPr/>
        </p:nvSpPr>
        <p:spPr bwMode="auto">
          <a:xfrm>
            <a:off x="6584950" y="3179763"/>
            <a:ext cx="960438" cy="917575"/>
          </a:xfrm>
          <a:custGeom>
            <a:avLst/>
            <a:gdLst>
              <a:gd name="T0" fmla="*/ 0 w 27207"/>
              <a:gd name="T1" fmla="*/ 2147483647 h 43200"/>
              <a:gd name="T2" fmla="*/ 2147483647 w 27207"/>
              <a:gd name="T3" fmla="*/ 2147483647 h 43200"/>
              <a:gd name="T4" fmla="*/ 2147483647 w 27207"/>
              <a:gd name="T5" fmla="*/ 2147483647 h 43200"/>
              <a:gd name="T6" fmla="*/ 0 60000 65536"/>
              <a:gd name="T7" fmla="*/ 0 60000 65536"/>
              <a:gd name="T8" fmla="*/ 0 60000 65536"/>
              <a:gd name="T9" fmla="*/ 0 w 27207"/>
              <a:gd name="T10" fmla="*/ 0 h 43200"/>
              <a:gd name="T11" fmla="*/ 27207 w 2720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07" h="43200" fill="none" extrusionOk="0">
                <a:moveTo>
                  <a:pt x="-1" y="740"/>
                </a:moveTo>
                <a:cubicBezTo>
                  <a:pt x="1828" y="248"/>
                  <a:pt x="3713" y="-1"/>
                  <a:pt x="5607" y="0"/>
                </a:cubicBezTo>
                <a:cubicBezTo>
                  <a:pt x="17536" y="0"/>
                  <a:pt x="27207" y="9670"/>
                  <a:pt x="27207" y="21600"/>
                </a:cubicBezTo>
                <a:cubicBezTo>
                  <a:pt x="27207" y="33529"/>
                  <a:pt x="17536" y="43199"/>
                  <a:pt x="5607" y="43200"/>
                </a:cubicBezTo>
              </a:path>
              <a:path w="27207" h="43200" stroke="0" extrusionOk="0">
                <a:moveTo>
                  <a:pt x="-1" y="740"/>
                </a:moveTo>
                <a:cubicBezTo>
                  <a:pt x="1828" y="248"/>
                  <a:pt x="3713" y="-1"/>
                  <a:pt x="5607" y="0"/>
                </a:cubicBezTo>
                <a:cubicBezTo>
                  <a:pt x="17536" y="0"/>
                  <a:pt x="27207" y="9670"/>
                  <a:pt x="27207" y="21600"/>
                </a:cubicBezTo>
                <a:cubicBezTo>
                  <a:pt x="27207" y="33529"/>
                  <a:pt x="17536" y="43199"/>
                  <a:pt x="5607" y="43200"/>
                </a:cubicBezTo>
                <a:lnTo>
                  <a:pt x="5607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24" name="Line 13"/>
          <p:cNvSpPr>
            <a:spLocks noChangeShapeType="1"/>
          </p:cNvSpPr>
          <p:nvPr/>
        </p:nvSpPr>
        <p:spPr bwMode="auto">
          <a:xfrm>
            <a:off x="5259388" y="5002213"/>
            <a:ext cx="912812" cy="606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V="1">
            <a:off x="3200400" y="5227638"/>
            <a:ext cx="1143000" cy="1071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26" name="Line 15"/>
          <p:cNvSpPr>
            <a:spLocks noChangeShapeType="1"/>
          </p:cNvSpPr>
          <p:nvPr/>
        </p:nvSpPr>
        <p:spPr bwMode="auto">
          <a:xfrm flipV="1">
            <a:off x="5259388" y="3941763"/>
            <a:ext cx="455612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27" name="Line 16"/>
          <p:cNvSpPr>
            <a:spLocks noChangeShapeType="1"/>
          </p:cNvSpPr>
          <p:nvPr/>
        </p:nvSpPr>
        <p:spPr bwMode="auto">
          <a:xfrm flipH="1">
            <a:off x="3505200" y="3478213"/>
            <a:ext cx="220980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28" name="Rectangle 17"/>
          <p:cNvSpPr>
            <a:spLocks noChangeArrowheads="1"/>
          </p:cNvSpPr>
          <p:nvPr/>
        </p:nvSpPr>
        <p:spPr bwMode="auto">
          <a:xfrm>
            <a:off x="1377950" y="2882900"/>
            <a:ext cx="1055688" cy="5111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29" name="Line 18"/>
          <p:cNvSpPr>
            <a:spLocks noChangeShapeType="1"/>
          </p:cNvSpPr>
          <p:nvPr/>
        </p:nvSpPr>
        <p:spPr bwMode="auto">
          <a:xfrm>
            <a:off x="2133600" y="3406775"/>
            <a:ext cx="381000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8930" name="Rectangle 19"/>
          <p:cNvSpPr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C9FC00F-4CFA-46B0-BF26-A24E1215128E}" type="slidenum">
              <a:rPr lang="fr-FR" sz="1400"/>
              <a:pPr algn="r"/>
              <a:t>16</a:t>
            </a:fld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38202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ChangeArrowheads="1"/>
          </p:cNvSpPr>
          <p:nvPr/>
        </p:nvSpPr>
        <p:spPr bwMode="auto">
          <a:xfrm>
            <a:off x="687388" y="6251575"/>
            <a:ext cx="1905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3124200" y="6251575"/>
            <a:ext cx="289718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687388" y="6251575"/>
            <a:ext cx="1905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3124200" y="6251575"/>
            <a:ext cx="289718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3" name="Rectangle 6"/>
          <p:cNvSpPr>
            <a:spLocks noGrp="1" noChangeArrowheads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 lIns="92048" tIns="46025" rIns="92048" bIns="46025"/>
          <a:lstStyle/>
          <a:p>
            <a:pPr algn="ctr"/>
            <a:r>
              <a:rPr lang="fr-FR" sz="3200" dirty="0" smtClean="0"/>
              <a:t>Un programme objet</a:t>
            </a:r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2370138" y="3476625"/>
            <a:ext cx="1206500" cy="12033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5" name="Line 8"/>
          <p:cNvSpPr>
            <a:spLocks noChangeShapeType="1"/>
          </p:cNvSpPr>
          <p:nvPr/>
        </p:nvSpPr>
        <p:spPr bwMode="auto">
          <a:xfrm>
            <a:off x="2362200" y="4071938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6" name="Oval 9"/>
          <p:cNvSpPr>
            <a:spLocks noChangeArrowheads="1"/>
          </p:cNvSpPr>
          <p:nvPr/>
        </p:nvSpPr>
        <p:spPr bwMode="auto">
          <a:xfrm>
            <a:off x="4121150" y="4084638"/>
            <a:ext cx="1206500" cy="12017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7" name="Line 10"/>
          <p:cNvSpPr>
            <a:spLocks noChangeShapeType="1"/>
          </p:cNvSpPr>
          <p:nvPr/>
        </p:nvSpPr>
        <p:spPr bwMode="auto">
          <a:xfrm>
            <a:off x="4116388" y="4691063"/>
            <a:ext cx="1217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8" name="Oval 11"/>
          <p:cNvSpPr>
            <a:spLocks noChangeArrowheads="1"/>
          </p:cNvSpPr>
          <p:nvPr/>
        </p:nvSpPr>
        <p:spPr bwMode="auto">
          <a:xfrm>
            <a:off x="5645150" y="3095625"/>
            <a:ext cx="1206500" cy="12033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>
            <a:off x="5640388" y="3690938"/>
            <a:ext cx="1217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00" name="Oval 13"/>
          <p:cNvSpPr>
            <a:spLocks noChangeArrowheads="1"/>
          </p:cNvSpPr>
          <p:nvPr/>
        </p:nvSpPr>
        <p:spPr bwMode="auto">
          <a:xfrm>
            <a:off x="1989138" y="5537200"/>
            <a:ext cx="1206500" cy="12017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1981200" y="6132513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02" name="Oval 15"/>
          <p:cNvSpPr>
            <a:spLocks noChangeArrowheads="1"/>
          </p:cNvSpPr>
          <p:nvPr/>
        </p:nvSpPr>
        <p:spPr bwMode="auto">
          <a:xfrm>
            <a:off x="5873750" y="5453063"/>
            <a:ext cx="1206500" cy="12033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>
            <a:off x="5867400" y="6061075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04" name="Oval 17"/>
          <p:cNvSpPr>
            <a:spLocks noChangeArrowheads="1"/>
          </p:cNvSpPr>
          <p:nvPr/>
        </p:nvSpPr>
        <p:spPr bwMode="auto">
          <a:xfrm>
            <a:off x="615950" y="4238625"/>
            <a:ext cx="1206500" cy="12033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>
            <a:off x="609600" y="4833938"/>
            <a:ext cx="1220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06" name="Oval 19"/>
          <p:cNvSpPr>
            <a:spLocks noChangeArrowheads="1"/>
          </p:cNvSpPr>
          <p:nvPr/>
        </p:nvSpPr>
        <p:spPr bwMode="auto">
          <a:xfrm>
            <a:off x="6180138" y="5227638"/>
            <a:ext cx="1206500" cy="12017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07" name="Line 20"/>
          <p:cNvSpPr>
            <a:spLocks noChangeShapeType="1"/>
          </p:cNvSpPr>
          <p:nvPr/>
        </p:nvSpPr>
        <p:spPr bwMode="auto">
          <a:xfrm>
            <a:off x="6172200" y="5834063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08" name="Line 21"/>
          <p:cNvSpPr>
            <a:spLocks noChangeShapeType="1"/>
          </p:cNvSpPr>
          <p:nvPr/>
        </p:nvSpPr>
        <p:spPr bwMode="auto">
          <a:xfrm flipH="1">
            <a:off x="1752600" y="4381500"/>
            <a:ext cx="68580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09" name="Line 22"/>
          <p:cNvSpPr>
            <a:spLocks noChangeShapeType="1"/>
          </p:cNvSpPr>
          <p:nvPr/>
        </p:nvSpPr>
        <p:spPr bwMode="auto">
          <a:xfrm flipH="1">
            <a:off x="2743200" y="4691063"/>
            <a:ext cx="230188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10" name="Line 23"/>
          <p:cNvSpPr>
            <a:spLocks noChangeShapeType="1"/>
          </p:cNvSpPr>
          <p:nvPr/>
        </p:nvSpPr>
        <p:spPr bwMode="auto">
          <a:xfrm>
            <a:off x="3505200" y="4310063"/>
            <a:ext cx="6858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11" name="Arc 24"/>
          <p:cNvSpPr>
            <a:spLocks/>
          </p:cNvSpPr>
          <p:nvPr/>
        </p:nvSpPr>
        <p:spPr bwMode="auto">
          <a:xfrm>
            <a:off x="6584950" y="3167063"/>
            <a:ext cx="960438" cy="917575"/>
          </a:xfrm>
          <a:custGeom>
            <a:avLst/>
            <a:gdLst>
              <a:gd name="T0" fmla="*/ 0 w 27207"/>
              <a:gd name="T1" fmla="*/ 2147483647 h 43200"/>
              <a:gd name="T2" fmla="*/ 2147483647 w 27207"/>
              <a:gd name="T3" fmla="*/ 2147483647 h 43200"/>
              <a:gd name="T4" fmla="*/ 2147483647 w 27207"/>
              <a:gd name="T5" fmla="*/ 2147483647 h 43200"/>
              <a:gd name="T6" fmla="*/ 0 60000 65536"/>
              <a:gd name="T7" fmla="*/ 0 60000 65536"/>
              <a:gd name="T8" fmla="*/ 0 60000 65536"/>
              <a:gd name="T9" fmla="*/ 0 w 27207"/>
              <a:gd name="T10" fmla="*/ 0 h 43200"/>
              <a:gd name="T11" fmla="*/ 27207 w 2720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07" h="43200" fill="none" extrusionOk="0">
                <a:moveTo>
                  <a:pt x="-1" y="740"/>
                </a:moveTo>
                <a:cubicBezTo>
                  <a:pt x="1828" y="248"/>
                  <a:pt x="3713" y="-1"/>
                  <a:pt x="5607" y="0"/>
                </a:cubicBezTo>
                <a:cubicBezTo>
                  <a:pt x="17536" y="0"/>
                  <a:pt x="27207" y="9670"/>
                  <a:pt x="27207" y="21600"/>
                </a:cubicBezTo>
                <a:cubicBezTo>
                  <a:pt x="27207" y="33529"/>
                  <a:pt x="17536" y="43199"/>
                  <a:pt x="5607" y="43200"/>
                </a:cubicBezTo>
              </a:path>
              <a:path w="27207" h="43200" stroke="0" extrusionOk="0">
                <a:moveTo>
                  <a:pt x="-1" y="740"/>
                </a:moveTo>
                <a:cubicBezTo>
                  <a:pt x="1828" y="248"/>
                  <a:pt x="3713" y="-1"/>
                  <a:pt x="5607" y="0"/>
                </a:cubicBezTo>
                <a:cubicBezTo>
                  <a:pt x="17536" y="0"/>
                  <a:pt x="27207" y="9670"/>
                  <a:pt x="27207" y="21600"/>
                </a:cubicBezTo>
                <a:cubicBezTo>
                  <a:pt x="27207" y="33529"/>
                  <a:pt x="17536" y="43199"/>
                  <a:pt x="5607" y="43200"/>
                </a:cubicBezTo>
                <a:lnTo>
                  <a:pt x="5607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12" name="Line 25"/>
          <p:cNvSpPr>
            <a:spLocks noChangeShapeType="1"/>
          </p:cNvSpPr>
          <p:nvPr/>
        </p:nvSpPr>
        <p:spPr bwMode="auto">
          <a:xfrm>
            <a:off x="5259388" y="4989513"/>
            <a:ext cx="912812" cy="606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13" name="Line 26"/>
          <p:cNvSpPr>
            <a:spLocks noChangeShapeType="1"/>
          </p:cNvSpPr>
          <p:nvPr/>
        </p:nvSpPr>
        <p:spPr bwMode="auto">
          <a:xfrm flipV="1">
            <a:off x="3200400" y="5214938"/>
            <a:ext cx="1143000" cy="1071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14" name="Line 27"/>
          <p:cNvSpPr>
            <a:spLocks noChangeShapeType="1"/>
          </p:cNvSpPr>
          <p:nvPr/>
        </p:nvSpPr>
        <p:spPr bwMode="auto">
          <a:xfrm flipV="1">
            <a:off x="5259388" y="3929063"/>
            <a:ext cx="455612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15" name="Line 28"/>
          <p:cNvSpPr>
            <a:spLocks noChangeShapeType="1"/>
          </p:cNvSpPr>
          <p:nvPr/>
        </p:nvSpPr>
        <p:spPr bwMode="auto">
          <a:xfrm flipH="1">
            <a:off x="3505200" y="3465513"/>
            <a:ext cx="220980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16" name="Rectangle 29"/>
          <p:cNvSpPr>
            <a:spLocks noChangeArrowheads="1"/>
          </p:cNvSpPr>
          <p:nvPr/>
        </p:nvSpPr>
        <p:spPr bwMode="auto">
          <a:xfrm>
            <a:off x="1377950" y="2870200"/>
            <a:ext cx="1055688" cy="5111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17" name="Line 30"/>
          <p:cNvSpPr>
            <a:spLocks noChangeShapeType="1"/>
          </p:cNvSpPr>
          <p:nvPr/>
        </p:nvSpPr>
        <p:spPr bwMode="auto">
          <a:xfrm>
            <a:off x="2133600" y="3394075"/>
            <a:ext cx="381000" cy="29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918" name="Rectangle 31"/>
          <p:cNvSpPr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57AF3CC-2B13-4C0B-B6F0-A1A9D747F6A8}" type="slidenum">
              <a:rPr lang="fr-FR" sz="1400"/>
              <a:pPr algn="r"/>
              <a:t>17</a:t>
            </a:fld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207803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pPr algn="ctr"/>
            <a:r>
              <a:rPr lang="fr-FR" sz="3200" dirty="0" smtClean="0">
                <a:ea typeface="ＭＳ Ｐゴシック" charset="0"/>
                <a:cs typeface="ＭＳ Ｐゴシック" charset="0"/>
              </a:rPr>
              <a:t>Principes </a:t>
            </a:r>
            <a:r>
              <a:rPr lang="fr-FR" sz="3200" dirty="0">
                <a:ea typeface="ＭＳ Ｐゴシック" charset="0"/>
                <a:cs typeface="ＭＳ Ｐゴシック" charset="0"/>
              </a:rPr>
              <a:t>de base de la </a:t>
            </a:r>
            <a:r>
              <a:rPr lang="fr-FR" sz="3200" dirty="0" smtClean="0">
                <a:ea typeface="ＭＳ Ｐゴシック" charset="0"/>
                <a:cs typeface="ＭＳ Ｐゴシック" charset="0"/>
              </a:rPr>
              <a:t>POO : </a:t>
            </a:r>
            <a:r>
              <a:rPr lang="fr-FR" sz="3200" dirty="0"/>
              <a:t>Classe et objet</a:t>
            </a:r>
            <a:endParaRPr lang="fr-F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fr-FR" dirty="0">
                <a:ea typeface="ＭＳ Ｐゴシック" charset="0"/>
                <a:cs typeface="Apple Casual"/>
              </a:rPr>
              <a:t>Objet et </a:t>
            </a:r>
            <a:r>
              <a:rPr lang="fr-FR" dirty="0" smtClean="0">
                <a:ea typeface="ＭＳ Ｐゴシック" charset="0"/>
                <a:cs typeface="Apple Casual"/>
              </a:rPr>
              <a:t>classe: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dirty="0">
                <a:ea typeface="ＭＳ Ｐゴシック" charset="0"/>
                <a:cs typeface="Apple Casual"/>
              </a:rPr>
              <a:t>Classe = définitions pour des données (variables) + fonctions (méthodes) agissant sur ces données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dirty="0" smtClean="0">
                <a:ea typeface="ＭＳ Ｐゴシック" charset="0"/>
                <a:cs typeface="Apple Casual"/>
              </a:rPr>
              <a:t>Objet </a:t>
            </a:r>
            <a:r>
              <a:rPr lang="fr-FR" dirty="0">
                <a:ea typeface="ＭＳ Ｐゴシック" charset="0"/>
                <a:cs typeface="Apple Casual"/>
              </a:rPr>
              <a:t>= élément d</a:t>
            </a:r>
            <a:r>
              <a:rPr lang="ja-JP" altLang="fr-FR" dirty="0">
                <a:ea typeface="ＭＳ Ｐゴシック" charset="0"/>
                <a:cs typeface="Apple Casual"/>
              </a:rPr>
              <a:t>’</a:t>
            </a:r>
            <a:r>
              <a:rPr lang="fr-FR" dirty="0">
                <a:ea typeface="ＭＳ Ｐゴシック" charset="0"/>
                <a:cs typeface="Apple Casual"/>
              </a:rPr>
              <a:t>une classe (instance) avec un </a:t>
            </a:r>
            <a:r>
              <a:rPr lang="fr-FR" dirty="0" smtClean="0">
                <a:ea typeface="ＭＳ Ｐゴシック" charset="0"/>
                <a:cs typeface="Apple Casual"/>
              </a:rPr>
              <a:t>état</a:t>
            </a:r>
            <a:endParaRPr lang="fr-FR" dirty="0">
              <a:ea typeface="ＭＳ Ｐゴシック" charset="0"/>
              <a:cs typeface="Apple Casual"/>
            </a:endParaRPr>
          </a:p>
        </p:txBody>
      </p:sp>
    </p:spTree>
    <p:extLst>
      <p:ext uri="{BB962C8B-B14F-4D97-AF65-F5344CB8AC3E}">
        <p14:creationId xmlns:p14="http://schemas.microsoft.com/office/powerpoint/2010/main" val="124743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7163" y="920750"/>
            <a:ext cx="7716837" cy="1447800"/>
          </a:xfrm>
        </p:spPr>
        <p:txBody>
          <a:bodyPr/>
          <a:lstStyle/>
          <a:p>
            <a:pPr algn="ctr"/>
            <a:r>
              <a:rPr lang="fr-FR" sz="3200" dirty="0" smtClean="0"/>
              <a:t>Polymorphisme</a:t>
            </a:r>
          </a:p>
        </p:txBody>
      </p:sp>
      <p:pic>
        <p:nvPicPr>
          <p:cNvPr id="563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3025" y="1434217"/>
            <a:ext cx="4608513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5895975" y="3305085"/>
            <a:ext cx="2810209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u="sng">
                <a:solidFill>
                  <a:srgbClr val="FFFFFF"/>
                </a:solidFill>
              </a:rPr>
              <a:t>Un petit programme</a:t>
            </a:r>
            <a:r>
              <a:rPr lang="fr-FR" sz="2000">
                <a:solidFill>
                  <a:srgbClr val="FFFFFF"/>
                </a:solidFill>
              </a:rPr>
              <a:t> :</a:t>
            </a:r>
          </a:p>
          <a:p>
            <a:r>
              <a:rPr lang="fr-FR" sz="2000" b="0">
                <a:solidFill>
                  <a:srgbClr val="FFFFFF"/>
                </a:solidFill>
              </a:rPr>
              <a:t>Personne p;</a:t>
            </a:r>
          </a:p>
          <a:p>
            <a:r>
              <a:rPr lang="fr-FR" sz="2000" b="0">
                <a:solidFill>
                  <a:srgbClr val="FFFFFF"/>
                </a:solidFill>
              </a:rPr>
              <a:t>Dentiste d;</a:t>
            </a:r>
          </a:p>
          <a:p>
            <a:r>
              <a:rPr lang="fr-FR" sz="2000" b="0">
                <a:solidFill>
                  <a:srgbClr val="FFFFFF"/>
                </a:solidFill>
              </a:rPr>
              <a:t>Chirurgien c;</a:t>
            </a:r>
          </a:p>
          <a:p>
            <a:endParaRPr lang="fr-FR" sz="2000" b="0">
              <a:solidFill>
                <a:srgbClr val="FFFFFF"/>
              </a:solidFill>
            </a:endParaRPr>
          </a:p>
          <a:p>
            <a:r>
              <a:rPr lang="fr-FR" sz="2000" b="0">
                <a:solidFill>
                  <a:srgbClr val="FFFFFF"/>
                </a:solidFill>
              </a:rPr>
              <a:t>p = d;</a:t>
            </a:r>
          </a:p>
          <a:p>
            <a:r>
              <a:rPr lang="fr-FR" sz="2000">
                <a:solidFill>
                  <a:srgbClr val="FFFFFF"/>
                </a:solidFill>
              </a:rPr>
              <a:t>p.Travailler();</a:t>
            </a:r>
          </a:p>
          <a:p>
            <a:r>
              <a:rPr lang="fr-FR" sz="2000" b="0">
                <a:solidFill>
                  <a:srgbClr val="FFFFFF"/>
                </a:solidFill>
              </a:rPr>
              <a:t>p = c;</a:t>
            </a:r>
          </a:p>
          <a:p>
            <a:r>
              <a:rPr lang="fr-FR" sz="2000">
                <a:solidFill>
                  <a:srgbClr val="FFFFFF"/>
                </a:solidFill>
              </a:rPr>
              <a:t>p.Travailler();</a:t>
            </a:r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102273" y="5710207"/>
            <a:ext cx="23400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Arracher des dents</a:t>
            </a:r>
          </a:p>
        </p:txBody>
      </p: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3325019" y="5717217"/>
            <a:ext cx="9825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rgbClr val="FFFFFF"/>
                </a:solidFill>
              </a:rPr>
              <a:t>Opérer</a:t>
            </a:r>
          </a:p>
        </p:txBody>
      </p:sp>
      <p:grpSp>
        <p:nvGrpSpPr>
          <p:cNvPr id="56326" name="Group 9"/>
          <p:cNvGrpSpPr>
            <a:grpSpLocks/>
          </p:cNvGrpSpPr>
          <p:nvPr/>
        </p:nvGrpSpPr>
        <p:grpSpPr bwMode="auto">
          <a:xfrm>
            <a:off x="2773365" y="2755018"/>
            <a:ext cx="2944816" cy="1436688"/>
            <a:chOff x="1824" y="1680"/>
            <a:chExt cx="1855" cy="905"/>
          </a:xfrm>
        </p:grpSpPr>
        <p:pic>
          <p:nvPicPr>
            <p:cNvPr id="5632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24" y="1680"/>
              <a:ext cx="1788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29" name="Text Box 8"/>
            <p:cNvSpPr txBox="1">
              <a:spLocks noChangeArrowheads="1"/>
            </p:cNvSpPr>
            <p:nvPr/>
          </p:nvSpPr>
          <p:spPr bwMode="auto">
            <a:xfrm>
              <a:off x="2650" y="2352"/>
              <a:ext cx="10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dirty="0">
                  <a:solidFill>
                    <a:srgbClr val="FFFFFF"/>
                  </a:solidFill>
                </a:rPr>
                <a:t>Faire du pain</a:t>
              </a:r>
            </a:p>
          </p:txBody>
        </p:sp>
      </p:grpSp>
      <p:sp>
        <p:nvSpPr>
          <p:cNvPr id="56327" name="Rectangle 10"/>
          <p:cNvSpPr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088B27-AD90-409C-B8C4-7C5CD0993CF7}" type="slidenum">
              <a:rPr lang="fr-FR" sz="1400"/>
              <a:pPr algn="r"/>
              <a:t>19</a:t>
            </a:fld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7575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Introduction à la POO (Programmation Orientée Objet)</a:t>
            </a:r>
          </a:p>
        </p:txBody>
      </p:sp>
    </p:spTree>
    <p:extLst>
      <p:ext uri="{BB962C8B-B14F-4D97-AF65-F5344CB8AC3E}">
        <p14:creationId xmlns:p14="http://schemas.microsoft.com/office/powerpoint/2010/main" val="23015038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pPr algn="ctr"/>
            <a:r>
              <a:rPr lang="fr-FR" sz="3200" dirty="0"/>
              <a:t>Méthodes et attributs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fr-FR" dirty="0" smtClean="0">
                <a:ea typeface="ＭＳ Ｐゴシック" charset="0"/>
              </a:rPr>
              <a:t>une </a:t>
            </a:r>
            <a:r>
              <a:rPr lang="fr-FR" dirty="0">
                <a:ea typeface="ＭＳ Ｐゴシック" charset="0"/>
              </a:rPr>
              <a:t>méthode ou une variable peut être</a:t>
            </a:r>
          </a:p>
          <a:p>
            <a:pPr lvl="1" algn="just">
              <a:lnSpc>
                <a:spcPct val="90000"/>
              </a:lnSpc>
            </a:pPr>
            <a:r>
              <a:rPr lang="fr-FR" dirty="0">
                <a:ea typeface="ＭＳ Ｐゴシック" charset="0"/>
              </a:rPr>
              <a:t> de classe = commune à la classe ou </a:t>
            </a:r>
          </a:p>
          <a:p>
            <a:pPr lvl="1" algn="just">
              <a:lnSpc>
                <a:spcPct val="90000"/>
              </a:lnSpc>
            </a:pPr>
            <a:r>
              <a:rPr lang="fr-FR" dirty="0">
                <a:ea typeface="ＭＳ Ｐゴシック" charset="0"/>
              </a:rPr>
              <a:t>d</a:t>
            </a:r>
            <a:r>
              <a:rPr lang="ja-JP" altLang="fr-FR" dirty="0">
                <a:ea typeface="ＭＳ Ｐゴシック" charset="0"/>
              </a:rPr>
              <a:t>’</a:t>
            </a:r>
            <a:r>
              <a:rPr lang="fr-FR" dirty="0">
                <a:ea typeface="ＭＳ Ｐゴシック" charset="0"/>
              </a:rPr>
              <a:t>instance = dépendant de </a:t>
            </a:r>
            <a:r>
              <a:rPr lang="fr-FR" dirty="0" smtClean="0">
                <a:ea typeface="ＭＳ Ｐゴシック" charset="0"/>
              </a:rPr>
              <a:t>l</a:t>
            </a:r>
            <a:r>
              <a:rPr lang="ja-JP" altLang="fr-FR" dirty="0" smtClean="0">
                <a:ea typeface="ＭＳ Ｐゴシック" charset="0"/>
              </a:rPr>
              <a:t>’</a:t>
            </a:r>
            <a:r>
              <a:rPr lang="fr-FR" dirty="0" smtClean="0">
                <a:ea typeface="ＭＳ Ｐゴシック" charset="0"/>
              </a:rPr>
              <a:t>instance</a:t>
            </a:r>
            <a:endParaRPr lang="fr-FR" dirty="0">
              <a:ea typeface="ＭＳ Ｐゴシック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51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3200" dirty="0" smtClean="0">
                <a:ea typeface="ＭＳ Ｐゴシック" charset="0"/>
                <a:cs typeface="ＭＳ Ｐゴシック" charset="0"/>
              </a:rPr>
              <a:t>Les classes</a:t>
            </a:r>
            <a:endParaRPr lang="fr-F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88" y="2819400"/>
            <a:ext cx="7834312" cy="3898899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fr-FR" sz="2800" dirty="0">
                <a:ea typeface="ＭＳ Ｐゴシック" charset="0"/>
                <a:cs typeface="ＭＳ Ｐゴシック" charset="0"/>
              </a:rPr>
              <a:t>Classe: définit des méthodes et des variables (déclaration)</a:t>
            </a:r>
          </a:p>
          <a:p>
            <a:pPr algn="just" eaLnBrk="1" hangingPunct="1">
              <a:lnSpc>
                <a:spcPct val="120000"/>
              </a:lnSpc>
            </a:pPr>
            <a:r>
              <a:rPr lang="fr-FR" sz="2800" dirty="0">
                <a:ea typeface="ＭＳ Ｐゴシック" charset="0"/>
                <a:cs typeface="ＭＳ Ｐゴシック" charset="0"/>
              </a:rPr>
              <a:t>Instance d</a:t>
            </a:r>
            <a:r>
              <a:rPr lang="ja-JP" altLang="fr-FR" sz="2800" dirty="0">
                <a:ea typeface="ＭＳ Ｐゴシック" charset="0"/>
                <a:cs typeface="ＭＳ Ｐゴシック" charset="0"/>
              </a:rPr>
              <a:t>’</a:t>
            </a:r>
            <a:r>
              <a:rPr lang="fr-FR" sz="2800" dirty="0">
                <a:ea typeface="ＭＳ Ｐゴシック" charset="0"/>
                <a:cs typeface="ＭＳ Ｐゴシック" charset="0"/>
              </a:rPr>
              <a:t>une classe (objet)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fr-FR" sz="2400" dirty="0">
                <a:ea typeface="ＭＳ Ｐゴシック" charset="0"/>
              </a:rPr>
              <a:t>Méthode de classe: fonction associée à (toute la) classe.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fr-FR" sz="2400" dirty="0">
                <a:ea typeface="ＭＳ Ｐゴシック" charset="0"/>
              </a:rPr>
              <a:t>Méthode d</a:t>
            </a:r>
            <a:r>
              <a:rPr lang="ja-JP" altLang="fr-FR" sz="2400" dirty="0">
                <a:ea typeface="ＭＳ Ｐゴシック" charset="0"/>
              </a:rPr>
              <a:t>’</a:t>
            </a:r>
            <a:r>
              <a:rPr lang="fr-FR" sz="2400" dirty="0">
                <a:ea typeface="ＭＳ Ｐゴシック" charset="0"/>
              </a:rPr>
              <a:t>instance: fonction associée à une instance particulière.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fr-FR" sz="2400" dirty="0">
                <a:ea typeface="ＭＳ Ｐゴシック" charset="0"/>
              </a:rPr>
              <a:t>Variable de classe: associée à une classe (globale et partagée par toutes les instances)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fr-FR" sz="2400" dirty="0">
                <a:ea typeface="ＭＳ Ｐゴシック" charset="0"/>
              </a:rPr>
              <a:t>Variable d</a:t>
            </a:r>
            <a:r>
              <a:rPr lang="ja-JP" altLang="fr-FR" sz="2400" dirty="0">
                <a:ea typeface="ＭＳ Ｐゴシック" charset="0"/>
              </a:rPr>
              <a:t>’</a:t>
            </a:r>
            <a:r>
              <a:rPr lang="fr-FR" sz="2400" dirty="0">
                <a:ea typeface="ＭＳ Ｐゴシック" charset="0"/>
              </a:rPr>
              <a:t>instance: associée à un objet (instancié)</a:t>
            </a:r>
          </a:p>
          <a:p>
            <a:pPr algn="just" eaLnBrk="1" hangingPunct="1">
              <a:lnSpc>
                <a:spcPct val="120000"/>
              </a:lnSpc>
            </a:pPr>
            <a:r>
              <a:rPr lang="fr-FR" sz="2800" dirty="0">
                <a:ea typeface="ＭＳ Ｐゴシック" charset="0"/>
                <a:cs typeface="ＭＳ Ｐゴシック" charset="0"/>
              </a:rPr>
              <a:t>Patience…</a:t>
            </a:r>
          </a:p>
        </p:txBody>
      </p:sp>
    </p:spTree>
    <p:extLst>
      <p:ext uri="{BB962C8B-B14F-4D97-AF65-F5344CB8AC3E}">
        <p14:creationId xmlns:p14="http://schemas.microsoft.com/office/powerpoint/2010/main" val="31514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427163" y="1371600"/>
            <a:ext cx="7716837" cy="1447800"/>
          </a:xfrm>
        </p:spPr>
        <p:txBody>
          <a:bodyPr/>
          <a:lstStyle/>
          <a:p>
            <a:pPr algn="ctr"/>
            <a:r>
              <a:rPr lang="fr-FR" sz="3200" dirty="0"/>
              <a:t>Hiérarchie de classe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package</a:t>
            </a:r>
            <a:r>
              <a:rPr lang="fr-FR" dirty="0">
                <a:ea typeface="ＭＳ Ｐゴシック" charset="0"/>
                <a:cs typeface="ＭＳ Ｐゴシック" charset="0"/>
              </a:rPr>
              <a:t>: regroupement de diverses classes</a:t>
            </a:r>
          </a:p>
          <a:p>
            <a:r>
              <a:rPr lang="fr-FR" sz="32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abstract</a:t>
            </a:r>
            <a:r>
              <a:rPr lang="fr-FR" dirty="0">
                <a:ea typeface="ＭＳ Ｐゴシック" charset="0"/>
                <a:cs typeface="ＭＳ Ｐゴシック" charset="0"/>
              </a:rPr>
              <a:t>: signifie </a:t>
            </a:r>
            <a:r>
              <a:rPr lang="fr-FR" dirty="0" err="1">
                <a:ea typeface="ＭＳ Ｐゴシック" charset="0"/>
                <a:cs typeface="ＭＳ Ｐゴシック" charset="0"/>
              </a:rPr>
              <a:t>qu</a:t>
            </a:r>
            <a:r>
              <a:rPr lang="ja-JP" altLang="fr-FR" dirty="0">
                <a:ea typeface="ＭＳ Ｐゴシック" charset="0"/>
                <a:cs typeface="ＭＳ Ｐゴシック" charset="0"/>
              </a:rPr>
              <a:t>’</a:t>
            </a:r>
            <a:r>
              <a:rPr lang="fr-FR" dirty="0">
                <a:ea typeface="ＭＳ Ｐゴシック" charset="0"/>
                <a:cs typeface="ＭＳ Ｐゴシック" charset="0"/>
              </a:rPr>
              <a:t>il n</a:t>
            </a:r>
            <a:r>
              <a:rPr lang="ja-JP" altLang="fr-FR" dirty="0">
                <a:ea typeface="ＭＳ Ｐゴシック" charset="0"/>
                <a:cs typeface="ＭＳ Ｐゴシック" charset="0"/>
              </a:rPr>
              <a:t>’</a:t>
            </a:r>
            <a:r>
              <a:rPr lang="fr-FR" dirty="0">
                <a:ea typeface="ＭＳ Ｐゴシック" charset="0"/>
                <a:cs typeface="ＭＳ Ｐゴシック" charset="0"/>
              </a:rPr>
              <a:t>y a pas d</a:t>
            </a:r>
            <a:r>
              <a:rPr lang="ja-JP" altLang="fr-FR" dirty="0">
                <a:ea typeface="ＭＳ Ｐゴシック" charset="0"/>
                <a:cs typeface="ＭＳ Ｐゴシック" charset="0"/>
              </a:rPr>
              <a:t>’</a:t>
            </a:r>
            <a:r>
              <a:rPr lang="fr-FR" dirty="0">
                <a:ea typeface="ＭＳ Ｐゴシック" charset="0"/>
                <a:cs typeface="ＭＳ Ｐゴシック" charset="0"/>
              </a:rPr>
              <a:t>implémentation</a:t>
            </a:r>
          </a:p>
          <a:p>
            <a:r>
              <a:rPr lang="fr-FR" sz="32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public</a:t>
            </a:r>
            <a:r>
              <a:rPr lang="fr-FR" dirty="0">
                <a:ea typeface="ＭＳ Ｐゴシック" charset="0"/>
                <a:cs typeface="ＭＳ Ｐゴシック" charset="0"/>
              </a:rPr>
              <a:t>: accessible de l</a:t>
            </a:r>
            <a:r>
              <a:rPr lang="ja-JP" altLang="fr-FR" dirty="0">
                <a:ea typeface="ＭＳ Ｐゴシック" charset="0"/>
                <a:cs typeface="ＭＳ Ｐゴシック" charset="0"/>
              </a:rPr>
              <a:t>’</a:t>
            </a:r>
            <a:r>
              <a:rPr lang="fr-FR" dirty="0">
                <a:ea typeface="ＭＳ Ｐゴシック" charset="0"/>
                <a:cs typeface="ＭＳ Ｐゴシック" charset="0"/>
              </a:rPr>
              <a:t>extérieur</a:t>
            </a:r>
          </a:p>
          <a:p>
            <a:r>
              <a:rPr lang="fr-FR" dirty="0">
                <a:ea typeface="ＭＳ Ｐゴシック" charset="0"/>
                <a:cs typeface="ＭＳ Ｐゴシック" charset="0"/>
              </a:rPr>
              <a:t>La classe est paramétrée par un type (java 1.5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)</a:t>
            </a:r>
            <a:endParaRPr lang="fr-FR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2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/>
              <a:t>Notion </a:t>
            </a:r>
            <a:r>
              <a:rPr lang="fr-FR" sz="3200" dirty="0"/>
              <a:t>d'interface et de classe abstraite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/>
              <a:t>Une interface </a:t>
            </a:r>
            <a:r>
              <a:rPr lang="fr-FR" dirty="0" smtClean="0"/>
              <a:t>décrit </a:t>
            </a:r>
            <a:r>
              <a:rPr lang="fr-FR" dirty="0"/>
              <a:t>un rôle qui doit ensuite être incarné par une classe.</a:t>
            </a:r>
          </a:p>
          <a:p>
            <a:pPr algn="just"/>
            <a:r>
              <a:rPr lang="fr-FR" dirty="0"/>
              <a:t>Le corps d'une interface est une énumération de méthodes et d'attributs sans la définition de leur code.</a:t>
            </a:r>
          </a:p>
          <a:p>
            <a:pPr algn="just"/>
            <a:r>
              <a:rPr lang="fr-FR" dirty="0" smtClean="0"/>
              <a:t>Les classes abstraites </a:t>
            </a:r>
            <a:r>
              <a:rPr lang="fr-FR" smtClean="0"/>
              <a:t>sont des </a:t>
            </a:r>
            <a:r>
              <a:rPr lang="fr-FR" dirty="0" smtClean="0"/>
              <a:t>classes incomplètes qui contiennent une partie des </a:t>
            </a:r>
            <a:r>
              <a:rPr lang="fr-FR" smtClean="0"/>
              <a:t>traitements prédéfinies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35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473325" y="68263"/>
            <a:ext cx="6670675" cy="1447800"/>
          </a:xfrm>
        </p:spPr>
        <p:txBody>
          <a:bodyPr/>
          <a:lstStyle/>
          <a:p>
            <a:pPr algn="ctr"/>
            <a:r>
              <a:rPr lang="fr-FR" sz="3200" dirty="0" smtClean="0"/>
              <a:t>Les 13 diagrammes UML2.0</a:t>
            </a:r>
          </a:p>
        </p:txBody>
      </p:sp>
      <p:pic>
        <p:nvPicPr>
          <p:cNvPr id="76802" name="Picture 1027" descr="uml_classificatoion_dia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295" y="1286495"/>
            <a:ext cx="8308705" cy="557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Rectangle 1029"/>
          <p:cNvSpPr>
            <a:spLocks noChangeArrowheads="1"/>
          </p:cNvSpPr>
          <p:nvPr/>
        </p:nvSpPr>
        <p:spPr bwMode="auto">
          <a:xfrm>
            <a:off x="7268307" y="2209800"/>
            <a:ext cx="1371600" cy="60960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805" name="Rectangle 1030"/>
          <p:cNvSpPr>
            <a:spLocks noChangeArrowheads="1"/>
          </p:cNvSpPr>
          <p:nvPr/>
        </p:nvSpPr>
        <p:spPr bwMode="auto">
          <a:xfrm>
            <a:off x="7268306" y="2971800"/>
            <a:ext cx="1509933" cy="60960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806" name="Rectangle 1031"/>
          <p:cNvSpPr>
            <a:spLocks noChangeArrowheads="1"/>
          </p:cNvSpPr>
          <p:nvPr/>
        </p:nvSpPr>
        <p:spPr bwMode="auto">
          <a:xfrm>
            <a:off x="3533169" y="6003725"/>
            <a:ext cx="2463688" cy="60960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807" name="Rectangle 1032"/>
          <p:cNvSpPr>
            <a:spLocks noChangeArrowheads="1"/>
          </p:cNvSpPr>
          <p:nvPr/>
        </p:nvSpPr>
        <p:spPr bwMode="auto">
          <a:xfrm>
            <a:off x="1143000" y="5715000"/>
            <a:ext cx="990600" cy="38100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808" name="Rectangle 1033"/>
          <p:cNvSpPr>
            <a:spLocks noChangeArrowheads="1"/>
          </p:cNvSpPr>
          <p:nvPr/>
        </p:nvSpPr>
        <p:spPr bwMode="auto">
          <a:xfrm>
            <a:off x="4244423" y="5079702"/>
            <a:ext cx="2093406" cy="591248"/>
          </a:xfrm>
          <a:prstGeom prst="rect">
            <a:avLst/>
          </a:prstGeom>
          <a:noFill/>
          <a:ln w="57150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02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cas d’utilisations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77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3900" y="792163"/>
            <a:ext cx="7150100" cy="1447800"/>
          </a:xfrm>
        </p:spPr>
        <p:txBody>
          <a:bodyPr/>
          <a:lstStyle/>
          <a:p>
            <a:pPr algn="ctr"/>
            <a:r>
              <a:rPr lang="fr-FR" sz="3200" dirty="0" smtClean="0"/>
              <a:t>Diagramme de Use case</a:t>
            </a:r>
            <a:br>
              <a:rPr lang="fr-FR" sz="3200" dirty="0" smtClean="0"/>
            </a:br>
            <a:r>
              <a:rPr lang="fr-FR" sz="3200" dirty="0" smtClean="0"/>
              <a:t>Les acteurs</a:t>
            </a:r>
          </a:p>
        </p:txBody>
      </p:sp>
      <p:sp>
        <p:nvSpPr>
          <p:cNvPr id="80898" name="Rectangle 3"/>
          <p:cNvSpPr>
            <a:spLocks noChangeArrowheads="1"/>
          </p:cNvSpPr>
          <p:nvPr/>
        </p:nvSpPr>
        <p:spPr bwMode="auto">
          <a:xfrm>
            <a:off x="457200" y="2472425"/>
            <a:ext cx="6705600" cy="2133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fr-FR" sz="2000" b="0" dirty="0">
                <a:solidFill>
                  <a:schemeClr val="accent1"/>
                </a:solidFill>
              </a:rPr>
              <a:t>Un </a:t>
            </a:r>
            <a:r>
              <a:rPr lang="fr-FR" sz="2000" u="sng" dirty="0">
                <a:solidFill>
                  <a:schemeClr val="accent1"/>
                </a:solidFill>
              </a:rPr>
              <a:t>acteur</a:t>
            </a:r>
            <a:r>
              <a:rPr lang="fr-FR" sz="2000" b="0" dirty="0">
                <a:solidFill>
                  <a:schemeClr val="accent1"/>
                </a:solidFill>
              </a:rPr>
              <a:t> est un rôle d’un ou plusieurs objets</a:t>
            </a:r>
          </a:p>
          <a:p>
            <a:pPr algn="just"/>
            <a:r>
              <a:rPr lang="fr-FR" sz="2000" b="0" dirty="0">
                <a:solidFill>
                  <a:schemeClr val="accent1"/>
                </a:solidFill>
              </a:rPr>
              <a:t>situés à </a:t>
            </a:r>
            <a:r>
              <a:rPr lang="fr-FR" sz="2000" dirty="0">
                <a:solidFill>
                  <a:schemeClr val="accent1"/>
                </a:solidFill>
              </a:rPr>
              <a:t>l’extérieur</a:t>
            </a:r>
            <a:r>
              <a:rPr lang="fr-FR" sz="2000" b="0" dirty="0">
                <a:solidFill>
                  <a:schemeClr val="accent1"/>
                </a:solidFill>
              </a:rPr>
              <a:t> du système et qui </a:t>
            </a:r>
            <a:r>
              <a:rPr lang="fr-FR" sz="2000" dirty="0">
                <a:solidFill>
                  <a:schemeClr val="accent1"/>
                </a:solidFill>
              </a:rPr>
              <a:t>interagissent</a:t>
            </a:r>
          </a:p>
          <a:p>
            <a:pPr algn="just"/>
            <a:r>
              <a:rPr lang="fr-FR" sz="2000" b="0" dirty="0">
                <a:solidFill>
                  <a:schemeClr val="accent1"/>
                </a:solidFill>
              </a:rPr>
              <a:t>avec lui pour remplir une </a:t>
            </a:r>
            <a:r>
              <a:rPr lang="fr-FR" sz="2000" dirty="0">
                <a:solidFill>
                  <a:schemeClr val="accent1"/>
                </a:solidFill>
              </a:rPr>
              <a:t>fonctionnalité</a:t>
            </a:r>
            <a:r>
              <a:rPr lang="fr-FR" sz="2000" b="0" dirty="0">
                <a:solidFill>
                  <a:schemeClr val="accent1"/>
                </a:solidFill>
              </a:rPr>
              <a:t> donnée </a:t>
            </a:r>
          </a:p>
          <a:p>
            <a:pPr algn="just"/>
            <a:r>
              <a:rPr lang="fr-FR" sz="2000" b="0" dirty="0">
                <a:solidFill>
                  <a:schemeClr val="accent1"/>
                </a:solidFill>
              </a:rPr>
              <a:t>de ce système.</a:t>
            </a:r>
          </a:p>
          <a:p>
            <a:pPr algn="just"/>
            <a:r>
              <a:rPr lang="fr-FR" sz="2000" b="0" dirty="0">
                <a:solidFill>
                  <a:schemeClr val="accent1"/>
                </a:solidFill>
              </a:rPr>
              <a:t>Un acteur caractérise le rôle joué par un objet à</a:t>
            </a:r>
          </a:p>
          <a:p>
            <a:pPr algn="just"/>
            <a:r>
              <a:rPr lang="fr-FR" sz="2000" dirty="0">
                <a:solidFill>
                  <a:schemeClr val="accent1"/>
                </a:solidFill>
              </a:rPr>
              <a:t>l’extérieur</a:t>
            </a:r>
            <a:r>
              <a:rPr lang="fr-FR" sz="2000" b="0" dirty="0">
                <a:solidFill>
                  <a:schemeClr val="accent1"/>
                </a:solidFill>
              </a:rPr>
              <a:t> du système.</a:t>
            </a:r>
          </a:p>
        </p:txBody>
      </p:sp>
      <p:sp>
        <p:nvSpPr>
          <p:cNvPr id="80900" name="Text Box 6"/>
          <p:cNvSpPr txBox="1">
            <a:spLocks noChangeArrowheads="1"/>
          </p:cNvSpPr>
          <p:nvPr/>
        </p:nvSpPr>
        <p:spPr bwMode="auto">
          <a:xfrm>
            <a:off x="1295400" y="4888310"/>
            <a:ext cx="64684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Un acteur parle au système (Acteur principal)</a:t>
            </a:r>
          </a:p>
          <a:p>
            <a:pPr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Le système parle à un acteur (Acteur secondaire)</a:t>
            </a:r>
          </a:p>
          <a:p>
            <a:pPr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Un acteur est :</a:t>
            </a:r>
          </a:p>
          <a:p>
            <a:pPr lvl="1"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Un humain (via une IHM)</a:t>
            </a:r>
          </a:p>
          <a:p>
            <a:pPr lvl="1"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Du soft/ le temps</a:t>
            </a:r>
          </a:p>
          <a:p>
            <a:pPr lvl="1"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Du hard</a:t>
            </a:r>
          </a:p>
        </p:txBody>
      </p:sp>
      <p:sp>
        <p:nvSpPr>
          <p:cNvPr id="80901" name="Rectangle 8"/>
          <p:cNvSpPr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369A7DA-1D2C-4EB0-978A-76074723B536}" type="slidenum">
              <a:rPr lang="fr-FR" sz="1400"/>
              <a:pPr algn="r"/>
              <a:t>26</a:t>
            </a:fld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09838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985838"/>
            <a:ext cx="7991475" cy="1447800"/>
          </a:xfrm>
        </p:spPr>
        <p:txBody>
          <a:bodyPr/>
          <a:lstStyle/>
          <a:p>
            <a:pPr algn="ctr"/>
            <a:r>
              <a:rPr lang="fr-FR" sz="3200" dirty="0" smtClean="0"/>
              <a:t>Diagramme de Use case</a:t>
            </a:r>
            <a:br>
              <a:rPr lang="fr-FR" sz="3200" dirty="0" smtClean="0"/>
            </a:br>
            <a:r>
              <a:rPr lang="fr-FR" sz="3200" dirty="0" smtClean="0"/>
              <a:t>Use Case</a:t>
            </a:r>
          </a:p>
        </p:txBody>
      </p:sp>
      <p:sp>
        <p:nvSpPr>
          <p:cNvPr id="81922" name="Rectangle 4"/>
          <p:cNvSpPr>
            <a:spLocks noChangeArrowheads="1"/>
          </p:cNvSpPr>
          <p:nvPr/>
        </p:nvSpPr>
        <p:spPr bwMode="auto">
          <a:xfrm>
            <a:off x="1373188" y="2906136"/>
            <a:ext cx="6343650" cy="19669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r-FR" sz="2000" b="0" dirty="0">
                <a:solidFill>
                  <a:srgbClr val="073779"/>
                </a:solidFill>
              </a:rPr>
              <a:t>Un Cas d’utilisation </a:t>
            </a:r>
            <a:r>
              <a:rPr lang="fr-FR" sz="2000" dirty="0">
                <a:solidFill>
                  <a:srgbClr val="073779"/>
                </a:solidFill>
              </a:rPr>
              <a:t>( </a:t>
            </a:r>
            <a:r>
              <a:rPr lang="fr-FR" sz="2000" u="sng" dirty="0">
                <a:solidFill>
                  <a:srgbClr val="073779"/>
                </a:solidFill>
              </a:rPr>
              <a:t>use case</a:t>
            </a:r>
            <a:r>
              <a:rPr lang="fr-FR" sz="2000" dirty="0">
                <a:solidFill>
                  <a:srgbClr val="073779"/>
                </a:solidFill>
              </a:rPr>
              <a:t> </a:t>
            </a:r>
            <a:r>
              <a:rPr lang="fr-FR" sz="2000" b="0" dirty="0">
                <a:solidFill>
                  <a:srgbClr val="073779"/>
                </a:solidFill>
              </a:rPr>
              <a:t>) est une </a:t>
            </a:r>
          </a:p>
          <a:p>
            <a:r>
              <a:rPr lang="fr-FR" sz="2000" dirty="0">
                <a:solidFill>
                  <a:srgbClr val="073779"/>
                </a:solidFill>
              </a:rPr>
              <a:t>fonctionnalité</a:t>
            </a:r>
            <a:r>
              <a:rPr lang="fr-FR" sz="2000" b="0" dirty="0">
                <a:solidFill>
                  <a:srgbClr val="073779"/>
                </a:solidFill>
              </a:rPr>
              <a:t> remplie par le système et qui se</a:t>
            </a:r>
          </a:p>
          <a:p>
            <a:r>
              <a:rPr lang="fr-FR" sz="2000" b="0" dirty="0">
                <a:solidFill>
                  <a:srgbClr val="073779"/>
                </a:solidFill>
              </a:rPr>
              <a:t>manifeste par </a:t>
            </a:r>
            <a:r>
              <a:rPr lang="fr-FR" sz="2000" dirty="0">
                <a:solidFill>
                  <a:srgbClr val="073779"/>
                </a:solidFill>
              </a:rPr>
              <a:t>un ensemble de messages </a:t>
            </a:r>
            <a:r>
              <a:rPr lang="fr-FR" sz="2000" b="0" dirty="0">
                <a:solidFill>
                  <a:srgbClr val="073779"/>
                </a:solidFill>
              </a:rPr>
              <a:t>échangés</a:t>
            </a:r>
          </a:p>
          <a:p>
            <a:r>
              <a:rPr lang="fr-FR" sz="2000" b="0" dirty="0">
                <a:solidFill>
                  <a:srgbClr val="073779"/>
                </a:solidFill>
              </a:rPr>
              <a:t>entre le système et un ou</a:t>
            </a:r>
            <a:r>
              <a:rPr lang="fr-FR" sz="1800" b="0" dirty="0">
                <a:solidFill>
                  <a:srgbClr val="073779"/>
                </a:solidFill>
              </a:rPr>
              <a:t> </a:t>
            </a:r>
            <a:r>
              <a:rPr lang="fr-FR" sz="2000" b="0" dirty="0">
                <a:solidFill>
                  <a:srgbClr val="073779"/>
                </a:solidFill>
              </a:rPr>
              <a:t>plusieurs acteurs. </a:t>
            </a:r>
          </a:p>
        </p:txBody>
      </p:sp>
      <p:pic>
        <p:nvPicPr>
          <p:cNvPr id="8192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550" y="4932750"/>
            <a:ext cx="6938963" cy="1828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990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7163" y="487363"/>
            <a:ext cx="7716837" cy="1447800"/>
          </a:xfrm>
        </p:spPr>
        <p:txBody>
          <a:bodyPr/>
          <a:lstStyle/>
          <a:p>
            <a:pPr algn="ctr"/>
            <a:r>
              <a:rPr lang="fr-FR" sz="3200" smtClean="0"/>
              <a:t>Diagramme de Use case</a:t>
            </a:r>
            <a:br>
              <a:rPr lang="fr-FR" sz="3200" smtClean="0"/>
            </a:br>
            <a:r>
              <a:rPr lang="fr-FR" sz="3200" smtClean="0"/>
              <a:t>Description d'un Use Case</a:t>
            </a:r>
          </a:p>
        </p:txBody>
      </p:sp>
      <p:sp>
        <p:nvSpPr>
          <p:cNvPr id="82946" name="Rectangle 4"/>
          <p:cNvSpPr>
            <a:spLocks noChangeArrowheads="1"/>
          </p:cNvSpPr>
          <p:nvPr/>
        </p:nvSpPr>
        <p:spPr bwMode="auto">
          <a:xfrm>
            <a:off x="157910" y="2053225"/>
            <a:ext cx="3524250" cy="4729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2000" dirty="0">
                <a:solidFill>
                  <a:srgbClr val="FFFFFF"/>
                </a:solidFill>
              </a:rPr>
              <a:t> Titre et numérotation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2000" dirty="0">
                <a:solidFill>
                  <a:srgbClr val="FFFFFF"/>
                </a:solidFill>
              </a:rPr>
              <a:t> Résumé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2000" dirty="0">
                <a:solidFill>
                  <a:srgbClr val="FFFFFF"/>
                </a:solidFill>
              </a:rPr>
              <a:t> Les acteurs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000" dirty="0">
                <a:solidFill>
                  <a:srgbClr val="FFFFFF"/>
                </a:solidFill>
              </a:rPr>
              <a:t> Acteur principal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fr-FR" sz="2000" dirty="0">
                <a:solidFill>
                  <a:srgbClr val="FFFFFF"/>
                </a:solidFill>
              </a:rPr>
              <a:t> Acteurs secondaires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2000" dirty="0">
                <a:solidFill>
                  <a:srgbClr val="FFFFFF"/>
                </a:solidFill>
              </a:rPr>
              <a:t> Pré-conditions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2000" dirty="0">
                <a:solidFill>
                  <a:srgbClr val="FFFFFF"/>
                </a:solidFill>
              </a:rPr>
              <a:t> Description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2000" dirty="0">
                <a:solidFill>
                  <a:srgbClr val="FFFFFF"/>
                </a:solidFill>
              </a:rPr>
              <a:t> </a:t>
            </a:r>
            <a:r>
              <a:rPr lang="fr-FR" sz="2000" dirty="0">
                <a:solidFill>
                  <a:srgbClr val="FF0000"/>
                </a:solidFill>
              </a:rPr>
              <a:t>Exceptions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FR" sz="2000" dirty="0">
                <a:solidFill>
                  <a:srgbClr val="FFFFFF"/>
                </a:solidFill>
              </a:rPr>
              <a:t> Post-conditions</a:t>
            </a:r>
            <a:endParaRPr lang="fr-FR" sz="6600" dirty="0">
              <a:solidFill>
                <a:srgbClr val="FFFFFF"/>
              </a:solidFill>
            </a:endParaRPr>
          </a:p>
        </p:txBody>
      </p:sp>
      <p:sp>
        <p:nvSpPr>
          <p:cNvPr id="82947" name="Text Box 5"/>
          <p:cNvSpPr txBox="1">
            <a:spLocks noChangeArrowheads="1"/>
          </p:cNvSpPr>
          <p:nvPr/>
        </p:nvSpPr>
        <p:spPr bwMode="auto">
          <a:xfrm>
            <a:off x="4402758" y="2133600"/>
            <a:ext cx="431199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2400" b="0" dirty="0">
                <a:solidFill>
                  <a:schemeClr val="bg1"/>
                </a:solidFill>
              </a:rPr>
              <a:t>(3-5 pages)</a:t>
            </a:r>
          </a:p>
          <a:p>
            <a:pPr algn="ctr"/>
            <a:r>
              <a:rPr lang="fr-FR" sz="2400" b="0" dirty="0">
                <a:solidFill>
                  <a:schemeClr val="bg1"/>
                </a:solidFill>
              </a:rPr>
              <a:t>Ce n’est pas une </a:t>
            </a:r>
          </a:p>
          <a:p>
            <a:pPr algn="ctr"/>
            <a:r>
              <a:rPr lang="fr-FR" sz="2400" b="0" dirty="0">
                <a:solidFill>
                  <a:schemeClr val="bg1"/>
                </a:solidFill>
              </a:rPr>
              <a:t>description formelle.</a:t>
            </a:r>
          </a:p>
          <a:p>
            <a:pPr algn="ctr"/>
            <a:r>
              <a:rPr lang="fr-FR" sz="2400" b="0" dirty="0">
                <a:solidFill>
                  <a:schemeClr val="bg1"/>
                </a:solidFill>
              </a:rPr>
              <a:t>Mais doit être très détaillée.</a:t>
            </a:r>
          </a:p>
        </p:txBody>
      </p:sp>
      <p:sp>
        <p:nvSpPr>
          <p:cNvPr id="82948" name="Oval 6"/>
          <p:cNvSpPr>
            <a:spLocks noChangeArrowheads="1"/>
          </p:cNvSpPr>
          <p:nvPr/>
        </p:nvSpPr>
        <p:spPr bwMode="auto">
          <a:xfrm>
            <a:off x="5257800" y="4648200"/>
            <a:ext cx="2743200" cy="1295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0" dirty="0"/>
              <a:t>Ceci est l’usage</a:t>
            </a:r>
          </a:p>
          <a:p>
            <a:pPr algn="ctr"/>
            <a:r>
              <a:rPr lang="fr-FR" sz="2000" b="0" dirty="0"/>
              <a:t>mais ne fait pas partie</a:t>
            </a:r>
          </a:p>
          <a:p>
            <a:pPr algn="ctr"/>
            <a:r>
              <a:rPr lang="fr-FR" sz="2000" b="0" dirty="0"/>
              <a:t>de la norme UML</a:t>
            </a:r>
          </a:p>
        </p:txBody>
      </p:sp>
    </p:spTree>
    <p:extLst>
      <p:ext uri="{BB962C8B-B14F-4D97-AF65-F5344CB8AC3E}">
        <p14:creationId xmlns:p14="http://schemas.microsoft.com/office/powerpoint/2010/main" val="31582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3275" y="138113"/>
            <a:ext cx="7070725" cy="1447800"/>
          </a:xfrm>
        </p:spPr>
        <p:txBody>
          <a:bodyPr/>
          <a:lstStyle/>
          <a:p>
            <a:pPr algn="ctr"/>
            <a:r>
              <a:rPr lang="fr-FR" sz="3200" dirty="0" smtClean="0"/>
              <a:t>Diagramme de Use case</a:t>
            </a:r>
          </a:p>
        </p:txBody>
      </p:sp>
      <p:sp>
        <p:nvSpPr>
          <p:cNvPr id="84994" name="Line 3"/>
          <p:cNvSpPr>
            <a:spLocks noChangeShapeType="1"/>
          </p:cNvSpPr>
          <p:nvPr/>
        </p:nvSpPr>
        <p:spPr bwMode="auto">
          <a:xfrm>
            <a:off x="2635250" y="2171053"/>
            <a:ext cx="12668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4995" name="Line 4"/>
          <p:cNvSpPr>
            <a:spLocks noChangeShapeType="1"/>
          </p:cNvSpPr>
          <p:nvPr/>
        </p:nvSpPr>
        <p:spPr bwMode="auto">
          <a:xfrm flipH="1">
            <a:off x="1366838" y="2171053"/>
            <a:ext cx="126841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4996" name="Oval 5"/>
          <p:cNvSpPr>
            <a:spLocks noChangeArrowheads="1"/>
          </p:cNvSpPr>
          <p:nvPr/>
        </p:nvSpPr>
        <p:spPr bwMode="auto">
          <a:xfrm>
            <a:off x="5356225" y="4141140"/>
            <a:ext cx="865188" cy="446088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4997" name="Rectangle 6"/>
          <p:cNvSpPr>
            <a:spLocks noChangeArrowheads="1"/>
          </p:cNvSpPr>
          <p:nvPr/>
        </p:nvSpPr>
        <p:spPr bwMode="auto">
          <a:xfrm>
            <a:off x="5469031" y="4703115"/>
            <a:ext cx="75546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Payer cash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4998" name="Oval 7"/>
          <p:cNvSpPr>
            <a:spLocks noChangeArrowheads="1"/>
          </p:cNvSpPr>
          <p:nvPr/>
        </p:nvSpPr>
        <p:spPr bwMode="auto">
          <a:xfrm>
            <a:off x="6423025" y="4572940"/>
            <a:ext cx="863600" cy="446088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4999" name="Rectangle 8"/>
          <p:cNvSpPr>
            <a:spLocks noChangeArrowheads="1"/>
          </p:cNvSpPr>
          <p:nvPr/>
        </p:nvSpPr>
        <p:spPr bwMode="auto">
          <a:xfrm>
            <a:off x="6381917" y="5149203"/>
            <a:ext cx="106011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Payer par carte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5000" name="Oval 9"/>
          <p:cNvSpPr>
            <a:spLocks noChangeArrowheads="1"/>
          </p:cNvSpPr>
          <p:nvPr/>
        </p:nvSpPr>
        <p:spPr bwMode="auto">
          <a:xfrm>
            <a:off x="3786188" y="3450578"/>
            <a:ext cx="865187" cy="44608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01" name="Rectangle 10"/>
          <p:cNvSpPr>
            <a:spLocks noChangeArrowheads="1"/>
          </p:cNvSpPr>
          <p:nvPr/>
        </p:nvSpPr>
        <p:spPr bwMode="auto">
          <a:xfrm>
            <a:off x="3996101" y="4012553"/>
            <a:ext cx="51679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Manger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02" name="Oval 11"/>
          <p:cNvSpPr>
            <a:spLocks noChangeArrowheads="1"/>
          </p:cNvSpPr>
          <p:nvPr/>
        </p:nvSpPr>
        <p:spPr bwMode="auto">
          <a:xfrm>
            <a:off x="7616825" y="4257028"/>
            <a:ext cx="865188" cy="46037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03" name="Rectangle 12"/>
          <p:cNvSpPr>
            <a:spLocks noChangeArrowheads="1"/>
          </p:cNvSpPr>
          <p:nvPr/>
        </p:nvSpPr>
        <p:spPr bwMode="auto">
          <a:xfrm>
            <a:off x="7473304" y="4831703"/>
            <a:ext cx="124113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Demander facture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04" name="Oval 13"/>
          <p:cNvSpPr>
            <a:spLocks noChangeArrowheads="1"/>
          </p:cNvSpPr>
          <p:nvPr/>
        </p:nvSpPr>
        <p:spPr bwMode="auto">
          <a:xfrm>
            <a:off x="604838" y="2918765"/>
            <a:ext cx="230187" cy="2301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05" name="Line 14"/>
          <p:cNvSpPr>
            <a:spLocks noChangeShapeType="1"/>
          </p:cNvSpPr>
          <p:nvPr/>
        </p:nvSpPr>
        <p:spPr bwMode="auto">
          <a:xfrm>
            <a:off x="704850" y="3120378"/>
            <a:ext cx="1588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06" name="Line 15"/>
          <p:cNvSpPr>
            <a:spLocks noChangeShapeType="1"/>
          </p:cNvSpPr>
          <p:nvPr/>
        </p:nvSpPr>
        <p:spPr bwMode="auto">
          <a:xfrm>
            <a:off x="546100" y="3177528"/>
            <a:ext cx="3175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07" name="Freeform 16"/>
          <p:cNvSpPr>
            <a:spLocks/>
          </p:cNvSpPr>
          <p:nvPr/>
        </p:nvSpPr>
        <p:spPr bwMode="auto">
          <a:xfrm>
            <a:off x="474663" y="3321990"/>
            <a:ext cx="460375" cy="215900"/>
          </a:xfrm>
          <a:custGeom>
            <a:avLst/>
            <a:gdLst>
              <a:gd name="T0" fmla="*/ 0 w 32"/>
              <a:gd name="T1" fmla="*/ 2147483647 h 15"/>
              <a:gd name="T2" fmla="*/ 2147483647 w 32"/>
              <a:gd name="T3" fmla="*/ 0 h 15"/>
              <a:gd name="T4" fmla="*/ 2147483647 w 32"/>
              <a:gd name="T5" fmla="*/ 2147483647 h 15"/>
              <a:gd name="T6" fmla="*/ 0 60000 65536"/>
              <a:gd name="T7" fmla="*/ 0 60000 65536"/>
              <a:gd name="T8" fmla="*/ 0 60000 65536"/>
              <a:gd name="T9" fmla="*/ 0 w 32"/>
              <a:gd name="T10" fmla="*/ 0 h 15"/>
              <a:gd name="T11" fmla="*/ 32 w 32"/>
              <a:gd name="T12" fmla="*/ 15 h 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" h="15">
                <a:moveTo>
                  <a:pt x="0" y="15"/>
                </a:moveTo>
                <a:lnTo>
                  <a:pt x="16" y="0"/>
                </a:lnTo>
                <a:lnTo>
                  <a:pt x="32" y="1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08" name="Rectangle 17"/>
          <p:cNvSpPr>
            <a:spLocks noChangeArrowheads="1"/>
          </p:cNvSpPr>
          <p:nvPr/>
        </p:nvSpPr>
        <p:spPr bwMode="auto">
          <a:xfrm>
            <a:off x="268563" y="3666478"/>
            <a:ext cx="93131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Maitre d'hotel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09" name="Oval 18"/>
          <p:cNvSpPr>
            <a:spLocks noChangeArrowheads="1"/>
          </p:cNvSpPr>
          <p:nvPr/>
        </p:nvSpPr>
        <p:spPr bwMode="auto">
          <a:xfrm>
            <a:off x="1655763" y="2760015"/>
            <a:ext cx="863600" cy="446088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10" name="Rectangle 19"/>
          <p:cNvSpPr>
            <a:spLocks noChangeArrowheads="1"/>
          </p:cNvSpPr>
          <p:nvPr/>
        </p:nvSpPr>
        <p:spPr bwMode="auto">
          <a:xfrm>
            <a:off x="1357042" y="3336278"/>
            <a:ext cx="150390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Prendre la commande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11" name="Line 20"/>
          <p:cNvSpPr>
            <a:spLocks noChangeShapeType="1"/>
          </p:cNvSpPr>
          <p:nvPr/>
        </p:nvSpPr>
        <p:spPr bwMode="auto">
          <a:xfrm flipV="1">
            <a:off x="1281113" y="3048940"/>
            <a:ext cx="3746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12" name="Line 21"/>
          <p:cNvSpPr>
            <a:spLocks noChangeShapeType="1"/>
          </p:cNvSpPr>
          <p:nvPr/>
        </p:nvSpPr>
        <p:spPr bwMode="auto">
          <a:xfrm flipH="1">
            <a:off x="920750" y="3106090"/>
            <a:ext cx="360363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13" name="Oval 22"/>
          <p:cNvSpPr>
            <a:spLocks noChangeArrowheads="1"/>
          </p:cNvSpPr>
          <p:nvPr/>
        </p:nvSpPr>
        <p:spPr bwMode="auto">
          <a:xfrm>
            <a:off x="1036638" y="1867840"/>
            <a:ext cx="230187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14" name="Line 23"/>
          <p:cNvSpPr>
            <a:spLocks noChangeShapeType="1"/>
          </p:cNvSpPr>
          <p:nvPr/>
        </p:nvSpPr>
        <p:spPr bwMode="auto">
          <a:xfrm>
            <a:off x="1136650" y="2069453"/>
            <a:ext cx="1588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15" name="Line 24"/>
          <p:cNvSpPr>
            <a:spLocks noChangeShapeType="1"/>
          </p:cNvSpPr>
          <p:nvPr/>
        </p:nvSpPr>
        <p:spPr bwMode="auto">
          <a:xfrm>
            <a:off x="979488" y="2112315"/>
            <a:ext cx="330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16" name="Freeform 25"/>
          <p:cNvSpPr>
            <a:spLocks/>
          </p:cNvSpPr>
          <p:nvPr/>
        </p:nvSpPr>
        <p:spPr bwMode="auto">
          <a:xfrm>
            <a:off x="920750" y="2256778"/>
            <a:ext cx="446088" cy="215900"/>
          </a:xfrm>
          <a:custGeom>
            <a:avLst/>
            <a:gdLst>
              <a:gd name="T0" fmla="*/ 0 w 31"/>
              <a:gd name="T1" fmla="*/ 2147483647 h 15"/>
              <a:gd name="T2" fmla="*/ 2147483647 w 31"/>
              <a:gd name="T3" fmla="*/ 0 h 15"/>
              <a:gd name="T4" fmla="*/ 2147483647 w 31"/>
              <a:gd name="T5" fmla="*/ 2147483647 h 15"/>
              <a:gd name="T6" fmla="*/ 0 60000 65536"/>
              <a:gd name="T7" fmla="*/ 0 60000 65536"/>
              <a:gd name="T8" fmla="*/ 0 60000 65536"/>
              <a:gd name="T9" fmla="*/ 0 w 31"/>
              <a:gd name="T10" fmla="*/ 0 h 15"/>
              <a:gd name="T11" fmla="*/ 31 w 31"/>
              <a:gd name="T12" fmla="*/ 15 h 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" h="15">
                <a:moveTo>
                  <a:pt x="0" y="15"/>
                </a:moveTo>
                <a:lnTo>
                  <a:pt x="15" y="0"/>
                </a:lnTo>
                <a:lnTo>
                  <a:pt x="31" y="1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17" name="Rectangle 26"/>
          <p:cNvSpPr>
            <a:spLocks noChangeArrowheads="1"/>
          </p:cNvSpPr>
          <p:nvPr/>
        </p:nvSpPr>
        <p:spPr bwMode="auto">
          <a:xfrm>
            <a:off x="977358" y="2602853"/>
            <a:ext cx="37573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client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18" name="Oval 27"/>
          <p:cNvSpPr>
            <a:spLocks noChangeArrowheads="1"/>
          </p:cNvSpPr>
          <p:nvPr/>
        </p:nvSpPr>
        <p:spPr bwMode="auto">
          <a:xfrm>
            <a:off x="3916363" y="1955153"/>
            <a:ext cx="863600" cy="44608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19" name="Rectangle 28"/>
          <p:cNvSpPr>
            <a:spLocks noChangeArrowheads="1"/>
          </p:cNvSpPr>
          <p:nvPr/>
        </p:nvSpPr>
        <p:spPr bwMode="auto">
          <a:xfrm>
            <a:off x="3757762" y="2515540"/>
            <a:ext cx="128240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Aller au restaurant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20" name="Line 29"/>
          <p:cNvSpPr>
            <a:spLocks noChangeShapeType="1"/>
          </p:cNvSpPr>
          <p:nvPr/>
        </p:nvSpPr>
        <p:spPr bwMode="auto">
          <a:xfrm flipH="1">
            <a:off x="2505075" y="2558403"/>
            <a:ext cx="692150" cy="2587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21" name="Line 30"/>
          <p:cNvSpPr>
            <a:spLocks noChangeShapeType="1"/>
          </p:cNvSpPr>
          <p:nvPr/>
        </p:nvSpPr>
        <p:spPr bwMode="auto">
          <a:xfrm>
            <a:off x="2505075" y="2817165"/>
            <a:ext cx="1587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22" name="Line 31"/>
          <p:cNvSpPr>
            <a:spLocks noChangeShapeType="1"/>
          </p:cNvSpPr>
          <p:nvPr/>
        </p:nvSpPr>
        <p:spPr bwMode="auto">
          <a:xfrm flipV="1">
            <a:off x="2505075" y="2702865"/>
            <a:ext cx="115888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23" name="Line 32"/>
          <p:cNvSpPr>
            <a:spLocks noChangeShapeType="1"/>
          </p:cNvSpPr>
          <p:nvPr/>
        </p:nvSpPr>
        <p:spPr bwMode="auto">
          <a:xfrm flipV="1">
            <a:off x="3197225" y="2313928"/>
            <a:ext cx="704850" cy="2444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24" name="Rectangle 33"/>
          <p:cNvSpPr>
            <a:spLocks noChangeArrowheads="1"/>
          </p:cNvSpPr>
          <p:nvPr/>
        </p:nvSpPr>
        <p:spPr bwMode="auto">
          <a:xfrm>
            <a:off x="2746647" y="2444103"/>
            <a:ext cx="82813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&lt;&lt;include&gt;&gt;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25" name="Line 34"/>
          <p:cNvSpPr>
            <a:spLocks noChangeShapeType="1"/>
          </p:cNvSpPr>
          <p:nvPr/>
        </p:nvSpPr>
        <p:spPr bwMode="auto">
          <a:xfrm flipH="1">
            <a:off x="4219575" y="3120378"/>
            <a:ext cx="28575" cy="3159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26" name="Line 35"/>
          <p:cNvSpPr>
            <a:spLocks noChangeShapeType="1"/>
          </p:cNvSpPr>
          <p:nvPr/>
        </p:nvSpPr>
        <p:spPr bwMode="auto">
          <a:xfrm flipV="1">
            <a:off x="4219575" y="3307703"/>
            <a:ext cx="71438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27" name="Line 36"/>
          <p:cNvSpPr>
            <a:spLocks noChangeShapeType="1"/>
          </p:cNvSpPr>
          <p:nvPr/>
        </p:nvSpPr>
        <p:spPr bwMode="auto">
          <a:xfrm flipH="1" flipV="1">
            <a:off x="4175125" y="3293415"/>
            <a:ext cx="4445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28" name="Line 37"/>
          <p:cNvSpPr>
            <a:spLocks noChangeShapeType="1"/>
          </p:cNvSpPr>
          <p:nvPr/>
        </p:nvSpPr>
        <p:spPr bwMode="auto">
          <a:xfrm flipV="1">
            <a:off x="4248150" y="2788590"/>
            <a:ext cx="28575" cy="3317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29" name="Rectangle 38"/>
          <p:cNvSpPr>
            <a:spLocks noChangeArrowheads="1"/>
          </p:cNvSpPr>
          <p:nvPr/>
        </p:nvSpPr>
        <p:spPr bwMode="auto">
          <a:xfrm>
            <a:off x="3870597" y="3004490"/>
            <a:ext cx="82813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&lt;&lt;include&gt;&gt;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30" name="Oval 39"/>
          <p:cNvSpPr>
            <a:spLocks noChangeArrowheads="1"/>
          </p:cNvSpPr>
          <p:nvPr/>
        </p:nvSpPr>
        <p:spPr bwMode="auto">
          <a:xfrm>
            <a:off x="8121650" y="2674290"/>
            <a:ext cx="230188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31" name="Line 40"/>
          <p:cNvSpPr>
            <a:spLocks noChangeShapeType="1"/>
          </p:cNvSpPr>
          <p:nvPr/>
        </p:nvSpPr>
        <p:spPr bwMode="auto">
          <a:xfrm>
            <a:off x="8221663" y="2875903"/>
            <a:ext cx="1587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32" name="Line 41"/>
          <p:cNvSpPr>
            <a:spLocks noChangeShapeType="1"/>
          </p:cNvSpPr>
          <p:nvPr/>
        </p:nvSpPr>
        <p:spPr bwMode="auto">
          <a:xfrm>
            <a:off x="8064500" y="2933053"/>
            <a:ext cx="330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33" name="Freeform 42"/>
          <p:cNvSpPr>
            <a:spLocks/>
          </p:cNvSpPr>
          <p:nvPr/>
        </p:nvSpPr>
        <p:spPr bwMode="auto">
          <a:xfrm>
            <a:off x="7991475" y="3063228"/>
            <a:ext cx="461963" cy="230187"/>
          </a:xfrm>
          <a:custGeom>
            <a:avLst/>
            <a:gdLst>
              <a:gd name="T0" fmla="*/ 0 w 32"/>
              <a:gd name="T1" fmla="*/ 2147483647 h 16"/>
              <a:gd name="T2" fmla="*/ 2147483647 w 32"/>
              <a:gd name="T3" fmla="*/ 0 h 16"/>
              <a:gd name="T4" fmla="*/ 2147483647 w 32"/>
              <a:gd name="T5" fmla="*/ 2147483647 h 16"/>
              <a:gd name="T6" fmla="*/ 0 60000 65536"/>
              <a:gd name="T7" fmla="*/ 0 60000 65536"/>
              <a:gd name="T8" fmla="*/ 0 60000 65536"/>
              <a:gd name="T9" fmla="*/ 0 w 32"/>
              <a:gd name="T10" fmla="*/ 0 h 16"/>
              <a:gd name="T11" fmla="*/ 32 w 32"/>
              <a:gd name="T12" fmla="*/ 16 h 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" h="16">
                <a:moveTo>
                  <a:pt x="0" y="16"/>
                </a:moveTo>
                <a:lnTo>
                  <a:pt x="16" y="0"/>
                </a:lnTo>
                <a:lnTo>
                  <a:pt x="32" y="1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34" name="Rectangle 43"/>
          <p:cNvSpPr>
            <a:spLocks noChangeArrowheads="1"/>
          </p:cNvSpPr>
          <p:nvPr/>
        </p:nvSpPr>
        <p:spPr bwMode="auto">
          <a:xfrm>
            <a:off x="7997478" y="3422003"/>
            <a:ext cx="56425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Caissier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35" name="Oval 44"/>
          <p:cNvSpPr>
            <a:spLocks noChangeArrowheads="1"/>
          </p:cNvSpPr>
          <p:nvPr/>
        </p:nvSpPr>
        <p:spPr bwMode="auto">
          <a:xfrm>
            <a:off x="6176963" y="3077515"/>
            <a:ext cx="850900" cy="446088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36" name="Rectangle 45"/>
          <p:cNvSpPr>
            <a:spLocks noChangeArrowheads="1"/>
          </p:cNvSpPr>
          <p:nvPr/>
        </p:nvSpPr>
        <p:spPr bwMode="auto">
          <a:xfrm>
            <a:off x="6444915" y="3637903"/>
            <a:ext cx="39754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Payer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37" name="Line 46"/>
          <p:cNvSpPr>
            <a:spLocks noChangeShapeType="1"/>
          </p:cNvSpPr>
          <p:nvPr/>
        </p:nvSpPr>
        <p:spPr bwMode="auto">
          <a:xfrm>
            <a:off x="5572125" y="2774303"/>
            <a:ext cx="590550" cy="2889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 type="none"/>
            <a:tailEnd type="none" w="med" len="med"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38" name="Line 47"/>
          <p:cNvSpPr>
            <a:spLocks noChangeShapeType="1"/>
          </p:cNvSpPr>
          <p:nvPr/>
        </p:nvSpPr>
        <p:spPr bwMode="auto">
          <a:xfrm flipH="1" flipV="1">
            <a:off x="6062663" y="2961628"/>
            <a:ext cx="100012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39" name="Line 48"/>
          <p:cNvSpPr>
            <a:spLocks noChangeShapeType="1"/>
          </p:cNvSpPr>
          <p:nvPr/>
        </p:nvSpPr>
        <p:spPr bwMode="auto">
          <a:xfrm flipH="1">
            <a:off x="6003925" y="3063228"/>
            <a:ext cx="1587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40" name="Line 49"/>
          <p:cNvSpPr>
            <a:spLocks noChangeShapeType="1"/>
          </p:cNvSpPr>
          <p:nvPr/>
        </p:nvSpPr>
        <p:spPr bwMode="auto">
          <a:xfrm flipH="1" flipV="1">
            <a:off x="4981575" y="2472678"/>
            <a:ext cx="590550" cy="3016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 type="none"/>
            <a:tailEnd type="none" w="med" len="med"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41" name="Rectangle 50"/>
          <p:cNvSpPr>
            <a:spLocks noChangeArrowheads="1"/>
          </p:cNvSpPr>
          <p:nvPr/>
        </p:nvSpPr>
        <p:spPr bwMode="auto">
          <a:xfrm>
            <a:off x="5180284" y="2702865"/>
            <a:ext cx="82813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&lt;&lt;include&gt;&gt;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42" name="Line 51"/>
          <p:cNvSpPr>
            <a:spLocks noChangeShapeType="1"/>
          </p:cNvSpPr>
          <p:nvPr/>
        </p:nvSpPr>
        <p:spPr bwMode="auto">
          <a:xfrm flipH="1" flipV="1">
            <a:off x="6869113" y="3509315"/>
            <a:ext cx="446087" cy="3730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 type="none"/>
            <a:tailEnd type="none" w="med" len="med"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43" name="Line 52"/>
          <p:cNvSpPr>
            <a:spLocks noChangeShapeType="1"/>
          </p:cNvSpPr>
          <p:nvPr/>
        </p:nvSpPr>
        <p:spPr bwMode="auto">
          <a:xfrm>
            <a:off x="6869113" y="3509315"/>
            <a:ext cx="142875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44" name="Line 53"/>
          <p:cNvSpPr>
            <a:spLocks noChangeShapeType="1"/>
          </p:cNvSpPr>
          <p:nvPr/>
        </p:nvSpPr>
        <p:spPr bwMode="auto">
          <a:xfrm>
            <a:off x="6869113" y="3509315"/>
            <a:ext cx="71437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45" name="Line 54"/>
          <p:cNvSpPr>
            <a:spLocks noChangeShapeType="1"/>
          </p:cNvSpPr>
          <p:nvPr/>
        </p:nvSpPr>
        <p:spPr bwMode="auto">
          <a:xfrm>
            <a:off x="7315200" y="3882378"/>
            <a:ext cx="446088" cy="3746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 type="none"/>
            <a:tailEnd type="none" w="med" len="med"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46" name="Rectangle 55"/>
          <p:cNvSpPr>
            <a:spLocks noChangeArrowheads="1"/>
          </p:cNvSpPr>
          <p:nvPr/>
        </p:nvSpPr>
        <p:spPr bwMode="auto">
          <a:xfrm>
            <a:off x="7019434" y="3939528"/>
            <a:ext cx="79155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&lt;&lt;extend&gt;&gt;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47" name="Line 56"/>
          <p:cNvSpPr>
            <a:spLocks noChangeShapeType="1"/>
          </p:cNvSpPr>
          <p:nvPr/>
        </p:nvSpPr>
        <p:spPr bwMode="auto">
          <a:xfrm flipV="1">
            <a:off x="5932488" y="3566465"/>
            <a:ext cx="446087" cy="560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48" name="Freeform 57"/>
          <p:cNvSpPr>
            <a:spLocks/>
          </p:cNvSpPr>
          <p:nvPr/>
        </p:nvSpPr>
        <p:spPr bwMode="auto">
          <a:xfrm>
            <a:off x="6162675" y="3566465"/>
            <a:ext cx="215900" cy="230188"/>
          </a:xfrm>
          <a:custGeom>
            <a:avLst/>
            <a:gdLst>
              <a:gd name="T0" fmla="*/ 2147483647 w 136"/>
              <a:gd name="T1" fmla="*/ 0 h 145"/>
              <a:gd name="T2" fmla="*/ 2147483647 w 136"/>
              <a:gd name="T3" fmla="*/ 2147483647 h 145"/>
              <a:gd name="T4" fmla="*/ 0 w 136"/>
              <a:gd name="T5" fmla="*/ 2147483647 h 145"/>
              <a:gd name="T6" fmla="*/ 2147483647 w 136"/>
              <a:gd name="T7" fmla="*/ 0 h 145"/>
              <a:gd name="T8" fmla="*/ 0 60000 65536"/>
              <a:gd name="T9" fmla="*/ 0 60000 65536"/>
              <a:gd name="T10" fmla="*/ 0 60000 65536"/>
              <a:gd name="T11" fmla="*/ 0 60000 65536"/>
              <a:gd name="T12" fmla="*/ 0 w 136"/>
              <a:gd name="T13" fmla="*/ 0 h 145"/>
              <a:gd name="T14" fmla="*/ 136 w 136"/>
              <a:gd name="T15" fmla="*/ 145 h 1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" h="145">
                <a:moveTo>
                  <a:pt x="136" y="0"/>
                </a:moveTo>
                <a:lnTo>
                  <a:pt x="82" y="145"/>
                </a:lnTo>
                <a:lnTo>
                  <a:pt x="0" y="81"/>
                </a:lnTo>
                <a:lnTo>
                  <a:pt x="136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49" name="Line 58"/>
          <p:cNvSpPr>
            <a:spLocks noChangeShapeType="1"/>
          </p:cNvSpPr>
          <p:nvPr/>
        </p:nvSpPr>
        <p:spPr bwMode="auto">
          <a:xfrm flipH="1" flipV="1">
            <a:off x="6696075" y="3925240"/>
            <a:ext cx="100013" cy="633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50" name="Freeform 59"/>
          <p:cNvSpPr>
            <a:spLocks/>
          </p:cNvSpPr>
          <p:nvPr/>
        </p:nvSpPr>
        <p:spPr bwMode="auto">
          <a:xfrm>
            <a:off x="6638925" y="3925240"/>
            <a:ext cx="171450" cy="244475"/>
          </a:xfrm>
          <a:custGeom>
            <a:avLst/>
            <a:gdLst>
              <a:gd name="T0" fmla="*/ 2147483647 w 108"/>
              <a:gd name="T1" fmla="*/ 0 h 154"/>
              <a:gd name="T2" fmla="*/ 2147483647 w 108"/>
              <a:gd name="T3" fmla="*/ 2147483647 h 154"/>
              <a:gd name="T4" fmla="*/ 0 w 108"/>
              <a:gd name="T5" fmla="*/ 2147483647 h 154"/>
              <a:gd name="T6" fmla="*/ 2147483647 w 108"/>
              <a:gd name="T7" fmla="*/ 0 h 154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4"/>
              <a:gd name="T14" fmla="*/ 108 w 108"/>
              <a:gd name="T15" fmla="*/ 154 h 1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4">
                <a:moveTo>
                  <a:pt x="36" y="0"/>
                </a:moveTo>
                <a:lnTo>
                  <a:pt x="108" y="136"/>
                </a:lnTo>
                <a:lnTo>
                  <a:pt x="0" y="154"/>
                </a:lnTo>
                <a:lnTo>
                  <a:pt x="36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51" name="Line 60"/>
          <p:cNvSpPr>
            <a:spLocks noChangeShapeType="1"/>
          </p:cNvSpPr>
          <p:nvPr/>
        </p:nvSpPr>
        <p:spPr bwMode="auto">
          <a:xfrm flipH="1">
            <a:off x="7011988" y="3106090"/>
            <a:ext cx="490537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52" name="Line 61"/>
          <p:cNvSpPr>
            <a:spLocks noChangeShapeType="1"/>
          </p:cNvSpPr>
          <p:nvPr/>
        </p:nvSpPr>
        <p:spPr bwMode="auto">
          <a:xfrm flipV="1">
            <a:off x="7502525" y="3018778"/>
            <a:ext cx="488950" cy="87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53" name="Oval 62"/>
          <p:cNvSpPr>
            <a:spLocks noChangeArrowheads="1"/>
          </p:cNvSpPr>
          <p:nvPr/>
        </p:nvSpPr>
        <p:spPr bwMode="auto">
          <a:xfrm>
            <a:off x="474663" y="4299890"/>
            <a:ext cx="230187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54" name="Line 63"/>
          <p:cNvSpPr>
            <a:spLocks noChangeShapeType="1"/>
          </p:cNvSpPr>
          <p:nvPr/>
        </p:nvSpPr>
        <p:spPr bwMode="auto">
          <a:xfrm>
            <a:off x="576263" y="4501503"/>
            <a:ext cx="1587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55" name="Line 64"/>
          <p:cNvSpPr>
            <a:spLocks noChangeShapeType="1"/>
          </p:cNvSpPr>
          <p:nvPr/>
        </p:nvSpPr>
        <p:spPr bwMode="auto">
          <a:xfrm>
            <a:off x="417513" y="4558653"/>
            <a:ext cx="330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56" name="Freeform 65"/>
          <p:cNvSpPr>
            <a:spLocks/>
          </p:cNvSpPr>
          <p:nvPr/>
        </p:nvSpPr>
        <p:spPr bwMode="auto">
          <a:xfrm>
            <a:off x="344488" y="4688828"/>
            <a:ext cx="461962" cy="230187"/>
          </a:xfrm>
          <a:custGeom>
            <a:avLst/>
            <a:gdLst>
              <a:gd name="T0" fmla="*/ 0 w 32"/>
              <a:gd name="T1" fmla="*/ 2147483647 h 16"/>
              <a:gd name="T2" fmla="*/ 2147483647 w 32"/>
              <a:gd name="T3" fmla="*/ 0 h 16"/>
              <a:gd name="T4" fmla="*/ 2147483647 w 32"/>
              <a:gd name="T5" fmla="*/ 2147483647 h 16"/>
              <a:gd name="T6" fmla="*/ 0 60000 65536"/>
              <a:gd name="T7" fmla="*/ 0 60000 65536"/>
              <a:gd name="T8" fmla="*/ 0 60000 65536"/>
              <a:gd name="T9" fmla="*/ 0 w 32"/>
              <a:gd name="T10" fmla="*/ 0 h 16"/>
              <a:gd name="T11" fmla="*/ 32 w 32"/>
              <a:gd name="T12" fmla="*/ 16 h 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" h="16">
                <a:moveTo>
                  <a:pt x="0" y="16"/>
                </a:moveTo>
                <a:lnTo>
                  <a:pt x="16" y="0"/>
                </a:lnTo>
                <a:lnTo>
                  <a:pt x="32" y="1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57" name="Rectangle 66"/>
          <p:cNvSpPr>
            <a:spLocks noChangeArrowheads="1"/>
          </p:cNvSpPr>
          <p:nvPr/>
        </p:nvSpPr>
        <p:spPr bwMode="auto">
          <a:xfrm>
            <a:off x="222356" y="4925838"/>
            <a:ext cx="73480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 dirty="0">
                <a:solidFill>
                  <a:srgbClr val="FFFFFF"/>
                </a:solidFill>
              </a:rPr>
              <a:t>Sommelier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85058" name="Oval 67"/>
          <p:cNvSpPr>
            <a:spLocks noChangeArrowheads="1"/>
          </p:cNvSpPr>
          <p:nvPr/>
        </p:nvSpPr>
        <p:spPr bwMode="auto">
          <a:xfrm>
            <a:off x="1539875" y="4328465"/>
            <a:ext cx="850900" cy="446088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59" name="Rectangle 68"/>
          <p:cNvSpPr>
            <a:spLocks noChangeArrowheads="1"/>
          </p:cNvSpPr>
          <p:nvPr/>
        </p:nvSpPr>
        <p:spPr bwMode="auto">
          <a:xfrm>
            <a:off x="1333590" y="4890440"/>
            <a:ext cx="131903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Commander pinard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60" name="Line 69"/>
          <p:cNvSpPr>
            <a:spLocks noChangeShapeType="1"/>
          </p:cNvSpPr>
          <p:nvPr/>
        </p:nvSpPr>
        <p:spPr bwMode="auto">
          <a:xfrm flipV="1">
            <a:off x="2001838" y="3609328"/>
            <a:ext cx="28575" cy="3460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61" name="Line 70"/>
          <p:cNvSpPr>
            <a:spLocks noChangeShapeType="1"/>
          </p:cNvSpPr>
          <p:nvPr/>
        </p:nvSpPr>
        <p:spPr bwMode="auto">
          <a:xfrm>
            <a:off x="2030413" y="3609328"/>
            <a:ext cx="42862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62" name="Line 71"/>
          <p:cNvSpPr>
            <a:spLocks noChangeShapeType="1"/>
          </p:cNvSpPr>
          <p:nvPr/>
        </p:nvSpPr>
        <p:spPr bwMode="auto">
          <a:xfrm flipH="1">
            <a:off x="1957388" y="3609328"/>
            <a:ext cx="73025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63" name="Line 72"/>
          <p:cNvSpPr>
            <a:spLocks noChangeShapeType="1"/>
          </p:cNvSpPr>
          <p:nvPr/>
        </p:nvSpPr>
        <p:spPr bwMode="auto">
          <a:xfrm flipH="1">
            <a:off x="1971675" y="3955403"/>
            <a:ext cx="30163" cy="3587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64" name="Rectangle 73"/>
          <p:cNvSpPr>
            <a:spLocks noChangeArrowheads="1"/>
          </p:cNvSpPr>
          <p:nvPr/>
        </p:nvSpPr>
        <p:spPr bwMode="auto">
          <a:xfrm>
            <a:off x="1648921" y="3839515"/>
            <a:ext cx="79155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&lt;&lt;</a:t>
            </a:r>
            <a:r>
              <a:rPr lang="fr-FR" sz="1100" dirty="0" err="1">
                <a:solidFill>
                  <a:schemeClr val="bg1"/>
                </a:solidFill>
              </a:rPr>
              <a:t>extend</a:t>
            </a:r>
            <a:r>
              <a:rPr lang="fr-FR" sz="1100" dirty="0">
                <a:solidFill>
                  <a:schemeClr val="bg1"/>
                </a:solidFill>
              </a:rPr>
              <a:t>&gt;&gt;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5065" name="Line 74"/>
          <p:cNvSpPr>
            <a:spLocks noChangeShapeType="1"/>
          </p:cNvSpPr>
          <p:nvPr/>
        </p:nvSpPr>
        <p:spPr bwMode="auto">
          <a:xfrm flipV="1">
            <a:off x="1165225" y="4544365"/>
            <a:ext cx="360363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66" name="Line 75"/>
          <p:cNvSpPr>
            <a:spLocks noChangeShapeType="1"/>
          </p:cNvSpPr>
          <p:nvPr/>
        </p:nvSpPr>
        <p:spPr bwMode="auto">
          <a:xfrm flipH="1">
            <a:off x="806450" y="4558653"/>
            <a:ext cx="358775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67" name="Oval 76"/>
          <p:cNvSpPr>
            <a:spLocks noChangeArrowheads="1"/>
          </p:cNvSpPr>
          <p:nvPr/>
        </p:nvSpPr>
        <p:spPr bwMode="auto">
          <a:xfrm>
            <a:off x="5111750" y="5681015"/>
            <a:ext cx="230188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68" name="Line 77"/>
          <p:cNvSpPr>
            <a:spLocks noChangeShapeType="1"/>
          </p:cNvSpPr>
          <p:nvPr/>
        </p:nvSpPr>
        <p:spPr bwMode="auto">
          <a:xfrm>
            <a:off x="5213350" y="5882628"/>
            <a:ext cx="1588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69" name="Line 78"/>
          <p:cNvSpPr>
            <a:spLocks noChangeShapeType="1"/>
          </p:cNvSpPr>
          <p:nvPr/>
        </p:nvSpPr>
        <p:spPr bwMode="auto">
          <a:xfrm>
            <a:off x="5054600" y="5925490"/>
            <a:ext cx="330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70" name="Freeform 79"/>
          <p:cNvSpPr>
            <a:spLocks/>
          </p:cNvSpPr>
          <p:nvPr/>
        </p:nvSpPr>
        <p:spPr bwMode="auto">
          <a:xfrm>
            <a:off x="4995863" y="6069953"/>
            <a:ext cx="447675" cy="215900"/>
          </a:xfrm>
          <a:custGeom>
            <a:avLst/>
            <a:gdLst>
              <a:gd name="T0" fmla="*/ 0 w 31"/>
              <a:gd name="T1" fmla="*/ 2147483647 h 15"/>
              <a:gd name="T2" fmla="*/ 2147483647 w 31"/>
              <a:gd name="T3" fmla="*/ 0 h 15"/>
              <a:gd name="T4" fmla="*/ 2147483647 w 31"/>
              <a:gd name="T5" fmla="*/ 2147483647 h 15"/>
              <a:gd name="T6" fmla="*/ 0 60000 65536"/>
              <a:gd name="T7" fmla="*/ 0 60000 65536"/>
              <a:gd name="T8" fmla="*/ 0 60000 65536"/>
              <a:gd name="T9" fmla="*/ 0 w 31"/>
              <a:gd name="T10" fmla="*/ 0 h 15"/>
              <a:gd name="T11" fmla="*/ 31 w 31"/>
              <a:gd name="T12" fmla="*/ 15 h 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" h="15">
                <a:moveTo>
                  <a:pt x="0" y="15"/>
                </a:moveTo>
                <a:lnTo>
                  <a:pt x="15" y="0"/>
                </a:lnTo>
                <a:lnTo>
                  <a:pt x="31" y="15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71" name="Rectangle 80"/>
          <p:cNvSpPr>
            <a:spLocks noChangeArrowheads="1"/>
          </p:cNvSpPr>
          <p:nvPr/>
        </p:nvSpPr>
        <p:spPr bwMode="auto">
          <a:xfrm>
            <a:off x="4993990" y="6414440"/>
            <a:ext cx="55143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Serveur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72" name="Oval 81"/>
          <p:cNvSpPr>
            <a:spLocks noChangeArrowheads="1"/>
          </p:cNvSpPr>
          <p:nvPr/>
        </p:nvSpPr>
        <p:spPr bwMode="auto">
          <a:xfrm>
            <a:off x="3354388" y="4760265"/>
            <a:ext cx="865187" cy="446088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73" name="Rectangle 82"/>
          <p:cNvSpPr>
            <a:spLocks noChangeArrowheads="1"/>
          </p:cNvSpPr>
          <p:nvPr/>
        </p:nvSpPr>
        <p:spPr bwMode="auto">
          <a:xfrm>
            <a:off x="2964124" y="5336528"/>
            <a:ext cx="171715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Retourner plat en cuisine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74" name="Line 83"/>
          <p:cNvSpPr>
            <a:spLocks noChangeShapeType="1"/>
          </p:cNvSpPr>
          <p:nvPr/>
        </p:nvSpPr>
        <p:spPr bwMode="auto">
          <a:xfrm flipV="1">
            <a:off x="3902075" y="4299890"/>
            <a:ext cx="8572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75" name="Line 84"/>
          <p:cNvSpPr>
            <a:spLocks noChangeShapeType="1"/>
          </p:cNvSpPr>
          <p:nvPr/>
        </p:nvSpPr>
        <p:spPr bwMode="auto">
          <a:xfrm>
            <a:off x="3987800" y="4299890"/>
            <a:ext cx="1588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76" name="Line 85"/>
          <p:cNvSpPr>
            <a:spLocks noChangeShapeType="1"/>
          </p:cNvSpPr>
          <p:nvPr/>
        </p:nvSpPr>
        <p:spPr bwMode="auto">
          <a:xfrm flipH="1">
            <a:off x="3887788" y="4299890"/>
            <a:ext cx="100012" cy="115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77" name="Line 86"/>
          <p:cNvSpPr>
            <a:spLocks noChangeShapeType="1"/>
          </p:cNvSpPr>
          <p:nvPr/>
        </p:nvSpPr>
        <p:spPr bwMode="auto">
          <a:xfrm flipH="1">
            <a:off x="3844925" y="4515790"/>
            <a:ext cx="57150" cy="2301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 type="none"/>
            <a:tailEnd type="none" w="med" len="med"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78" name="Rectangle 87"/>
          <p:cNvSpPr>
            <a:spLocks noChangeArrowheads="1"/>
          </p:cNvSpPr>
          <p:nvPr/>
        </p:nvSpPr>
        <p:spPr bwMode="auto">
          <a:xfrm>
            <a:off x="3606309" y="4415778"/>
            <a:ext cx="79155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100">
                <a:solidFill>
                  <a:schemeClr val="bg1"/>
                </a:solidFill>
              </a:rPr>
              <a:t>&lt;&lt;extend&gt;&gt;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85079" name="Line 88"/>
          <p:cNvSpPr>
            <a:spLocks noChangeShapeType="1"/>
          </p:cNvSpPr>
          <p:nvPr/>
        </p:nvSpPr>
        <p:spPr bwMode="auto">
          <a:xfrm flipH="1" flipV="1">
            <a:off x="4651375" y="5581003"/>
            <a:ext cx="15875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85080" name="Line 89"/>
          <p:cNvSpPr>
            <a:spLocks noChangeShapeType="1"/>
          </p:cNvSpPr>
          <p:nvPr/>
        </p:nvSpPr>
        <p:spPr bwMode="auto">
          <a:xfrm>
            <a:off x="4810125" y="5695303"/>
            <a:ext cx="171450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1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81260" y="1371600"/>
            <a:ext cx="8023247" cy="1447800"/>
          </a:xfrm>
        </p:spPr>
        <p:txBody>
          <a:bodyPr/>
          <a:lstStyle/>
          <a:p>
            <a:pPr algn="ctr"/>
            <a:r>
              <a:rPr lang="fr-FR" sz="3400" dirty="0"/>
              <a:t>Rappels de l'approche des langages </a:t>
            </a:r>
            <a:r>
              <a:rPr lang="fr-FR" sz="3400" dirty="0" smtClean="0"/>
              <a:t>traditionnels</a:t>
            </a:r>
            <a:endParaRPr lang="fr-FR" sz="3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effectLst/>
              </a:rPr>
              <a:t>Traitement ?</a:t>
            </a:r>
            <a:endParaRPr lang="fr-FR" sz="2800" dirty="0">
              <a:effectLst/>
            </a:endParaRPr>
          </a:p>
          <a:p>
            <a:r>
              <a:rPr lang="fr-FR" sz="2800" dirty="0" smtClean="0">
                <a:effectLst/>
              </a:rPr>
              <a:t>Données ?</a:t>
            </a:r>
            <a:endParaRPr lang="fr-FR" sz="2800" dirty="0">
              <a:effectLst/>
            </a:endParaRPr>
          </a:p>
          <a:p>
            <a:r>
              <a:rPr lang="fr-FR" sz="2800" dirty="0" smtClean="0">
                <a:effectLst/>
              </a:rPr>
              <a:t>Difficultés ?</a:t>
            </a:r>
            <a:endParaRPr lang="fr-F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12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89163" y="180975"/>
            <a:ext cx="6954837" cy="1447800"/>
          </a:xfrm>
        </p:spPr>
        <p:txBody>
          <a:bodyPr/>
          <a:lstStyle/>
          <a:p>
            <a:pPr algn="ctr"/>
            <a:r>
              <a:rPr lang="fr-FR" sz="3200" dirty="0" smtClean="0">
                <a:solidFill>
                  <a:srgbClr val="FFFFFF"/>
                </a:solidFill>
              </a:rPr>
              <a:t>Utilisation des Use case</a:t>
            </a:r>
          </a:p>
        </p:txBody>
      </p:sp>
      <p:sp>
        <p:nvSpPr>
          <p:cNvPr id="86018" name="Oval 3"/>
          <p:cNvSpPr>
            <a:spLocks noChangeArrowheads="1"/>
          </p:cNvSpPr>
          <p:nvPr/>
        </p:nvSpPr>
        <p:spPr bwMode="auto">
          <a:xfrm>
            <a:off x="441123" y="1311475"/>
            <a:ext cx="865188" cy="446088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1415799" y="1463875"/>
            <a:ext cx="6668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fr-FR" sz="1400">
                <a:solidFill>
                  <a:srgbClr val="FFFFFF"/>
                </a:solidFill>
              </a:rPr>
              <a:t>Manger</a:t>
            </a:r>
            <a:endParaRPr lang="fr-FR" sz="1100">
              <a:solidFill>
                <a:srgbClr val="FFFFFF"/>
              </a:solidFill>
            </a:endParaRPr>
          </a:p>
        </p:txBody>
      </p:sp>
      <p:grpSp>
        <p:nvGrpSpPr>
          <p:cNvPr id="86020" name="Group 19"/>
          <p:cNvGrpSpPr>
            <a:grpSpLocks/>
          </p:cNvGrpSpPr>
          <p:nvPr/>
        </p:nvGrpSpPr>
        <p:grpSpPr bwMode="auto">
          <a:xfrm>
            <a:off x="745923" y="1768675"/>
            <a:ext cx="1447800" cy="708025"/>
            <a:chOff x="480" y="1104"/>
            <a:chExt cx="912" cy="446"/>
          </a:xfrm>
        </p:grpSpPr>
        <p:pic>
          <p:nvPicPr>
            <p:cNvPr id="8603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0" y="1392"/>
              <a:ext cx="91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040" name="Line 6"/>
            <p:cNvSpPr>
              <a:spLocks noChangeShapeType="1"/>
            </p:cNvSpPr>
            <p:nvPr/>
          </p:nvSpPr>
          <p:spPr bwMode="auto">
            <a:xfrm>
              <a:off x="576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FFFFFF"/>
                </a:solidFill>
              </a:endParaRPr>
            </a:p>
          </p:txBody>
        </p:sp>
      </p:grpSp>
      <p:grpSp>
        <p:nvGrpSpPr>
          <p:cNvPr id="86021" name="Group 20"/>
          <p:cNvGrpSpPr>
            <a:grpSpLocks/>
          </p:cNvGrpSpPr>
          <p:nvPr/>
        </p:nvGrpSpPr>
        <p:grpSpPr bwMode="auto">
          <a:xfrm>
            <a:off x="1034848" y="2648150"/>
            <a:ext cx="1492250" cy="4039053"/>
            <a:chOff x="662" y="1658"/>
            <a:chExt cx="940" cy="2734"/>
          </a:xfrm>
        </p:grpSpPr>
        <p:sp>
          <p:nvSpPr>
            <p:cNvPr id="86037" name="Text Box 7"/>
            <p:cNvSpPr txBox="1">
              <a:spLocks noChangeArrowheads="1"/>
            </p:cNvSpPr>
            <p:nvPr/>
          </p:nvSpPr>
          <p:spPr bwMode="auto">
            <a:xfrm>
              <a:off x="662" y="1658"/>
              <a:ext cx="940" cy="27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sz="1200" dirty="0">
                  <a:solidFill>
                    <a:srgbClr val="FFFFFF"/>
                  </a:solidFill>
                </a:rPr>
                <a:t>Descriptions</a:t>
              </a:r>
            </a:p>
            <a:p>
              <a:endParaRPr lang="fr-FR" sz="1200" dirty="0">
                <a:solidFill>
                  <a:srgbClr val="FFFFFF"/>
                </a:solidFill>
              </a:endParaRPr>
            </a:p>
            <a:p>
              <a:endParaRPr lang="fr-FR" sz="1200" dirty="0">
                <a:solidFill>
                  <a:srgbClr val="FFFFFF"/>
                </a:solidFill>
              </a:endParaRPr>
            </a:p>
            <a:p>
              <a:endParaRPr lang="fr-FR" sz="1200" dirty="0">
                <a:solidFill>
                  <a:srgbClr val="FFFFFF"/>
                </a:solidFill>
              </a:endParaRPr>
            </a:p>
            <a:p>
              <a:endParaRPr lang="fr-FR" sz="1200" dirty="0">
                <a:solidFill>
                  <a:srgbClr val="FFFFFF"/>
                </a:solidFill>
              </a:endParaRPr>
            </a:p>
            <a:p>
              <a:endParaRPr lang="fr-FR" sz="1200" dirty="0">
                <a:solidFill>
                  <a:srgbClr val="FFFFFF"/>
                </a:solidFill>
              </a:endParaRPr>
            </a:p>
            <a:p>
              <a:endParaRPr lang="fr-FR" sz="1200" dirty="0">
                <a:solidFill>
                  <a:srgbClr val="FFFFFF"/>
                </a:solidFill>
              </a:endParaRPr>
            </a:p>
            <a:p>
              <a:endParaRPr lang="fr-FR" sz="1200" dirty="0">
                <a:solidFill>
                  <a:srgbClr val="FFFFFF"/>
                </a:solidFill>
              </a:endParaRPr>
            </a:p>
            <a:p>
              <a:endParaRPr lang="fr-FR" sz="1200" dirty="0">
                <a:solidFill>
                  <a:srgbClr val="FFFFFF"/>
                </a:solidFill>
              </a:endParaRPr>
            </a:p>
            <a:p>
              <a:endParaRPr lang="fr-FR" sz="1200" dirty="0">
                <a:solidFill>
                  <a:srgbClr val="FFFFFF"/>
                </a:solidFill>
              </a:endParaRPr>
            </a:p>
            <a:p>
              <a:endParaRPr lang="fr-FR" sz="1200" dirty="0">
                <a:solidFill>
                  <a:srgbClr val="FFFFFF"/>
                </a:solidFill>
              </a:endParaRPr>
            </a:p>
            <a:p>
              <a:endParaRPr lang="fr-FR" dirty="0">
                <a:solidFill>
                  <a:srgbClr val="FFFFFF"/>
                </a:solidFill>
              </a:endParaRPr>
            </a:p>
            <a:p>
              <a:endParaRPr lang="fr-FR" dirty="0">
                <a:solidFill>
                  <a:srgbClr val="FFFFFF"/>
                </a:solidFill>
              </a:endParaRPr>
            </a:p>
            <a:p>
              <a:endParaRPr lang="fr-FR" dirty="0">
                <a:solidFill>
                  <a:srgbClr val="FFFFFF"/>
                </a:solidFill>
              </a:endParaRPr>
            </a:p>
            <a:p>
              <a:endParaRPr lang="fr-FR" dirty="0">
                <a:solidFill>
                  <a:srgbClr val="FFFFFF"/>
                </a:solidFill>
              </a:endParaRPr>
            </a:p>
            <a:p>
              <a:endParaRPr lang="fr-FR" dirty="0">
                <a:solidFill>
                  <a:srgbClr val="FFFFFF"/>
                </a:solidFill>
              </a:endParaRPr>
            </a:p>
            <a:p>
              <a:endParaRPr lang="fr-FR" dirty="0">
                <a:solidFill>
                  <a:srgbClr val="FFFFFF"/>
                </a:solidFill>
              </a:endParaRPr>
            </a:p>
            <a:p>
              <a:endParaRPr lang="fr-FR" dirty="0">
                <a:solidFill>
                  <a:srgbClr val="FFFFFF"/>
                </a:solidFill>
              </a:endParaRPr>
            </a:p>
            <a:p>
              <a:endParaRPr lang="fr-FR" dirty="0">
                <a:solidFill>
                  <a:srgbClr val="FFFFFF"/>
                </a:solidFill>
              </a:endParaRPr>
            </a:p>
          </p:txBody>
        </p:sp>
        <p:sp>
          <p:nvSpPr>
            <p:cNvPr id="86038" name="Freeform 8"/>
            <p:cNvSpPr>
              <a:spLocks/>
            </p:cNvSpPr>
            <p:nvPr/>
          </p:nvSpPr>
          <p:spPr bwMode="auto">
            <a:xfrm>
              <a:off x="722" y="2000"/>
              <a:ext cx="716" cy="1702"/>
            </a:xfrm>
            <a:custGeom>
              <a:avLst/>
              <a:gdLst>
                <a:gd name="T0" fmla="*/ 45 w 716"/>
                <a:gd name="T1" fmla="*/ 0 h 1702"/>
                <a:gd name="T2" fmla="*/ 511 w 716"/>
                <a:gd name="T3" fmla="*/ 33 h 1702"/>
                <a:gd name="T4" fmla="*/ 589 w 716"/>
                <a:gd name="T5" fmla="*/ 44 h 1702"/>
                <a:gd name="T6" fmla="*/ 700 w 716"/>
                <a:gd name="T7" fmla="*/ 66 h 1702"/>
                <a:gd name="T8" fmla="*/ 223 w 716"/>
                <a:gd name="T9" fmla="*/ 122 h 1702"/>
                <a:gd name="T10" fmla="*/ 178 w 716"/>
                <a:gd name="T11" fmla="*/ 200 h 1702"/>
                <a:gd name="T12" fmla="*/ 211 w 716"/>
                <a:gd name="T13" fmla="*/ 211 h 1702"/>
                <a:gd name="T14" fmla="*/ 511 w 716"/>
                <a:gd name="T15" fmla="*/ 178 h 1702"/>
                <a:gd name="T16" fmla="*/ 500 w 716"/>
                <a:gd name="T17" fmla="*/ 222 h 1702"/>
                <a:gd name="T18" fmla="*/ 423 w 716"/>
                <a:gd name="T19" fmla="*/ 278 h 1702"/>
                <a:gd name="T20" fmla="*/ 223 w 716"/>
                <a:gd name="T21" fmla="*/ 355 h 1702"/>
                <a:gd name="T22" fmla="*/ 167 w 716"/>
                <a:gd name="T23" fmla="*/ 444 h 1702"/>
                <a:gd name="T24" fmla="*/ 445 w 716"/>
                <a:gd name="T25" fmla="*/ 400 h 1702"/>
                <a:gd name="T26" fmla="*/ 556 w 716"/>
                <a:gd name="T27" fmla="*/ 411 h 1702"/>
                <a:gd name="T28" fmla="*/ 623 w 716"/>
                <a:gd name="T29" fmla="*/ 433 h 1702"/>
                <a:gd name="T30" fmla="*/ 378 w 716"/>
                <a:gd name="T31" fmla="*/ 500 h 1702"/>
                <a:gd name="T32" fmla="*/ 89 w 716"/>
                <a:gd name="T33" fmla="*/ 566 h 1702"/>
                <a:gd name="T34" fmla="*/ 123 w 716"/>
                <a:gd name="T35" fmla="*/ 622 h 1702"/>
                <a:gd name="T36" fmla="*/ 345 w 716"/>
                <a:gd name="T37" fmla="*/ 678 h 1702"/>
                <a:gd name="T38" fmla="*/ 556 w 716"/>
                <a:gd name="T39" fmla="*/ 655 h 1702"/>
                <a:gd name="T40" fmla="*/ 667 w 716"/>
                <a:gd name="T41" fmla="*/ 633 h 1702"/>
                <a:gd name="T42" fmla="*/ 712 w 716"/>
                <a:gd name="T43" fmla="*/ 644 h 1702"/>
                <a:gd name="T44" fmla="*/ 678 w 716"/>
                <a:gd name="T45" fmla="*/ 689 h 1702"/>
                <a:gd name="T46" fmla="*/ 567 w 716"/>
                <a:gd name="T47" fmla="*/ 766 h 1702"/>
                <a:gd name="T48" fmla="*/ 223 w 716"/>
                <a:gd name="T49" fmla="*/ 878 h 1702"/>
                <a:gd name="T50" fmla="*/ 211 w 716"/>
                <a:gd name="T51" fmla="*/ 944 h 1702"/>
                <a:gd name="T52" fmla="*/ 367 w 716"/>
                <a:gd name="T53" fmla="*/ 911 h 1702"/>
                <a:gd name="T54" fmla="*/ 500 w 716"/>
                <a:gd name="T55" fmla="*/ 866 h 1702"/>
                <a:gd name="T56" fmla="*/ 589 w 716"/>
                <a:gd name="T57" fmla="*/ 844 h 1702"/>
                <a:gd name="T58" fmla="*/ 700 w 716"/>
                <a:gd name="T59" fmla="*/ 900 h 1702"/>
                <a:gd name="T60" fmla="*/ 156 w 716"/>
                <a:gd name="T61" fmla="*/ 1044 h 1702"/>
                <a:gd name="T62" fmla="*/ 123 w 716"/>
                <a:gd name="T63" fmla="*/ 1133 h 1702"/>
                <a:gd name="T64" fmla="*/ 156 w 716"/>
                <a:gd name="T65" fmla="*/ 1144 h 1702"/>
                <a:gd name="T66" fmla="*/ 678 w 716"/>
                <a:gd name="T67" fmla="*/ 1144 h 1702"/>
                <a:gd name="T68" fmla="*/ 378 w 716"/>
                <a:gd name="T69" fmla="*/ 1233 h 1702"/>
                <a:gd name="T70" fmla="*/ 211 w 716"/>
                <a:gd name="T71" fmla="*/ 1244 h 1702"/>
                <a:gd name="T72" fmla="*/ 0 w 716"/>
                <a:gd name="T73" fmla="*/ 1333 h 1702"/>
                <a:gd name="T74" fmla="*/ 156 w 716"/>
                <a:gd name="T75" fmla="*/ 1355 h 1702"/>
                <a:gd name="T76" fmla="*/ 445 w 716"/>
                <a:gd name="T77" fmla="*/ 1322 h 1702"/>
                <a:gd name="T78" fmla="*/ 623 w 716"/>
                <a:gd name="T79" fmla="*/ 1333 h 1702"/>
                <a:gd name="T80" fmla="*/ 656 w 716"/>
                <a:gd name="T81" fmla="*/ 1344 h 1702"/>
                <a:gd name="T82" fmla="*/ 556 w 716"/>
                <a:gd name="T83" fmla="*/ 1411 h 1702"/>
                <a:gd name="T84" fmla="*/ 223 w 716"/>
                <a:gd name="T85" fmla="*/ 1466 h 1702"/>
                <a:gd name="T86" fmla="*/ 123 w 716"/>
                <a:gd name="T87" fmla="*/ 1477 h 1702"/>
                <a:gd name="T88" fmla="*/ 111 w 716"/>
                <a:gd name="T89" fmla="*/ 1511 h 1702"/>
                <a:gd name="T90" fmla="*/ 311 w 716"/>
                <a:gd name="T91" fmla="*/ 1600 h 1702"/>
                <a:gd name="T92" fmla="*/ 678 w 716"/>
                <a:gd name="T93" fmla="*/ 1589 h 1702"/>
                <a:gd name="T94" fmla="*/ 634 w 716"/>
                <a:gd name="T95" fmla="*/ 1600 h 1702"/>
                <a:gd name="T96" fmla="*/ 589 w 716"/>
                <a:gd name="T97" fmla="*/ 1622 h 1702"/>
                <a:gd name="T98" fmla="*/ 134 w 716"/>
                <a:gd name="T99" fmla="*/ 1689 h 1702"/>
                <a:gd name="T100" fmla="*/ 78 w 716"/>
                <a:gd name="T101" fmla="*/ 1700 h 17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16"/>
                <a:gd name="T154" fmla="*/ 0 h 1702"/>
                <a:gd name="T155" fmla="*/ 716 w 716"/>
                <a:gd name="T156" fmla="*/ 1702 h 170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16" h="1702">
                  <a:moveTo>
                    <a:pt x="45" y="0"/>
                  </a:moveTo>
                  <a:cubicBezTo>
                    <a:pt x="207" y="6"/>
                    <a:pt x="353" y="15"/>
                    <a:pt x="511" y="33"/>
                  </a:cubicBezTo>
                  <a:cubicBezTo>
                    <a:pt x="537" y="36"/>
                    <a:pt x="563" y="39"/>
                    <a:pt x="589" y="44"/>
                  </a:cubicBezTo>
                  <a:cubicBezTo>
                    <a:pt x="626" y="50"/>
                    <a:pt x="700" y="66"/>
                    <a:pt x="700" y="66"/>
                  </a:cubicBezTo>
                  <a:cubicBezTo>
                    <a:pt x="604" y="133"/>
                    <a:pt x="322" y="117"/>
                    <a:pt x="223" y="122"/>
                  </a:cubicBezTo>
                  <a:cubicBezTo>
                    <a:pt x="187" y="134"/>
                    <a:pt x="124" y="156"/>
                    <a:pt x="178" y="200"/>
                  </a:cubicBezTo>
                  <a:cubicBezTo>
                    <a:pt x="187" y="207"/>
                    <a:pt x="200" y="207"/>
                    <a:pt x="211" y="211"/>
                  </a:cubicBezTo>
                  <a:cubicBezTo>
                    <a:pt x="310" y="195"/>
                    <a:pt x="411" y="189"/>
                    <a:pt x="511" y="178"/>
                  </a:cubicBezTo>
                  <a:cubicBezTo>
                    <a:pt x="507" y="193"/>
                    <a:pt x="508" y="209"/>
                    <a:pt x="500" y="222"/>
                  </a:cubicBezTo>
                  <a:cubicBezTo>
                    <a:pt x="481" y="255"/>
                    <a:pt x="453" y="261"/>
                    <a:pt x="423" y="278"/>
                  </a:cubicBezTo>
                  <a:cubicBezTo>
                    <a:pt x="358" y="315"/>
                    <a:pt x="293" y="332"/>
                    <a:pt x="223" y="355"/>
                  </a:cubicBezTo>
                  <a:cubicBezTo>
                    <a:pt x="178" y="385"/>
                    <a:pt x="148" y="386"/>
                    <a:pt x="167" y="444"/>
                  </a:cubicBezTo>
                  <a:cubicBezTo>
                    <a:pt x="263" y="435"/>
                    <a:pt x="351" y="418"/>
                    <a:pt x="445" y="400"/>
                  </a:cubicBezTo>
                  <a:cubicBezTo>
                    <a:pt x="482" y="404"/>
                    <a:pt x="519" y="404"/>
                    <a:pt x="556" y="411"/>
                  </a:cubicBezTo>
                  <a:cubicBezTo>
                    <a:pt x="579" y="415"/>
                    <a:pt x="623" y="433"/>
                    <a:pt x="623" y="433"/>
                  </a:cubicBezTo>
                  <a:cubicBezTo>
                    <a:pt x="543" y="472"/>
                    <a:pt x="462" y="475"/>
                    <a:pt x="378" y="500"/>
                  </a:cubicBezTo>
                  <a:cubicBezTo>
                    <a:pt x="279" y="530"/>
                    <a:pt x="193" y="551"/>
                    <a:pt x="89" y="566"/>
                  </a:cubicBezTo>
                  <a:cubicBezTo>
                    <a:pt x="97" y="591"/>
                    <a:pt x="97" y="609"/>
                    <a:pt x="123" y="622"/>
                  </a:cubicBezTo>
                  <a:cubicBezTo>
                    <a:pt x="183" y="651"/>
                    <a:pt x="282" y="670"/>
                    <a:pt x="345" y="678"/>
                  </a:cubicBezTo>
                  <a:cubicBezTo>
                    <a:pt x="422" y="671"/>
                    <a:pt x="483" y="668"/>
                    <a:pt x="556" y="655"/>
                  </a:cubicBezTo>
                  <a:cubicBezTo>
                    <a:pt x="593" y="649"/>
                    <a:pt x="667" y="633"/>
                    <a:pt x="667" y="633"/>
                  </a:cubicBezTo>
                  <a:cubicBezTo>
                    <a:pt x="682" y="637"/>
                    <a:pt x="709" y="629"/>
                    <a:pt x="712" y="644"/>
                  </a:cubicBezTo>
                  <a:cubicBezTo>
                    <a:pt x="716" y="662"/>
                    <a:pt x="692" y="677"/>
                    <a:pt x="678" y="689"/>
                  </a:cubicBezTo>
                  <a:cubicBezTo>
                    <a:pt x="644" y="719"/>
                    <a:pt x="607" y="745"/>
                    <a:pt x="567" y="766"/>
                  </a:cubicBezTo>
                  <a:cubicBezTo>
                    <a:pt x="460" y="822"/>
                    <a:pt x="339" y="846"/>
                    <a:pt x="223" y="878"/>
                  </a:cubicBezTo>
                  <a:cubicBezTo>
                    <a:pt x="139" y="933"/>
                    <a:pt x="131" y="912"/>
                    <a:pt x="211" y="944"/>
                  </a:cubicBezTo>
                  <a:cubicBezTo>
                    <a:pt x="264" y="934"/>
                    <a:pt x="313" y="920"/>
                    <a:pt x="367" y="911"/>
                  </a:cubicBezTo>
                  <a:cubicBezTo>
                    <a:pt x="412" y="896"/>
                    <a:pt x="454" y="878"/>
                    <a:pt x="500" y="866"/>
                  </a:cubicBezTo>
                  <a:cubicBezTo>
                    <a:pt x="530" y="858"/>
                    <a:pt x="589" y="844"/>
                    <a:pt x="589" y="844"/>
                  </a:cubicBezTo>
                  <a:cubicBezTo>
                    <a:pt x="652" y="856"/>
                    <a:pt x="666" y="847"/>
                    <a:pt x="700" y="900"/>
                  </a:cubicBezTo>
                  <a:cubicBezTo>
                    <a:pt x="541" y="1020"/>
                    <a:pt x="338" y="983"/>
                    <a:pt x="156" y="1044"/>
                  </a:cubicBezTo>
                  <a:cubicBezTo>
                    <a:pt x="140" y="1069"/>
                    <a:pt x="91" y="1101"/>
                    <a:pt x="123" y="1133"/>
                  </a:cubicBezTo>
                  <a:cubicBezTo>
                    <a:pt x="131" y="1141"/>
                    <a:pt x="145" y="1140"/>
                    <a:pt x="156" y="1144"/>
                  </a:cubicBezTo>
                  <a:cubicBezTo>
                    <a:pt x="338" y="1135"/>
                    <a:pt x="500" y="1119"/>
                    <a:pt x="678" y="1144"/>
                  </a:cubicBezTo>
                  <a:cubicBezTo>
                    <a:pt x="622" y="1231"/>
                    <a:pt x="468" y="1226"/>
                    <a:pt x="378" y="1233"/>
                  </a:cubicBezTo>
                  <a:cubicBezTo>
                    <a:pt x="322" y="1237"/>
                    <a:pt x="267" y="1240"/>
                    <a:pt x="211" y="1244"/>
                  </a:cubicBezTo>
                  <a:cubicBezTo>
                    <a:pt x="118" y="1259"/>
                    <a:pt x="70" y="1266"/>
                    <a:pt x="0" y="1333"/>
                  </a:cubicBezTo>
                  <a:cubicBezTo>
                    <a:pt x="51" y="1382"/>
                    <a:pt x="79" y="1364"/>
                    <a:pt x="156" y="1355"/>
                  </a:cubicBezTo>
                  <a:cubicBezTo>
                    <a:pt x="425" y="1323"/>
                    <a:pt x="241" y="1342"/>
                    <a:pt x="445" y="1322"/>
                  </a:cubicBezTo>
                  <a:cubicBezTo>
                    <a:pt x="504" y="1326"/>
                    <a:pt x="564" y="1327"/>
                    <a:pt x="623" y="1333"/>
                  </a:cubicBezTo>
                  <a:cubicBezTo>
                    <a:pt x="635" y="1334"/>
                    <a:pt x="656" y="1332"/>
                    <a:pt x="656" y="1344"/>
                  </a:cubicBezTo>
                  <a:cubicBezTo>
                    <a:pt x="656" y="1393"/>
                    <a:pt x="581" y="1403"/>
                    <a:pt x="556" y="1411"/>
                  </a:cubicBezTo>
                  <a:cubicBezTo>
                    <a:pt x="450" y="1446"/>
                    <a:pt x="333" y="1455"/>
                    <a:pt x="223" y="1466"/>
                  </a:cubicBezTo>
                  <a:cubicBezTo>
                    <a:pt x="190" y="1469"/>
                    <a:pt x="156" y="1473"/>
                    <a:pt x="123" y="1477"/>
                  </a:cubicBezTo>
                  <a:cubicBezTo>
                    <a:pt x="119" y="1488"/>
                    <a:pt x="109" y="1499"/>
                    <a:pt x="111" y="1511"/>
                  </a:cubicBezTo>
                  <a:cubicBezTo>
                    <a:pt x="123" y="1585"/>
                    <a:pt x="264" y="1594"/>
                    <a:pt x="311" y="1600"/>
                  </a:cubicBezTo>
                  <a:cubicBezTo>
                    <a:pt x="428" y="1594"/>
                    <a:pt x="561" y="1568"/>
                    <a:pt x="678" y="1589"/>
                  </a:cubicBezTo>
                  <a:cubicBezTo>
                    <a:pt x="663" y="1593"/>
                    <a:pt x="648" y="1595"/>
                    <a:pt x="634" y="1600"/>
                  </a:cubicBezTo>
                  <a:cubicBezTo>
                    <a:pt x="618" y="1606"/>
                    <a:pt x="605" y="1617"/>
                    <a:pt x="589" y="1622"/>
                  </a:cubicBezTo>
                  <a:cubicBezTo>
                    <a:pt x="443" y="1665"/>
                    <a:pt x="283" y="1666"/>
                    <a:pt x="134" y="1689"/>
                  </a:cubicBezTo>
                  <a:cubicBezTo>
                    <a:pt x="93" y="1702"/>
                    <a:pt x="112" y="1700"/>
                    <a:pt x="78" y="17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FFFFFF"/>
                </a:solidFill>
              </a:endParaRPr>
            </a:p>
          </p:txBody>
        </p:sp>
      </p:grpSp>
      <p:pic>
        <p:nvPicPr>
          <p:cNvPr id="8602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3923" y="1921075"/>
            <a:ext cx="4967288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6023" name="Group 18"/>
          <p:cNvGrpSpPr>
            <a:grpSpLocks/>
          </p:cNvGrpSpPr>
          <p:nvPr/>
        </p:nvGrpSpPr>
        <p:grpSpPr bwMode="auto">
          <a:xfrm>
            <a:off x="1355523" y="2911675"/>
            <a:ext cx="6477000" cy="2667000"/>
            <a:chOff x="864" y="1824"/>
            <a:chExt cx="4080" cy="1680"/>
          </a:xfrm>
        </p:grpSpPr>
        <p:sp>
          <p:nvSpPr>
            <p:cNvPr id="86031" name="Rectangle 11"/>
            <p:cNvSpPr>
              <a:spLocks noChangeArrowheads="1"/>
            </p:cNvSpPr>
            <p:nvPr/>
          </p:nvSpPr>
          <p:spPr bwMode="auto">
            <a:xfrm>
              <a:off x="864" y="220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86032" name="Line 12"/>
            <p:cNvSpPr>
              <a:spLocks noChangeShapeType="1"/>
            </p:cNvSpPr>
            <p:nvPr/>
          </p:nvSpPr>
          <p:spPr bwMode="auto">
            <a:xfrm flipV="1">
              <a:off x="1488" y="1824"/>
              <a:ext cx="115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86033" name="Rectangle 13"/>
            <p:cNvSpPr>
              <a:spLocks noChangeArrowheads="1"/>
            </p:cNvSpPr>
            <p:nvPr/>
          </p:nvSpPr>
          <p:spPr bwMode="auto">
            <a:xfrm>
              <a:off x="864" y="2784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86034" name="Line 14"/>
            <p:cNvSpPr>
              <a:spLocks noChangeShapeType="1"/>
            </p:cNvSpPr>
            <p:nvPr/>
          </p:nvSpPr>
          <p:spPr bwMode="auto">
            <a:xfrm flipV="1">
              <a:off x="1488" y="1968"/>
              <a:ext cx="225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86035" name="Rectangle 15"/>
            <p:cNvSpPr>
              <a:spLocks noChangeArrowheads="1"/>
            </p:cNvSpPr>
            <p:nvPr/>
          </p:nvSpPr>
          <p:spPr bwMode="auto">
            <a:xfrm>
              <a:off x="864" y="3312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86036" name="Line 16"/>
            <p:cNvSpPr>
              <a:spLocks noChangeShapeType="1"/>
            </p:cNvSpPr>
            <p:nvPr/>
          </p:nvSpPr>
          <p:spPr bwMode="auto">
            <a:xfrm flipV="1">
              <a:off x="1488" y="2064"/>
              <a:ext cx="3456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>
                <a:solidFill>
                  <a:srgbClr val="FFFFFF"/>
                </a:solidFill>
              </a:endParaRPr>
            </a:p>
          </p:txBody>
        </p:sp>
      </p:grpSp>
      <p:sp>
        <p:nvSpPr>
          <p:cNvPr id="86024" name="Text Box 17"/>
          <p:cNvSpPr txBox="1">
            <a:spLocks noChangeArrowheads="1"/>
          </p:cNvSpPr>
          <p:nvPr/>
        </p:nvSpPr>
        <p:spPr bwMode="auto">
          <a:xfrm>
            <a:off x="2955723" y="5350075"/>
            <a:ext cx="54531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0">
                <a:solidFill>
                  <a:srgbClr val="FFFFFF"/>
                </a:solidFill>
              </a:rPr>
              <a:t>Distribuer le comportement des fonctionnalités</a:t>
            </a:r>
          </a:p>
          <a:p>
            <a:r>
              <a:rPr lang="fr-FR" sz="1800" b="0">
                <a:solidFill>
                  <a:srgbClr val="FFFFFF"/>
                </a:solidFill>
              </a:rPr>
              <a:t>aux méthodes des objets</a:t>
            </a:r>
          </a:p>
        </p:txBody>
      </p:sp>
      <p:sp>
        <p:nvSpPr>
          <p:cNvPr id="86025" name="Line 21"/>
          <p:cNvSpPr>
            <a:spLocks noChangeShapeType="1"/>
          </p:cNvSpPr>
          <p:nvPr/>
        </p:nvSpPr>
        <p:spPr bwMode="auto">
          <a:xfrm flipV="1">
            <a:off x="6460923" y="2835475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86026" name="Line 22"/>
          <p:cNvSpPr>
            <a:spLocks noChangeShapeType="1"/>
          </p:cNvSpPr>
          <p:nvPr/>
        </p:nvSpPr>
        <p:spPr bwMode="auto">
          <a:xfrm>
            <a:off x="4708323" y="29878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86027" name="Line 23"/>
          <p:cNvSpPr>
            <a:spLocks noChangeShapeType="1"/>
          </p:cNvSpPr>
          <p:nvPr/>
        </p:nvSpPr>
        <p:spPr bwMode="auto">
          <a:xfrm>
            <a:off x="5089323" y="29878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86028" name="Line 24"/>
          <p:cNvSpPr>
            <a:spLocks noChangeShapeType="1"/>
          </p:cNvSpPr>
          <p:nvPr/>
        </p:nvSpPr>
        <p:spPr bwMode="auto">
          <a:xfrm flipH="1" flipV="1">
            <a:off x="4708323" y="3216475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vos stylos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146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251075" y="284163"/>
            <a:ext cx="6892925" cy="1447800"/>
          </a:xfrm>
        </p:spPr>
        <p:txBody>
          <a:bodyPr/>
          <a:lstStyle/>
          <a:p>
            <a:pPr algn="ctr"/>
            <a:r>
              <a:rPr lang="fr-FR" sz="3200" dirty="0" smtClean="0"/>
              <a:t>Conclusion sur les dépendances</a:t>
            </a:r>
          </a:p>
        </p:txBody>
      </p:sp>
      <p:sp>
        <p:nvSpPr>
          <p:cNvPr id="189442" name="Text Box 1027"/>
          <p:cNvSpPr txBox="1">
            <a:spLocks noChangeArrowheads="1"/>
          </p:cNvSpPr>
          <p:nvPr/>
        </p:nvSpPr>
        <p:spPr bwMode="auto">
          <a:xfrm>
            <a:off x="2250830" y="1960497"/>
            <a:ext cx="6417141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Regrouper les classes qui vont bien ensemble</a:t>
            </a:r>
            <a:br>
              <a:rPr lang="fr-FR" sz="2000" b="0" dirty="0">
                <a:solidFill>
                  <a:srgbClr val="FFFFFF"/>
                </a:solidFill>
              </a:rPr>
            </a:br>
            <a:endParaRPr lang="fr-FR" sz="2000" b="0" dirty="0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Un package peut </a:t>
            </a:r>
            <a:r>
              <a:rPr lang="fr-FR" sz="2000" b="0" dirty="0" smtClean="0">
                <a:solidFill>
                  <a:srgbClr val="FFFFFF"/>
                </a:solidFill>
              </a:rPr>
              <a:t>contenir n </a:t>
            </a:r>
            <a:r>
              <a:rPr lang="fr-FR" sz="2000" b="0" dirty="0">
                <a:solidFill>
                  <a:srgbClr val="FFFFFF"/>
                </a:solidFill>
              </a:rPr>
              <a:t>classes</a:t>
            </a:r>
            <a:br>
              <a:rPr lang="fr-FR" sz="2000" b="0" dirty="0">
                <a:solidFill>
                  <a:srgbClr val="FFFFFF"/>
                </a:solidFill>
              </a:rPr>
            </a:br>
            <a:endParaRPr lang="fr-FR" sz="2000" b="0" dirty="0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Éviter les associations </a:t>
            </a:r>
            <a:r>
              <a:rPr lang="fr-FR" sz="2000" b="0" dirty="0" err="1">
                <a:solidFill>
                  <a:srgbClr val="FFFFFF"/>
                </a:solidFill>
              </a:rPr>
              <a:t>bi-directionnelles</a:t>
            </a:r>
            <a:r>
              <a:rPr lang="fr-FR" sz="2000" b="0" dirty="0">
                <a:solidFill>
                  <a:srgbClr val="FFFFFF"/>
                </a:solidFill>
              </a:rPr>
              <a:t/>
            </a:r>
            <a:br>
              <a:rPr lang="fr-FR" sz="2000" b="0" dirty="0">
                <a:solidFill>
                  <a:srgbClr val="FFFFFF"/>
                </a:solidFill>
              </a:rPr>
            </a:br>
            <a:endParaRPr lang="fr-FR" sz="2000" b="0" dirty="0">
              <a:solidFill>
                <a:srgbClr val="FFFFFF"/>
              </a:solidFill>
            </a:endParaRPr>
          </a:p>
          <a:p>
            <a:pPr>
              <a:lnSpc>
                <a:spcPct val="60000"/>
              </a:lnSpc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Rajouter des classes</a:t>
            </a:r>
            <a:br>
              <a:rPr lang="fr-FR" sz="2000" b="0" dirty="0">
                <a:solidFill>
                  <a:srgbClr val="FFFFFF"/>
                </a:solidFill>
              </a:rPr>
            </a:br>
            <a:endParaRPr lang="fr-FR" sz="2000" b="0" dirty="0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Utiliser les interfaces  (ou des classes abstraites)</a:t>
            </a:r>
          </a:p>
          <a:p>
            <a:pPr lvl="1"/>
            <a:r>
              <a:rPr lang="fr-FR" sz="2000" b="0" dirty="0">
                <a:solidFill>
                  <a:srgbClr val="FFFFFF"/>
                </a:solidFill>
              </a:rPr>
              <a:t>pour découpler</a:t>
            </a:r>
            <a:br>
              <a:rPr lang="fr-FR" sz="2000" b="0" dirty="0">
                <a:solidFill>
                  <a:srgbClr val="FFFFFF"/>
                </a:solidFill>
              </a:rPr>
            </a:br>
            <a:endParaRPr lang="fr-FR" sz="2000" b="0" dirty="0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Utiliser les design pattern suivants:</a:t>
            </a:r>
          </a:p>
          <a:p>
            <a:pPr lvl="1"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Singleton</a:t>
            </a:r>
          </a:p>
          <a:p>
            <a:pPr lvl="1"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Façade</a:t>
            </a:r>
          </a:p>
          <a:p>
            <a:pPr lvl="1"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</a:t>
            </a:r>
            <a:r>
              <a:rPr lang="fr-FR" sz="2000" b="0" dirty="0" err="1">
                <a:solidFill>
                  <a:srgbClr val="FFFFFF"/>
                </a:solidFill>
              </a:rPr>
              <a:t>Observeur</a:t>
            </a:r>
            <a:endParaRPr lang="fr-FR" sz="2000" b="0" dirty="0">
              <a:solidFill>
                <a:srgbClr val="FFFFFF"/>
              </a:solidFill>
            </a:endParaRPr>
          </a:p>
          <a:p>
            <a:pPr lvl="1">
              <a:buFontTx/>
              <a:buChar char="•"/>
            </a:pPr>
            <a:r>
              <a:rPr lang="fr-FR" sz="2000" b="0" dirty="0">
                <a:solidFill>
                  <a:srgbClr val="FFFFFF"/>
                </a:solidFill>
              </a:rPr>
              <a:t> Commande</a:t>
            </a:r>
          </a:p>
        </p:txBody>
      </p:sp>
      <p:sp>
        <p:nvSpPr>
          <p:cNvPr id="189443" name="AutoShape 1028"/>
          <p:cNvSpPr>
            <a:spLocks noChangeArrowheads="1"/>
          </p:cNvSpPr>
          <p:nvPr/>
        </p:nvSpPr>
        <p:spPr bwMode="auto">
          <a:xfrm>
            <a:off x="914400" y="2133600"/>
            <a:ext cx="457200" cy="3352800"/>
          </a:xfrm>
          <a:prstGeom prst="downArrow">
            <a:avLst>
              <a:gd name="adj1" fmla="val 50000"/>
              <a:gd name="adj2" fmla="val 1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189444" name="Text Box 1029"/>
          <p:cNvSpPr txBox="1">
            <a:spLocks noChangeArrowheads="1"/>
          </p:cNvSpPr>
          <p:nvPr/>
        </p:nvSpPr>
        <p:spPr bwMode="auto">
          <a:xfrm>
            <a:off x="630238" y="1489075"/>
            <a:ext cx="10343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0">
                <a:solidFill>
                  <a:srgbClr val="FFFFFF"/>
                </a:solidFill>
              </a:rPr>
              <a:t>Simple</a:t>
            </a:r>
          </a:p>
        </p:txBody>
      </p:sp>
      <p:sp>
        <p:nvSpPr>
          <p:cNvPr id="189445" name="Text Box 1030"/>
          <p:cNvSpPr txBox="1">
            <a:spLocks noChangeArrowheads="1"/>
          </p:cNvSpPr>
          <p:nvPr/>
        </p:nvSpPr>
        <p:spPr bwMode="auto">
          <a:xfrm>
            <a:off x="485775" y="5562600"/>
            <a:ext cx="1223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0">
                <a:solidFill>
                  <a:srgbClr val="FFFFFF"/>
                </a:solidFill>
              </a:rPr>
              <a:t>Luxueux</a:t>
            </a:r>
          </a:p>
        </p:txBody>
      </p:sp>
    </p:spTree>
    <p:extLst>
      <p:ext uri="{BB962C8B-B14F-4D97-AF65-F5344CB8AC3E}">
        <p14:creationId xmlns:p14="http://schemas.microsoft.com/office/powerpoint/2010/main" val="70909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fr-FR" sz="4400" dirty="0"/>
              <a:t>La </a:t>
            </a:r>
            <a:r>
              <a:rPr lang="fr-FR" sz="4400" dirty="0" smtClean="0"/>
              <a:t>persistance</a:t>
            </a:r>
            <a:endParaRPr lang="fr-FR" sz="4400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076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pPr algn="ctr"/>
            <a:r>
              <a:rPr lang="fr-FR" sz="3400" dirty="0"/>
              <a:t>La persistance par sérialisation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3012142"/>
            <a:ext cx="7964632" cy="338865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fr-FR" sz="2800" b="1" dirty="0">
                <a:latin typeface="Arial" charset="0"/>
              </a:rPr>
              <a:t>Sérialisation = sauvegarde de l'état d'un objet sous forme d'octets.</a:t>
            </a:r>
          </a:p>
          <a:p>
            <a:pPr lvl="1" algn="just">
              <a:lnSpc>
                <a:spcPct val="90000"/>
              </a:lnSpc>
            </a:pPr>
            <a:r>
              <a:rPr lang="fr-FR" dirty="0">
                <a:latin typeface="Arial" charset="0"/>
              </a:rPr>
              <a:t>Rappel : l'état d'un objet peut être quelque chose de très compliqué.</a:t>
            </a:r>
          </a:p>
          <a:p>
            <a:pPr lvl="1" algn="just">
              <a:lnSpc>
                <a:spcPct val="90000"/>
              </a:lnSpc>
            </a:pPr>
            <a:r>
              <a:rPr lang="fr-FR" dirty="0">
                <a:latin typeface="Arial" charset="0"/>
              </a:rPr>
              <a:t>Etat d'un objet = ses attributs, y compris les </a:t>
            </a:r>
            <a:r>
              <a:rPr lang="fr-FR" dirty="0" err="1">
                <a:latin typeface="Arial" charset="0"/>
              </a:rPr>
              <a:t>atributs</a:t>
            </a:r>
            <a:r>
              <a:rPr lang="fr-FR" dirty="0">
                <a:latin typeface="Arial" charset="0"/>
              </a:rPr>
              <a:t> hérités.</a:t>
            </a:r>
          </a:p>
          <a:p>
            <a:pPr lvl="1" algn="just">
              <a:lnSpc>
                <a:spcPct val="90000"/>
              </a:lnSpc>
            </a:pPr>
            <a:r>
              <a:rPr lang="fr-FR" dirty="0">
                <a:latin typeface="Arial" charset="0"/>
              </a:rPr>
              <a:t>Si les attributs sont </a:t>
            </a:r>
            <a:r>
              <a:rPr lang="fr-FR" dirty="0" err="1">
                <a:latin typeface="Arial" charset="0"/>
              </a:rPr>
              <a:t>eux-même</a:t>
            </a:r>
            <a:r>
              <a:rPr lang="fr-FR" dirty="0">
                <a:latin typeface="Arial" charset="0"/>
              </a:rPr>
              <a:t> des instances d'une classe, il faut sauvegarder aussi les attributs de ces instances, etc</a:t>
            </a:r>
            <a:r>
              <a:rPr lang="fr-FR" dirty="0" smtClean="0">
                <a:latin typeface="Arial" charset="0"/>
              </a:rPr>
              <a:t>…</a:t>
            </a:r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57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pPr algn="ctr"/>
            <a:r>
              <a:rPr lang="fr-FR" sz="3400" dirty="0"/>
              <a:t>La persistance par sérialisation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400" dirty="0" smtClean="0"/>
              <a:t>A </a:t>
            </a:r>
            <a:r>
              <a:rPr lang="fr-FR" sz="2400" dirty="0"/>
              <a:t>partir d'un état sérialisé, on peut reconstruire l'objet</a:t>
            </a:r>
          </a:p>
          <a:p>
            <a:pPr>
              <a:lnSpc>
                <a:spcPct val="90000"/>
              </a:lnSpc>
            </a:pPr>
            <a:r>
              <a:rPr lang="fr-FR" sz="2400" dirty="0"/>
              <a:t>En java, au travers de l'interface </a:t>
            </a:r>
            <a:r>
              <a:rPr lang="fr-FR" sz="2400" b="1" dirty="0" err="1"/>
              <a:t>java.io.Serializable</a:t>
            </a:r>
            <a:r>
              <a:rPr lang="fr-FR" sz="2400" dirty="0"/>
              <a:t>, des méthodes de </a:t>
            </a:r>
            <a:r>
              <a:rPr lang="fr-FR" sz="2400" b="1" dirty="0" err="1"/>
              <a:t>java.io.ObjectInputStream</a:t>
            </a:r>
            <a:r>
              <a:rPr lang="fr-FR" sz="2400" dirty="0"/>
              <a:t> et </a:t>
            </a:r>
            <a:r>
              <a:rPr lang="fr-FR" sz="2400" b="1" dirty="0" err="1"/>
              <a:t>java.io.ObjectOutputStream</a:t>
            </a:r>
            <a:endParaRPr lang="fr-FR" sz="2400" b="1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234548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pPr algn="ctr"/>
            <a:r>
              <a:rPr lang="fr-FR" sz="3400" dirty="0"/>
              <a:t>La persistance par sérialisation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972" y="3012142"/>
            <a:ext cx="8369574" cy="338865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Défauts nombreux…</a:t>
            </a:r>
          </a:p>
          <a:p>
            <a:r>
              <a:rPr lang="fr-FR" dirty="0"/>
              <a:t>Gestion des versions, maintenance…</a:t>
            </a:r>
          </a:p>
          <a:p>
            <a:r>
              <a:rPr lang="fr-FR" dirty="0"/>
              <a:t>Pas de requêtes complexes…</a:t>
            </a:r>
          </a:p>
          <a:p>
            <a:pPr lvl="1"/>
            <a:r>
              <a:rPr lang="fr-FR" dirty="0"/>
              <a:t>Ex : on </a:t>
            </a:r>
            <a:r>
              <a:rPr lang="fr-FR" dirty="0" err="1"/>
              <a:t>sérialize</a:t>
            </a:r>
            <a:r>
              <a:rPr lang="fr-FR" dirty="0"/>
              <a:t> mille comptes bancaires. Comment retrouver ceux qui ont un solde négatif ?</a:t>
            </a:r>
          </a:p>
          <a:p>
            <a:r>
              <a:rPr lang="fr-FR" dirty="0"/>
              <a:t>Solution : stocker les objets dans une base de donnée!</a:t>
            </a:r>
          </a:p>
        </p:txBody>
      </p:sp>
    </p:spTree>
    <p:extLst>
      <p:ext uri="{BB962C8B-B14F-4D97-AF65-F5344CB8AC3E}">
        <p14:creationId xmlns:p14="http://schemas.microsoft.com/office/powerpoint/2010/main" val="3592554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184" y="1371600"/>
            <a:ext cx="7792362" cy="1447800"/>
          </a:xfrm>
        </p:spPr>
        <p:txBody>
          <a:bodyPr/>
          <a:lstStyle/>
          <a:p>
            <a:pPr algn="ctr"/>
            <a:r>
              <a:rPr lang="fr-FR" sz="3200" dirty="0"/>
              <a:t>La persistance par </a:t>
            </a:r>
            <a:r>
              <a:rPr lang="fr-FR" sz="3200" dirty="0" err="1"/>
              <a:t>mapping</a:t>
            </a:r>
            <a:r>
              <a:rPr lang="fr-FR" sz="3200" dirty="0"/>
              <a:t> objet/BD </a:t>
            </a:r>
            <a:r>
              <a:rPr lang="fr-FR" sz="3200" dirty="0" err="1"/>
              <a:t>relationelle</a:t>
            </a:r>
            <a:endParaRPr lang="fr-FR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fr-FR" dirty="0"/>
              <a:t>On stocke l'état d'un objet dans une base de donnée.</a:t>
            </a: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fr-FR" dirty="0"/>
              <a:t>Ex : la classe Personne possède deux attributs </a:t>
            </a:r>
            <a:r>
              <a:rPr lang="fr-FR" b="1" dirty="0"/>
              <a:t>nom</a:t>
            </a:r>
            <a:r>
              <a:rPr lang="fr-FR" dirty="0"/>
              <a:t> et </a:t>
            </a:r>
            <a:r>
              <a:rPr lang="fr-FR" b="1" dirty="0" err="1"/>
              <a:t>prenom</a:t>
            </a:r>
            <a:r>
              <a:rPr lang="fr-FR" dirty="0"/>
              <a:t>, on associe cette classe à </a:t>
            </a:r>
            <a:r>
              <a:rPr lang="fr-FR" i="1" dirty="0"/>
              <a:t>une table</a:t>
            </a:r>
            <a:r>
              <a:rPr lang="fr-FR" dirty="0"/>
              <a:t> qui possède deux colonnes : </a:t>
            </a:r>
            <a:r>
              <a:rPr lang="fr-FR" b="1" dirty="0"/>
              <a:t>nom</a:t>
            </a:r>
            <a:r>
              <a:rPr lang="fr-FR" dirty="0"/>
              <a:t> et </a:t>
            </a:r>
            <a:r>
              <a:rPr lang="fr-FR" b="1" dirty="0" err="1"/>
              <a:t>prenom</a:t>
            </a:r>
            <a:r>
              <a:rPr lang="fr-FR" dirty="0"/>
              <a:t>.</a:t>
            </a: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fr-FR" dirty="0"/>
              <a:t>On décompose chaque objet en une suite de variables dont on stockera la valeur dans une ou plusieurs tables.</a:t>
            </a: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fr-FR" dirty="0"/>
              <a:t>Permet des requêtes complexes.</a:t>
            </a: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688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78214" y="912372"/>
            <a:ext cx="6337186" cy="1281417"/>
          </a:xfrm>
        </p:spPr>
        <p:txBody>
          <a:bodyPr/>
          <a:lstStyle/>
          <a:p>
            <a:pPr algn="ctr"/>
            <a:r>
              <a:rPr lang="fr-FR" sz="3200" dirty="0"/>
              <a:t>La persistance par </a:t>
            </a:r>
            <a:r>
              <a:rPr lang="fr-FR" sz="3200" dirty="0" err="1"/>
              <a:t>mapping</a:t>
            </a:r>
            <a:r>
              <a:rPr lang="fr-FR" sz="3200" dirty="0"/>
              <a:t> objet/BD </a:t>
            </a:r>
            <a:r>
              <a:rPr lang="fr-FR" sz="3200" dirty="0" err="1"/>
              <a:t>relationelle</a:t>
            </a:r>
            <a:endParaRPr lang="fr-FR" sz="32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40" y="1447800"/>
            <a:ext cx="23733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2451100"/>
            <a:ext cx="566420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772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501" y="1371600"/>
            <a:ext cx="7811602" cy="1447800"/>
          </a:xfrm>
        </p:spPr>
        <p:txBody>
          <a:bodyPr/>
          <a:lstStyle/>
          <a:p>
            <a:pPr algn="ctr"/>
            <a:r>
              <a:rPr lang="fr-FR" sz="3200" dirty="0"/>
              <a:t>La persistance par </a:t>
            </a:r>
            <a:r>
              <a:rPr lang="fr-FR" sz="3200" dirty="0" err="1"/>
              <a:t>mapping</a:t>
            </a:r>
            <a:r>
              <a:rPr lang="fr-FR" sz="3200" dirty="0"/>
              <a:t> objet/BD </a:t>
            </a:r>
            <a:r>
              <a:rPr lang="fr-FR" sz="3200" dirty="0" err="1"/>
              <a:t>relationelle</a:t>
            </a:r>
            <a:endParaRPr lang="fr-FR" sz="32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fr-FR" dirty="0"/>
              <a:t>Pas si simple…</a:t>
            </a:r>
          </a:p>
          <a:p>
            <a:pPr lvl="1">
              <a:spcAft>
                <a:spcPts val="0"/>
              </a:spcAft>
            </a:pPr>
            <a:r>
              <a:rPr lang="fr-FR" sz="2400" dirty="0"/>
              <a:t>Détermination de l'état d'un objet parfois difficile, tout un art…</a:t>
            </a:r>
          </a:p>
          <a:p>
            <a:pPr lvl="1">
              <a:spcAft>
                <a:spcPts val="0"/>
              </a:spcAft>
            </a:pPr>
            <a:r>
              <a:rPr lang="fr-FR" sz="2400" dirty="0"/>
              <a:t>Il existe des produits pour nous y aider… </a:t>
            </a:r>
            <a:r>
              <a:rPr lang="fr-FR" sz="2400" dirty="0" err="1"/>
              <a:t>EclipseLink</a:t>
            </a:r>
            <a:r>
              <a:rPr lang="fr-FR" sz="2400" dirty="0"/>
              <a:t>, </a:t>
            </a:r>
            <a:r>
              <a:rPr lang="fr-FR" sz="2400" dirty="0" err="1"/>
              <a:t>TopLink</a:t>
            </a:r>
            <a:r>
              <a:rPr lang="fr-FR" sz="2400" dirty="0"/>
              <a:t> (</a:t>
            </a:r>
            <a:r>
              <a:rPr lang="fr-FR" sz="2400" dirty="0" err="1"/>
              <a:t>WebGain</a:t>
            </a:r>
            <a:r>
              <a:rPr lang="fr-FR" sz="2400" dirty="0"/>
              <a:t>), Hibernate (</a:t>
            </a:r>
            <a:r>
              <a:rPr lang="fr-FR" sz="2400" dirty="0" err="1"/>
              <a:t>JBoss</a:t>
            </a:r>
            <a:r>
              <a:rPr lang="fr-FR" sz="2400" dirty="0"/>
              <a:t>),</a:t>
            </a:r>
          </a:p>
          <a:p>
            <a:pPr lvl="1">
              <a:spcAft>
                <a:spcPts val="0"/>
              </a:spcAft>
            </a:pPr>
            <a:r>
              <a:rPr lang="fr-FR" sz="2400" dirty="0"/>
              <a:t>Aujourd'hui la plupart des gens font ça à la main avec JDBC ou SQL/J.</a:t>
            </a:r>
          </a:p>
          <a:p>
            <a:pPr lvl="1">
              <a:spcAft>
                <a:spcPts val="0"/>
              </a:spcAft>
            </a:pPr>
            <a:r>
              <a:rPr lang="fr-FR" sz="2400" dirty="0"/>
              <a:t>Mais SQL dur à tester/debugger… source de</a:t>
            </a:r>
          </a:p>
        </p:txBody>
      </p:sp>
    </p:spTree>
    <p:extLst>
      <p:ext uri="{BB962C8B-B14F-4D97-AF65-F5344CB8AC3E}">
        <p14:creationId xmlns:p14="http://schemas.microsoft.com/office/powerpoint/2010/main" val="308634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pPr algn="ctr"/>
            <a:r>
              <a:rPr lang="fr-FR" sz="3200" dirty="0" smtClean="0"/>
              <a:t>Les langages de programmation</a:t>
            </a:r>
          </a:p>
        </p:txBody>
      </p:sp>
      <p:sp>
        <p:nvSpPr>
          <p:cNvPr id="51202" name="Text Box 1027"/>
          <p:cNvSpPr txBox="1">
            <a:spLocks noChangeArrowheads="1"/>
          </p:cNvSpPr>
          <p:nvPr/>
        </p:nvSpPr>
        <p:spPr bwMode="auto">
          <a:xfrm>
            <a:off x="471628" y="3072348"/>
            <a:ext cx="802467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Assembleur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Arial"/>
              <a:buChar char="•"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Programmation  </a:t>
            </a:r>
          </a:p>
          <a:p>
            <a:pPr marL="800100" lvl="1" indent="-342900">
              <a:buFont typeface="Arial"/>
              <a:buChar char="•"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Fortran (1957)  (If-For-Variables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Arial"/>
              <a:buChar char="•"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Programmation fonctionnelle-procédurale </a:t>
            </a:r>
          </a:p>
          <a:p>
            <a:pPr marL="800100" lvl="1" indent="-342900">
              <a:buFont typeface="Arial"/>
              <a:buChar char="•"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PL1 (If-For-Variables + Procédures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Arial"/>
              <a:buChar char="•"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Programmation Typée (I=2.5)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ADA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Arial"/>
              <a:buChar char="•"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Programmation structurée</a:t>
            </a:r>
          </a:p>
          <a:p>
            <a:pPr marL="342900" indent="-342900">
              <a:buFont typeface="Arial"/>
              <a:buChar char="•"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C - Exemple Point(</a:t>
            </a:r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x,y</a:t>
            </a: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  =&gt; </a:t>
            </a:r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p.x</a:t>
            </a: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&amp; </a:t>
            </a:r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p.y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Arial"/>
              <a:buChar char="•"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Programmation Objet</a:t>
            </a:r>
          </a:p>
          <a:p>
            <a:pPr marL="342900" indent="-342900">
              <a:buFont typeface="Arial"/>
              <a:buChar char="•"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Notion de classe (Regroupement des données et des fonctions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Arial"/>
              <a:buChar char="•"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Programmation Logique (Prologue)</a:t>
            </a:r>
          </a:p>
        </p:txBody>
      </p:sp>
    </p:spTree>
    <p:extLst>
      <p:ext uri="{BB962C8B-B14F-4D97-AF65-F5344CB8AC3E}">
        <p14:creationId xmlns:p14="http://schemas.microsoft.com/office/powerpoint/2010/main" val="166425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664" y="1371600"/>
            <a:ext cx="7970336" cy="1447800"/>
          </a:xfrm>
        </p:spPr>
        <p:txBody>
          <a:bodyPr/>
          <a:lstStyle/>
          <a:p>
            <a:pPr algn="ctr"/>
            <a:r>
              <a:rPr lang="fr-FR" sz="3400" dirty="0"/>
              <a:t>La persistance à l'aide d'une BD Objet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73664" y="3012142"/>
            <a:ext cx="7311352" cy="3388658"/>
          </a:xfrm>
        </p:spPr>
        <p:txBody>
          <a:bodyPr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dirty="0"/>
              <a:t>Les Base de données objet stockent </a:t>
            </a:r>
            <a:r>
              <a:rPr lang="fr-FR" i="1" dirty="0"/>
              <a:t>directement</a:t>
            </a:r>
            <a:r>
              <a:rPr lang="fr-FR" dirty="0"/>
              <a:t> des objets.</a:t>
            </a:r>
          </a:p>
          <a:p>
            <a:pPr algn="just">
              <a:spcAft>
                <a:spcPts val="0"/>
              </a:spcAft>
            </a:pPr>
            <a:r>
              <a:rPr lang="fr-FR" dirty="0"/>
              <a:t>Plus de </a:t>
            </a:r>
            <a:r>
              <a:rPr lang="fr-FR" dirty="0" err="1"/>
              <a:t>mapping</a:t>
            </a:r>
            <a:r>
              <a:rPr lang="fr-FR" dirty="0"/>
              <a:t> !</a:t>
            </a:r>
          </a:p>
          <a:p>
            <a:pPr algn="just">
              <a:spcAft>
                <a:spcPts val="0"/>
              </a:spcAft>
            </a:pPr>
            <a:r>
              <a:rPr lang="fr-FR" dirty="0"/>
              <a:t>Object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(OQL) permet de manipuler les objets…</a:t>
            </a:r>
          </a:p>
          <a:p>
            <a:pPr algn="just">
              <a:spcAft>
                <a:spcPts val="0"/>
              </a:spcAft>
            </a:pPr>
            <a:r>
              <a:rPr lang="fr-FR" dirty="0"/>
              <a:t>Relations entre les objets évidentes (plus de </a:t>
            </a:r>
            <a:r>
              <a:rPr lang="fr-FR" dirty="0" err="1"/>
              <a:t>join</a:t>
            </a:r>
            <a:r>
              <a:rPr lang="fr-FR" dirty="0"/>
              <a:t>…)</a:t>
            </a:r>
          </a:p>
          <a:p>
            <a:pPr algn="just">
              <a:spcAft>
                <a:spcPts val="0"/>
              </a:spcAft>
            </a:pPr>
            <a:r>
              <a:rPr lang="fr-FR" dirty="0"/>
              <a:t>Bonnes performances mais mauvaise </a:t>
            </a:r>
            <a:r>
              <a:rPr lang="fr-FR" i="1" dirty="0" err="1"/>
              <a:t>scalabilité</a:t>
            </a:r>
            <a:r>
              <a:rPr lang="fr-FR" dirty="0"/>
              <a:t>.</a:t>
            </a:r>
          </a:p>
          <a:p>
            <a:pPr algn="just">
              <a:spcAft>
                <a:spcPts val="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338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424" y="1371600"/>
            <a:ext cx="7989576" cy="1447800"/>
          </a:xfrm>
        </p:spPr>
        <p:txBody>
          <a:bodyPr/>
          <a:lstStyle/>
          <a:p>
            <a:pPr algn="ctr"/>
            <a:r>
              <a:rPr lang="fr-FR" sz="2800"/>
              <a:t>Le modèle de persistence EJB 3.0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fr-FR" sz="2400" dirty="0"/>
              <a:t>JPA 2 propose un modèle standard de persistance à l’aide des </a:t>
            </a:r>
            <a:r>
              <a:rPr lang="fr-FR" sz="2400" dirty="0" err="1"/>
              <a:t>Entity</a:t>
            </a:r>
            <a:r>
              <a:rPr lang="fr-FR" sz="2400" dirty="0"/>
              <a:t> </a:t>
            </a:r>
            <a:r>
              <a:rPr lang="fr-FR" sz="2400" dirty="0" err="1"/>
              <a:t>beans</a:t>
            </a:r>
            <a:endParaRPr lang="fr-FR" sz="2400" dirty="0"/>
          </a:p>
          <a:p>
            <a:pPr lvl="1" algn="just"/>
            <a:r>
              <a:rPr lang="fr-FR" sz="2400" dirty="0"/>
              <a:t>Les outils qui assureront la persistance (</a:t>
            </a:r>
            <a:r>
              <a:rPr lang="fr-FR" sz="2400" dirty="0" err="1"/>
              <a:t>Toplink</a:t>
            </a:r>
            <a:r>
              <a:rPr lang="fr-FR" sz="2400" dirty="0"/>
              <a:t>, Hibernate, etc.), intégrés au serveur d’application, devront être compatibles avec la norme JPA 2.</a:t>
            </a:r>
          </a:p>
          <a:p>
            <a:pPr algn="just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43933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21042312">
            <a:off x="687002" y="3144184"/>
            <a:ext cx="8380452" cy="1612607"/>
          </a:xfrm>
        </p:spPr>
        <p:txBody>
          <a:bodyPr/>
          <a:lstStyle/>
          <a:p>
            <a:pPr algn="r"/>
            <a:r>
              <a:rPr lang="fr-FR" sz="4400" dirty="0"/>
              <a:t>Gestion d'interfaces homme/</a:t>
            </a:r>
            <a:r>
              <a:rPr lang="fr-FR" sz="4400" dirty="0" smtClean="0"/>
              <a:t>machine</a:t>
            </a:r>
            <a:endParaRPr lang="fr-FR" sz="4400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160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/>
              <a:t>Architecture client / serveur</a:t>
            </a:r>
          </a:p>
        </p:txBody>
      </p:sp>
      <p:graphicFrame>
        <p:nvGraphicFramePr>
          <p:cNvPr id="67588" name="Object 4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841125489"/>
              </p:ext>
            </p:extLst>
          </p:nvPr>
        </p:nvGraphicFramePr>
        <p:xfrm>
          <a:off x="1933575" y="2872868"/>
          <a:ext cx="5384800" cy="3783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3" imgW="3922920" imgH="2538720" progId="Visio.Drawing.5">
                  <p:embed/>
                </p:oleObj>
              </mc:Choice>
              <mc:Fallback>
                <p:oleObj name="VISIO" r:id="rId3" imgW="3922920" imgH="25387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2872868"/>
                        <a:ext cx="5384800" cy="3783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85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/>
              <a:t>Architecture 3 tiers</a:t>
            </a:r>
          </a:p>
        </p:txBody>
      </p:sp>
      <p:graphicFrame>
        <p:nvGraphicFramePr>
          <p:cNvPr id="68612" name="Object 4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407405743"/>
              </p:ext>
            </p:extLst>
          </p:nvPr>
        </p:nvGraphicFramePr>
        <p:xfrm>
          <a:off x="712788" y="2928938"/>
          <a:ext cx="77724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3" imgW="6208920" imgH="2589120" progId="Visio.Drawing.5">
                  <p:embed/>
                </p:oleObj>
              </mc:Choice>
              <mc:Fallback>
                <p:oleObj name="VISIO" r:id="rId3" imgW="6208920" imgH="25891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928938"/>
                        <a:ext cx="7772400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05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3200" dirty="0" smtClean="0"/>
              <a:t>MVC</a:t>
            </a:r>
            <a:endParaRPr lang="fr-FR" sz="3200" dirty="0"/>
          </a:p>
        </p:txBody>
      </p:sp>
      <p:sp>
        <p:nvSpPr>
          <p:cNvPr id="1028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fr-FR" sz="2400" dirty="0"/>
              <a:t>MVC pour Modèle-Vue-Contrôleur permet de séparer les données (M), l</a:t>
            </a:r>
            <a:r>
              <a:rPr lang="ja-JP" altLang="fr-FR" sz="2400" dirty="0"/>
              <a:t>’</a:t>
            </a:r>
            <a:r>
              <a:rPr lang="fr-FR" sz="2400" dirty="0"/>
              <a:t>interface homme-machine (V) et la logique de contrôle (C</a:t>
            </a:r>
            <a:r>
              <a:rPr lang="fr-FR" sz="2400" dirty="0" smtClean="0"/>
              <a:t>) on </a:t>
            </a:r>
            <a:r>
              <a:rPr lang="fr-FR" sz="2400" dirty="0"/>
              <a:t>en 3 couches : </a:t>
            </a:r>
            <a:endParaRPr lang="fr-FR" dirty="0"/>
          </a:p>
          <a:p>
            <a:pPr algn="just">
              <a:lnSpc>
                <a:spcPct val="80000"/>
              </a:lnSpc>
            </a:pPr>
            <a:r>
              <a:rPr lang="fr-FR" dirty="0"/>
              <a:t>Impose une </a:t>
            </a:r>
            <a:r>
              <a:rPr lang="fr-FR" dirty="0" smtClean="0"/>
              <a:t>séparation</a:t>
            </a:r>
            <a:endParaRPr lang="fr-FR" sz="2400" dirty="0"/>
          </a:p>
          <a:p>
            <a:pPr lvl="1" algn="just" eaLnBrk="1" hangingPunct="1">
              <a:lnSpc>
                <a:spcPct val="80000"/>
              </a:lnSpc>
            </a:pPr>
            <a:r>
              <a:rPr lang="fr-FR" sz="2000" dirty="0"/>
              <a:t>M : représente les données de l</a:t>
            </a:r>
            <a:r>
              <a:rPr lang="ja-JP" altLang="fr-FR" sz="2000" dirty="0"/>
              <a:t>’</a:t>
            </a:r>
            <a:r>
              <a:rPr lang="fr-FR" sz="2000" dirty="0"/>
              <a:t>application. Définit interaction avec la base de données et le traitement des </a:t>
            </a:r>
            <a:r>
              <a:rPr lang="fr-FR" sz="2000" dirty="0" smtClean="0"/>
              <a:t>données</a:t>
            </a:r>
            <a:endParaRPr lang="fr-FR" sz="2000" dirty="0"/>
          </a:p>
        </p:txBody>
      </p:sp>
      <p:sp>
        <p:nvSpPr>
          <p:cNvPr id="4" name="Espace réservé du numéro de diapositive 3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B9999D3B-1BA5-BE4C-9CD2-04AC81252381}" type="slidenum">
              <a:rPr lang="fr-FR" sz="1200">
                <a:solidFill>
                  <a:srgbClr val="898989"/>
                </a:solidFill>
                <a:latin typeface="Calibri" charset="0"/>
              </a:rPr>
              <a:pPr algn="ctr" eaLnBrk="1" hangingPunct="1"/>
              <a:t>45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001000" y="500063"/>
          <a:ext cx="2587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Clip" r:id="rId3" imgW="2478240" imgH="4461120" progId="MS_ClipArt_Gallery.2">
                  <p:embed/>
                </p:oleObj>
              </mc:Choice>
              <mc:Fallback>
                <p:oleObj name="Clip" r:id="rId3" imgW="2478240" imgH="4461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00063"/>
                        <a:ext cx="2587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90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3200" dirty="0"/>
              <a:t>Rappel sur le patron MVC</a:t>
            </a:r>
          </a:p>
        </p:txBody>
      </p:sp>
      <p:sp>
        <p:nvSpPr>
          <p:cNvPr id="1028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 eaLnBrk="1" hangingPunct="1">
              <a:lnSpc>
                <a:spcPct val="80000"/>
              </a:lnSpc>
            </a:pPr>
            <a:r>
              <a:rPr lang="fr-FR" sz="2000" dirty="0" smtClean="0"/>
              <a:t>V </a:t>
            </a:r>
            <a:r>
              <a:rPr lang="fr-FR" sz="2000" dirty="0"/>
              <a:t>: représente l</a:t>
            </a:r>
            <a:r>
              <a:rPr lang="ja-JP" altLang="fr-FR" sz="2000" dirty="0"/>
              <a:t>’</a:t>
            </a:r>
            <a:r>
              <a:rPr lang="fr-FR" sz="2000" dirty="0"/>
              <a:t>interface utilisateur. Effectue aucun traitement, ne fait que l</a:t>
            </a:r>
            <a:r>
              <a:rPr lang="ja-JP" altLang="fr-FR" sz="2000" dirty="0"/>
              <a:t>’</a:t>
            </a:r>
            <a:r>
              <a:rPr lang="fr-FR" sz="2000" dirty="0"/>
              <a:t>affichage des données (fournies par M). Possibilité d</a:t>
            </a:r>
            <a:r>
              <a:rPr lang="ja-JP" altLang="fr-FR" sz="2000" dirty="0"/>
              <a:t>’</a:t>
            </a:r>
            <a:r>
              <a:rPr lang="fr-FR" sz="2000" dirty="0"/>
              <a:t>avoir plusieurs vues pour un même 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fr-FR" sz="2000" dirty="0"/>
              <a:t>C : gère l</a:t>
            </a:r>
            <a:r>
              <a:rPr lang="ja-JP" altLang="fr-FR" sz="2000" dirty="0"/>
              <a:t>’</a:t>
            </a:r>
            <a:r>
              <a:rPr lang="fr-FR" sz="2000" dirty="0"/>
              <a:t>interface entre le modèle et le client. Interprète la requête de ce dernier pour lui envoyer la vue correspondante. Effectue la synchronisation entre le modèle et les vues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B9999D3B-1BA5-BE4C-9CD2-04AC81252381}" type="slidenum">
              <a:rPr lang="fr-FR" sz="1200">
                <a:solidFill>
                  <a:srgbClr val="898989"/>
                </a:solidFill>
                <a:latin typeface="Calibri" charset="0"/>
              </a:rPr>
              <a:pPr algn="ctr" eaLnBrk="1" hangingPunct="1"/>
              <a:t>46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001000" y="500063"/>
          <a:ext cx="2587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Clip" r:id="rId3" imgW="2478240" imgH="4461120" progId="MS_ClipArt_Gallery.2">
                  <p:embed/>
                </p:oleObj>
              </mc:Choice>
              <mc:Fallback>
                <p:oleObj name="Clip" r:id="rId3" imgW="2478240" imgH="4461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00063"/>
                        <a:ext cx="2587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58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431212" cy="1447800"/>
          </a:xfrm>
        </p:spPr>
        <p:txBody>
          <a:bodyPr/>
          <a:lstStyle/>
          <a:p>
            <a:pPr algn="ctr"/>
            <a:r>
              <a:rPr lang="fr-FR" sz="3200" dirty="0" smtClean="0"/>
              <a:t>MVC (Modèle – Vue - Contrôleur)</a:t>
            </a:r>
            <a:endParaRPr lang="fr-FR" sz="3200" dirty="0"/>
          </a:p>
        </p:txBody>
      </p:sp>
      <p:pic>
        <p:nvPicPr>
          <p:cNvPr id="6" name="Espace réservé du contenu 5" descr="mvc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456" r="-36456"/>
          <a:stretch/>
        </p:blipFill>
        <p:spPr>
          <a:xfrm>
            <a:off x="739775" y="2770188"/>
            <a:ext cx="8963747" cy="3821709"/>
          </a:xfrm>
        </p:spPr>
      </p:pic>
      <p:sp>
        <p:nvSpPr>
          <p:cNvPr id="2" name="ZoneTexte 1"/>
          <p:cNvSpPr txBox="1"/>
          <p:nvPr/>
        </p:nvSpPr>
        <p:spPr>
          <a:xfrm>
            <a:off x="9543189" y="25209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03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L</a:t>
            </a:r>
            <a:r>
              <a:rPr lang="ja-JP" altLang="fr-FR" sz="3200" dirty="0"/>
              <a:t>’</a:t>
            </a:r>
            <a:r>
              <a:rPr lang="fr-FR" sz="3200" dirty="0"/>
              <a:t>exemple du login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3706910" y="2819400"/>
            <a:ext cx="41304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 vues parmi </a:t>
            </a:r>
            <a:r>
              <a:rPr lang="fr-FR" sz="2000" dirty="0" smtClean="0">
                <a:solidFill>
                  <a:schemeClr val="bg1"/>
                </a:solidFill>
              </a:rPr>
              <a:t>d</a:t>
            </a:r>
            <a:r>
              <a:rPr lang="ja-JP" altLang="fr-FR" sz="2000" dirty="0" smtClean="0">
                <a:solidFill>
                  <a:schemeClr val="bg1"/>
                </a:solidFill>
              </a:rPr>
              <a:t>’</a:t>
            </a:r>
            <a:r>
              <a:rPr lang="fr-FR" sz="2000" dirty="0" smtClean="0">
                <a:solidFill>
                  <a:schemeClr val="bg1"/>
                </a:solidFill>
              </a:rPr>
              <a:t>autres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1435228" y="6123481"/>
            <a:ext cx="22039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b="1" i="1" dirty="0">
                <a:solidFill>
                  <a:srgbClr val="FFFFFF"/>
                </a:solidFill>
              </a:rPr>
              <a:t>IHM </a:t>
            </a:r>
            <a:r>
              <a:rPr lang="fr-FR" sz="2000" b="1" i="1" dirty="0" smtClean="0">
                <a:solidFill>
                  <a:srgbClr val="FFFFFF"/>
                </a:solidFill>
              </a:rPr>
              <a:t>client lourd</a:t>
            </a: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6234843" y="6267480"/>
            <a:ext cx="2073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b="1" i="1" dirty="0">
                <a:solidFill>
                  <a:srgbClr val="FFFFFF"/>
                </a:solidFill>
              </a:rPr>
              <a:t>IHM </a:t>
            </a:r>
            <a:r>
              <a:rPr lang="fr-FR" sz="2000" b="1" i="1" dirty="0" smtClean="0">
                <a:solidFill>
                  <a:srgbClr val="FFFFFF"/>
                </a:solidFill>
              </a:rPr>
              <a:t>client web</a:t>
            </a:r>
          </a:p>
        </p:txBody>
      </p:sp>
      <p:pic>
        <p:nvPicPr>
          <p:cNvPr id="2" name="Image 1" descr="Capture d’écran 2012-09-12 à 01.55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3219510"/>
            <a:ext cx="4483100" cy="2387600"/>
          </a:xfrm>
          <a:prstGeom prst="rect">
            <a:avLst/>
          </a:prstGeom>
        </p:spPr>
      </p:pic>
      <p:pic>
        <p:nvPicPr>
          <p:cNvPr id="3" name="Image 2" descr="Capture d’écran 2012-09-12 à 01.56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89" y="3219510"/>
            <a:ext cx="2683436" cy="30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7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Un modèle</a:t>
            </a:r>
          </a:p>
        </p:txBody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fr-FR" sz="3200" dirty="0"/>
              <a:t>3 variables d</a:t>
            </a:r>
            <a:r>
              <a:rPr lang="ja-JP" altLang="fr-FR" sz="3200" dirty="0"/>
              <a:t>’</a:t>
            </a:r>
            <a:r>
              <a:rPr lang="fr-FR" sz="3200" dirty="0"/>
              <a:t>instances</a:t>
            </a:r>
          </a:p>
          <a:p>
            <a:pPr lvl="1">
              <a:spcAft>
                <a:spcPts val="0"/>
              </a:spcAft>
            </a:pPr>
            <a:r>
              <a:rPr lang="fr-FR" sz="2800" dirty="0"/>
              <a:t>log, </a:t>
            </a:r>
            <a:r>
              <a:rPr lang="fr-FR" sz="2800" dirty="0" err="1"/>
              <a:t>password</a:t>
            </a:r>
            <a:r>
              <a:rPr lang="fr-FR" sz="2800" dirty="0"/>
              <a:t>, </a:t>
            </a:r>
            <a:r>
              <a:rPr lang="fr-FR" sz="2800" dirty="0" smtClean="0"/>
              <a:t>check</a:t>
            </a:r>
            <a:endParaRPr lang="fr-FR" sz="2800" dirty="0"/>
          </a:p>
          <a:p>
            <a:pPr>
              <a:spcAft>
                <a:spcPts val="0"/>
              </a:spcAft>
            </a:pPr>
            <a:r>
              <a:rPr lang="fr-FR" sz="3200" dirty="0"/>
              <a:t>Des méthodes</a:t>
            </a:r>
          </a:p>
          <a:p>
            <a:pPr lvl="1">
              <a:spcAft>
                <a:spcPts val="0"/>
              </a:spcAft>
            </a:pPr>
            <a:r>
              <a:rPr lang="fr-FR" sz="2800" dirty="0" err="1"/>
              <a:t>logCheck</a:t>
            </a:r>
            <a:endParaRPr lang="fr-FR" sz="2800" dirty="0"/>
          </a:p>
          <a:p>
            <a:pPr lvl="1">
              <a:spcAft>
                <a:spcPts val="0"/>
              </a:spcAft>
            </a:pPr>
            <a:r>
              <a:rPr lang="fr-FR" sz="2800" dirty="0" err="1"/>
              <a:t>passwordCheck</a:t>
            </a:r>
            <a:endParaRPr lang="fr-FR" sz="2800" dirty="0"/>
          </a:p>
          <a:p>
            <a:pPr lvl="1">
              <a:spcAft>
                <a:spcPts val="0"/>
              </a:spcAft>
            </a:pPr>
            <a:r>
              <a:rPr lang="fr-FR" sz="2800" dirty="0" err="1"/>
              <a:t>connect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2837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ChangeArrowheads="1"/>
          </p:cNvSpPr>
          <p:nvPr/>
        </p:nvSpPr>
        <p:spPr bwMode="auto">
          <a:xfrm>
            <a:off x="687388" y="6251575"/>
            <a:ext cx="1905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124200" y="6251575"/>
            <a:ext cx="289718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687388" y="6251575"/>
            <a:ext cx="1905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3124200" y="6251575"/>
            <a:ext cx="289718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9701" name="Rectangle 6"/>
          <p:cNvSpPr>
            <a:spLocks noGrp="1" noChangeArrowheads="1"/>
          </p:cNvSpPr>
          <p:nvPr>
            <p:ph type="title"/>
          </p:nvPr>
        </p:nvSpPr>
        <p:spPr>
          <a:xfrm>
            <a:off x="1427163" y="1371600"/>
            <a:ext cx="7716837" cy="1447800"/>
          </a:xfrm>
        </p:spPr>
        <p:txBody>
          <a:bodyPr lIns="92048" tIns="46025" rIns="92048" bIns="46025"/>
          <a:lstStyle/>
          <a:p>
            <a:pPr algn="ctr"/>
            <a:r>
              <a:rPr lang="fr-FR" sz="3200" dirty="0" smtClean="0"/>
              <a:t>Programmation Objet : Avantages</a:t>
            </a:r>
          </a:p>
        </p:txBody>
      </p:sp>
      <p:sp>
        <p:nvSpPr>
          <p:cNvPr id="2970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21515" y="2759074"/>
            <a:ext cx="7772400" cy="4114800"/>
          </a:xfrm>
        </p:spPr>
        <p:txBody>
          <a:bodyPr lIns="92048" tIns="46025" rIns="92048" bIns="46025">
            <a:normAutofit/>
          </a:bodyPr>
          <a:lstStyle/>
          <a:p>
            <a:pPr>
              <a:buFontTx/>
              <a:buNone/>
            </a:pPr>
            <a:r>
              <a:rPr lang="fr-FR" sz="2000" dirty="0" smtClean="0"/>
              <a:t>Les objets apportent :</a:t>
            </a:r>
          </a:p>
          <a:p>
            <a:r>
              <a:rPr lang="fr-FR" sz="2000" dirty="0" smtClean="0"/>
              <a:t>Fiabilité-sécurité</a:t>
            </a:r>
          </a:p>
          <a:p>
            <a:r>
              <a:rPr lang="fr-FR" sz="2000" dirty="0" smtClean="0"/>
              <a:t>Productivité</a:t>
            </a:r>
          </a:p>
          <a:p>
            <a:r>
              <a:rPr lang="fr-FR" sz="2000" dirty="0" smtClean="0"/>
              <a:t>Maintenabilité</a:t>
            </a:r>
          </a:p>
          <a:p>
            <a:r>
              <a:rPr lang="fr-FR" sz="2000" dirty="0" smtClean="0"/>
              <a:t>Adaptabilité-Evolutivité</a:t>
            </a:r>
          </a:p>
          <a:p>
            <a:r>
              <a:rPr lang="fr-FR" sz="2000" dirty="0" smtClean="0"/>
              <a:t>Simplicité</a:t>
            </a:r>
          </a:p>
          <a:p>
            <a:r>
              <a:rPr lang="fr-FR" sz="2000" dirty="0" smtClean="0"/>
              <a:t>« </a:t>
            </a:r>
            <a:r>
              <a:rPr lang="fr-FR" sz="2000" dirty="0" smtClean="0"/>
              <a:t>Autres</a:t>
            </a:r>
            <a:r>
              <a:rPr lang="fr-FR" sz="2000" dirty="0" smtClean="0"/>
              <a:t> »   (Réutilisation, composant, </a:t>
            </a:r>
            <a:r>
              <a:rPr lang="fr-FR" sz="2000" dirty="0" err="1" smtClean="0"/>
              <a:t>Pg</a:t>
            </a:r>
            <a:r>
              <a:rPr lang="fr-FR" sz="2000" dirty="0" smtClean="0"/>
              <a:t> visuelle)</a:t>
            </a:r>
          </a:p>
        </p:txBody>
      </p:sp>
      <p:pic>
        <p:nvPicPr>
          <p:cNvPr id="2970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9175" y="3147576"/>
            <a:ext cx="360045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CEED09-A1CB-4463-95B9-A7579FF068DF}" type="slidenum">
              <a:rPr lang="fr-FR" sz="1400"/>
              <a:pPr algn="r"/>
              <a:t>5</a:t>
            </a:fld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3676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/>
              <a:t>Cas d</a:t>
            </a:r>
            <a:r>
              <a:rPr lang="ja-JP" altLang="fr-FR" sz="3600" dirty="0"/>
              <a:t>’</a:t>
            </a:r>
            <a:r>
              <a:rPr lang="fr-FR" sz="3600" dirty="0"/>
              <a:t>interaction</a:t>
            </a:r>
          </a:p>
        </p:txBody>
      </p:sp>
      <p:sp>
        <p:nvSpPr>
          <p:cNvPr id="152579" name="Rectangle 3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fr-FR" dirty="0"/>
              <a:t>Cas no 1</a:t>
            </a:r>
          </a:p>
          <a:p>
            <a:pPr lvl="1" algn="just">
              <a:buFont typeface="Arial" charset="0"/>
              <a:buNone/>
            </a:pPr>
            <a:r>
              <a:rPr lang="fr-FR" dirty="0" smtClean="0"/>
              <a:t>Le </a:t>
            </a:r>
            <a:r>
              <a:rPr lang="fr-FR" dirty="0"/>
              <a:t>bouton </a:t>
            </a:r>
            <a:r>
              <a:rPr lang="fr-FR" b="1" i="1" dirty="0"/>
              <a:t>Log in</a:t>
            </a:r>
            <a:r>
              <a:rPr lang="fr-FR" dirty="0"/>
              <a:t> implique la vérification </a:t>
            </a:r>
            <a:r>
              <a:rPr lang="fr-FR" i="1" dirty="0"/>
              <a:t>login et </a:t>
            </a:r>
            <a:r>
              <a:rPr lang="fr-FR" i="1" dirty="0" err="1"/>
              <a:t>password</a:t>
            </a:r>
            <a:r>
              <a:rPr lang="fr-FR" dirty="0"/>
              <a:t> à partir des données saisies.</a:t>
            </a:r>
          </a:p>
          <a:p>
            <a:pPr lvl="1" algn="just">
              <a:buFont typeface="Arial" charset="0"/>
              <a:buNone/>
            </a:pPr>
            <a:r>
              <a:rPr lang="fr-FR" dirty="0"/>
              <a:t>Les données peuvent être modifiées </a:t>
            </a:r>
            <a:r>
              <a:rPr lang="fr-FR" dirty="0" err="1"/>
              <a:t>jusqu</a:t>
            </a:r>
            <a:r>
              <a:rPr lang="ja-JP" altLang="fr-FR" dirty="0"/>
              <a:t>’</a:t>
            </a:r>
            <a:r>
              <a:rPr lang="fr-FR" dirty="0"/>
              <a:t>au moment de l</a:t>
            </a:r>
            <a:r>
              <a:rPr lang="ja-JP" altLang="fr-FR" dirty="0"/>
              <a:t>’</a:t>
            </a:r>
            <a:r>
              <a:rPr lang="fr-FR" dirty="0"/>
              <a:t>utilisation du bouton</a:t>
            </a:r>
          </a:p>
          <a:p>
            <a:pPr lvl="1" algn="just">
              <a:buFont typeface="Arial" charset="0"/>
              <a:buNone/>
            </a:pPr>
            <a:r>
              <a:rPr lang="fr-FR" dirty="0"/>
              <a:t>Action : connexion ou un message d</a:t>
            </a:r>
            <a:r>
              <a:rPr lang="ja-JP" altLang="fr-FR" dirty="0"/>
              <a:t>’</a:t>
            </a:r>
            <a:r>
              <a:rPr lang="fr-FR" dirty="0"/>
              <a:t>erreur</a:t>
            </a:r>
          </a:p>
          <a:p>
            <a:pPr algn="just">
              <a:buFont typeface="Arial" charset="0"/>
              <a:buNone/>
            </a:pPr>
            <a:r>
              <a:rPr lang="fr-FR" dirty="0"/>
              <a:t>	</a:t>
            </a:r>
          </a:p>
          <a:p>
            <a:pPr algn="just">
              <a:buFont typeface="Arial" charset="0"/>
              <a:buNone/>
            </a:pPr>
            <a:endParaRPr lang="fr-FR" dirty="0"/>
          </a:p>
          <a:p>
            <a:pPr lvl="1"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92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dirty="0"/>
              <a:t>Questions</a:t>
            </a:r>
            <a:endParaRPr lang="fr-FR" dirty="0"/>
          </a:p>
        </p:txBody>
      </p:sp>
      <p:sp>
        <p:nvSpPr>
          <p:cNvPr id="156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dirty="0"/>
              <a:t>Avez-vous d</a:t>
            </a:r>
            <a:r>
              <a:rPr lang="ja-JP" altLang="fr-FR" dirty="0"/>
              <a:t>’</a:t>
            </a:r>
            <a:r>
              <a:rPr lang="fr-FR" dirty="0"/>
              <a:t>autres exemples d</a:t>
            </a:r>
            <a:r>
              <a:rPr lang="ja-JP" altLang="fr-FR" dirty="0"/>
              <a:t>’</a:t>
            </a:r>
            <a:r>
              <a:rPr lang="fr-FR" dirty="0"/>
              <a:t>interactions ?</a:t>
            </a:r>
          </a:p>
          <a:p>
            <a:pPr>
              <a:lnSpc>
                <a:spcPct val="90000"/>
              </a:lnSpc>
            </a:pPr>
            <a:r>
              <a:rPr lang="fr-FR" dirty="0"/>
              <a:t>Un autre modèle pourrait-il être implémenté ?</a:t>
            </a:r>
          </a:p>
          <a:p>
            <a:pPr>
              <a:lnSpc>
                <a:spcPct val="90000"/>
              </a:lnSpc>
            </a:pPr>
            <a:r>
              <a:rPr lang="fr-FR" dirty="0"/>
              <a:t>Avez-vous d</a:t>
            </a:r>
            <a:r>
              <a:rPr lang="ja-JP" altLang="fr-FR" dirty="0"/>
              <a:t>’</a:t>
            </a:r>
            <a:r>
              <a:rPr lang="fr-FR" dirty="0"/>
              <a:t>autres exemples d</a:t>
            </a:r>
            <a:r>
              <a:rPr lang="ja-JP" altLang="fr-FR" dirty="0"/>
              <a:t>’</a:t>
            </a:r>
            <a:r>
              <a:rPr lang="fr-FR" dirty="0"/>
              <a:t>IHM (Vues) ?</a:t>
            </a:r>
          </a:p>
          <a:p>
            <a:pPr>
              <a:lnSpc>
                <a:spcPct val="90000"/>
              </a:lnSpc>
            </a:pPr>
            <a:r>
              <a:rPr lang="fr-FR" dirty="0"/>
              <a:t>Quelle est la différence entre vue et interaction ?</a:t>
            </a:r>
          </a:p>
          <a:p>
            <a:pPr>
              <a:lnSpc>
                <a:spcPct val="90000"/>
              </a:lnSpc>
            </a:pPr>
            <a:r>
              <a:rPr lang="fr-FR" dirty="0"/>
              <a:t>Quid de IHM ?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fr-FR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fr-FR" dirty="0"/>
          </a:p>
          <a:p>
            <a:pPr>
              <a:lnSpc>
                <a:spcPct val="9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5184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Questions</a:t>
            </a:r>
          </a:p>
        </p:txBody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dirty="0"/>
              <a:t>Plusieurs IHM (Vues) peuvent elles interagir de la même façon ?</a:t>
            </a:r>
          </a:p>
          <a:p>
            <a:pPr algn="just"/>
            <a:r>
              <a:rPr lang="fr-FR" dirty="0"/>
              <a:t>Plusieurs IHM (Vues) peuvent elles interagir différemment ?</a:t>
            </a:r>
          </a:p>
          <a:p>
            <a:pPr algn="just"/>
            <a:r>
              <a:rPr lang="fr-FR" dirty="0"/>
              <a:t>Peut on changer la façon d</a:t>
            </a:r>
            <a:r>
              <a:rPr lang="ja-JP" altLang="fr-FR" dirty="0"/>
              <a:t>’</a:t>
            </a:r>
            <a:r>
              <a:rPr lang="fr-FR" dirty="0"/>
              <a:t>interagir sans modifier une vue (ou le modèle) ?</a:t>
            </a:r>
          </a:p>
          <a:p>
            <a:pPr algn="just"/>
            <a:r>
              <a:rPr lang="fr-FR" dirty="0"/>
              <a:t>Peut on changer de modèle sans modifier la vue (ou le modèle) ?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13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6011863" y="3698416"/>
            <a:ext cx="1944687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5435600" y="2258554"/>
            <a:ext cx="252095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1476375" y="2329991"/>
            <a:ext cx="194310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882" name="Rectangle 4"/>
          <p:cNvSpPr>
            <a:spLocks noGrp="1"/>
          </p:cNvSpPr>
          <p:nvPr>
            <p:ph type="title" idx="4294967295"/>
          </p:nvPr>
        </p:nvSpPr>
        <p:spPr>
          <a:xfrm>
            <a:off x="744538" y="649217"/>
            <a:ext cx="8229600" cy="1143000"/>
          </a:xfrm>
        </p:spPr>
        <p:txBody>
          <a:bodyPr/>
          <a:lstStyle/>
          <a:p>
            <a:pPr algn="ctr" eaLnBrk="1" hangingPunct="1"/>
            <a:r>
              <a:rPr lang="fr-FR" sz="3600" dirty="0"/>
              <a:t>Cas d</a:t>
            </a:r>
            <a:r>
              <a:rPr lang="ja-JP" altLang="fr-FR" sz="3600" dirty="0"/>
              <a:t>’</a:t>
            </a:r>
            <a:r>
              <a:rPr lang="fr-FR" sz="3600" dirty="0"/>
              <a:t>interaction no 1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27175" y="2420479"/>
            <a:ext cx="160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Le Modèle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5559425" y="2396666"/>
            <a:ext cx="2130186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IHM </a:t>
            </a:r>
            <a:r>
              <a:rPr lang="fr-FR" sz="2000" dirty="0" smtClean="0">
                <a:solidFill>
                  <a:schemeClr val="bg1"/>
                </a:solidFill>
              </a:rPr>
              <a:t>client lourd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6227763" y="3769854"/>
            <a:ext cx="125204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IHM </a:t>
            </a:r>
            <a:r>
              <a:rPr lang="fr-FR" sz="2000" dirty="0" smtClean="0">
                <a:solidFill>
                  <a:schemeClr val="bg1"/>
                </a:solidFill>
              </a:rPr>
              <a:t>web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3203575" y="6021388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sz="2400" b="1"/>
              <a:t>Contrôleur no 1</a:t>
            </a:r>
          </a:p>
        </p:txBody>
      </p:sp>
      <p:sp>
        <p:nvSpPr>
          <p:cNvPr id="122894" name="Rectangle 14"/>
          <p:cNvSpPr>
            <a:spLocks noChangeArrowheads="1"/>
          </p:cNvSpPr>
          <p:nvPr/>
        </p:nvSpPr>
        <p:spPr bwMode="auto">
          <a:xfrm>
            <a:off x="5003800" y="1753729"/>
            <a:ext cx="3744913" cy="345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896" name="Line 16"/>
          <p:cNvSpPr>
            <a:spLocks noChangeShapeType="1"/>
          </p:cNvSpPr>
          <p:nvPr/>
        </p:nvSpPr>
        <p:spPr bwMode="auto">
          <a:xfrm flipH="1">
            <a:off x="4859338" y="5211304"/>
            <a:ext cx="1152525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 flipH="1" flipV="1">
            <a:off x="2195513" y="4635041"/>
            <a:ext cx="1008062" cy="1439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>
            <a:off x="3635375" y="3266616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26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000" dirty="0"/>
              <a:t>Notifications</a:t>
            </a:r>
          </a:p>
        </p:txBody>
      </p:sp>
      <p:sp>
        <p:nvSpPr>
          <p:cNvPr id="164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Aft>
                <a:spcPts val="0"/>
              </a:spcAft>
            </a:pPr>
            <a:r>
              <a:rPr lang="fr-FR" sz="2800" dirty="0"/>
              <a:t>Où placer les notifications  et lesquelles ?</a:t>
            </a:r>
          </a:p>
          <a:p>
            <a:pPr lvl="1" algn="just" eaLnBrk="1" hangingPunct="1">
              <a:spcAft>
                <a:spcPts val="0"/>
              </a:spcAft>
            </a:pPr>
            <a:r>
              <a:rPr lang="fr-FR" sz="2400" dirty="0"/>
              <a:t>dans le </a:t>
            </a:r>
            <a:r>
              <a:rPr lang="fr-FR" sz="2400" dirty="0" smtClean="0"/>
              <a:t>modèle?</a:t>
            </a:r>
          </a:p>
          <a:p>
            <a:pPr lvl="1" algn="just" eaLnBrk="1" hangingPunct="1">
              <a:spcAft>
                <a:spcPts val="0"/>
              </a:spcAft>
            </a:pPr>
            <a:endParaRPr lang="fr-FR" sz="2400" dirty="0"/>
          </a:p>
          <a:p>
            <a:pPr lvl="1" algn="just" eaLnBrk="1" hangingPunct="1">
              <a:spcAft>
                <a:spcPts val="0"/>
              </a:spcAft>
            </a:pPr>
            <a:r>
              <a:rPr lang="fr-FR" sz="2400" dirty="0"/>
              <a:t>dans la vue ?</a:t>
            </a:r>
          </a:p>
          <a:p>
            <a:pPr marL="349250" lvl="1" indent="0" algn="just" eaLnBrk="1" hangingPunct="1">
              <a:spcAft>
                <a:spcPts val="0"/>
              </a:spcAft>
              <a:buNone/>
            </a:pPr>
            <a:endParaRPr lang="fr-FR" sz="2400" dirty="0"/>
          </a:p>
          <a:p>
            <a:pPr lvl="1" algn="just" eaLnBrk="1" hangingPunct="1">
              <a:spcAft>
                <a:spcPts val="0"/>
              </a:spcAft>
            </a:pPr>
            <a:r>
              <a:rPr lang="fr-FR" sz="2400" dirty="0"/>
              <a:t>dans le contrôleur ?</a:t>
            </a:r>
          </a:p>
          <a:p>
            <a:pPr lvl="1" algn="just" eaLnBrk="1" hangingPunct="1">
              <a:spcAft>
                <a:spcPts val="0"/>
              </a:spcAft>
            </a:pPr>
            <a:endParaRPr lang="fr-FR" sz="2400" dirty="0"/>
          </a:p>
          <a:p>
            <a:pPr lvl="1" algn="just" eaLnBrk="1" hangingPunct="1">
              <a:spcAft>
                <a:spcPts val="0"/>
              </a:spcAft>
            </a:pPr>
            <a:endParaRPr lang="fr-FR" sz="2400" dirty="0"/>
          </a:p>
          <a:p>
            <a:pPr algn="just" eaLnBrk="1" hangingPunct="1">
              <a:spcAft>
                <a:spcPts val="0"/>
              </a:spcAft>
            </a:pPr>
            <a:endParaRPr lang="fr-FR" sz="2800" dirty="0"/>
          </a:p>
          <a:p>
            <a:pPr algn="just" eaLnBrk="1" hangingPunct="1">
              <a:spcAft>
                <a:spcPts val="0"/>
              </a:spcAft>
              <a:buFont typeface="Arial" charset="0"/>
              <a:buNone/>
            </a:pPr>
            <a:endParaRPr lang="fr-FR" sz="2800" dirty="0"/>
          </a:p>
        </p:txBody>
      </p:sp>
      <p:sp>
        <p:nvSpPr>
          <p:cNvPr id="4" name="Espace réservé du numéro de diapositive 3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46DA9E53-1A34-6648-BC83-0F50EF7569E4}" type="slidenum">
              <a:rPr lang="fr-FR" sz="1200">
                <a:solidFill>
                  <a:srgbClr val="898989"/>
                </a:solidFill>
                <a:latin typeface="Calibri" charset="0"/>
              </a:rPr>
              <a:pPr algn="ctr" eaLnBrk="1" hangingPunct="1"/>
              <a:t>54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4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fr-FR" sz="3200" dirty="0"/>
              <a:t>Notifications</a:t>
            </a:r>
          </a:p>
        </p:txBody>
      </p:sp>
      <p:sp>
        <p:nvSpPr>
          <p:cNvPr id="165891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fr-FR" sz="2800" dirty="0"/>
              <a:t>Où gérer les événements et  lesquels ?</a:t>
            </a:r>
          </a:p>
          <a:p>
            <a:pPr lvl="1" algn="just" eaLnBrk="1" hangingPunct="1"/>
            <a:r>
              <a:rPr lang="fr-FR" sz="2400" dirty="0"/>
              <a:t>dans le modèle</a:t>
            </a:r>
            <a:r>
              <a:rPr lang="fr-FR" sz="2400" dirty="0" smtClean="0"/>
              <a:t>?</a:t>
            </a:r>
            <a:endParaRPr lang="fr-FR" sz="2400" dirty="0"/>
          </a:p>
          <a:p>
            <a:pPr lvl="1" algn="just" eaLnBrk="1" hangingPunct="1"/>
            <a:r>
              <a:rPr lang="fr-FR" sz="2400" dirty="0"/>
              <a:t>dans la vue </a:t>
            </a:r>
            <a:r>
              <a:rPr lang="fr-FR" sz="2400" dirty="0" smtClean="0"/>
              <a:t>?</a:t>
            </a:r>
            <a:endParaRPr lang="fr-FR" sz="2400" dirty="0"/>
          </a:p>
          <a:p>
            <a:pPr lvl="1" algn="just" eaLnBrk="1" hangingPunct="1"/>
            <a:r>
              <a:rPr lang="fr-FR" sz="2400" dirty="0"/>
              <a:t>dans le contrôleur ?</a:t>
            </a:r>
          </a:p>
          <a:p>
            <a:pPr lvl="1" algn="just" eaLnBrk="1" hangingPunct="1"/>
            <a:endParaRPr lang="fr-FR" sz="2400" dirty="0"/>
          </a:p>
          <a:p>
            <a:pPr lvl="1" algn="just" eaLnBrk="1" hangingPunct="1"/>
            <a:endParaRPr lang="fr-FR" sz="2400" dirty="0"/>
          </a:p>
          <a:p>
            <a:pPr algn="just" eaLnBrk="1" hangingPunct="1"/>
            <a:endParaRPr lang="fr-FR" sz="2800" dirty="0"/>
          </a:p>
          <a:p>
            <a:pPr algn="just" eaLnBrk="1" hangingPunct="1">
              <a:buFont typeface="Arial" charset="0"/>
              <a:buNone/>
            </a:pPr>
            <a:endParaRPr lang="fr-FR" sz="2800" dirty="0"/>
          </a:p>
        </p:txBody>
      </p:sp>
      <p:sp>
        <p:nvSpPr>
          <p:cNvPr id="4" name="Espace réservé du numéro de diapositive 3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CF8C50B9-5EDE-F34A-8B0C-1EBB6E87E8CA}" type="slidenum">
              <a:rPr lang="fr-FR" sz="1200">
                <a:solidFill>
                  <a:srgbClr val="898989"/>
                </a:solidFill>
                <a:latin typeface="Calibri" charset="0"/>
              </a:rPr>
              <a:pPr algn="ctr" eaLnBrk="1" hangingPunct="1"/>
              <a:t>55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3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Cas d</a:t>
            </a:r>
            <a:r>
              <a:rPr lang="ja-JP" altLang="fr-FR" sz="3200" dirty="0"/>
              <a:t>’</a:t>
            </a:r>
            <a:r>
              <a:rPr lang="fr-FR" sz="3200" dirty="0"/>
              <a:t>interaction</a:t>
            </a:r>
          </a:p>
        </p:txBody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>
          <a:xfrm>
            <a:off x="712787" y="3012142"/>
            <a:ext cx="8115635" cy="338865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Arial" charset="0"/>
              <a:buNone/>
            </a:pPr>
            <a:r>
              <a:rPr lang="fr-FR" dirty="0"/>
              <a:t>Cas no 2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fr-FR" dirty="0"/>
              <a:t>le bouton </a:t>
            </a:r>
            <a:r>
              <a:rPr lang="fr-FR" b="1" i="1" dirty="0"/>
              <a:t>Log in</a:t>
            </a:r>
            <a:r>
              <a:rPr lang="fr-FR" dirty="0"/>
              <a:t> implique la vérification </a:t>
            </a:r>
            <a:r>
              <a:rPr lang="fr-FR" i="1" dirty="0"/>
              <a:t>login</a:t>
            </a:r>
            <a:r>
              <a:rPr lang="fr-FR" dirty="0"/>
              <a:t> </a:t>
            </a:r>
            <a:r>
              <a:rPr lang="fr-FR" i="1" dirty="0" err="1"/>
              <a:t>password</a:t>
            </a:r>
            <a:r>
              <a:rPr lang="fr-FR" dirty="0"/>
              <a:t> à partir des données saisies.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fr-FR" dirty="0"/>
              <a:t>Les données peuvent être modifiées </a:t>
            </a:r>
            <a:r>
              <a:rPr lang="fr-FR" dirty="0" err="1"/>
              <a:t>jusqu</a:t>
            </a:r>
            <a:r>
              <a:rPr lang="ja-JP" altLang="fr-FR" dirty="0"/>
              <a:t>’</a:t>
            </a:r>
            <a:r>
              <a:rPr lang="fr-FR" dirty="0"/>
              <a:t>au moment de leur validation par un retour charriot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fr-FR" dirty="0"/>
              <a:t>Actions : connexion ou un message d</a:t>
            </a:r>
            <a:r>
              <a:rPr lang="ja-JP" altLang="fr-FR" dirty="0"/>
              <a:t>’</a:t>
            </a:r>
            <a:r>
              <a:rPr lang="fr-FR" dirty="0"/>
              <a:t>erreur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fr-FR" dirty="0"/>
              <a:t>Les champs de saisie sont bloqués après retour </a:t>
            </a:r>
            <a:r>
              <a:rPr lang="fr-FR" dirty="0" smtClean="0"/>
              <a:t>chariot</a:t>
            </a:r>
            <a:endParaRPr lang="fr-FR" dirty="0"/>
          </a:p>
          <a:p>
            <a:pPr algn="just">
              <a:lnSpc>
                <a:spcPct val="90000"/>
              </a:lnSpc>
              <a:buFont typeface="Arial" charset="0"/>
              <a:buNone/>
            </a:pPr>
            <a:endParaRPr lang="fr-FR" dirty="0"/>
          </a:p>
          <a:p>
            <a:pPr lvl="1" algn="just">
              <a:lnSpc>
                <a:spcPct val="9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374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6011863" y="3602196"/>
            <a:ext cx="1944687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5435600" y="2162334"/>
            <a:ext cx="2232025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476375" y="2233771"/>
            <a:ext cx="194310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0773" name="Rectangle 4"/>
          <p:cNvSpPr>
            <a:spLocks noGrp="1"/>
          </p:cNvSpPr>
          <p:nvPr>
            <p:ph type="title" idx="4294967295"/>
          </p:nvPr>
        </p:nvSpPr>
        <p:spPr>
          <a:xfrm>
            <a:off x="1145381" y="370924"/>
            <a:ext cx="7716838" cy="1447800"/>
          </a:xfrm>
        </p:spPr>
        <p:txBody>
          <a:bodyPr/>
          <a:lstStyle/>
          <a:p>
            <a:pPr algn="ctr" eaLnBrk="1" hangingPunct="1"/>
            <a:r>
              <a:rPr lang="fr-FR" sz="3200" dirty="0"/>
              <a:t>Cas d</a:t>
            </a:r>
            <a:r>
              <a:rPr lang="ja-JP" altLang="fr-FR" sz="3200" dirty="0"/>
              <a:t>’</a:t>
            </a:r>
            <a:r>
              <a:rPr lang="fr-FR" sz="3200" dirty="0"/>
              <a:t>interaction no 2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1527175" y="2324259"/>
            <a:ext cx="160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Le Modèle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5559425" y="2300446"/>
            <a:ext cx="2130186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IHM </a:t>
            </a:r>
            <a:r>
              <a:rPr lang="fr-FR" sz="2000" dirty="0" smtClean="0">
                <a:solidFill>
                  <a:schemeClr val="bg1"/>
                </a:solidFill>
              </a:rPr>
              <a:t>client lourd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6227763" y="3673634"/>
            <a:ext cx="125204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IHM </a:t>
            </a:r>
            <a:r>
              <a:rPr lang="fr-FR" sz="2000" dirty="0" smtClean="0">
                <a:solidFill>
                  <a:schemeClr val="bg1"/>
                </a:solidFill>
              </a:rPr>
              <a:t>web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3203575" y="6121559"/>
            <a:ext cx="2376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Contrôleur no 2</a:t>
            </a:r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5003800" y="1657509"/>
            <a:ext cx="3744913" cy="345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0779" name="Line 11"/>
          <p:cNvSpPr>
            <a:spLocks noChangeShapeType="1"/>
          </p:cNvSpPr>
          <p:nvPr/>
        </p:nvSpPr>
        <p:spPr bwMode="auto">
          <a:xfrm flipH="1">
            <a:off x="3995738" y="3818096"/>
            <a:ext cx="936625" cy="194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 flipH="1">
            <a:off x="4859338" y="5115084"/>
            <a:ext cx="1152525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 flipH="1" flipV="1">
            <a:off x="2195513" y="4538821"/>
            <a:ext cx="1008062" cy="1439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>
            <a:off x="3635375" y="3170396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 flipH="1">
            <a:off x="4067175" y="4178459"/>
            <a:ext cx="936625" cy="194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60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3200" dirty="0"/>
              <a:t>Notifications</a:t>
            </a:r>
          </a:p>
        </p:txBody>
      </p:sp>
      <p:sp>
        <p:nvSpPr>
          <p:cNvPr id="15872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fr-FR" sz="2800" dirty="0"/>
              <a:t>Où placer les notifications  et lesquelles ?</a:t>
            </a:r>
          </a:p>
          <a:p>
            <a:pPr lvl="1" algn="just" eaLnBrk="1" hangingPunct="1"/>
            <a:r>
              <a:rPr lang="fr-FR" sz="2400" dirty="0"/>
              <a:t>dans le modèle</a:t>
            </a:r>
            <a:r>
              <a:rPr lang="fr-FR" sz="2400" dirty="0" smtClean="0"/>
              <a:t>?</a:t>
            </a:r>
            <a:endParaRPr lang="fr-FR" sz="2400" dirty="0"/>
          </a:p>
          <a:p>
            <a:pPr lvl="1" algn="just" eaLnBrk="1" hangingPunct="1"/>
            <a:r>
              <a:rPr lang="fr-FR" sz="2400" dirty="0"/>
              <a:t>dans la vue </a:t>
            </a:r>
            <a:r>
              <a:rPr lang="fr-FR" sz="2400" dirty="0" smtClean="0"/>
              <a:t>?</a:t>
            </a:r>
            <a:endParaRPr lang="fr-FR" sz="2400" dirty="0"/>
          </a:p>
          <a:p>
            <a:pPr lvl="1" algn="just" eaLnBrk="1" hangingPunct="1"/>
            <a:r>
              <a:rPr lang="fr-FR" sz="2400" dirty="0"/>
              <a:t>dans le contrôleur </a:t>
            </a:r>
            <a:r>
              <a:rPr lang="fr-FR" sz="2400" dirty="0" smtClean="0"/>
              <a:t>?</a:t>
            </a:r>
            <a:endParaRPr lang="fr-FR" sz="2800" dirty="0"/>
          </a:p>
          <a:p>
            <a:pPr algn="just" eaLnBrk="1" hangingPunct="1">
              <a:buFont typeface="Arial" charset="0"/>
              <a:buNone/>
            </a:pPr>
            <a:endParaRPr lang="fr-FR" sz="2800" dirty="0"/>
          </a:p>
        </p:txBody>
      </p:sp>
      <p:sp>
        <p:nvSpPr>
          <p:cNvPr id="4" name="Espace réservé du numéro de diapositive 3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0FCB1CD5-7DCD-D84C-9F69-B2E8F4D41ED3}" type="slidenum">
              <a:rPr lang="fr-FR" sz="1200">
                <a:solidFill>
                  <a:srgbClr val="898989"/>
                </a:solidFill>
                <a:latin typeface="Calibri" charset="0"/>
              </a:rPr>
              <a:pPr algn="ctr" eaLnBrk="1" hangingPunct="1"/>
              <a:t>58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61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3200" dirty="0"/>
              <a:t>Notifications</a:t>
            </a:r>
          </a:p>
        </p:txBody>
      </p:sp>
      <p:sp>
        <p:nvSpPr>
          <p:cNvPr id="159747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fr-FR" sz="2800" dirty="0"/>
              <a:t>Où gérer les événements et  lesquels ?</a:t>
            </a:r>
          </a:p>
          <a:p>
            <a:pPr lvl="1" algn="just" eaLnBrk="1" hangingPunct="1"/>
            <a:r>
              <a:rPr lang="fr-FR" sz="2400" dirty="0"/>
              <a:t>dans le modèle</a:t>
            </a:r>
            <a:r>
              <a:rPr lang="fr-FR" sz="2400" dirty="0" smtClean="0"/>
              <a:t>?</a:t>
            </a:r>
            <a:endParaRPr lang="fr-FR" sz="2400" dirty="0"/>
          </a:p>
          <a:p>
            <a:pPr lvl="1" algn="just" eaLnBrk="1" hangingPunct="1"/>
            <a:r>
              <a:rPr lang="fr-FR" sz="2400" dirty="0"/>
              <a:t>dans la vue </a:t>
            </a:r>
            <a:r>
              <a:rPr lang="fr-FR" sz="2400" dirty="0" smtClean="0"/>
              <a:t>?</a:t>
            </a:r>
            <a:endParaRPr lang="fr-FR" sz="2400" dirty="0"/>
          </a:p>
          <a:p>
            <a:pPr lvl="1" algn="just" eaLnBrk="1" hangingPunct="1"/>
            <a:r>
              <a:rPr lang="fr-FR" sz="2400" dirty="0"/>
              <a:t>dans le contrôleur </a:t>
            </a:r>
            <a:r>
              <a:rPr lang="fr-FR" sz="2400" dirty="0" smtClean="0"/>
              <a:t>?</a:t>
            </a:r>
            <a:endParaRPr lang="fr-FR" sz="2400" dirty="0"/>
          </a:p>
          <a:p>
            <a:pPr lvl="1" algn="just" eaLnBrk="1" hangingPunct="1"/>
            <a:endParaRPr lang="fr-FR" sz="2400" dirty="0"/>
          </a:p>
          <a:p>
            <a:pPr algn="just" eaLnBrk="1" hangingPunct="1"/>
            <a:endParaRPr lang="fr-FR" sz="2800" dirty="0"/>
          </a:p>
          <a:p>
            <a:pPr algn="just" eaLnBrk="1" hangingPunct="1">
              <a:buFont typeface="Arial" charset="0"/>
              <a:buNone/>
            </a:pPr>
            <a:endParaRPr lang="fr-FR" sz="2800" dirty="0"/>
          </a:p>
        </p:txBody>
      </p:sp>
      <p:sp>
        <p:nvSpPr>
          <p:cNvPr id="4" name="Espace réservé du numéro de diapositive 3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B25893D6-BD26-2E46-BFFA-65C9B6CE23E1}" type="slidenum">
              <a:rPr lang="fr-FR" sz="1200">
                <a:solidFill>
                  <a:srgbClr val="898989"/>
                </a:solidFill>
                <a:latin typeface="Calibri" charset="0"/>
              </a:rPr>
              <a:pPr algn="ctr" eaLnBrk="1" hangingPunct="1"/>
              <a:t>59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22926"/>
            <a:ext cx="8229600" cy="715963"/>
          </a:xfrm>
        </p:spPr>
        <p:txBody>
          <a:bodyPr lIns="83247" tIns="41623" rIns="83247" bIns="41623" anchor="t"/>
          <a:lstStyle/>
          <a:p>
            <a:pPr algn="ctr"/>
            <a:r>
              <a:rPr lang="fr-FR" sz="3200" dirty="0" smtClean="0"/>
              <a:t>Les bénéfices des techniques OO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6639951" y="4702175"/>
            <a:ext cx="2504049" cy="101563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91412" tIns="45706" rIns="91412" bIns="45706">
            <a:spAutoFit/>
          </a:bodyPr>
          <a:lstStyle/>
          <a:p>
            <a:r>
              <a:rPr lang="fr-FR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From</a:t>
            </a:r>
            <a:r>
              <a:rPr lang="fr-F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the </a:t>
            </a:r>
            <a:r>
              <a:rPr lang="fr-FR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corporate</a:t>
            </a:r>
            <a:r>
              <a:rPr lang="fr-F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Use Of Object </a:t>
            </a:r>
            <a:r>
              <a:rPr lang="fr-FR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Technology</a:t>
            </a:r>
            <a:endParaRPr lang="fr-F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566803"/>
              </p:ext>
            </p:extLst>
          </p:nvPr>
        </p:nvGraphicFramePr>
        <p:xfrm>
          <a:off x="1543426" y="2730501"/>
          <a:ext cx="4979611" cy="413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Feuille de calcul" r:id="rId3" imgW="5165280" imgH="4891680" progId="Excel.Sheet.8">
                  <p:embed/>
                </p:oleObj>
              </mc:Choice>
              <mc:Fallback>
                <p:oleObj name="Feuille de calcul" r:id="rId3" imgW="5165280" imgH="489168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426" y="2730501"/>
                        <a:ext cx="4979611" cy="4131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F08C09F-E504-458D-876B-B1D72C95EF48}" type="slidenum">
              <a:rPr lang="fr-FR" sz="1400"/>
              <a:pPr algn="r"/>
              <a:t>6</a:t>
            </a:fld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61301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Cas d</a:t>
            </a:r>
            <a:r>
              <a:rPr lang="ja-JP" altLang="fr-FR" sz="3200" dirty="0"/>
              <a:t>’</a:t>
            </a:r>
            <a:r>
              <a:rPr lang="fr-FR" sz="3200" dirty="0"/>
              <a:t>interaction</a:t>
            </a:r>
          </a:p>
        </p:txBody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Arial" charset="0"/>
              <a:buNone/>
            </a:pPr>
            <a:r>
              <a:rPr lang="fr-FR" dirty="0" smtClean="0"/>
              <a:t>Cas </a:t>
            </a:r>
            <a:r>
              <a:rPr lang="fr-FR" dirty="0"/>
              <a:t>no 3 </a:t>
            </a:r>
            <a:r>
              <a:rPr lang="fr-FR" dirty="0" smtClean="0"/>
              <a:t>:</a:t>
            </a:r>
          </a:p>
          <a:p>
            <a:pPr algn="just">
              <a:lnSpc>
                <a:spcPct val="90000"/>
              </a:lnSpc>
              <a:buFont typeface="Arial" charset="0"/>
              <a:buNone/>
            </a:pPr>
            <a:r>
              <a:rPr lang="fr-FR" dirty="0"/>
              <a:t>	</a:t>
            </a:r>
            <a:r>
              <a:rPr lang="fr-FR" dirty="0" smtClean="0"/>
              <a:t>La </a:t>
            </a:r>
            <a:r>
              <a:rPr lang="fr-FR" dirty="0"/>
              <a:t>saisie des données est validée au premier retour chariot 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fr-FR" dirty="0"/>
              <a:t>   Actions : vérification des données faite au fur et à mesure pour le </a:t>
            </a:r>
            <a:r>
              <a:rPr lang="fr-FR" i="1" dirty="0"/>
              <a:t>login</a:t>
            </a:r>
            <a:r>
              <a:rPr lang="fr-FR" dirty="0"/>
              <a:t> puis pour le </a:t>
            </a:r>
            <a:r>
              <a:rPr lang="fr-FR" i="1" dirty="0" err="1"/>
              <a:t>password</a:t>
            </a:r>
            <a:r>
              <a:rPr lang="fr-FR" dirty="0"/>
              <a:t> ce qui peut entrainer un message d</a:t>
            </a:r>
            <a:r>
              <a:rPr lang="ja-JP" altLang="fr-FR" dirty="0"/>
              <a:t>’</a:t>
            </a:r>
            <a:r>
              <a:rPr lang="fr-FR" dirty="0"/>
              <a:t>erreur 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fr-FR" dirty="0"/>
              <a:t>   connexion au moment par click sur le </a:t>
            </a:r>
            <a:r>
              <a:rPr lang="fr-FR" dirty="0" smtClean="0"/>
              <a:t>bouton</a:t>
            </a:r>
          </a:p>
          <a:p>
            <a:pPr algn="just">
              <a:lnSpc>
                <a:spcPct val="90000"/>
              </a:lnSpc>
              <a:buFont typeface="Arial" charset="0"/>
              <a:buNone/>
            </a:pPr>
            <a:endParaRPr lang="fr-FR" dirty="0"/>
          </a:p>
          <a:p>
            <a:pPr lvl="1" algn="just">
              <a:lnSpc>
                <a:spcPct val="9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31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011863" y="3775392"/>
            <a:ext cx="1944687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5435600" y="2335530"/>
            <a:ext cx="2232025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476375" y="2406967"/>
            <a:ext cx="194310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6981" name="Rectangle 4"/>
          <p:cNvSpPr>
            <a:spLocks noGrp="1"/>
          </p:cNvSpPr>
          <p:nvPr>
            <p:ph type="title" idx="4294967295"/>
          </p:nvPr>
        </p:nvSpPr>
        <p:spPr>
          <a:xfrm>
            <a:off x="744538" y="706208"/>
            <a:ext cx="8229600" cy="1143000"/>
          </a:xfrm>
        </p:spPr>
        <p:txBody>
          <a:bodyPr/>
          <a:lstStyle/>
          <a:p>
            <a:pPr algn="ctr" eaLnBrk="1" hangingPunct="1"/>
            <a:r>
              <a:rPr lang="fr-FR" sz="3200" dirty="0"/>
              <a:t>Cas d</a:t>
            </a:r>
            <a:r>
              <a:rPr lang="ja-JP" altLang="fr-FR" sz="3200" dirty="0"/>
              <a:t>’</a:t>
            </a:r>
            <a:r>
              <a:rPr lang="fr-FR" sz="3200" dirty="0"/>
              <a:t>interaction no 3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527175" y="2497455"/>
            <a:ext cx="160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Le Modèle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5559425" y="2473642"/>
            <a:ext cx="2130186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IHM </a:t>
            </a:r>
            <a:r>
              <a:rPr lang="fr-FR" sz="2000" dirty="0" smtClean="0">
                <a:solidFill>
                  <a:schemeClr val="bg1"/>
                </a:solidFill>
              </a:rPr>
              <a:t>client lourd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6227763" y="3846830"/>
            <a:ext cx="125204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IHM </a:t>
            </a:r>
            <a:r>
              <a:rPr lang="fr-FR" sz="2000" dirty="0" smtClean="0">
                <a:solidFill>
                  <a:schemeClr val="bg1"/>
                </a:solidFill>
              </a:rPr>
              <a:t>web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3132138" y="6294755"/>
            <a:ext cx="25095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FFFFFF"/>
                </a:solidFill>
              </a:rPr>
              <a:t>Contrôleur no 3</a:t>
            </a:r>
          </a:p>
        </p:txBody>
      </p: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5003800" y="1830705"/>
            <a:ext cx="3744913" cy="3457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 flipH="1">
            <a:off x="3995738" y="3991292"/>
            <a:ext cx="936625" cy="194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 flipH="1">
            <a:off x="4859338" y="5288280"/>
            <a:ext cx="1152525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 flipH="1" flipV="1">
            <a:off x="2195513" y="4712017"/>
            <a:ext cx="1008062" cy="1439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>
            <a:off x="3635375" y="3343592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6991" name="Line 15"/>
          <p:cNvSpPr>
            <a:spLocks noChangeShapeType="1"/>
          </p:cNvSpPr>
          <p:nvPr/>
        </p:nvSpPr>
        <p:spPr bwMode="auto">
          <a:xfrm flipH="1" flipV="1">
            <a:off x="3276600" y="4638992"/>
            <a:ext cx="719138" cy="1223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6992" name="Line 16"/>
          <p:cNvSpPr>
            <a:spLocks noChangeShapeType="1"/>
          </p:cNvSpPr>
          <p:nvPr/>
        </p:nvSpPr>
        <p:spPr bwMode="auto">
          <a:xfrm flipH="1">
            <a:off x="4284663" y="5070792"/>
            <a:ext cx="719137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6993" name="Line 17"/>
          <p:cNvSpPr>
            <a:spLocks noChangeShapeType="1"/>
          </p:cNvSpPr>
          <p:nvPr/>
        </p:nvSpPr>
        <p:spPr bwMode="auto">
          <a:xfrm flipH="1" flipV="1">
            <a:off x="2843213" y="4712017"/>
            <a:ext cx="1223962" cy="1439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3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3200" dirty="0"/>
              <a:t>Notifications</a:t>
            </a:r>
          </a:p>
        </p:txBody>
      </p:sp>
      <p:sp>
        <p:nvSpPr>
          <p:cNvPr id="162819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fr-FR" sz="2800" dirty="0"/>
              <a:t>Où placer les notifications  et lesquelles ?</a:t>
            </a:r>
          </a:p>
          <a:p>
            <a:pPr lvl="1" algn="just" eaLnBrk="1" hangingPunct="1"/>
            <a:r>
              <a:rPr lang="fr-FR" sz="2400" dirty="0"/>
              <a:t>dans le modèle</a:t>
            </a:r>
            <a:r>
              <a:rPr lang="fr-FR" sz="2400" dirty="0" smtClean="0"/>
              <a:t>?</a:t>
            </a:r>
            <a:endParaRPr lang="fr-FR" sz="2400" dirty="0"/>
          </a:p>
          <a:p>
            <a:pPr lvl="1" algn="just" eaLnBrk="1" hangingPunct="1"/>
            <a:r>
              <a:rPr lang="fr-FR" sz="2400" dirty="0"/>
              <a:t>dans la vue </a:t>
            </a:r>
            <a:r>
              <a:rPr lang="fr-FR" sz="2400" dirty="0" smtClean="0"/>
              <a:t>?</a:t>
            </a:r>
            <a:endParaRPr lang="fr-FR" sz="2400" dirty="0"/>
          </a:p>
          <a:p>
            <a:pPr lvl="1" algn="just" eaLnBrk="1" hangingPunct="1"/>
            <a:r>
              <a:rPr lang="fr-FR" sz="2400" dirty="0"/>
              <a:t>dans le contrôleur </a:t>
            </a:r>
            <a:r>
              <a:rPr lang="fr-FR" sz="2400" dirty="0" smtClean="0"/>
              <a:t>?</a:t>
            </a:r>
            <a:endParaRPr lang="fr-FR" sz="2800" dirty="0"/>
          </a:p>
        </p:txBody>
      </p:sp>
      <p:sp>
        <p:nvSpPr>
          <p:cNvPr id="4" name="Espace réservé du numéro de diapositive 3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007C2948-374A-7840-B068-0DDFABC6DD47}" type="slidenum">
              <a:rPr lang="fr-FR" sz="1200">
                <a:solidFill>
                  <a:srgbClr val="898989"/>
                </a:solidFill>
                <a:latin typeface="Calibri" charset="0"/>
              </a:rPr>
              <a:pPr algn="ctr" eaLnBrk="1" hangingPunct="1"/>
              <a:t>62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8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3200" dirty="0"/>
              <a:t>Notifications</a:t>
            </a:r>
          </a:p>
        </p:txBody>
      </p:sp>
      <p:sp>
        <p:nvSpPr>
          <p:cNvPr id="16384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fr-FR" sz="2800" dirty="0"/>
              <a:t>Où gérer les événements et  lesquels ?</a:t>
            </a:r>
          </a:p>
          <a:p>
            <a:pPr lvl="1" algn="just" eaLnBrk="1" hangingPunct="1"/>
            <a:r>
              <a:rPr lang="fr-FR" sz="2400" dirty="0"/>
              <a:t>dans le modèle</a:t>
            </a:r>
            <a:r>
              <a:rPr lang="fr-FR" sz="2400" dirty="0" smtClean="0"/>
              <a:t>?</a:t>
            </a:r>
            <a:endParaRPr lang="fr-FR" sz="2400" dirty="0"/>
          </a:p>
          <a:p>
            <a:pPr lvl="1" algn="just" eaLnBrk="1" hangingPunct="1"/>
            <a:r>
              <a:rPr lang="fr-FR" sz="2400" dirty="0"/>
              <a:t>dans la vue </a:t>
            </a:r>
            <a:r>
              <a:rPr lang="fr-FR" sz="2400" dirty="0" smtClean="0"/>
              <a:t>?</a:t>
            </a:r>
            <a:endParaRPr lang="fr-FR" sz="2400" dirty="0"/>
          </a:p>
          <a:p>
            <a:pPr lvl="1" algn="just" eaLnBrk="1" hangingPunct="1"/>
            <a:r>
              <a:rPr lang="fr-FR" sz="2400" dirty="0"/>
              <a:t>dans le contrôleur </a:t>
            </a:r>
            <a:r>
              <a:rPr lang="fr-FR" sz="2400" dirty="0" smtClean="0"/>
              <a:t>?</a:t>
            </a:r>
            <a:endParaRPr lang="fr-FR" sz="2800" dirty="0"/>
          </a:p>
        </p:txBody>
      </p:sp>
      <p:sp>
        <p:nvSpPr>
          <p:cNvPr id="4" name="Espace réservé du numéro de diapositive 3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3BD2554A-52B4-F64F-9579-10CF83EF46F4}" type="slidenum">
              <a:rPr lang="fr-FR" sz="1200">
                <a:solidFill>
                  <a:srgbClr val="898989"/>
                </a:solidFill>
                <a:latin typeface="Calibri" charset="0"/>
              </a:rPr>
              <a:pPr algn="ctr" eaLnBrk="1" hangingPunct="1"/>
              <a:t>63</a:t>
            </a:fld>
            <a:endParaRPr lang="fr-FR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1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3247" tIns="41623" rIns="83247" bIns="41623" anchor="t"/>
          <a:lstStyle/>
          <a:p>
            <a:pPr algn="ctr"/>
            <a:r>
              <a:rPr lang="fr-FR" sz="3200" dirty="0" smtClean="0"/>
              <a:t>OO Versus </a:t>
            </a:r>
            <a:r>
              <a:rPr lang="fr-FR" sz="3200" dirty="0" err="1" smtClean="0"/>
              <a:t>Dvp</a:t>
            </a:r>
            <a:r>
              <a:rPr lang="fr-FR" sz="3200" dirty="0" smtClean="0"/>
              <a:t> classique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524363"/>
              </p:ext>
            </p:extLst>
          </p:nvPr>
        </p:nvGraphicFramePr>
        <p:xfrm>
          <a:off x="7246" y="4235850"/>
          <a:ext cx="5522913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Worksheet" r:id="rId3" imgW="3771884" imgH="2238289" progId="Excel.Sheet.8">
                  <p:embed/>
                </p:oleObj>
              </mc:Choice>
              <mc:Fallback>
                <p:oleObj name="Worksheet" r:id="rId3" imgW="3771884" imgH="223828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" y="4235850"/>
                        <a:ext cx="5522913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415232"/>
              </p:ext>
            </p:extLst>
          </p:nvPr>
        </p:nvGraphicFramePr>
        <p:xfrm>
          <a:off x="2874168" y="2209812"/>
          <a:ext cx="6049963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Document" r:id="rId5" imgW="6043320" imgH="2166120" progId="Word.Document.8">
                  <p:embed/>
                </p:oleObj>
              </mc:Choice>
              <mc:Fallback>
                <p:oleObj name="Document" r:id="rId5" imgW="6043320" imgH="2166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168" y="2209812"/>
                        <a:ext cx="6049963" cy="21669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54376" y="3225687"/>
            <a:ext cx="1941501" cy="5078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412" tIns="45706" rIns="91412" bIns="45706">
            <a:spAutoFit/>
          </a:bodyPr>
          <a:lstStyle/>
          <a:p>
            <a:r>
              <a:rPr lang="fr-FR" sz="27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Dvp</a:t>
            </a:r>
            <a:r>
              <a:rPr lang="fr-FR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= 20%</a:t>
            </a:r>
            <a:endParaRPr lang="fr-FR" sz="23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530159" y="5005388"/>
            <a:ext cx="3429087" cy="5078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412" tIns="45706" rIns="91412" bIns="45706">
            <a:spAutoFit/>
          </a:bodyPr>
          <a:lstStyle/>
          <a:p>
            <a:r>
              <a:rPr lang="fr-FR" sz="27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Maintenance = 50%</a:t>
            </a:r>
            <a:endParaRPr lang="fr-FR" sz="23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82C53F3-4D29-4DDB-84DC-6892759AC6B7}" type="slidenum">
              <a:rPr lang="fr-FR" sz="1400"/>
              <a:pPr algn="r"/>
              <a:t>7</a:t>
            </a:fld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270799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 à UML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81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Qu’est ce qu’une classe?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868169"/>
      </p:ext>
    </p:extLst>
  </p:cSld>
  <p:clrMapOvr>
    <a:masterClrMapping/>
  </p:clrMapOvr>
</p:sld>
</file>

<file path=ppt/theme/theme1.xml><?xml version="1.0" encoding="utf-8"?>
<a:theme xmlns:a="http://schemas.openxmlformats.org/drawingml/2006/main" name="Ciel">
  <a:themeElements>
    <a:clrScheme name="Ci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Ciel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Ciel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Carnet de croquis.thmx</Template>
  <TotalTime>2221</TotalTime>
  <Words>2018</Words>
  <Application>Microsoft Macintosh PowerPoint</Application>
  <PresentationFormat>Présentation à l'écran (4:3)</PresentationFormat>
  <Paragraphs>370</Paragraphs>
  <Slides>63</Slides>
  <Notes>10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5</vt:i4>
      </vt:variant>
      <vt:variant>
        <vt:lpstr>Titres des diapositives</vt:lpstr>
      </vt:variant>
      <vt:variant>
        <vt:i4>63</vt:i4>
      </vt:variant>
    </vt:vector>
  </HeadingPairs>
  <TitlesOfParts>
    <vt:vector size="69" baseType="lpstr">
      <vt:lpstr>Ciel</vt:lpstr>
      <vt:lpstr>Feuille de calcul</vt:lpstr>
      <vt:lpstr>Worksheet</vt:lpstr>
      <vt:lpstr>Document</vt:lpstr>
      <vt:lpstr>Clip</vt:lpstr>
      <vt:lpstr>VISIO</vt:lpstr>
      <vt:lpstr>La conception objet</vt:lpstr>
      <vt:lpstr>Introduction à la POO (Programmation Orientée Objet)</vt:lpstr>
      <vt:lpstr>Rappels de l'approche des langages traditionnels</vt:lpstr>
      <vt:lpstr>Les langages de programmation</vt:lpstr>
      <vt:lpstr>Programmation Objet : Avantages</vt:lpstr>
      <vt:lpstr>Les bénéfices des techniques OO</vt:lpstr>
      <vt:lpstr>OO Versus Dvp classique</vt:lpstr>
      <vt:lpstr>Introduction à UML</vt:lpstr>
      <vt:lpstr>Qu’est ce qu’une classe?</vt:lpstr>
      <vt:lpstr>Qu’est ce qu’un objet?</vt:lpstr>
      <vt:lpstr>Encapsulation, héritage</vt:lpstr>
      <vt:lpstr>Encapsulation, héritage</vt:lpstr>
      <vt:lpstr>Encapsulation</vt:lpstr>
      <vt:lpstr>Héritage</vt:lpstr>
      <vt:lpstr>Polymorphisme</vt:lpstr>
      <vt:lpstr>Un programme objet : Réutilisation</vt:lpstr>
      <vt:lpstr>Un programme objet</vt:lpstr>
      <vt:lpstr>Principes de base de la POO : Classe et objet</vt:lpstr>
      <vt:lpstr>Polymorphisme</vt:lpstr>
      <vt:lpstr>Méthodes et attributs</vt:lpstr>
      <vt:lpstr>Les classes</vt:lpstr>
      <vt:lpstr>Hiérarchie de classe</vt:lpstr>
      <vt:lpstr>Notion d'interface et de classe abstraite</vt:lpstr>
      <vt:lpstr>Les 13 diagrammes UML2.0</vt:lpstr>
      <vt:lpstr>Les cas d’utilisations</vt:lpstr>
      <vt:lpstr>Diagramme de Use case Les acteurs</vt:lpstr>
      <vt:lpstr>Diagramme de Use case Use Case</vt:lpstr>
      <vt:lpstr>Diagramme de Use case Description d'un Use Case</vt:lpstr>
      <vt:lpstr>Diagramme de Use case</vt:lpstr>
      <vt:lpstr>Utilisation des Use case</vt:lpstr>
      <vt:lpstr>Exercice</vt:lpstr>
      <vt:lpstr>Conclusion sur les dépendances</vt:lpstr>
      <vt:lpstr>La persistance</vt:lpstr>
      <vt:lpstr>La persistance par sérialisation</vt:lpstr>
      <vt:lpstr>La persistance par sérialisation</vt:lpstr>
      <vt:lpstr>La persistance par sérialisation</vt:lpstr>
      <vt:lpstr>La persistance par mapping objet/BD relationelle</vt:lpstr>
      <vt:lpstr>La persistance par mapping objet/BD relationelle</vt:lpstr>
      <vt:lpstr>La persistance par mapping objet/BD relationelle</vt:lpstr>
      <vt:lpstr>La persistance à l'aide d'une BD Objet</vt:lpstr>
      <vt:lpstr>Le modèle de persistence EJB 3.0</vt:lpstr>
      <vt:lpstr>Gestion d'interfaces homme/machine</vt:lpstr>
      <vt:lpstr>Architecture client / serveur</vt:lpstr>
      <vt:lpstr>Architecture 3 tiers</vt:lpstr>
      <vt:lpstr>MVC</vt:lpstr>
      <vt:lpstr>Rappel sur le patron MVC</vt:lpstr>
      <vt:lpstr>MVC (Modèle – Vue - Contrôleur)</vt:lpstr>
      <vt:lpstr>L’exemple du login</vt:lpstr>
      <vt:lpstr>Un modèle</vt:lpstr>
      <vt:lpstr>Cas d’interaction</vt:lpstr>
      <vt:lpstr>Questions</vt:lpstr>
      <vt:lpstr>Questions</vt:lpstr>
      <vt:lpstr>Cas d’interaction no 1</vt:lpstr>
      <vt:lpstr>Notifications</vt:lpstr>
      <vt:lpstr>Notifications</vt:lpstr>
      <vt:lpstr>Cas d’interaction</vt:lpstr>
      <vt:lpstr>Cas d’interaction no 2</vt:lpstr>
      <vt:lpstr>Notifications</vt:lpstr>
      <vt:lpstr>Notifications</vt:lpstr>
      <vt:lpstr>Cas d’interaction</vt:lpstr>
      <vt:lpstr>Cas d’interaction no 3</vt:lpstr>
      <vt:lpstr>Notifications</vt:lpstr>
      <vt:lpstr>Notifications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conception objet</dc:title>
  <dc:subject/>
  <dc:creator>fonsau mustapha</dc:creator>
  <cp:keywords/>
  <dc:description/>
  <cp:lastModifiedBy>fonsau mustapha</cp:lastModifiedBy>
  <cp:revision>31</cp:revision>
  <dcterms:created xsi:type="dcterms:W3CDTF">2012-09-10T23:18:58Z</dcterms:created>
  <dcterms:modified xsi:type="dcterms:W3CDTF">2012-09-12T21:56:22Z</dcterms:modified>
  <cp:category/>
</cp:coreProperties>
</file>