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6"/>
  </p:notesMasterIdLst>
  <p:sldIdLst>
    <p:sldId id="256" r:id="rId2"/>
    <p:sldId id="277" r:id="rId3"/>
    <p:sldId id="279" r:id="rId4"/>
    <p:sldId id="259" r:id="rId5"/>
    <p:sldId id="260" r:id="rId6"/>
    <p:sldId id="261" r:id="rId7"/>
    <p:sldId id="274" r:id="rId8"/>
    <p:sldId id="262" r:id="rId9"/>
    <p:sldId id="265" r:id="rId10"/>
    <p:sldId id="263" r:id="rId11"/>
    <p:sldId id="267" r:id="rId12"/>
    <p:sldId id="269"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FBCC7-5229-44BF-B197-A71F76FF258E}" v="2842" dt="2025-04-14T19:56:47.4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0" d="100"/>
          <a:sy n="70" d="100"/>
        </p:scale>
        <p:origin x="53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POPULATION%20HEALTH%20INFORMATICS\Project\Performance%20Display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POPULATION%20HEALTH%20INFORMATICS\Project\Performance%20Display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POPULATION%20HEALTH%20INFORMATICS\Project\Performance%20Display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POPULATION%20HEALTH%20INFORMATICS\Project\Performance%20Display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Performance Of 4 The CNN Models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Sheet1!$A$3</c:f>
              <c:strCache>
                <c:ptCount val="1"/>
                <c:pt idx="0">
                  <c:v>ResNet50</c:v>
                </c:pt>
              </c:strCache>
            </c:strRef>
          </c:tx>
          <c:spPr>
            <a:solidFill>
              <a:schemeClr val="accent3">
                <a:tint val="58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Sheet1!$B$2:$E$2</c:f>
              <c:strCache>
                <c:ptCount val="4"/>
                <c:pt idx="0">
                  <c:v>Test Accuracy</c:v>
                </c:pt>
                <c:pt idx="1">
                  <c:v>AUROC</c:v>
                </c:pt>
                <c:pt idx="2">
                  <c:v>Sensitivity</c:v>
                </c:pt>
                <c:pt idx="3">
                  <c:v>Specificity</c:v>
                </c:pt>
              </c:strCache>
            </c:strRef>
          </c:cat>
          <c:val>
            <c:numRef>
              <c:f>Sheet1!$B$3:$E$3</c:f>
              <c:numCache>
                <c:formatCode>General</c:formatCode>
                <c:ptCount val="4"/>
                <c:pt idx="0">
                  <c:v>0.92</c:v>
                </c:pt>
                <c:pt idx="1">
                  <c:v>0.96399999999999997</c:v>
                </c:pt>
                <c:pt idx="2">
                  <c:v>0.88100000000000001</c:v>
                </c:pt>
                <c:pt idx="3">
                  <c:v>0.94499999999999995</c:v>
                </c:pt>
              </c:numCache>
            </c:numRef>
          </c:val>
          <c:extLst>
            <c:ext xmlns:c16="http://schemas.microsoft.com/office/drawing/2014/chart" uri="{C3380CC4-5D6E-409C-BE32-E72D297353CC}">
              <c16:uniqueId val="{00000000-B113-4FD8-85A6-5ACE0A447102}"/>
            </c:ext>
          </c:extLst>
        </c:ser>
        <c:ser>
          <c:idx val="1"/>
          <c:order val="1"/>
          <c:tx>
            <c:strRef>
              <c:f>Sheet1!$A$4</c:f>
              <c:strCache>
                <c:ptCount val="1"/>
                <c:pt idx="0">
                  <c:v>EfficientNetB0</c:v>
                </c:pt>
              </c:strCache>
            </c:strRef>
          </c:tx>
          <c:spPr>
            <a:solidFill>
              <a:schemeClr val="accent3">
                <a:tint val="86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Sheet1!$B$2:$E$2</c:f>
              <c:strCache>
                <c:ptCount val="4"/>
                <c:pt idx="0">
                  <c:v>Test Accuracy</c:v>
                </c:pt>
                <c:pt idx="1">
                  <c:v>AUROC</c:v>
                </c:pt>
                <c:pt idx="2">
                  <c:v>Sensitivity</c:v>
                </c:pt>
                <c:pt idx="3">
                  <c:v>Specificity</c:v>
                </c:pt>
              </c:strCache>
            </c:strRef>
          </c:cat>
          <c:val>
            <c:numRef>
              <c:f>Sheet1!$B$4:$E$4</c:f>
              <c:numCache>
                <c:formatCode>General</c:formatCode>
                <c:ptCount val="4"/>
                <c:pt idx="0">
                  <c:v>0.95099999999999996</c:v>
                </c:pt>
                <c:pt idx="1">
                  <c:v>0.99</c:v>
                </c:pt>
                <c:pt idx="2">
                  <c:v>0.93300000000000005</c:v>
                </c:pt>
                <c:pt idx="3">
                  <c:v>0.97</c:v>
                </c:pt>
              </c:numCache>
            </c:numRef>
          </c:val>
          <c:extLst>
            <c:ext xmlns:c16="http://schemas.microsoft.com/office/drawing/2014/chart" uri="{C3380CC4-5D6E-409C-BE32-E72D297353CC}">
              <c16:uniqueId val="{00000001-B113-4FD8-85A6-5ACE0A447102}"/>
            </c:ext>
          </c:extLst>
        </c:ser>
        <c:ser>
          <c:idx val="2"/>
          <c:order val="2"/>
          <c:tx>
            <c:strRef>
              <c:f>Sheet1!$A$5</c:f>
              <c:strCache>
                <c:ptCount val="1"/>
                <c:pt idx="0">
                  <c:v>InceptionV3</c:v>
                </c:pt>
              </c:strCache>
            </c:strRef>
          </c:tx>
          <c:spPr>
            <a:solidFill>
              <a:schemeClr val="accent3">
                <a:shade val="86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Sheet1!$B$2:$E$2</c:f>
              <c:strCache>
                <c:ptCount val="4"/>
                <c:pt idx="0">
                  <c:v>Test Accuracy</c:v>
                </c:pt>
                <c:pt idx="1">
                  <c:v>AUROC</c:v>
                </c:pt>
                <c:pt idx="2">
                  <c:v>Sensitivity</c:v>
                </c:pt>
                <c:pt idx="3">
                  <c:v>Specificity</c:v>
                </c:pt>
              </c:strCache>
            </c:strRef>
          </c:cat>
          <c:val>
            <c:numRef>
              <c:f>Sheet1!$B$5:$E$5</c:f>
              <c:numCache>
                <c:formatCode>General</c:formatCode>
                <c:ptCount val="4"/>
                <c:pt idx="0">
                  <c:v>0.94099999999999995</c:v>
                </c:pt>
                <c:pt idx="1">
                  <c:v>0.98</c:v>
                </c:pt>
                <c:pt idx="2">
                  <c:v>0.93400000000000005</c:v>
                </c:pt>
                <c:pt idx="3">
                  <c:v>0.96199999999999997</c:v>
                </c:pt>
              </c:numCache>
            </c:numRef>
          </c:val>
          <c:extLst>
            <c:ext xmlns:c16="http://schemas.microsoft.com/office/drawing/2014/chart" uri="{C3380CC4-5D6E-409C-BE32-E72D297353CC}">
              <c16:uniqueId val="{00000002-B113-4FD8-85A6-5ACE0A447102}"/>
            </c:ext>
          </c:extLst>
        </c:ser>
        <c:ser>
          <c:idx val="3"/>
          <c:order val="3"/>
          <c:tx>
            <c:strRef>
              <c:f>Sheet1!$A$6</c:f>
              <c:strCache>
                <c:ptCount val="1"/>
                <c:pt idx="0">
                  <c:v>VGG16</c:v>
                </c:pt>
              </c:strCache>
            </c:strRef>
          </c:tx>
          <c:spPr>
            <a:solidFill>
              <a:schemeClr val="accent3">
                <a:shade val="58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Sheet1!$B$2:$E$2</c:f>
              <c:strCache>
                <c:ptCount val="4"/>
                <c:pt idx="0">
                  <c:v>Test Accuracy</c:v>
                </c:pt>
                <c:pt idx="1">
                  <c:v>AUROC</c:v>
                </c:pt>
                <c:pt idx="2">
                  <c:v>Sensitivity</c:v>
                </c:pt>
                <c:pt idx="3">
                  <c:v>Specificity</c:v>
                </c:pt>
              </c:strCache>
            </c:strRef>
          </c:cat>
          <c:val>
            <c:numRef>
              <c:f>Sheet1!$B$6:$E$6</c:f>
              <c:numCache>
                <c:formatCode>General</c:formatCode>
                <c:ptCount val="4"/>
                <c:pt idx="0">
                  <c:v>0.93300000000000005</c:v>
                </c:pt>
                <c:pt idx="1">
                  <c:v>0.98199999999999998</c:v>
                </c:pt>
                <c:pt idx="2">
                  <c:v>0.90900000000000003</c:v>
                </c:pt>
                <c:pt idx="3">
                  <c:v>0.95099999999999996</c:v>
                </c:pt>
              </c:numCache>
            </c:numRef>
          </c:val>
          <c:extLst>
            <c:ext xmlns:c16="http://schemas.microsoft.com/office/drawing/2014/chart" uri="{C3380CC4-5D6E-409C-BE32-E72D297353CC}">
              <c16:uniqueId val="{00000003-B113-4FD8-85A6-5ACE0A447102}"/>
            </c:ext>
          </c:extLst>
        </c:ser>
        <c:dLbls>
          <c:dLblPos val="inEnd"/>
          <c:showLegendKey val="0"/>
          <c:showVal val="1"/>
          <c:showCatName val="0"/>
          <c:showSerName val="0"/>
          <c:showPercent val="0"/>
          <c:showBubbleSize val="0"/>
        </c:dLbls>
        <c:gapWidth val="65"/>
        <c:axId val="586574703"/>
        <c:axId val="586567503"/>
      </c:barChart>
      <c:catAx>
        <c:axId val="586574703"/>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Field1</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586567503"/>
        <c:crosses val="autoZero"/>
        <c:auto val="1"/>
        <c:lblAlgn val="ctr"/>
        <c:lblOffset val="100"/>
        <c:noMultiLvlLbl val="0"/>
      </c:catAx>
      <c:valAx>
        <c:axId val="586567503"/>
        <c:scaling>
          <c:orientation val="minMax"/>
          <c:min val="0"/>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586574703"/>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baseline="0"/>
              <a:t>EfficientNet Model  Performance Performance</a:t>
            </a:r>
            <a:endParaRPr lang="en-US" sz="120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Sheet2!$B$2</c:f>
              <c:strCache>
                <c:ptCount val="1"/>
                <c:pt idx="0">
                  <c:v>Value (%)</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Sheet2!$A$3:$A$6</c:f>
              <c:strCache>
                <c:ptCount val="4"/>
                <c:pt idx="0">
                  <c:v>Accuracy</c:v>
                </c:pt>
                <c:pt idx="1">
                  <c:v>AUROC</c:v>
                </c:pt>
                <c:pt idx="2">
                  <c:v>Sensitivity</c:v>
                </c:pt>
                <c:pt idx="3">
                  <c:v>Specificity</c:v>
                </c:pt>
              </c:strCache>
            </c:strRef>
          </c:cat>
          <c:val>
            <c:numRef>
              <c:f>Sheet2!$B$3:$B$6</c:f>
              <c:numCache>
                <c:formatCode>General</c:formatCode>
                <c:ptCount val="4"/>
                <c:pt idx="0">
                  <c:v>95</c:v>
                </c:pt>
                <c:pt idx="1">
                  <c:v>99</c:v>
                </c:pt>
                <c:pt idx="2">
                  <c:v>93.3</c:v>
                </c:pt>
                <c:pt idx="3">
                  <c:v>97</c:v>
                </c:pt>
              </c:numCache>
            </c:numRef>
          </c:val>
          <c:extLst>
            <c:ext xmlns:c16="http://schemas.microsoft.com/office/drawing/2014/chart" uri="{C3380CC4-5D6E-409C-BE32-E72D297353CC}">
              <c16:uniqueId val="{00000000-BDEB-49C4-8051-90C3569C059D}"/>
            </c:ext>
          </c:extLst>
        </c:ser>
        <c:dLbls>
          <c:showLegendKey val="0"/>
          <c:showVal val="0"/>
          <c:showCatName val="0"/>
          <c:showSerName val="0"/>
          <c:showPercent val="0"/>
          <c:showBubbleSize val="0"/>
        </c:dLbls>
        <c:gapWidth val="100"/>
        <c:overlap val="-24"/>
        <c:axId val="586554543"/>
        <c:axId val="586555023"/>
      </c:barChart>
      <c:catAx>
        <c:axId val="586554543"/>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Metric</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86555023"/>
        <c:crosses val="autoZero"/>
        <c:auto val="1"/>
        <c:lblAlgn val="ctr"/>
        <c:lblOffset val="100"/>
        <c:noMultiLvlLbl val="0"/>
      </c:catAx>
      <c:valAx>
        <c:axId val="586555023"/>
        <c:scaling>
          <c:orientation val="minMax"/>
          <c:min val="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Value (%)</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86554543"/>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Our  Model Performance vs Other USS Metrics</a:t>
            </a:r>
          </a:p>
        </c:rich>
      </c:tx>
      <c:layout>
        <c:manualLayout>
          <c:xMode val="edge"/>
          <c:yMode val="edge"/>
          <c:x val="0.15208620876553189"/>
          <c:y val="2.980625931445603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23787379702537184"/>
          <c:y val="0.25904299146732829"/>
          <c:w val="0.72954286964129489"/>
          <c:h val="0.59178990715258717"/>
        </c:manualLayout>
      </c:layout>
      <c:barChart>
        <c:barDir val="bar"/>
        <c:grouping val="clustered"/>
        <c:varyColors val="0"/>
        <c:ser>
          <c:idx val="0"/>
          <c:order val="0"/>
          <c:tx>
            <c:strRef>
              <c:f>Sheet3!$B$3</c:f>
              <c:strCache>
                <c:ptCount val="1"/>
                <c:pt idx="0">
                  <c:v>AUC</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Sheet3!$A$4:$A$5</c:f>
              <c:strCache>
                <c:ptCount val="2"/>
                <c:pt idx="0">
                  <c:v>Our Model</c:v>
                </c:pt>
                <c:pt idx="1">
                  <c:v>Li et al (2024)</c:v>
                </c:pt>
              </c:strCache>
            </c:strRef>
          </c:cat>
          <c:val>
            <c:numRef>
              <c:f>Sheet3!$B$4:$B$5</c:f>
              <c:numCache>
                <c:formatCode>General</c:formatCode>
                <c:ptCount val="2"/>
                <c:pt idx="0">
                  <c:v>0.99</c:v>
                </c:pt>
                <c:pt idx="1">
                  <c:v>0.73199999999999998</c:v>
                </c:pt>
              </c:numCache>
            </c:numRef>
          </c:val>
          <c:extLst>
            <c:ext xmlns:c16="http://schemas.microsoft.com/office/drawing/2014/chart" uri="{C3380CC4-5D6E-409C-BE32-E72D297353CC}">
              <c16:uniqueId val="{00000000-CF76-46DA-BF77-CE6ED89A1FB6}"/>
            </c:ext>
          </c:extLst>
        </c:ser>
        <c:ser>
          <c:idx val="1"/>
          <c:order val="1"/>
          <c:tx>
            <c:strRef>
              <c:f>Sheet3!$C$3</c:f>
              <c:strCache>
                <c:ptCount val="1"/>
                <c:pt idx="0">
                  <c:v>Sensitivity</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Sheet3!$A$4:$A$5</c:f>
              <c:strCache>
                <c:ptCount val="2"/>
                <c:pt idx="0">
                  <c:v>Our Model</c:v>
                </c:pt>
                <c:pt idx="1">
                  <c:v>Li et al (2024)</c:v>
                </c:pt>
              </c:strCache>
            </c:strRef>
          </c:cat>
          <c:val>
            <c:numRef>
              <c:f>Sheet3!$C$4:$C$5</c:f>
              <c:numCache>
                <c:formatCode>General</c:formatCode>
                <c:ptCount val="2"/>
                <c:pt idx="0">
                  <c:v>0.93300000000000005</c:v>
                </c:pt>
                <c:pt idx="1">
                  <c:v>0.93</c:v>
                </c:pt>
              </c:numCache>
            </c:numRef>
          </c:val>
          <c:extLst>
            <c:ext xmlns:c16="http://schemas.microsoft.com/office/drawing/2014/chart" uri="{C3380CC4-5D6E-409C-BE32-E72D297353CC}">
              <c16:uniqueId val="{00000001-CF76-46DA-BF77-CE6ED89A1FB6}"/>
            </c:ext>
          </c:extLst>
        </c:ser>
        <c:ser>
          <c:idx val="2"/>
          <c:order val="2"/>
          <c:tx>
            <c:strRef>
              <c:f>Sheet3!$D$3</c:f>
              <c:strCache>
                <c:ptCount val="1"/>
                <c:pt idx="0">
                  <c:v>Specificity</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Sheet3!$A$4:$A$5</c:f>
              <c:strCache>
                <c:ptCount val="2"/>
                <c:pt idx="0">
                  <c:v>Our Model</c:v>
                </c:pt>
                <c:pt idx="1">
                  <c:v>Li et al (2024)</c:v>
                </c:pt>
              </c:strCache>
            </c:strRef>
          </c:cat>
          <c:val>
            <c:numRef>
              <c:f>Sheet3!$D$4:$D$5</c:f>
              <c:numCache>
                <c:formatCode>General</c:formatCode>
                <c:ptCount val="2"/>
                <c:pt idx="0">
                  <c:v>0.97</c:v>
                </c:pt>
                <c:pt idx="1">
                  <c:v>0.9</c:v>
                </c:pt>
              </c:numCache>
            </c:numRef>
          </c:val>
          <c:extLst>
            <c:ext xmlns:c16="http://schemas.microsoft.com/office/drawing/2014/chart" uri="{C3380CC4-5D6E-409C-BE32-E72D297353CC}">
              <c16:uniqueId val="{00000002-CF76-46DA-BF77-CE6ED89A1FB6}"/>
            </c:ext>
          </c:extLst>
        </c:ser>
        <c:dLbls>
          <c:dLblPos val="inEnd"/>
          <c:showLegendKey val="0"/>
          <c:showVal val="1"/>
          <c:showCatName val="0"/>
          <c:showSerName val="0"/>
          <c:showPercent val="0"/>
          <c:showBubbleSize val="0"/>
        </c:dLbls>
        <c:gapWidth val="65"/>
        <c:axId val="586551183"/>
        <c:axId val="586551663"/>
      </c:barChart>
      <c:catAx>
        <c:axId val="586551183"/>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Study</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586551663"/>
        <c:crosses val="autoZero"/>
        <c:auto val="1"/>
        <c:lblAlgn val="ctr"/>
        <c:lblOffset val="100"/>
        <c:noMultiLvlLbl val="0"/>
      </c:catAx>
      <c:valAx>
        <c:axId val="586551663"/>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586551183"/>
        <c:crosses val="autoZero"/>
        <c:crossBetween val="between"/>
      </c:valAx>
      <c:spPr>
        <a:noFill/>
        <a:ln>
          <a:noFill/>
        </a:ln>
        <a:effectLst/>
      </c:spPr>
    </c:plotArea>
    <c:legend>
      <c:legendPos val="b"/>
      <c:layout>
        <c:manualLayout>
          <c:xMode val="edge"/>
          <c:yMode val="edge"/>
          <c:x val="0.28014891224794286"/>
          <c:y val="0.92099066733271517"/>
          <c:w val="0.44553138175758406"/>
          <c:h val="7.9009332667284785E-2"/>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 Our USS AI Model Performance VS Mammography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Sheet3!$B$20</c:f>
              <c:strCache>
                <c:ptCount val="1"/>
                <c:pt idx="0">
                  <c:v>AUC</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Sheet3!$A$21:$A$23</c:f>
              <c:strCache>
                <c:ptCount val="3"/>
                <c:pt idx="0">
                  <c:v>Our USS Model</c:v>
                </c:pt>
                <c:pt idx="1">
                  <c:v>Hanis et al (2022)</c:v>
                </c:pt>
                <c:pt idx="2">
                  <c:v>Hickman et al (2021)</c:v>
                </c:pt>
              </c:strCache>
            </c:strRef>
          </c:cat>
          <c:val>
            <c:numRef>
              <c:f>Sheet3!$B$21:$B$23</c:f>
              <c:numCache>
                <c:formatCode>General</c:formatCode>
                <c:ptCount val="3"/>
                <c:pt idx="0">
                  <c:v>0.99</c:v>
                </c:pt>
                <c:pt idx="1">
                  <c:v>0.9</c:v>
                </c:pt>
                <c:pt idx="2">
                  <c:v>0.89</c:v>
                </c:pt>
              </c:numCache>
            </c:numRef>
          </c:val>
          <c:extLst>
            <c:ext xmlns:c16="http://schemas.microsoft.com/office/drawing/2014/chart" uri="{C3380CC4-5D6E-409C-BE32-E72D297353CC}">
              <c16:uniqueId val="{00000000-9B80-423B-9E24-8B70F0CE7CEA}"/>
            </c:ext>
          </c:extLst>
        </c:ser>
        <c:ser>
          <c:idx val="1"/>
          <c:order val="1"/>
          <c:tx>
            <c:strRef>
              <c:f>Sheet3!$C$20</c:f>
              <c:strCache>
                <c:ptCount val="1"/>
                <c:pt idx="0">
                  <c:v>Sensitivity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Sheet3!$A$21:$A$23</c:f>
              <c:strCache>
                <c:ptCount val="3"/>
                <c:pt idx="0">
                  <c:v>Our USS Model</c:v>
                </c:pt>
                <c:pt idx="1">
                  <c:v>Hanis et al (2022)</c:v>
                </c:pt>
                <c:pt idx="2">
                  <c:v>Hickman et al (2021)</c:v>
                </c:pt>
              </c:strCache>
            </c:strRef>
          </c:cat>
          <c:val>
            <c:numRef>
              <c:f>Sheet3!$C$21:$C$23</c:f>
              <c:numCache>
                <c:formatCode>General</c:formatCode>
                <c:ptCount val="3"/>
                <c:pt idx="0">
                  <c:v>0.93300000000000005</c:v>
                </c:pt>
                <c:pt idx="1">
                  <c:v>0.83</c:v>
                </c:pt>
                <c:pt idx="2">
                  <c:v>0.754</c:v>
                </c:pt>
              </c:numCache>
            </c:numRef>
          </c:val>
          <c:extLst>
            <c:ext xmlns:c16="http://schemas.microsoft.com/office/drawing/2014/chart" uri="{C3380CC4-5D6E-409C-BE32-E72D297353CC}">
              <c16:uniqueId val="{00000001-9B80-423B-9E24-8B70F0CE7CEA}"/>
            </c:ext>
          </c:extLst>
        </c:ser>
        <c:ser>
          <c:idx val="2"/>
          <c:order val="2"/>
          <c:tx>
            <c:strRef>
              <c:f>Sheet3!$D$20</c:f>
              <c:strCache>
                <c:ptCount val="1"/>
                <c:pt idx="0">
                  <c:v>Specificity</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Sheet3!$A$21:$A$23</c:f>
              <c:strCache>
                <c:ptCount val="3"/>
                <c:pt idx="0">
                  <c:v>Our USS Model</c:v>
                </c:pt>
                <c:pt idx="1">
                  <c:v>Hanis et al (2022)</c:v>
                </c:pt>
                <c:pt idx="2">
                  <c:v>Hickman et al (2021)</c:v>
                </c:pt>
              </c:strCache>
            </c:strRef>
          </c:cat>
          <c:val>
            <c:numRef>
              <c:f>Sheet3!$D$21:$D$23</c:f>
              <c:numCache>
                <c:formatCode>General</c:formatCode>
                <c:ptCount val="3"/>
                <c:pt idx="0">
                  <c:v>0.97</c:v>
                </c:pt>
                <c:pt idx="1">
                  <c:v>0.84</c:v>
                </c:pt>
                <c:pt idx="2">
                  <c:v>0.90600000000000003</c:v>
                </c:pt>
              </c:numCache>
            </c:numRef>
          </c:val>
          <c:extLst>
            <c:ext xmlns:c16="http://schemas.microsoft.com/office/drawing/2014/chart" uri="{C3380CC4-5D6E-409C-BE32-E72D297353CC}">
              <c16:uniqueId val="{00000002-9B80-423B-9E24-8B70F0CE7CEA}"/>
            </c:ext>
          </c:extLst>
        </c:ser>
        <c:dLbls>
          <c:dLblPos val="inEnd"/>
          <c:showLegendKey val="0"/>
          <c:showVal val="1"/>
          <c:showCatName val="0"/>
          <c:showSerName val="0"/>
          <c:showPercent val="0"/>
          <c:showBubbleSize val="0"/>
        </c:dLbls>
        <c:gapWidth val="115"/>
        <c:overlap val="-20"/>
        <c:axId val="393592207"/>
        <c:axId val="393592687"/>
      </c:barChart>
      <c:catAx>
        <c:axId val="393592207"/>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Study</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3592687"/>
        <c:crosses val="autoZero"/>
        <c:auto val="1"/>
        <c:lblAlgn val="ctr"/>
        <c:lblOffset val="100"/>
        <c:noMultiLvlLbl val="0"/>
      </c:catAx>
      <c:valAx>
        <c:axId val="393592687"/>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35922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Our USS  AI Model Performance vs Human Readers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18469977888170036"/>
          <c:y val="0.21330595482546202"/>
          <c:w val="0.72272384245161847"/>
          <c:h val="0.61848398533179727"/>
        </c:manualLayout>
      </c:layout>
      <c:barChart>
        <c:barDir val="bar"/>
        <c:grouping val="clustered"/>
        <c:varyColors val="0"/>
        <c:ser>
          <c:idx val="0"/>
          <c:order val="0"/>
          <c:tx>
            <c:strRef>
              <c:f>Sheet3!$A$40</c:f>
              <c:strCache>
                <c:ptCount val="1"/>
                <c:pt idx="0">
                  <c:v>Our Model </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Sheet3!$B$39:$D$39</c:f>
              <c:strCache>
                <c:ptCount val="3"/>
                <c:pt idx="0">
                  <c:v>AUC</c:v>
                </c:pt>
                <c:pt idx="1">
                  <c:v>Sensitivity</c:v>
                </c:pt>
                <c:pt idx="2">
                  <c:v>Specificity</c:v>
                </c:pt>
              </c:strCache>
            </c:strRef>
          </c:cat>
          <c:val>
            <c:numRef>
              <c:f>Sheet3!$B$40:$D$40</c:f>
              <c:numCache>
                <c:formatCode>General</c:formatCode>
                <c:ptCount val="3"/>
                <c:pt idx="0">
                  <c:v>0.99</c:v>
                </c:pt>
                <c:pt idx="1">
                  <c:v>0.93300000000000005</c:v>
                </c:pt>
                <c:pt idx="2">
                  <c:v>0.97</c:v>
                </c:pt>
              </c:numCache>
            </c:numRef>
          </c:val>
          <c:extLst>
            <c:ext xmlns:c16="http://schemas.microsoft.com/office/drawing/2014/chart" uri="{C3380CC4-5D6E-409C-BE32-E72D297353CC}">
              <c16:uniqueId val="{00000000-E38B-4FB8-9404-12E42057129C}"/>
            </c:ext>
          </c:extLst>
        </c:ser>
        <c:ser>
          <c:idx val="1"/>
          <c:order val="1"/>
          <c:tx>
            <c:strRef>
              <c:f>Sheet3!$A$41</c:f>
              <c:strCache>
                <c:ptCount val="1"/>
                <c:pt idx="0">
                  <c:v>Miglioretti et al (2015)Mammography thresholds</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Sheet3!$B$39:$D$39</c:f>
              <c:strCache>
                <c:ptCount val="3"/>
                <c:pt idx="0">
                  <c:v>AUC</c:v>
                </c:pt>
                <c:pt idx="1">
                  <c:v>Sensitivity</c:v>
                </c:pt>
                <c:pt idx="2">
                  <c:v>Specificity</c:v>
                </c:pt>
              </c:strCache>
            </c:strRef>
          </c:cat>
          <c:val>
            <c:numRef>
              <c:f>Sheet3!$B$41:$D$41</c:f>
              <c:numCache>
                <c:formatCode>General</c:formatCode>
                <c:ptCount val="3"/>
                <c:pt idx="1">
                  <c:v>0.75</c:v>
                </c:pt>
                <c:pt idx="2">
                  <c:v>0.88</c:v>
                </c:pt>
              </c:numCache>
            </c:numRef>
          </c:val>
          <c:extLst>
            <c:ext xmlns:c16="http://schemas.microsoft.com/office/drawing/2014/chart" uri="{C3380CC4-5D6E-409C-BE32-E72D297353CC}">
              <c16:uniqueId val="{00000001-E38B-4FB8-9404-12E42057129C}"/>
            </c:ext>
          </c:extLst>
        </c:ser>
        <c:ser>
          <c:idx val="2"/>
          <c:order val="2"/>
          <c:tx>
            <c:strRef>
              <c:f>Sheet3!$A$43</c:f>
              <c:strCache>
                <c:ptCount val="1"/>
                <c:pt idx="0">
                  <c:v>Hickman et al (2021)</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Sheet3!$B$39:$D$39</c:f>
              <c:strCache>
                <c:ptCount val="3"/>
                <c:pt idx="0">
                  <c:v>AUC</c:v>
                </c:pt>
                <c:pt idx="1">
                  <c:v>Sensitivity</c:v>
                </c:pt>
                <c:pt idx="2">
                  <c:v>Specificity</c:v>
                </c:pt>
              </c:strCache>
            </c:strRef>
          </c:cat>
          <c:val>
            <c:numRef>
              <c:f>Sheet3!$B$43:$D$43</c:f>
              <c:numCache>
                <c:formatCode>General</c:formatCode>
                <c:ptCount val="3"/>
                <c:pt idx="0">
                  <c:v>0.85</c:v>
                </c:pt>
                <c:pt idx="1">
                  <c:v>0.73</c:v>
                </c:pt>
                <c:pt idx="2">
                  <c:v>0.88600000000000001</c:v>
                </c:pt>
              </c:numCache>
            </c:numRef>
          </c:val>
          <c:extLst>
            <c:ext xmlns:c16="http://schemas.microsoft.com/office/drawing/2014/chart" uri="{C3380CC4-5D6E-409C-BE32-E72D297353CC}">
              <c16:uniqueId val="{00000002-E38B-4FB8-9404-12E42057129C}"/>
            </c:ext>
          </c:extLst>
        </c:ser>
        <c:dLbls>
          <c:dLblPos val="ctr"/>
          <c:showLegendKey val="0"/>
          <c:showVal val="1"/>
          <c:showCatName val="0"/>
          <c:showSerName val="0"/>
          <c:showPercent val="0"/>
          <c:showBubbleSize val="0"/>
        </c:dLbls>
        <c:gapWidth val="150"/>
        <c:axId val="832003375"/>
        <c:axId val="831987535"/>
      </c:barChart>
      <c:catAx>
        <c:axId val="832003375"/>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Study</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831987535"/>
        <c:crosses val="autoZero"/>
        <c:auto val="1"/>
        <c:lblAlgn val="ctr"/>
        <c:lblOffset val="100"/>
        <c:noMultiLvlLbl val="0"/>
      </c:catAx>
      <c:valAx>
        <c:axId val="831987535"/>
        <c:scaling>
          <c:orientation val="minMax"/>
        </c:scaling>
        <c:delete val="1"/>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832003375"/>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USS</a:t>
            </a:r>
            <a:r>
              <a:rPr lang="en-US" baseline="0"/>
              <a:t> VS MAMMOGRAPHY AND HUMAN READERS</a:t>
            </a:r>
            <a:endParaRPr lang="en-US"/>
          </a:p>
        </c:rich>
      </c:tx>
      <c:layout>
        <c:manualLayout>
          <c:xMode val="edge"/>
          <c:yMode val="edge"/>
          <c:x val="0.21033992079838271"/>
          <c:y val="3.110407935773749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Sheet3!$A$64</c:f>
              <c:strCache>
                <c:ptCount val="1"/>
                <c:pt idx="0">
                  <c:v>USS</c:v>
                </c:pt>
              </c:strCache>
            </c:strRef>
          </c:tx>
          <c:spPr>
            <a:solidFill>
              <a:schemeClr val="accent1"/>
            </a:solidFill>
            <a:ln>
              <a:noFill/>
            </a:ln>
            <a:effectLst/>
          </c:spPr>
          <c:invertIfNegative val="0"/>
          <c:cat>
            <c:strRef>
              <c:f>Sheet3!$B$63:$D$63</c:f>
              <c:strCache>
                <c:ptCount val="3"/>
                <c:pt idx="0">
                  <c:v>AUC</c:v>
                </c:pt>
                <c:pt idx="1">
                  <c:v>Sensitivity</c:v>
                </c:pt>
                <c:pt idx="2">
                  <c:v>Specificity</c:v>
                </c:pt>
              </c:strCache>
            </c:strRef>
          </c:cat>
          <c:val>
            <c:numRef>
              <c:f>Sheet3!$B$64:$D$64</c:f>
              <c:numCache>
                <c:formatCode>General</c:formatCode>
                <c:ptCount val="3"/>
                <c:pt idx="0">
                  <c:v>0.86099999999999999</c:v>
                </c:pt>
                <c:pt idx="1">
                  <c:v>0.93200000000000005</c:v>
                </c:pt>
                <c:pt idx="2">
                  <c:v>0.93500000000000005</c:v>
                </c:pt>
              </c:numCache>
            </c:numRef>
          </c:val>
          <c:extLst>
            <c:ext xmlns:c16="http://schemas.microsoft.com/office/drawing/2014/chart" uri="{C3380CC4-5D6E-409C-BE32-E72D297353CC}">
              <c16:uniqueId val="{00000000-808D-4FD7-B5B8-AD2135B936DC}"/>
            </c:ext>
          </c:extLst>
        </c:ser>
        <c:ser>
          <c:idx val="1"/>
          <c:order val="1"/>
          <c:tx>
            <c:strRef>
              <c:f>Sheet3!$A$65</c:f>
              <c:strCache>
                <c:ptCount val="1"/>
                <c:pt idx="0">
                  <c:v>Mammography</c:v>
                </c:pt>
              </c:strCache>
            </c:strRef>
          </c:tx>
          <c:spPr>
            <a:solidFill>
              <a:schemeClr val="accent2"/>
            </a:solidFill>
            <a:ln>
              <a:noFill/>
            </a:ln>
            <a:effectLst/>
          </c:spPr>
          <c:invertIfNegative val="0"/>
          <c:cat>
            <c:strRef>
              <c:f>Sheet3!$B$63:$D$63</c:f>
              <c:strCache>
                <c:ptCount val="3"/>
                <c:pt idx="0">
                  <c:v>AUC</c:v>
                </c:pt>
                <c:pt idx="1">
                  <c:v>Sensitivity</c:v>
                </c:pt>
                <c:pt idx="2">
                  <c:v>Specificity</c:v>
                </c:pt>
              </c:strCache>
            </c:strRef>
          </c:cat>
          <c:val>
            <c:numRef>
              <c:f>Sheet3!$B$65:$D$65</c:f>
              <c:numCache>
                <c:formatCode>General</c:formatCode>
                <c:ptCount val="3"/>
                <c:pt idx="0">
                  <c:v>0.89500000000000002</c:v>
                </c:pt>
                <c:pt idx="1">
                  <c:v>0.79200000000000004</c:v>
                </c:pt>
                <c:pt idx="2">
                  <c:v>0.90500000000000003</c:v>
                </c:pt>
              </c:numCache>
            </c:numRef>
          </c:val>
          <c:extLst>
            <c:ext xmlns:c16="http://schemas.microsoft.com/office/drawing/2014/chart" uri="{C3380CC4-5D6E-409C-BE32-E72D297353CC}">
              <c16:uniqueId val="{00000001-808D-4FD7-B5B8-AD2135B936DC}"/>
            </c:ext>
          </c:extLst>
        </c:ser>
        <c:ser>
          <c:idx val="2"/>
          <c:order val="2"/>
          <c:tx>
            <c:strRef>
              <c:f>Sheet3!$A$66</c:f>
              <c:strCache>
                <c:ptCount val="1"/>
                <c:pt idx="0">
                  <c:v>Human Readers</c:v>
                </c:pt>
              </c:strCache>
            </c:strRef>
          </c:tx>
          <c:spPr>
            <a:solidFill>
              <a:schemeClr val="accent3"/>
            </a:solidFill>
            <a:ln>
              <a:noFill/>
            </a:ln>
            <a:effectLst/>
          </c:spPr>
          <c:invertIfNegative val="0"/>
          <c:cat>
            <c:strRef>
              <c:f>Sheet3!$B$63:$D$63</c:f>
              <c:strCache>
                <c:ptCount val="3"/>
                <c:pt idx="0">
                  <c:v>AUC</c:v>
                </c:pt>
                <c:pt idx="1">
                  <c:v>Sensitivity</c:v>
                </c:pt>
                <c:pt idx="2">
                  <c:v>Specificity</c:v>
                </c:pt>
              </c:strCache>
            </c:strRef>
          </c:cat>
          <c:val>
            <c:numRef>
              <c:f>Sheet3!$B$66:$D$66</c:f>
              <c:numCache>
                <c:formatCode>General</c:formatCode>
                <c:ptCount val="3"/>
                <c:pt idx="0">
                  <c:v>0.73</c:v>
                </c:pt>
                <c:pt idx="1">
                  <c:v>0.88600000000000001</c:v>
                </c:pt>
                <c:pt idx="2">
                  <c:v>0.85</c:v>
                </c:pt>
              </c:numCache>
            </c:numRef>
          </c:val>
          <c:extLst>
            <c:ext xmlns:c16="http://schemas.microsoft.com/office/drawing/2014/chart" uri="{C3380CC4-5D6E-409C-BE32-E72D297353CC}">
              <c16:uniqueId val="{00000002-808D-4FD7-B5B8-AD2135B936DC}"/>
            </c:ext>
          </c:extLst>
        </c:ser>
        <c:dLbls>
          <c:showLegendKey val="0"/>
          <c:showVal val="0"/>
          <c:showCatName val="0"/>
          <c:showSerName val="0"/>
          <c:showPercent val="0"/>
          <c:showBubbleSize val="0"/>
        </c:dLbls>
        <c:gapWidth val="160"/>
        <c:overlap val="-30"/>
        <c:axId val="769749471"/>
        <c:axId val="769744191"/>
      </c:barChart>
      <c:catAx>
        <c:axId val="76974947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Metrics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9744191"/>
        <c:crosses val="autoZero"/>
        <c:auto val="1"/>
        <c:lblAlgn val="ctr"/>
        <c:lblOffset val="100"/>
        <c:noMultiLvlLbl val="0"/>
      </c:catAx>
      <c:valAx>
        <c:axId val="769744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9749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600"/>
              <a:t>Our USS  AI Model Performance vs Human Readers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5.2902668416447945E-2"/>
          <c:y val="0.15417541937692572"/>
          <c:w val="0.85452099737532805"/>
          <c:h val="0.60772009585758302"/>
        </c:manualLayout>
      </c:layout>
      <c:barChart>
        <c:barDir val="col"/>
        <c:grouping val="clustered"/>
        <c:varyColors val="0"/>
        <c:ser>
          <c:idx val="0"/>
          <c:order val="0"/>
          <c:tx>
            <c:strRef>
              <c:f>Sheet3!$A$40</c:f>
              <c:strCache>
                <c:ptCount val="1"/>
                <c:pt idx="0">
                  <c:v>Our Model </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Sheet3!$B$39:$D$39</c:f>
              <c:strCache>
                <c:ptCount val="3"/>
                <c:pt idx="0">
                  <c:v>AUC</c:v>
                </c:pt>
                <c:pt idx="1">
                  <c:v>Sensitivity</c:v>
                </c:pt>
                <c:pt idx="2">
                  <c:v>Specificity</c:v>
                </c:pt>
              </c:strCache>
            </c:strRef>
          </c:cat>
          <c:val>
            <c:numRef>
              <c:f>Sheet3!$B$40:$D$40</c:f>
              <c:numCache>
                <c:formatCode>General</c:formatCode>
                <c:ptCount val="3"/>
                <c:pt idx="0">
                  <c:v>0.99</c:v>
                </c:pt>
                <c:pt idx="1">
                  <c:v>0.93300000000000005</c:v>
                </c:pt>
                <c:pt idx="2">
                  <c:v>0.97</c:v>
                </c:pt>
              </c:numCache>
            </c:numRef>
          </c:val>
          <c:extLst>
            <c:ext xmlns:c16="http://schemas.microsoft.com/office/drawing/2014/chart" uri="{C3380CC4-5D6E-409C-BE32-E72D297353CC}">
              <c16:uniqueId val="{00000000-7F7E-4FF7-A051-E7B6E138EEAA}"/>
            </c:ext>
          </c:extLst>
        </c:ser>
        <c:ser>
          <c:idx val="1"/>
          <c:order val="1"/>
          <c:tx>
            <c:strRef>
              <c:f>Sheet3!$A$41</c:f>
              <c:strCache>
                <c:ptCount val="1"/>
                <c:pt idx="0">
                  <c:v>Miglioretti et al (2015)Mammography thresholds</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Sheet3!$B$39:$D$39</c:f>
              <c:strCache>
                <c:ptCount val="3"/>
                <c:pt idx="0">
                  <c:v>AUC</c:v>
                </c:pt>
                <c:pt idx="1">
                  <c:v>Sensitivity</c:v>
                </c:pt>
                <c:pt idx="2">
                  <c:v>Specificity</c:v>
                </c:pt>
              </c:strCache>
            </c:strRef>
          </c:cat>
          <c:val>
            <c:numRef>
              <c:f>Sheet3!$B$41:$D$41</c:f>
              <c:numCache>
                <c:formatCode>General</c:formatCode>
                <c:ptCount val="3"/>
                <c:pt idx="1">
                  <c:v>0.75</c:v>
                </c:pt>
                <c:pt idx="2">
                  <c:v>0.88</c:v>
                </c:pt>
              </c:numCache>
            </c:numRef>
          </c:val>
          <c:extLst>
            <c:ext xmlns:c16="http://schemas.microsoft.com/office/drawing/2014/chart" uri="{C3380CC4-5D6E-409C-BE32-E72D297353CC}">
              <c16:uniqueId val="{00000001-7F7E-4FF7-A051-E7B6E138EEAA}"/>
            </c:ext>
          </c:extLst>
        </c:ser>
        <c:ser>
          <c:idx val="2"/>
          <c:order val="2"/>
          <c:tx>
            <c:strRef>
              <c:f>Sheet3!$A$43</c:f>
              <c:strCache>
                <c:ptCount val="1"/>
                <c:pt idx="0">
                  <c:v>Hickman et al (2021)</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Sheet3!$B$39:$D$39</c:f>
              <c:strCache>
                <c:ptCount val="3"/>
                <c:pt idx="0">
                  <c:v>AUC</c:v>
                </c:pt>
                <c:pt idx="1">
                  <c:v>Sensitivity</c:v>
                </c:pt>
                <c:pt idx="2">
                  <c:v>Specificity</c:v>
                </c:pt>
              </c:strCache>
            </c:strRef>
          </c:cat>
          <c:val>
            <c:numRef>
              <c:f>Sheet3!$B$43:$D$43</c:f>
              <c:numCache>
                <c:formatCode>General</c:formatCode>
                <c:ptCount val="3"/>
                <c:pt idx="0">
                  <c:v>0.85</c:v>
                </c:pt>
                <c:pt idx="1">
                  <c:v>0.73</c:v>
                </c:pt>
                <c:pt idx="2">
                  <c:v>0.88600000000000001</c:v>
                </c:pt>
              </c:numCache>
            </c:numRef>
          </c:val>
          <c:extLst>
            <c:ext xmlns:c16="http://schemas.microsoft.com/office/drawing/2014/chart" uri="{C3380CC4-5D6E-409C-BE32-E72D297353CC}">
              <c16:uniqueId val="{00000002-7F7E-4FF7-A051-E7B6E138EEAA}"/>
            </c:ext>
          </c:extLst>
        </c:ser>
        <c:dLbls>
          <c:dLblPos val="ctr"/>
          <c:showLegendKey val="0"/>
          <c:showVal val="1"/>
          <c:showCatName val="0"/>
          <c:showSerName val="0"/>
          <c:showPercent val="0"/>
          <c:showBubbleSize val="0"/>
        </c:dLbls>
        <c:gapWidth val="150"/>
        <c:axId val="832003375"/>
        <c:axId val="831987535"/>
      </c:barChart>
      <c:catAx>
        <c:axId val="832003375"/>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dirty="0"/>
                  <a:t>Metric</a:t>
                </a:r>
              </a:p>
            </c:rich>
          </c:tx>
          <c:layout>
            <c:manualLayout>
              <c:xMode val="edge"/>
              <c:yMode val="edge"/>
              <c:x val="0.4451283902012248"/>
              <c:y val="0.831767750770284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831987535"/>
        <c:crosses val="autoZero"/>
        <c:auto val="1"/>
        <c:lblAlgn val="ctr"/>
        <c:lblOffset val="100"/>
        <c:noMultiLvlLbl val="0"/>
      </c:catAx>
      <c:valAx>
        <c:axId val="831987535"/>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832003375"/>
        <c:crosses val="autoZero"/>
        <c:crossBetween val="between"/>
      </c:valAx>
      <c:spPr>
        <a:noFill/>
        <a:ln>
          <a:noFill/>
        </a:ln>
        <a:effectLst/>
      </c:spPr>
    </c:plotArea>
    <c:legend>
      <c:legendPos val="b"/>
      <c:layout>
        <c:manualLayout>
          <c:xMode val="edge"/>
          <c:yMode val="edge"/>
          <c:x val="1.4896544181977252E-2"/>
          <c:y val="0.89260828483396093"/>
          <c:w val="0.97020669291338579"/>
          <c:h val="0.1073917151660390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colors2.xml><?xml version="1.0" encoding="utf-8"?>
<cs:colorStyle xmlns:cs="http://schemas.microsoft.com/office/drawing/2012/chartStyle" xmlns:a="http://schemas.openxmlformats.org/drawingml/2006/main" meth="withinLinear" id="19">
  <a:schemeClr val="accent6"/>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A97123-9C60-4D99-AEE9-9978865AB901}" type="datetimeFigureOut">
              <a:rPr lang="en-US" smtClean="0"/>
              <a:t>4/17/2025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ACE4C-36D2-4D8B-9A84-891D6E967EE7}" type="slidenum">
              <a:rPr lang="en-US" smtClean="0"/>
              <a:t>‹#›</a:t>
            </a:fld>
            <a:endParaRPr lang="en-US"/>
          </a:p>
        </p:txBody>
      </p:sp>
    </p:spTree>
    <p:extLst>
      <p:ext uri="{BB962C8B-B14F-4D97-AF65-F5344CB8AC3E}">
        <p14:creationId xmlns:p14="http://schemas.microsoft.com/office/powerpoint/2010/main" val="379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3ACE4C-36D2-4D8B-9A84-891D6E967EE7}" type="slidenum">
              <a:rPr lang="en-US" smtClean="0"/>
              <a:t>1</a:t>
            </a:fld>
            <a:endParaRPr lang="en-US"/>
          </a:p>
        </p:txBody>
      </p:sp>
    </p:spTree>
    <p:extLst>
      <p:ext uri="{BB962C8B-B14F-4D97-AF65-F5344CB8AC3E}">
        <p14:creationId xmlns:p14="http://schemas.microsoft.com/office/powerpoint/2010/main" val="607057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E450-2546-AE46-178F-7CEA39A1BA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733D25-E67D-00D4-8143-ECD415D938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D58AB4-988C-410F-A348-754A34A66759}"/>
              </a:ext>
            </a:extLst>
          </p:cNvPr>
          <p:cNvSpPr>
            <a:spLocks noGrp="1"/>
          </p:cNvSpPr>
          <p:nvPr>
            <p:ph type="dt" sz="half" idx="10"/>
          </p:nvPr>
        </p:nvSpPr>
        <p:spPr/>
        <p:txBody>
          <a:bodyPr/>
          <a:lstStyle/>
          <a:p>
            <a:fld id="{0F127733-CBE5-4DA1-B429-BADE89C6F404}" type="datetimeFigureOut">
              <a:rPr lang="en-US" smtClean="0"/>
              <a:t>4/17/2025</a:t>
            </a:fld>
            <a:endParaRPr lang="en-US"/>
          </a:p>
        </p:txBody>
      </p:sp>
      <p:sp>
        <p:nvSpPr>
          <p:cNvPr id="5" name="Footer Placeholder 4">
            <a:extLst>
              <a:ext uri="{FF2B5EF4-FFF2-40B4-BE49-F238E27FC236}">
                <a16:creationId xmlns:a16="http://schemas.microsoft.com/office/drawing/2014/main" id="{A25DF3A2-5A68-6995-3A15-DE8F5D7D73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145EEE-50F4-A2B1-7A8E-C5A589F14053}"/>
              </a:ext>
            </a:extLst>
          </p:cNvPr>
          <p:cNvSpPr>
            <a:spLocks noGrp="1"/>
          </p:cNvSpPr>
          <p:nvPr>
            <p:ph type="sldNum" sz="quarter" idx="12"/>
          </p:nvPr>
        </p:nvSpPr>
        <p:spPr/>
        <p:txBody>
          <a:bodyPr/>
          <a:lstStyle/>
          <a:p>
            <a:fld id="{D7973172-8D0F-4DCF-8ACA-9AFA58CFB65D}" type="slidenum">
              <a:rPr lang="en-US" smtClean="0"/>
              <a:t>‹#›</a:t>
            </a:fld>
            <a:endParaRPr lang="en-US"/>
          </a:p>
        </p:txBody>
      </p:sp>
    </p:spTree>
    <p:extLst>
      <p:ext uri="{BB962C8B-B14F-4D97-AF65-F5344CB8AC3E}">
        <p14:creationId xmlns:p14="http://schemas.microsoft.com/office/powerpoint/2010/main" val="3898047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A086-1442-351E-A69E-1F0237FFA4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79B79F-DA25-35AD-C3CE-0B99136D8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DB67EC-DAF3-21C8-C0FB-967C49ABA2C8}"/>
              </a:ext>
            </a:extLst>
          </p:cNvPr>
          <p:cNvSpPr>
            <a:spLocks noGrp="1"/>
          </p:cNvSpPr>
          <p:nvPr>
            <p:ph type="dt" sz="half" idx="10"/>
          </p:nvPr>
        </p:nvSpPr>
        <p:spPr/>
        <p:txBody>
          <a:bodyPr/>
          <a:lstStyle/>
          <a:p>
            <a:fld id="{0F127733-CBE5-4DA1-B429-BADE89C6F404}" type="datetimeFigureOut">
              <a:rPr lang="en-US" smtClean="0"/>
              <a:t>4/17/2025</a:t>
            </a:fld>
            <a:endParaRPr lang="en-US"/>
          </a:p>
        </p:txBody>
      </p:sp>
      <p:sp>
        <p:nvSpPr>
          <p:cNvPr id="5" name="Footer Placeholder 4">
            <a:extLst>
              <a:ext uri="{FF2B5EF4-FFF2-40B4-BE49-F238E27FC236}">
                <a16:creationId xmlns:a16="http://schemas.microsoft.com/office/drawing/2014/main" id="{F30CD818-813F-71A8-EA8E-D92FCA41B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F7499B-C2DE-DD59-4B3D-CBF4B111CDEF}"/>
              </a:ext>
            </a:extLst>
          </p:cNvPr>
          <p:cNvSpPr>
            <a:spLocks noGrp="1"/>
          </p:cNvSpPr>
          <p:nvPr>
            <p:ph type="sldNum" sz="quarter" idx="12"/>
          </p:nvPr>
        </p:nvSpPr>
        <p:spPr/>
        <p:txBody>
          <a:bodyPr/>
          <a:lstStyle/>
          <a:p>
            <a:fld id="{D7973172-8D0F-4DCF-8ACA-9AFA58CFB65D}" type="slidenum">
              <a:rPr lang="en-US" smtClean="0"/>
              <a:t>‹#›</a:t>
            </a:fld>
            <a:endParaRPr lang="en-US"/>
          </a:p>
        </p:txBody>
      </p:sp>
    </p:spTree>
    <p:extLst>
      <p:ext uri="{BB962C8B-B14F-4D97-AF65-F5344CB8AC3E}">
        <p14:creationId xmlns:p14="http://schemas.microsoft.com/office/powerpoint/2010/main" val="1113299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5E21AB-1580-D32B-722B-3BF7276EA6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02E5CB-5F8E-DD1F-144A-1FE1934257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E8CE3-C3B9-450D-1B7B-FA5D9EE0ED0C}"/>
              </a:ext>
            </a:extLst>
          </p:cNvPr>
          <p:cNvSpPr>
            <a:spLocks noGrp="1"/>
          </p:cNvSpPr>
          <p:nvPr>
            <p:ph type="dt" sz="half" idx="10"/>
          </p:nvPr>
        </p:nvSpPr>
        <p:spPr/>
        <p:txBody>
          <a:bodyPr/>
          <a:lstStyle/>
          <a:p>
            <a:fld id="{0F127733-CBE5-4DA1-B429-BADE89C6F404}" type="datetimeFigureOut">
              <a:rPr lang="en-US" smtClean="0"/>
              <a:t>4/17/2025</a:t>
            </a:fld>
            <a:endParaRPr lang="en-US"/>
          </a:p>
        </p:txBody>
      </p:sp>
      <p:sp>
        <p:nvSpPr>
          <p:cNvPr id="5" name="Footer Placeholder 4">
            <a:extLst>
              <a:ext uri="{FF2B5EF4-FFF2-40B4-BE49-F238E27FC236}">
                <a16:creationId xmlns:a16="http://schemas.microsoft.com/office/drawing/2014/main" id="{F98FB147-B6A7-6521-F97D-A57DA1F89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03BDFF-6673-CAB7-7858-D574117A06BB}"/>
              </a:ext>
            </a:extLst>
          </p:cNvPr>
          <p:cNvSpPr>
            <a:spLocks noGrp="1"/>
          </p:cNvSpPr>
          <p:nvPr>
            <p:ph type="sldNum" sz="quarter" idx="12"/>
          </p:nvPr>
        </p:nvSpPr>
        <p:spPr/>
        <p:txBody>
          <a:bodyPr/>
          <a:lstStyle/>
          <a:p>
            <a:fld id="{D7973172-8D0F-4DCF-8ACA-9AFA58CFB65D}" type="slidenum">
              <a:rPr lang="en-US" smtClean="0"/>
              <a:t>‹#›</a:t>
            </a:fld>
            <a:endParaRPr lang="en-US"/>
          </a:p>
        </p:txBody>
      </p:sp>
    </p:spTree>
    <p:extLst>
      <p:ext uri="{BB962C8B-B14F-4D97-AF65-F5344CB8AC3E}">
        <p14:creationId xmlns:p14="http://schemas.microsoft.com/office/powerpoint/2010/main" val="381924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46-BDC9-D011-1A4C-1404545CAC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4ADAD2-D5C2-D643-1835-F7FFA21BEE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142C89-F520-9E65-865B-88514C5E87CA}"/>
              </a:ext>
            </a:extLst>
          </p:cNvPr>
          <p:cNvSpPr>
            <a:spLocks noGrp="1"/>
          </p:cNvSpPr>
          <p:nvPr>
            <p:ph type="dt" sz="half" idx="10"/>
          </p:nvPr>
        </p:nvSpPr>
        <p:spPr/>
        <p:txBody>
          <a:bodyPr/>
          <a:lstStyle/>
          <a:p>
            <a:fld id="{0F127733-CBE5-4DA1-B429-BADE89C6F404}" type="datetimeFigureOut">
              <a:rPr lang="en-US" smtClean="0"/>
              <a:t>4/17/2025</a:t>
            </a:fld>
            <a:endParaRPr lang="en-US"/>
          </a:p>
        </p:txBody>
      </p:sp>
      <p:sp>
        <p:nvSpPr>
          <p:cNvPr id="5" name="Footer Placeholder 4">
            <a:extLst>
              <a:ext uri="{FF2B5EF4-FFF2-40B4-BE49-F238E27FC236}">
                <a16:creationId xmlns:a16="http://schemas.microsoft.com/office/drawing/2014/main" id="{A7DFD9CC-0FED-FAA5-0EDA-D93AA33AA4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DDD587-ADF3-7F4D-83C0-D1BE43ED3539}"/>
              </a:ext>
            </a:extLst>
          </p:cNvPr>
          <p:cNvSpPr>
            <a:spLocks noGrp="1"/>
          </p:cNvSpPr>
          <p:nvPr>
            <p:ph type="sldNum" sz="quarter" idx="12"/>
          </p:nvPr>
        </p:nvSpPr>
        <p:spPr/>
        <p:txBody>
          <a:bodyPr/>
          <a:lstStyle/>
          <a:p>
            <a:fld id="{D7973172-8D0F-4DCF-8ACA-9AFA58CFB65D}" type="slidenum">
              <a:rPr lang="en-US" smtClean="0"/>
              <a:t>‹#›</a:t>
            </a:fld>
            <a:endParaRPr lang="en-US"/>
          </a:p>
        </p:txBody>
      </p:sp>
    </p:spTree>
    <p:extLst>
      <p:ext uri="{BB962C8B-B14F-4D97-AF65-F5344CB8AC3E}">
        <p14:creationId xmlns:p14="http://schemas.microsoft.com/office/powerpoint/2010/main" val="1359346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C153-7CD0-5284-72A6-1686513006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BD7E2A-F37B-8CF6-496A-6F46F198C5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F9B185-D0A6-3D54-CED4-0AA8A6CB48BA}"/>
              </a:ext>
            </a:extLst>
          </p:cNvPr>
          <p:cNvSpPr>
            <a:spLocks noGrp="1"/>
          </p:cNvSpPr>
          <p:nvPr>
            <p:ph type="dt" sz="half" idx="10"/>
          </p:nvPr>
        </p:nvSpPr>
        <p:spPr/>
        <p:txBody>
          <a:bodyPr/>
          <a:lstStyle/>
          <a:p>
            <a:fld id="{0F127733-CBE5-4DA1-B429-BADE89C6F404}" type="datetimeFigureOut">
              <a:rPr lang="en-US" smtClean="0"/>
              <a:t>4/17/2025</a:t>
            </a:fld>
            <a:endParaRPr lang="en-US"/>
          </a:p>
        </p:txBody>
      </p:sp>
      <p:sp>
        <p:nvSpPr>
          <p:cNvPr id="5" name="Footer Placeholder 4">
            <a:extLst>
              <a:ext uri="{FF2B5EF4-FFF2-40B4-BE49-F238E27FC236}">
                <a16:creationId xmlns:a16="http://schemas.microsoft.com/office/drawing/2014/main" id="{053F2330-799B-9D5A-7F50-490E15F5C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C738C-1C1F-7454-46B1-2AF90CA1B22C}"/>
              </a:ext>
            </a:extLst>
          </p:cNvPr>
          <p:cNvSpPr>
            <a:spLocks noGrp="1"/>
          </p:cNvSpPr>
          <p:nvPr>
            <p:ph type="sldNum" sz="quarter" idx="12"/>
          </p:nvPr>
        </p:nvSpPr>
        <p:spPr/>
        <p:txBody>
          <a:bodyPr/>
          <a:lstStyle/>
          <a:p>
            <a:fld id="{D7973172-8D0F-4DCF-8ACA-9AFA58CFB65D}" type="slidenum">
              <a:rPr lang="en-US" smtClean="0"/>
              <a:t>‹#›</a:t>
            </a:fld>
            <a:endParaRPr lang="en-US"/>
          </a:p>
        </p:txBody>
      </p:sp>
    </p:spTree>
    <p:extLst>
      <p:ext uri="{BB962C8B-B14F-4D97-AF65-F5344CB8AC3E}">
        <p14:creationId xmlns:p14="http://schemas.microsoft.com/office/powerpoint/2010/main" val="297193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0A1CD-AB8B-0C9D-A775-66A18CF024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1DBDBC-53A6-9479-0580-9211995BFE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98C4B3-2000-D20B-3989-F67F383618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C3495A-24C6-DAAD-5311-19FCDF7440C5}"/>
              </a:ext>
            </a:extLst>
          </p:cNvPr>
          <p:cNvSpPr>
            <a:spLocks noGrp="1"/>
          </p:cNvSpPr>
          <p:nvPr>
            <p:ph type="dt" sz="half" idx="10"/>
          </p:nvPr>
        </p:nvSpPr>
        <p:spPr/>
        <p:txBody>
          <a:bodyPr/>
          <a:lstStyle/>
          <a:p>
            <a:fld id="{0F127733-CBE5-4DA1-B429-BADE89C6F404}" type="datetimeFigureOut">
              <a:rPr lang="en-US" smtClean="0"/>
              <a:t>4/17/2025</a:t>
            </a:fld>
            <a:endParaRPr lang="en-US"/>
          </a:p>
        </p:txBody>
      </p:sp>
      <p:sp>
        <p:nvSpPr>
          <p:cNvPr id="6" name="Footer Placeholder 5">
            <a:extLst>
              <a:ext uri="{FF2B5EF4-FFF2-40B4-BE49-F238E27FC236}">
                <a16:creationId xmlns:a16="http://schemas.microsoft.com/office/drawing/2014/main" id="{398A6BC1-6BD6-1F18-87E7-56F8BB01C3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A1EB58-B9A4-83ED-99F7-B22D7E8DE4AE}"/>
              </a:ext>
            </a:extLst>
          </p:cNvPr>
          <p:cNvSpPr>
            <a:spLocks noGrp="1"/>
          </p:cNvSpPr>
          <p:nvPr>
            <p:ph type="sldNum" sz="quarter" idx="12"/>
          </p:nvPr>
        </p:nvSpPr>
        <p:spPr/>
        <p:txBody>
          <a:bodyPr/>
          <a:lstStyle/>
          <a:p>
            <a:fld id="{D7973172-8D0F-4DCF-8ACA-9AFA58CFB65D}" type="slidenum">
              <a:rPr lang="en-US" smtClean="0"/>
              <a:t>‹#›</a:t>
            </a:fld>
            <a:endParaRPr lang="en-US"/>
          </a:p>
        </p:txBody>
      </p:sp>
    </p:spTree>
    <p:extLst>
      <p:ext uri="{BB962C8B-B14F-4D97-AF65-F5344CB8AC3E}">
        <p14:creationId xmlns:p14="http://schemas.microsoft.com/office/powerpoint/2010/main" val="3837315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4757-878B-B13B-D08F-F97D86599C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0D9CB3-2E51-B5DF-59C0-9641D4A774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6DDD81-8B87-C5C0-2175-53A354CF32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7373A8-E465-6A45-6FC6-B600F5D15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4BD0BE-3CB0-DD7C-8122-6C7ABFF84A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31046B-7744-D771-B87A-19B207963B17}"/>
              </a:ext>
            </a:extLst>
          </p:cNvPr>
          <p:cNvSpPr>
            <a:spLocks noGrp="1"/>
          </p:cNvSpPr>
          <p:nvPr>
            <p:ph type="dt" sz="half" idx="10"/>
          </p:nvPr>
        </p:nvSpPr>
        <p:spPr/>
        <p:txBody>
          <a:bodyPr/>
          <a:lstStyle/>
          <a:p>
            <a:fld id="{0F127733-CBE5-4DA1-B429-BADE89C6F404}" type="datetimeFigureOut">
              <a:rPr lang="en-US" smtClean="0"/>
              <a:t>4/17/2025</a:t>
            </a:fld>
            <a:endParaRPr lang="en-US"/>
          </a:p>
        </p:txBody>
      </p:sp>
      <p:sp>
        <p:nvSpPr>
          <p:cNvPr id="8" name="Footer Placeholder 7">
            <a:extLst>
              <a:ext uri="{FF2B5EF4-FFF2-40B4-BE49-F238E27FC236}">
                <a16:creationId xmlns:a16="http://schemas.microsoft.com/office/drawing/2014/main" id="{E3E31982-668E-5F7A-1053-D60B7FD69B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D90646-AA81-A026-EE42-82A3CD93C3BE}"/>
              </a:ext>
            </a:extLst>
          </p:cNvPr>
          <p:cNvSpPr>
            <a:spLocks noGrp="1"/>
          </p:cNvSpPr>
          <p:nvPr>
            <p:ph type="sldNum" sz="quarter" idx="12"/>
          </p:nvPr>
        </p:nvSpPr>
        <p:spPr/>
        <p:txBody>
          <a:bodyPr/>
          <a:lstStyle/>
          <a:p>
            <a:fld id="{D7973172-8D0F-4DCF-8ACA-9AFA58CFB65D}" type="slidenum">
              <a:rPr lang="en-US" smtClean="0"/>
              <a:t>‹#›</a:t>
            </a:fld>
            <a:endParaRPr lang="en-US"/>
          </a:p>
        </p:txBody>
      </p:sp>
    </p:spTree>
    <p:extLst>
      <p:ext uri="{BB962C8B-B14F-4D97-AF65-F5344CB8AC3E}">
        <p14:creationId xmlns:p14="http://schemas.microsoft.com/office/powerpoint/2010/main" val="370591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307E-6469-B39C-B0C7-E4BA4A705F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EFEAB1-C36C-4C1A-DF85-91DC79433209}"/>
              </a:ext>
            </a:extLst>
          </p:cNvPr>
          <p:cNvSpPr>
            <a:spLocks noGrp="1"/>
          </p:cNvSpPr>
          <p:nvPr>
            <p:ph type="dt" sz="half" idx="10"/>
          </p:nvPr>
        </p:nvSpPr>
        <p:spPr/>
        <p:txBody>
          <a:bodyPr/>
          <a:lstStyle/>
          <a:p>
            <a:fld id="{0F127733-CBE5-4DA1-B429-BADE89C6F404}" type="datetimeFigureOut">
              <a:rPr lang="en-US" smtClean="0"/>
              <a:t>4/17/2025</a:t>
            </a:fld>
            <a:endParaRPr lang="en-US"/>
          </a:p>
        </p:txBody>
      </p:sp>
      <p:sp>
        <p:nvSpPr>
          <p:cNvPr id="4" name="Footer Placeholder 3">
            <a:extLst>
              <a:ext uri="{FF2B5EF4-FFF2-40B4-BE49-F238E27FC236}">
                <a16:creationId xmlns:a16="http://schemas.microsoft.com/office/drawing/2014/main" id="{DE5F41AA-1FD3-4078-B8B2-55CD7768B6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F52C4E-6485-440A-89BD-8D69C982F2C7}"/>
              </a:ext>
            </a:extLst>
          </p:cNvPr>
          <p:cNvSpPr>
            <a:spLocks noGrp="1"/>
          </p:cNvSpPr>
          <p:nvPr>
            <p:ph type="sldNum" sz="quarter" idx="12"/>
          </p:nvPr>
        </p:nvSpPr>
        <p:spPr/>
        <p:txBody>
          <a:bodyPr/>
          <a:lstStyle/>
          <a:p>
            <a:fld id="{D7973172-8D0F-4DCF-8ACA-9AFA58CFB65D}" type="slidenum">
              <a:rPr lang="en-US" smtClean="0"/>
              <a:t>‹#›</a:t>
            </a:fld>
            <a:endParaRPr lang="en-US"/>
          </a:p>
        </p:txBody>
      </p:sp>
    </p:spTree>
    <p:extLst>
      <p:ext uri="{BB962C8B-B14F-4D97-AF65-F5344CB8AC3E}">
        <p14:creationId xmlns:p14="http://schemas.microsoft.com/office/powerpoint/2010/main" val="34086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6EAB59-0BDE-124A-A40B-523DB12ABBB9}"/>
              </a:ext>
            </a:extLst>
          </p:cNvPr>
          <p:cNvSpPr>
            <a:spLocks noGrp="1"/>
          </p:cNvSpPr>
          <p:nvPr>
            <p:ph type="dt" sz="half" idx="10"/>
          </p:nvPr>
        </p:nvSpPr>
        <p:spPr/>
        <p:txBody>
          <a:bodyPr/>
          <a:lstStyle/>
          <a:p>
            <a:fld id="{0F127733-CBE5-4DA1-B429-BADE89C6F404}" type="datetimeFigureOut">
              <a:rPr lang="en-US" smtClean="0"/>
              <a:t>4/17/2025</a:t>
            </a:fld>
            <a:endParaRPr lang="en-US"/>
          </a:p>
        </p:txBody>
      </p:sp>
      <p:sp>
        <p:nvSpPr>
          <p:cNvPr id="3" name="Footer Placeholder 2">
            <a:extLst>
              <a:ext uri="{FF2B5EF4-FFF2-40B4-BE49-F238E27FC236}">
                <a16:creationId xmlns:a16="http://schemas.microsoft.com/office/drawing/2014/main" id="{525670F7-01C5-36F1-2F5E-C362DCA784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B8B8AA-BD6B-1E3B-9DCA-57D2400496C5}"/>
              </a:ext>
            </a:extLst>
          </p:cNvPr>
          <p:cNvSpPr>
            <a:spLocks noGrp="1"/>
          </p:cNvSpPr>
          <p:nvPr>
            <p:ph type="sldNum" sz="quarter" idx="12"/>
          </p:nvPr>
        </p:nvSpPr>
        <p:spPr/>
        <p:txBody>
          <a:bodyPr/>
          <a:lstStyle/>
          <a:p>
            <a:fld id="{D7973172-8D0F-4DCF-8ACA-9AFA58CFB65D}" type="slidenum">
              <a:rPr lang="en-US" smtClean="0"/>
              <a:t>‹#›</a:t>
            </a:fld>
            <a:endParaRPr lang="en-US"/>
          </a:p>
        </p:txBody>
      </p:sp>
    </p:spTree>
    <p:extLst>
      <p:ext uri="{BB962C8B-B14F-4D97-AF65-F5344CB8AC3E}">
        <p14:creationId xmlns:p14="http://schemas.microsoft.com/office/powerpoint/2010/main" val="112277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5DE40-DCA0-FE78-6B3F-1ADD681762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C70A32-8DDC-43E2-A599-060FD9D92F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CD4F6E-9E7B-D36F-E985-4EE608738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6B53A-4F19-5B58-813B-B37E1C29014D}"/>
              </a:ext>
            </a:extLst>
          </p:cNvPr>
          <p:cNvSpPr>
            <a:spLocks noGrp="1"/>
          </p:cNvSpPr>
          <p:nvPr>
            <p:ph type="dt" sz="half" idx="10"/>
          </p:nvPr>
        </p:nvSpPr>
        <p:spPr/>
        <p:txBody>
          <a:bodyPr/>
          <a:lstStyle/>
          <a:p>
            <a:fld id="{0F127733-CBE5-4DA1-B429-BADE89C6F404}" type="datetimeFigureOut">
              <a:rPr lang="en-US" smtClean="0"/>
              <a:t>4/17/2025</a:t>
            </a:fld>
            <a:endParaRPr lang="en-US"/>
          </a:p>
        </p:txBody>
      </p:sp>
      <p:sp>
        <p:nvSpPr>
          <p:cNvPr id="6" name="Footer Placeholder 5">
            <a:extLst>
              <a:ext uri="{FF2B5EF4-FFF2-40B4-BE49-F238E27FC236}">
                <a16:creationId xmlns:a16="http://schemas.microsoft.com/office/drawing/2014/main" id="{722CE74B-7F45-E50B-9136-A3F19A01E2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1F0579-23D7-0A1E-DAC8-115E750DE5C8}"/>
              </a:ext>
            </a:extLst>
          </p:cNvPr>
          <p:cNvSpPr>
            <a:spLocks noGrp="1"/>
          </p:cNvSpPr>
          <p:nvPr>
            <p:ph type="sldNum" sz="quarter" idx="12"/>
          </p:nvPr>
        </p:nvSpPr>
        <p:spPr/>
        <p:txBody>
          <a:bodyPr/>
          <a:lstStyle/>
          <a:p>
            <a:fld id="{D7973172-8D0F-4DCF-8ACA-9AFA58CFB65D}" type="slidenum">
              <a:rPr lang="en-US" smtClean="0"/>
              <a:t>‹#›</a:t>
            </a:fld>
            <a:endParaRPr lang="en-US"/>
          </a:p>
        </p:txBody>
      </p:sp>
    </p:spTree>
    <p:extLst>
      <p:ext uri="{BB962C8B-B14F-4D97-AF65-F5344CB8AC3E}">
        <p14:creationId xmlns:p14="http://schemas.microsoft.com/office/powerpoint/2010/main" val="3808829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83D9E-BE9B-3DA7-5563-F843EA5EB7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652FA1-3482-9B19-6D35-6F72D7C568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5AF10D-4BD1-8946-4652-262E4A8D73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541DA-68AD-CC19-901C-C2D1BFB83D7B}"/>
              </a:ext>
            </a:extLst>
          </p:cNvPr>
          <p:cNvSpPr>
            <a:spLocks noGrp="1"/>
          </p:cNvSpPr>
          <p:nvPr>
            <p:ph type="dt" sz="half" idx="10"/>
          </p:nvPr>
        </p:nvSpPr>
        <p:spPr/>
        <p:txBody>
          <a:bodyPr/>
          <a:lstStyle/>
          <a:p>
            <a:fld id="{0F127733-CBE5-4DA1-B429-BADE89C6F404}" type="datetimeFigureOut">
              <a:rPr lang="en-US" smtClean="0"/>
              <a:t>4/17/2025</a:t>
            </a:fld>
            <a:endParaRPr lang="en-US"/>
          </a:p>
        </p:txBody>
      </p:sp>
      <p:sp>
        <p:nvSpPr>
          <p:cNvPr id="6" name="Footer Placeholder 5">
            <a:extLst>
              <a:ext uri="{FF2B5EF4-FFF2-40B4-BE49-F238E27FC236}">
                <a16:creationId xmlns:a16="http://schemas.microsoft.com/office/drawing/2014/main" id="{5ECA2E5A-4BAB-0B46-21BB-953EAC3CF6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C2A980-4EC7-3674-3FCC-13DA0CA04675}"/>
              </a:ext>
            </a:extLst>
          </p:cNvPr>
          <p:cNvSpPr>
            <a:spLocks noGrp="1"/>
          </p:cNvSpPr>
          <p:nvPr>
            <p:ph type="sldNum" sz="quarter" idx="12"/>
          </p:nvPr>
        </p:nvSpPr>
        <p:spPr/>
        <p:txBody>
          <a:bodyPr/>
          <a:lstStyle/>
          <a:p>
            <a:fld id="{D7973172-8D0F-4DCF-8ACA-9AFA58CFB65D}" type="slidenum">
              <a:rPr lang="en-US" smtClean="0"/>
              <a:t>‹#›</a:t>
            </a:fld>
            <a:endParaRPr lang="en-US"/>
          </a:p>
        </p:txBody>
      </p:sp>
    </p:spTree>
    <p:extLst>
      <p:ext uri="{BB962C8B-B14F-4D97-AF65-F5344CB8AC3E}">
        <p14:creationId xmlns:p14="http://schemas.microsoft.com/office/powerpoint/2010/main" val="92485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604073-547A-0A33-AA4C-B2BAB71397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AB7C99-5738-D29A-ED2E-CD5D89129A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DA06DF-643F-BB95-2FBD-BBC4AE3AD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127733-CBE5-4DA1-B429-BADE89C6F404}" type="datetimeFigureOut">
              <a:rPr lang="en-US" smtClean="0"/>
              <a:t>4/17/2025</a:t>
            </a:fld>
            <a:endParaRPr lang="en-US"/>
          </a:p>
        </p:txBody>
      </p:sp>
      <p:sp>
        <p:nvSpPr>
          <p:cNvPr id="5" name="Footer Placeholder 4">
            <a:extLst>
              <a:ext uri="{FF2B5EF4-FFF2-40B4-BE49-F238E27FC236}">
                <a16:creationId xmlns:a16="http://schemas.microsoft.com/office/drawing/2014/main" id="{59F25E6A-161C-DEE2-0980-3F30B7EB2E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247CA0D-16E9-72FD-A19B-1C5F97431F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973172-8D0F-4DCF-8ACA-9AFA58CFB65D}" type="slidenum">
              <a:rPr lang="en-US" smtClean="0"/>
              <a:t>‹#›</a:t>
            </a:fld>
            <a:endParaRPr lang="en-US"/>
          </a:p>
        </p:txBody>
      </p:sp>
    </p:spTree>
    <p:extLst>
      <p:ext uri="{BB962C8B-B14F-4D97-AF65-F5344CB8AC3E}">
        <p14:creationId xmlns:p14="http://schemas.microsoft.com/office/powerpoint/2010/main" val="36271422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sciencedirect.com/science/article/pii/S0009926024004148" TargetMode="External"/><Relationship Id="rId13" Type="http://schemas.openxmlformats.org/officeDocument/2006/relationships/hyperlink" Target="https://www.nature.com/articles/s41746-022-00559-z" TargetMode="External"/><Relationship Id="rId3" Type="http://schemas.openxmlformats.org/officeDocument/2006/relationships/hyperlink" Target="https://doi.org/10.3390/diagnostics12071643" TargetMode="External"/><Relationship Id="rId7" Type="http://schemas.openxmlformats.org/officeDocument/2006/relationships/hyperlink" Target="https://doi.org/10.1016/j.crad.2024.08.002" TargetMode="External"/><Relationship Id="rId12" Type="http://schemas.openxmlformats.org/officeDocument/2006/relationships/hyperlink" Target="https://doi.org/10.1038/s41746-022-00559-z" TargetMode="External"/><Relationship Id="rId2" Type="http://schemas.openxmlformats.org/officeDocument/2006/relationships/hyperlink" Target="https://www.cancer.org/cancer/types/breast-cancer.html" TargetMode="External"/><Relationship Id="rId1" Type="http://schemas.openxmlformats.org/officeDocument/2006/relationships/slideLayout" Target="../slideLayouts/slideLayout2.xml"/><Relationship Id="rId6" Type="http://schemas.openxmlformats.org/officeDocument/2006/relationships/hyperlink" Target="https://pubs.rsna.org/doi/full/10.1148/radiol.2021210391" TargetMode="External"/><Relationship Id="rId11" Type="http://schemas.openxmlformats.org/officeDocument/2006/relationships/hyperlink" Target="https://www.who.int/news-room/fact-sheets/detail/breast-cancer" TargetMode="External"/><Relationship Id="rId5" Type="http://schemas.openxmlformats.org/officeDocument/2006/relationships/hyperlink" Target="https://doi.org/10.1148/radiol.2021210391" TargetMode="External"/><Relationship Id="rId10" Type="http://schemas.openxmlformats.org/officeDocument/2006/relationships/hyperlink" Target="https://doi.org/10.1111/1759-7714.14666" TargetMode="External"/><Relationship Id="rId4" Type="http://schemas.openxmlformats.org/officeDocument/2006/relationships/hyperlink" Target="https://pmc.ncbi.nlm.nih.gov/articles/PMC9320089/" TargetMode="External"/><Relationship Id="rId9" Type="http://schemas.openxmlformats.org/officeDocument/2006/relationships/hyperlink" Target="https://doi.org/10.2214/AJR.13.12313" TargetMode="Externa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4000"/>
            <a:extLst>
              <a:ext uri="{BEBA8EAE-BF5A-486C-A8C5-ECC9F3942E4B}">
                <a14:imgProps xmlns:a14="http://schemas.microsoft.com/office/drawing/2010/main">
                  <a14:imgLayer r:embed="rId4">
                    <a14:imgEffect>
                      <a14:artisticCutout/>
                    </a14:imgEffect>
                    <a14:imgEffect>
                      <a14:brightnessContrast bright="-30000" contrast="50000"/>
                    </a14:imgEffect>
                  </a14:imgLayer>
                </a14:imgProps>
              </a:ext>
            </a:extLst>
          </a:blip>
          <a:srcRect/>
          <a:stretch>
            <a:fillRect l="-4000" t="-18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F5FD8-CFE8-D3E9-ACDA-31C07878CEF5}"/>
              </a:ext>
            </a:extLst>
          </p:cNvPr>
          <p:cNvSpPr>
            <a:spLocks noGrp="1"/>
          </p:cNvSpPr>
          <p:nvPr>
            <p:ph type="ctrTitle"/>
          </p:nvPr>
        </p:nvSpPr>
        <p:spPr>
          <a:xfrm>
            <a:off x="228600" y="218942"/>
            <a:ext cx="11896344" cy="3406462"/>
          </a:xfrm>
        </p:spPr>
        <p:txBody>
          <a:bodyPr>
            <a:noAutofit/>
          </a:bodyPr>
          <a:lstStyle/>
          <a:p>
            <a:r>
              <a:rPr lang="en-US" sz="4000" b="1" kern="100" dirty="0">
                <a:effectLst/>
                <a:latin typeface="Times New Roman" panose="02020603050405020304" pitchFamily="18" charset="0"/>
                <a:ea typeface="Aptos" panose="020B0004020202020204" pitchFamily="34" charset="0"/>
                <a:cs typeface="Times New Roman" panose="02020603050405020304" pitchFamily="18" charset="0"/>
              </a:rPr>
              <a:t>EXPLORING DEEP LEARNING AI  ULTRASOUND AS A PRIMARY BREAST CANCER SCREENING TOOL</a:t>
            </a:r>
            <a:br>
              <a:rPr lang="en-US" sz="4000" kern="100" dirty="0">
                <a:effectLst/>
                <a:latin typeface="Aptos" panose="020B0004020202020204" pitchFamily="34" charset="0"/>
                <a:ea typeface="Aptos" panose="020B0004020202020204" pitchFamily="34" charset="0"/>
                <a:cs typeface="Times New Roman" panose="02020603050405020304" pitchFamily="18" charset="0"/>
              </a:rPr>
            </a:br>
            <a:endParaRPr lang="en-US" sz="4000" dirty="0"/>
          </a:p>
        </p:txBody>
      </p:sp>
      <p:sp>
        <p:nvSpPr>
          <p:cNvPr id="3" name="Subtitle 2">
            <a:extLst>
              <a:ext uri="{FF2B5EF4-FFF2-40B4-BE49-F238E27FC236}">
                <a16:creationId xmlns:a16="http://schemas.microsoft.com/office/drawing/2014/main" id="{A079C1C2-B9D1-8345-050C-57CFECD5C5D7}"/>
              </a:ext>
            </a:extLst>
          </p:cNvPr>
          <p:cNvSpPr>
            <a:spLocks noGrp="1"/>
          </p:cNvSpPr>
          <p:nvPr>
            <p:ph type="subTitle" idx="1"/>
          </p:nvPr>
        </p:nvSpPr>
        <p:spPr>
          <a:xfrm>
            <a:off x="7802880" y="4181158"/>
            <a:ext cx="3736848" cy="2094674"/>
          </a:xfrm>
        </p:spPr>
        <p:txBody>
          <a:bodyPr>
            <a:noAutofit/>
          </a:bodyPr>
          <a:lstStyle/>
          <a:p>
            <a:r>
              <a:rPr lang="en-US" sz="2000" b="1" kern="100" dirty="0">
                <a:solidFill>
                  <a:schemeClr val="accent1">
                    <a:lumMod val="75000"/>
                  </a:schemeClr>
                </a:solidFill>
                <a:latin typeface="Times New Roman" panose="02020603050405020304" pitchFamily="18" charset="0"/>
                <a:cs typeface="Times New Roman" panose="02020603050405020304" pitchFamily="18" charset="0"/>
              </a:rPr>
              <a:t>By</a:t>
            </a:r>
          </a:p>
          <a:p>
            <a:endParaRPr lang="en-US" sz="2000" b="1" kern="100" dirty="0">
              <a:solidFill>
                <a:schemeClr val="accent1">
                  <a:lumMod val="75000"/>
                </a:schemeClr>
              </a:solidFill>
              <a:latin typeface="Times New Roman" panose="02020603050405020304" pitchFamily="18" charset="0"/>
              <a:cs typeface="Times New Roman" panose="02020603050405020304" pitchFamily="18" charset="0"/>
            </a:endParaRPr>
          </a:p>
          <a:p>
            <a:r>
              <a:rPr lang="en-US" sz="2000" b="1" kern="100" dirty="0">
                <a:solidFill>
                  <a:schemeClr val="accent1">
                    <a:lumMod val="75000"/>
                  </a:schemeClr>
                </a:solidFill>
                <a:latin typeface="Times New Roman" panose="02020603050405020304" pitchFamily="18" charset="0"/>
                <a:cs typeface="Times New Roman" panose="02020603050405020304" pitchFamily="18" charset="0"/>
              </a:rPr>
              <a:t>Frederick Damptey</a:t>
            </a:r>
          </a:p>
          <a:p>
            <a:r>
              <a:rPr lang="en-US" sz="2000" b="1" kern="100" dirty="0">
                <a:solidFill>
                  <a:schemeClr val="accent1">
                    <a:lumMod val="75000"/>
                  </a:schemeClr>
                </a:solidFill>
                <a:latin typeface="Times New Roman" panose="02020603050405020304" pitchFamily="18" charset="0"/>
                <a:cs typeface="Times New Roman" panose="02020603050405020304" pitchFamily="18" charset="0"/>
              </a:rPr>
              <a:t>&amp;</a:t>
            </a:r>
          </a:p>
          <a:p>
            <a:r>
              <a:rPr lang="en-US" sz="2000" b="1" kern="100" dirty="0">
                <a:solidFill>
                  <a:schemeClr val="accent1">
                    <a:lumMod val="75000"/>
                  </a:schemeClr>
                </a:solidFill>
                <a:latin typeface="Times New Roman" panose="02020603050405020304" pitchFamily="18" charset="0"/>
                <a:cs typeface="Times New Roman" panose="02020603050405020304" pitchFamily="18" charset="0"/>
              </a:rPr>
              <a:t>Benjamin Odoom </a:t>
            </a:r>
            <a:r>
              <a:rPr lang="en-US" sz="2000" b="1" kern="100" dirty="0" err="1">
                <a:solidFill>
                  <a:schemeClr val="accent1">
                    <a:lumMod val="75000"/>
                  </a:schemeClr>
                </a:solidFill>
                <a:latin typeface="Times New Roman" panose="02020603050405020304" pitchFamily="18" charset="0"/>
                <a:cs typeface="Times New Roman" panose="02020603050405020304" pitchFamily="18" charset="0"/>
              </a:rPr>
              <a:t>Asomaning</a:t>
            </a:r>
            <a:endParaRPr lang="en-US" sz="2000" dirty="0">
              <a:solidFill>
                <a:schemeClr val="accent1">
                  <a:lumMod val="75000"/>
                </a:schemeClr>
              </a:solidFill>
            </a:endParaRPr>
          </a:p>
        </p:txBody>
      </p:sp>
    </p:spTree>
    <p:extLst>
      <p:ext uri="{BB962C8B-B14F-4D97-AF65-F5344CB8AC3E}">
        <p14:creationId xmlns:p14="http://schemas.microsoft.com/office/powerpoint/2010/main" val="2025183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9A37-52FD-EC73-4D61-8F207DF4A916}"/>
              </a:ext>
            </a:extLst>
          </p:cNvPr>
          <p:cNvSpPr>
            <a:spLocks noGrp="1"/>
          </p:cNvSpPr>
          <p:nvPr>
            <p:ph type="title"/>
          </p:nvPr>
        </p:nvSpPr>
        <p:spPr>
          <a:xfrm>
            <a:off x="838200" y="91440"/>
            <a:ext cx="10515600" cy="638853"/>
          </a:xfrm>
        </p:spPr>
        <p:txBody>
          <a:bodyPr>
            <a:normAutofit fontScale="90000"/>
          </a:bodyPr>
          <a:lstStyle/>
          <a:p>
            <a:pPr algn="ctr"/>
            <a:r>
              <a:rPr lang="en-US" b="1" dirty="0"/>
              <a:t>Discussion</a:t>
            </a:r>
          </a:p>
        </p:txBody>
      </p:sp>
      <p:graphicFrame>
        <p:nvGraphicFramePr>
          <p:cNvPr id="10" name="Content Placeholder 9" descr="Chart type: Clustered Bar. 'AUC', 'Sensitivity', 'Specificity' by 'Field1'&#10;&#10;Description automatically generated">
            <a:extLst>
              <a:ext uri="{FF2B5EF4-FFF2-40B4-BE49-F238E27FC236}">
                <a16:creationId xmlns:a16="http://schemas.microsoft.com/office/drawing/2014/main" id="{427C53CF-7529-32E6-91C0-17EE56740571}"/>
              </a:ext>
            </a:extLst>
          </p:cNvPr>
          <p:cNvGraphicFramePr>
            <a:graphicFrameLocks noGrp="1"/>
          </p:cNvGraphicFramePr>
          <p:nvPr>
            <p:ph sz="half" idx="1"/>
            <p:extLst>
              <p:ext uri="{D42A27DB-BD31-4B8C-83A1-F6EECF244321}">
                <p14:modId xmlns:p14="http://schemas.microsoft.com/office/powerpoint/2010/main" val="1623827559"/>
              </p:ext>
            </p:extLst>
          </p:nvPr>
        </p:nvGraphicFramePr>
        <p:xfrm>
          <a:off x="79779" y="803936"/>
          <a:ext cx="5492537" cy="27125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ontent Placeholder 10" descr="Chart type: Clustered Bar. 'AUC', 'Sensitivity', 'Specificity' by 'Field1'&#10;&#10;Description automatically generated">
            <a:extLst>
              <a:ext uri="{FF2B5EF4-FFF2-40B4-BE49-F238E27FC236}">
                <a16:creationId xmlns:a16="http://schemas.microsoft.com/office/drawing/2014/main" id="{8BCFBF84-00D0-A39E-9D54-8525DBD990C2}"/>
              </a:ext>
            </a:extLst>
          </p:cNvPr>
          <p:cNvGraphicFramePr>
            <a:graphicFrameLocks noGrp="1"/>
          </p:cNvGraphicFramePr>
          <p:nvPr>
            <p:ph sz="half" idx="2"/>
            <p:extLst>
              <p:ext uri="{D42A27DB-BD31-4B8C-83A1-F6EECF244321}">
                <p14:modId xmlns:p14="http://schemas.microsoft.com/office/powerpoint/2010/main" val="1605181975"/>
              </p:ext>
            </p:extLst>
          </p:nvPr>
        </p:nvGraphicFramePr>
        <p:xfrm>
          <a:off x="5811658" y="803936"/>
          <a:ext cx="6300562" cy="27125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ontent Placeholder 4" descr="Chart type: Line. 'Our Model', 'ACR Threshold', 'Hickman et al' by 'Study'&#10;&#10;Description automatically generated">
            <a:extLst>
              <a:ext uri="{FF2B5EF4-FFF2-40B4-BE49-F238E27FC236}">
                <a16:creationId xmlns:a16="http://schemas.microsoft.com/office/drawing/2014/main" id="{1FA6E3CD-CEB8-ADE9-C63C-075D7FCA6E95}"/>
              </a:ext>
            </a:extLst>
          </p:cNvPr>
          <p:cNvGraphicFramePr>
            <a:graphicFrameLocks/>
          </p:cNvGraphicFramePr>
          <p:nvPr>
            <p:extLst>
              <p:ext uri="{D42A27DB-BD31-4B8C-83A1-F6EECF244321}">
                <p14:modId xmlns:p14="http://schemas.microsoft.com/office/powerpoint/2010/main" val="1620433294"/>
              </p:ext>
            </p:extLst>
          </p:nvPr>
        </p:nvGraphicFramePr>
        <p:xfrm>
          <a:off x="79780" y="3749654"/>
          <a:ext cx="5492535" cy="290724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ontent Placeholder 5" descr="Chart type: Clustered Column. 'USS', 'Mammography', 'Human Readers' by 'Field1'&#10;&#10;Description automatically generated">
            <a:extLst>
              <a:ext uri="{FF2B5EF4-FFF2-40B4-BE49-F238E27FC236}">
                <a16:creationId xmlns:a16="http://schemas.microsoft.com/office/drawing/2014/main" id="{59F56E3C-ECEB-CE25-7730-6EF7D4655E4B}"/>
              </a:ext>
            </a:extLst>
          </p:cNvPr>
          <p:cNvGraphicFramePr>
            <a:graphicFrameLocks/>
          </p:cNvGraphicFramePr>
          <p:nvPr>
            <p:extLst>
              <p:ext uri="{D42A27DB-BD31-4B8C-83A1-F6EECF244321}">
                <p14:modId xmlns:p14="http://schemas.microsoft.com/office/powerpoint/2010/main" val="3181385514"/>
              </p:ext>
            </p:extLst>
          </p:nvPr>
        </p:nvGraphicFramePr>
        <p:xfrm>
          <a:off x="5811655" y="3798749"/>
          <a:ext cx="6300563" cy="285814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descr="Chart type: Line. 'Our Model', 'ACR Threshold', 'Hickman et al' by 'Study'&#10;&#10;Description automatically generated">
            <a:extLst>
              <a:ext uri="{FF2B5EF4-FFF2-40B4-BE49-F238E27FC236}">
                <a16:creationId xmlns:a16="http://schemas.microsoft.com/office/drawing/2014/main" id="{1DEC4182-B457-86AF-E51F-A05960EDA9D7}"/>
              </a:ext>
            </a:extLst>
          </p:cNvPr>
          <p:cNvGraphicFramePr>
            <a:graphicFrameLocks/>
          </p:cNvGraphicFramePr>
          <p:nvPr>
            <p:extLst>
              <p:ext uri="{D42A27DB-BD31-4B8C-83A1-F6EECF244321}">
                <p14:modId xmlns:p14="http://schemas.microsoft.com/office/powerpoint/2010/main" val="1956632171"/>
              </p:ext>
            </p:extLst>
          </p:nvPr>
        </p:nvGraphicFramePr>
        <p:xfrm>
          <a:off x="79778" y="3749654"/>
          <a:ext cx="5492537" cy="290724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149333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stretch>
            <a:fillRect t="-52000" b="-5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22FE-2293-50E7-DB4D-6303A5209259}"/>
              </a:ext>
            </a:extLst>
          </p:cNvPr>
          <p:cNvSpPr>
            <a:spLocks noGrp="1"/>
          </p:cNvSpPr>
          <p:nvPr>
            <p:ph type="title"/>
          </p:nvPr>
        </p:nvSpPr>
        <p:spPr>
          <a:xfrm>
            <a:off x="838200" y="164593"/>
            <a:ext cx="10515600" cy="868679"/>
          </a:xfrm>
        </p:spPr>
        <p:txBody>
          <a:bodyPr/>
          <a:lstStyle/>
          <a:p>
            <a:pPr algn="ctr"/>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2B26CD6-0215-9BC7-AA2B-DD7C7294324A}"/>
              </a:ext>
            </a:extLst>
          </p:cNvPr>
          <p:cNvSpPr>
            <a:spLocks noGrp="1"/>
          </p:cNvSpPr>
          <p:nvPr>
            <p:ph idx="1"/>
          </p:nvPr>
        </p:nvSpPr>
        <p:spPr>
          <a:xfrm>
            <a:off x="838200" y="1179577"/>
            <a:ext cx="10515600" cy="5193792"/>
          </a:xfrm>
        </p:spPr>
        <p:txBody>
          <a:bodyPr>
            <a:normAutofit/>
          </a:bodyPr>
          <a:lstStyle/>
          <a:p>
            <a:pPr algn="just">
              <a:buFont typeface="Wingdings" panose="05000000000000000000" pitchFamily="2" charset="2"/>
              <a:buChar char="q"/>
            </a:pPr>
            <a:r>
              <a:rPr lang="en-US" sz="2300" kern="100" dirty="0">
                <a:effectLst/>
                <a:latin typeface="Times New Roman" panose="02020603050405020304" pitchFamily="18" charset="0"/>
                <a:ea typeface="Aptos" panose="020B0004020202020204" pitchFamily="34" charset="0"/>
                <a:cs typeface="Times New Roman" panose="02020603050405020304" pitchFamily="18" charset="0"/>
              </a:rPr>
              <a:t>Our projects concludes that ultrasound AI, particularly deep learning models, whether used as standalone or human-assisted </a:t>
            </a:r>
            <a:r>
              <a:rPr lang="en-US" sz="2300" kern="100" dirty="0">
                <a:latin typeface="Times New Roman" panose="02020603050405020304" pitchFamily="18" charset="0"/>
                <a:ea typeface="Aptos" panose="020B0004020202020204" pitchFamily="34" charset="0"/>
                <a:cs typeface="Times New Roman" panose="02020603050405020304" pitchFamily="18" charset="0"/>
              </a:rPr>
              <a:t>has a superior or comparable diagnostic performance to mammography.</a:t>
            </a:r>
          </a:p>
          <a:p>
            <a:pPr algn="just">
              <a:buFont typeface="Wingdings" panose="05000000000000000000" pitchFamily="2" charset="2"/>
              <a:buChar char="q"/>
            </a:pPr>
            <a:endParaRPr lang="en-US" sz="2300" kern="100" dirty="0">
              <a:latin typeface="Times New Roman" panose="02020603050405020304" pitchFamily="18" charset="0"/>
              <a:ea typeface="Aptos" panose="020B0004020202020204" pitchFamily="34" charset="0"/>
              <a:cs typeface="Times New Roman" panose="02020603050405020304" pitchFamily="18" charset="0"/>
            </a:endParaRPr>
          </a:p>
          <a:p>
            <a:pPr algn="just">
              <a:buFont typeface="Wingdings" panose="05000000000000000000" pitchFamily="2" charset="2"/>
              <a:buChar char="q"/>
            </a:pPr>
            <a:r>
              <a:rPr lang="en-US" sz="2300" kern="100" dirty="0">
                <a:latin typeface="Times New Roman" panose="02020603050405020304" pitchFamily="18" charset="0"/>
                <a:ea typeface="Aptos" panose="020B0004020202020204" pitchFamily="34" charset="0"/>
                <a:cs typeface="Times New Roman" panose="02020603050405020304" pitchFamily="18" charset="0"/>
              </a:rPr>
              <a:t>Its diagnostic performance surpasses human readers, making it a highly </a:t>
            </a:r>
            <a:r>
              <a:rPr lang="en-US" sz="2300" kern="100" dirty="0">
                <a:effectLst/>
                <a:latin typeface="Times New Roman" panose="02020603050405020304" pitchFamily="18" charset="0"/>
                <a:ea typeface="Aptos" panose="020B0004020202020204" pitchFamily="34" charset="0"/>
                <a:cs typeface="Times New Roman" panose="02020603050405020304" pitchFamily="18" charset="0"/>
              </a:rPr>
              <a:t>promising tool for primary breast cancer screening in resource-constrained areas.</a:t>
            </a:r>
          </a:p>
          <a:p>
            <a:pPr algn="just">
              <a:buFont typeface="Wingdings" panose="05000000000000000000" pitchFamily="2" charset="2"/>
              <a:buChar char="q"/>
            </a:pPr>
            <a:endParaRPr lang="en-US" sz="23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buFont typeface="Wingdings" panose="05000000000000000000" pitchFamily="2" charset="2"/>
              <a:buChar char="q"/>
            </a:pPr>
            <a:r>
              <a:rPr lang="en-US" sz="2300" b="0" i="0" dirty="0">
                <a:effectLst/>
                <a:latin typeface="Times New Roman" panose="02020603050405020304" pitchFamily="18" charset="0"/>
                <a:cs typeface="Times New Roman" panose="02020603050405020304" pitchFamily="18" charset="0"/>
              </a:rPr>
              <a:t>Therefore, a closer look at the technology and policies regarding its usage is essential, as it </a:t>
            </a:r>
            <a:r>
              <a:rPr lang="en-US" sz="2300" dirty="0">
                <a:latin typeface="Times New Roman" panose="02020603050405020304" pitchFamily="18" charset="0"/>
                <a:cs typeface="Times New Roman" panose="02020603050405020304" pitchFamily="18" charset="0"/>
              </a:rPr>
              <a:t>has the potential to</a:t>
            </a:r>
            <a:r>
              <a:rPr lang="en-US" sz="2300" b="0" i="0" dirty="0">
                <a:effectLst/>
                <a:latin typeface="Times New Roman" panose="02020603050405020304" pitchFamily="18" charset="0"/>
                <a:cs typeface="Times New Roman" panose="02020603050405020304" pitchFamily="18" charset="0"/>
              </a:rPr>
              <a:t> enable earlier breast cancer detection</a:t>
            </a:r>
            <a:r>
              <a:rPr lang="en-US" sz="2300" dirty="0">
                <a:latin typeface="Times New Roman" panose="02020603050405020304" pitchFamily="18" charset="0"/>
                <a:cs typeface="Times New Roman" panose="02020603050405020304" pitchFamily="18" charset="0"/>
              </a:rPr>
              <a:t>, which will ultimately</a:t>
            </a:r>
            <a:r>
              <a:rPr lang="en-US" sz="2300" b="0" i="0" dirty="0">
                <a:effectLst/>
                <a:latin typeface="Times New Roman" panose="02020603050405020304" pitchFamily="18" charset="0"/>
                <a:cs typeface="Times New Roman" panose="02020603050405020304" pitchFamily="18" charset="0"/>
              </a:rPr>
              <a:t> reduc</a:t>
            </a:r>
            <a:r>
              <a:rPr lang="en-US" sz="2300" dirty="0">
                <a:latin typeface="Times New Roman" panose="02020603050405020304" pitchFamily="18" charset="0"/>
                <a:cs typeface="Times New Roman" panose="02020603050405020304" pitchFamily="18" charset="0"/>
              </a:rPr>
              <a:t>e related</a:t>
            </a:r>
            <a:r>
              <a:rPr lang="en-US" sz="2300" b="0" i="0" dirty="0">
                <a:effectLst/>
                <a:latin typeface="Times New Roman" panose="02020603050405020304" pitchFamily="18" charset="0"/>
                <a:cs typeface="Times New Roman" panose="02020603050405020304" pitchFamily="18" charset="0"/>
              </a:rPr>
              <a:t> mortality rate, healthcare costs and overall disease burden.</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843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B65C7-ACD8-A0D1-EE38-A9EBC3198F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81C9A7-0488-93C9-E37E-519A44584D57}"/>
              </a:ext>
            </a:extLst>
          </p:cNvPr>
          <p:cNvSpPr>
            <a:spLocks noGrp="1"/>
          </p:cNvSpPr>
          <p:nvPr>
            <p:ph type="title"/>
          </p:nvPr>
        </p:nvSpPr>
        <p:spPr>
          <a:xfrm>
            <a:off x="182880" y="164593"/>
            <a:ext cx="11170920" cy="722375"/>
          </a:xfrm>
        </p:spPr>
        <p:txBody>
          <a:bodyPr>
            <a:normAutofit fontScale="90000"/>
          </a:bodyPr>
          <a:lstStyle/>
          <a:p>
            <a:pPr marL="0" marR="0" algn="ctr">
              <a:lnSpc>
                <a:spcPct val="115000"/>
              </a:lnSpc>
              <a:spcAft>
                <a:spcPts val="800"/>
              </a:spcAft>
            </a:pP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Limitations &amp; Recommendations</a:t>
            </a:r>
            <a:endParaRPr lang="en-US"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BCDE44-24AC-DBD0-16B7-F9C6D6321B39}"/>
              </a:ext>
            </a:extLst>
          </p:cNvPr>
          <p:cNvSpPr>
            <a:spLocks noGrp="1"/>
          </p:cNvSpPr>
          <p:nvPr>
            <p:ph idx="1"/>
          </p:nvPr>
        </p:nvSpPr>
        <p:spPr>
          <a:xfrm>
            <a:off x="301752" y="1014984"/>
            <a:ext cx="11347704" cy="5843016"/>
          </a:xfrm>
        </p:spPr>
        <p:txBody>
          <a:bodyPr>
            <a:normAutofit fontScale="85000" lnSpcReduction="10000"/>
          </a:bodyPr>
          <a:lstStyle/>
          <a:p>
            <a:pPr marL="0" marR="0" indent="0" algn="just">
              <a:lnSpc>
                <a:spcPct val="115000"/>
              </a:lnSpc>
              <a:spcAft>
                <a:spcPts val="800"/>
              </a:spcAft>
              <a:buNone/>
            </a:pP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Limitations</a:t>
            </a:r>
          </a:p>
          <a:p>
            <a:pPr marL="114300" indent="-342900" algn="just">
              <a:lnSpc>
                <a:spcPct val="115000"/>
              </a:lnSpc>
              <a:spcAft>
                <a:spcPts val="800"/>
              </a:spcAft>
              <a:buFont typeface="Wingdings" panose="05000000000000000000" pitchFamily="2" charset="2"/>
              <a:buChar char="q"/>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Small dataset size hampers post study generalization.</a:t>
            </a:r>
          </a:p>
          <a:p>
            <a:pPr marL="114300" marR="0" indent="-342900" algn="just">
              <a:lnSpc>
                <a:spcPct val="115000"/>
              </a:lnSpc>
              <a:spcAft>
                <a:spcPts val="800"/>
              </a:spcAft>
              <a:buFont typeface="Wingdings" panose="05000000000000000000" pitchFamily="2" charset="2"/>
              <a:buChar char="q"/>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Limited computational resource for a very robust modeling process.</a:t>
            </a:r>
          </a:p>
          <a:p>
            <a:pPr marL="114300" marR="0" indent="-342900" algn="just">
              <a:lnSpc>
                <a:spcPct val="115000"/>
              </a:lnSpc>
              <a:spcAft>
                <a:spcPts val="800"/>
              </a:spcAft>
              <a:buFont typeface="Wingdings" panose="05000000000000000000" pitchFamily="2" charset="2"/>
              <a:buChar char="q"/>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Time constraints hindered rigorous literature review.</a:t>
            </a:r>
          </a:p>
          <a:p>
            <a:pPr marL="0" marR="0" indent="0" algn="just">
              <a:lnSpc>
                <a:spcPct val="115000"/>
              </a:lnSpc>
              <a:spcAft>
                <a:spcPts val="800"/>
              </a:spcAft>
              <a:buNone/>
            </a:pPr>
            <a:endParaRPr lang="en-US"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gn="just">
              <a:lnSpc>
                <a:spcPct val="115000"/>
              </a:lnSpc>
              <a:spcAft>
                <a:spcPts val="800"/>
              </a:spcAft>
              <a:buNone/>
            </a:pPr>
            <a:r>
              <a:rPr lang="en-US" sz="2400" b="1" kern="100" dirty="0">
                <a:latin typeface="Times New Roman" panose="02020603050405020304" pitchFamily="18" charset="0"/>
                <a:ea typeface="Aptos" panose="020B0004020202020204" pitchFamily="34" charset="0"/>
                <a:cs typeface="Times New Roman" panose="02020603050405020304" pitchFamily="18" charset="0"/>
              </a:rPr>
              <a:t>Future Work and </a:t>
            </a: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Recommendations</a:t>
            </a:r>
            <a:endParaRPr lang="en-US" sz="2400" b="1" kern="100" dirty="0">
              <a:latin typeface="Times New Roman" panose="02020603050405020304" pitchFamily="18" charset="0"/>
              <a:ea typeface="Aptos" panose="020B0004020202020204" pitchFamily="34" charset="0"/>
              <a:cs typeface="Times New Roman" panose="02020603050405020304" pitchFamily="18" charset="0"/>
            </a:endParaRPr>
          </a:p>
          <a:p>
            <a:pPr marL="114300" marR="0" indent="-342900" algn="just">
              <a:lnSpc>
                <a:spcPct val="115000"/>
              </a:lnSpc>
              <a:spcAft>
                <a:spcPts val="800"/>
              </a:spcAft>
              <a:buFont typeface="Wingdings" panose="05000000000000000000" pitchFamily="2" charset="2"/>
              <a:buChar char="q"/>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Further develop our model with a larger dataset to improve performance and allow generalization.</a:t>
            </a:r>
          </a:p>
          <a:p>
            <a:pPr marL="114300" marR="0" indent="-342900" algn="just">
              <a:lnSpc>
                <a:spcPct val="115000"/>
              </a:lnSpc>
              <a:spcAft>
                <a:spcPts val="800"/>
              </a:spcAft>
              <a:buFont typeface="Wingdings" panose="05000000000000000000" pitchFamily="2" charset="2"/>
              <a:buChar char="q"/>
            </a:pPr>
            <a:r>
              <a:rPr lang="en-US" sz="2400" kern="100" dirty="0">
                <a:latin typeface="Times New Roman" panose="02020603050405020304" pitchFamily="18" charset="0"/>
                <a:ea typeface="Aptos" panose="020B0004020202020204" pitchFamily="34" charset="0"/>
                <a:cs typeface="Times New Roman" panose="02020603050405020304" pitchFamily="18" charset="0"/>
              </a:rPr>
              <a:t>Perform a r</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igorous meta</a:t>
            </a:r>
            <a:r>
              <a:rPr lang="en-US" sz="2400" kern="100" dirty="0">
                <a:latin typeface="Times New Roman" panose="02020603050405020304" pitchFamily="18" charset="0"/>
                <a:ea typeface="Aptos" panose="020B0004020202020204" pitchFamily="34" charset="0"/>
                <a:cs typeface="Times New Roman" panose="02020603050405020304" pitchFamily="18" charset="0"/>
              </a:rPr>
              <a:t>-a</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nalytic systematic reviews, especially on recent studies to reflect current advancements.</a:t>
            </a:r>
          </a:p>
          <a:p>
            <a:pPr marL="114300" marR="0" indent="-342900" algn="just">
              <a:lnSpc>
                <a:spcPct val="115000"/>
              </a:lnSpc>
              <a:spcAft>
                <a:spcPts val="800"/>
              </a:spcAft>
              <a:buFont typeface="Wingdings" panose="05000000000000000000" pitchFamily="2" charset="2"/>
              <a:buChar char="q"/>
            </a:pPr>
            <a:r>
              <a:rPr lang="en-US" sz="2400" kern="100" dirty="0">
                <a:latin typeface="Times New Roman" panose="02020603050405020304" pitchFamily="18" charset="0"/>
                <a:ea typeface="Aptos" panose="020B0004020202020204" pitchFamily="34" charset="0"/>
                <a:cs typeface="Times New Roman" panose="02020603050405020304" pitchFamily="18" charset="0"/>
              </a:rPr>
              <a:t>We recommend that there should be</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 careful assessment</a:t>
            </a:r>
            <a:r>
              <a:rPr lang="en-US" sz="2400" kern="100" dirty="0">
                <a:latin typeface="Times New Roman" panose="02020603050405020304" pitchFamily="18" charset="0"/>
                <a:ea typeface="Aptos" panose="020B0004020202020204" pitchFamily="34" charset="0"/>
                <a:cs typeface="Times New Roman" panose="02020603050405020304" pitchFamily="18" charset="0"/>
              </a:rPr>
              <a:t> of</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400" kern="100" dirty="0">
                <a:latin typeface="Times New Roman" panose="02020603050405020304" pitchFamily="18" charset="0"/>
                <a:ea typeface="Aptos" panose="020B0004020202020204" pitchFamily="34" charset="0"/>
                <a:cs typeface="Times New Roman" panose="02020603050405020304" pitchFamily="18" charset="0"/>
              </a:rPr>
              <a:t>g</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lobal and national policies on breast cancer screening programs to inform possible adoption of USS AI as a primary screening tool.</a:t>
            </a:r>
          </a:p>
          <a:p>
            <a:pPr marL="114300" marR="0" indent="-342900" algn="just">
              <a:lnSpc>
                <a:spcPct val="115000"/>
              </a:lnSpc>
              <a:spcAft>
                <a:spcPts val="800"/>
              </a:spcAft>
              <a:buFont typeface="Wingdings" panose="05000000000000000000" pitchFamily="2" charset="2"/>
              <a:buChar char="q"/>
            </a:pPr>
            <a:endParaRPr lang="en-US" sz="24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17136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69FC-7EEE-138B-ACAF-37FBB537B006}"/>
              </a:ext>
            </a:extLst>
          </p:cNvPr>
          <p:cNvSpPr>
            <a:spLocks noGrp="1"/>
          </p:cNvSpPr>
          <p:nvPr>
            <p:ph type="title"/>
          </p:nvPr>
        </p:nvSpPr>
        <p:spPr>
          <a:xfrm>
            <a:off x="658368" y="82297"/>
            <a:ext cx="10567416" cy="402335"/>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EDA7FBF-76C2-42C5-6867-1A335FB7D2AA}"/>
              </a:ext>
            </a:extLst>
          </p:cNvPr>
          <p:cNvSpPr>
            <a:spLocks noGrp="1"/>
          </p:cNvSpPr>
          <p:nvPr>
            <p:ph idx="1"/>
          </p:nvPr>
        </p:nvSpPr>
        <p:spPr>
          <a:xfrm>
            <a:off x="0" y="484632"/>
            <a:ext cx="12124944" cy="6675119"/>
          </a:xfrm>
        </p:spPr>
        <p:txBody>
          <a:bodyPr>
            <a:noAutofit/>
          </a:bodyPr>
          <a:lstStyle/>
          <a:p>
            <a:pPr marL="0" marR="0" algn="just">
              <a:lnSpc>
                <a:spcPct val="115000"/>
              </a:lnSpc>
              <a:spcAft>
                <a:spcPts val="800"/>
              </a:spcAft>
              <a:buNone/>
            </a:pP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American Cancer Society. (2025). </a:t>
            </a:r>
            <a:r>
              <a:rPr lang="en-US" sz="1350" i="1" kern="100" dirty="0">
                <a:effectLst/>
                <a:latin typeface="Times New Roman" panose="02020603050405020304" pitchFamily="18" charset="0"/>
                <a:ea typeface="Aptos" panose="020B0004020202020204" pitchFamily="34" charset="0"/>
                <a:cs typeface="Times New Roman" panose="02020603050405020304" pitchFamily="18" charset="0"/>
              </a:rPr>
              <a:t>Breast cancer</a:t>
            </a: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35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2"/>
              </a:rPr>
              <a:t>https://www.cancer.org/cancer/types/breast-cancer.html</a:t>
            </a:r>
            <a:endParaRPr lang="en-US" sz="135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endParaRPr>
          </a:p>
          <a:p>
            <a:pPr marL="0" algn="just">
              <a:lnSpc>
                <a:spcPct val="115000"/>
              </a:lnSpc>
              <a:spcAft>
                <a:spcPts val="800"/>
              </a:spcAft>
              <a:buNone/>
            </a:pP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Hanis, T. M., Islam, M. A., &amp; Musa, K. I. (2022). Diagnostic accuracy of machine learning models on mammography in breast cancer classification: A meta-analysis. </a:t>
            </a:r>
            <a:r>
              <a:rPr lang="en-US" sz="1350" i="1" kern="100" dirty="0">
                <a:effectLst/>
                <a:latin typeface="Times New Roman" panose="02020603050405020304" pitchFamily="18" charset="0"/>
                <a:ea typeface="Aptos" panose="020B0004020202020204" pitchFamily="34" charset="0"/>
                <a:cs typeface="Times New Roman" panose="02020603050405020304" pitchFamily="18" charset="0"/>
              </a:rPr>
              <a:t>Diagnostics (Basel), 12</a:t>
            </a: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(7), 1643. </a:t>
            </a:r>
            <a:r>
              <a:rPr lang="en-US" sz="135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3"/>
              </a:rPr>
              <a:t>https://doi.org/10.3390/diagnostics12071643</a:t>
            </a: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 (Link: </a:t>
            </a:r>
            <a:r>
              <a:rPr lang="en-US" sz="135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4"/>
              </a:rPr>
              <a:t>PMC</a:t>
            </a: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0" algn="just">
              <a:lnSpc>
                <a:spcPct val="115000"/>
              </a:lnSpc>
              <a:spcAft>
                <a:spcPts val="800"/>
              </a:spcAft>
              <a:buNone/>
            </a:pP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Hickman, S. E., </a:t>
            </a:r>
            <a:r>
              <a:rPr lang="en-US" sz="1350" kern="100" dirty="0" err="1">
                <a:effectLst/>
                <a:latin typeface="Times New Roman" panose="02020603050405020304" pitchFamily="18" charset="0"/>
                <a:ea typeface="Aptos" panose="020B0004020202020204" pitchFamily="34" charset="0"/>
                <a:cs typeface="Times New Roman" panose="02020603050405020304" pitchFamily="18" charset="0"/>
              </a:rPr>
              <a:t>Woitek</a:t>
            </a: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 R., Le, E. P. V., </a:t>
            </a:r>
            <a:r>
              <a:rPr lang="en-US" sz="1350" kern="100" dirty="0" err="1">
                <a:effectLst/>
                <a:latin typeface="Times New Roman" panose="02020603050405020304" pitchFamily="18" charset="0"/>
                <a:ea typeface="Aptos" panose="020B0004020202020204" pitchFamily="34" charset="0"/>
                <a:cs typeface="Times New Roman" panose="02020603050405020304" pitchFamily="18" charset="0"/>
              </a:rPr>
              <a:t>Im</a:t>
            </a: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 Y. R., Luxhøj, C. M., Aviles-Rivero, A. I., Baxter, G. C., MacKay, J. W., &amp; Gilbert, F. J. (2021). Machine learning for workflow applications in screening mammography: Systematic review and meta-analysis. </a:t>
            </a:r>
            <a:r>
              <a:rPr lang="en-US" sz="1350" i="1" kern="100" dirty="0">
                <a:effectLst/>
                <a:latin typeface="Times New Roman" panose="02020603050405020304" pitchFamily="18" charset="0"/>
                <a:ea typeface="Aptos" panose="020B0004020202020204" pitchFamily="34" charset="0"/>
                <a:cs typeface="Times New Roman" panose="02020603050405020304" pitchFamily="18" charset="0"/>
              </a:rPr>
              <a:t>Radiology</a:t>
            </a: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35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5"/>
              </a:rPr>
              <a:t>https://doi.org/10.1148/radiol.2021210391</a:t>
            </a: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 (Link: </a:t>
            </a:r>
            <a:r>
              <a:rPr lang="en-US" sz="135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6"/>
              </a:rPr>
              <a:t>RSNA</a:t>
            </a: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0" algn="just">
              <a:lnSpc>
                <a:spcPct val="115000"/>
              </a:lnSpc>
              <a:spcAft>
                <a:spcPts val="800"/>
              </a:spcAft>
              <a:buNone/>
            </a:pP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Li, H., Zhao, J., &amp; Jiang, Z. (2024). Deep learning-based computer-aided detection of ultrasound in breast cancer diagnosis: A systematic review and meta-analysis. </a:t>
            </a:r>
            <a:r>
              <a:rPr lang="en-US" sz="1350" i="1" kern="100" dirty="0">
                <a:effectLst/>
                <a:latin typeface="Times New Roman" panose="02020603050405020304" pitchFamily="18" charset="0"/>
                <a:ea typeface="Aptos" panose="020B0004020202020204" pitchFamily="34" charset="0"/>
                <a:cs typeface="Times New Roman" panose="02020603050405020304" pitchFamily="18" charset="0"/>
              </a:rPr>
              <a:t>Clinical Radiology, 79</a:t>
            </a: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(11), e1403-e1413. </a:t>
            </a:r>
            <a:r>
              <a:rPr lang="en-US" sz="135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7"/>
              </a:rPr>
              <a:t>https://doi.org/10.1016/j.crad.2024.08.002</a:t>
            </a: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 (Link: </a:t>
            </a:r>
            <a:r>
              <a:rPr lang="en-US" sz="135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8"/>
              </a:rPr>
              <a:t>ScienceDirect</a:t>
            </a: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0" marR="0" algn="just">
              <a:lnSpc>
                <a:spcPct val="115000"/>
              </a:lnSpc>
              <a:spcAft>
                <a:spcPts val="800"/>
              </a:spcAft>
              <a:buNone/>
            </a:pPr>
            <a:r>
              <a:rPr lang="en-US" sz="1350" kern="100" dirty="0" err="1">
                <a:effectLst/>
                <a:latin typeface="Times New Roman" panose="02020603050405020304" pitchFamily="18" charset="0"/>
                <a:ea typeface="Aptos" panose="020B0004020202020204" pitchFamily="34" charset="0"/>
                <a:cs typeface="Times New Roman" panose="02020603050405020304" pitchFamily="18" charset="0"/>
              </a:rPr>
              <a:t>Miglioretti</a:t>
            </a: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 D. L., Ichikawa, L., Smith, R. A., Bassett, L. W., Feig, S. A., Monsees, B., Parikh, J. R., Rosenberg, R. D., Sickles, E. A., &amp; Carney, P. A. (2015). Criteria for identifying radiologists with acceptable screening mammography interpretive performance on basis of multiple performance measures. </a:t>
            </a:r>
            <a:r>
              <a:rPr lang="en-US" sz="1350" i="1" kern="100" dirty="0">
                <a:effectLst/>
                <a:latin typeface="Times New Roman" panose="02020603050405020304" pitchFamily="18" charset="0"/>
                <a:ea typeface="Aptos" panose="020B0004020202020204" pitchFamily="34" charset="0"/>
                <a:cs typeface="Times New Roman" panose="02020603050405020304" pitchFamily="18" charset="0"/>
              </a:rPr>
              <a:t>AJR American Journal of Roentgenology, 204</a:t>
            </a: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(4), W486–W491. </a:t>
            </a:r>
            <a:r>
              <a:rPr lang="en-US" sz="135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9"/>
              </a:rPr>
              <a:t>https://doi.org/10.2214/AJR.13.12313</a:t>
            </a:r>
            <a:endParaRPr lang="en-US" sz="135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Wang, Y., Li, Y., Song, Y., Chen, C., Wang, Z., Li, L., Liu, M., Liu, G., Xu, Y., Zhou, Y., Sun, Q., &amp; Shen, S. (2022). Comparison of ultrasound and mammography for early diagnosis of breast cancer among Chinese women with suspected breast lesions: A prospective trial. </a:t>
            </a:r>
            <a:r>
              <a:rPr lang="en-US" sz="1350" i="1" kern="100" dirty="0">
                <a:effectLst/>
                <a:latin typeface="Times New Roman" panose="02020603050405020304" pitchFamily="18" charset="0"/>
                <a:ea typeface="Aptos" panose="020B0004020202020204" pitchFamily="34" charset="0"/>
                <a:cs typeface="Times New Roman" panose="02020603050405020304" pitchFamily="18" charset="0"/>
              </a:rPr>
              <a:t>Thoracic Cancer, 13</a:t>
            </a: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(22), 3145–3151. </a:t>
            </a:r>
            <a:r>
              <a:rPr lang="en-US" sz="135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10"/>
              </a:rPr>
              <a:t>https://doi.org/10.1111/1759-7714.14666</a:t>
            </a:r>
            <a:endParaRPr lang="en-US" sz="135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World Health Organization. (2024). </a:t>
            </a:r>
            <a:r>
              <a:rPr lang="en-US" sz="1350" i="1" kern="100" dirty="0">
                <a:effectLst/>
                <a:latin typeface="Times New Roman" panose="02020603050405020304" pitchFamily="18" charset="0"/>
                <a:ea typeface="Aptos" panose="020B0004020202020204" pitchFamily="34" charset="0"/>
                <a:cs typeface="Times New Roman" panose="02020603050405020304" pitchFamily="18" charset="0"/>
              </a:rPr>
              <a:t>Breast cancer: Fact sheet</a:t>
            </a: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35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11"/>
              </a:rPr>
              <a:t>https://www.who.int/news-room/fact-sheets/detail/breast-cancer</a:t>
            </a:r>
            <a:endParaRPr lang="en-US" sz="135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Xue, P., Wang, J., Qin, D., &amp; et al. (2022). Deep learning in image-based breast and cervical cancer detection: A systematic review and meta-analysis. </a:t>
            </a:r>
            <a:r>
              <a:rPr lang="en-US" sz="1350" i="1" kern="100" dirty="0" err="1">
                <a:effectLst/>
                <a:latin typeface="Times New Roman" panose="02020603050405020304" pitchFamily="18" charset="0"/>
                <a:ea typeface="Aptos" panose="020B0004020202020204" pitchFamily="34" charset="0"/>
                <a:cs typeface="Times New Roman" panose="02020603050405020304" pitchFamily="18" charset="0"/>
              </a:rPr>
              <a:t>npj</a:t>
            </a:r>
            <a:r>
              <a:rPr lang="en-US" sz="1350" i="1" kern="100" dirty="0">
                <a:effectLst/>
                <a:latin typeface="Times New Roman" panose="02020603050405020304" pitchFamily="18" charset="0"/>
                <a:ea typeface="Aptos" panose="020B0004020202020204" pitchFamily="34" charset="0"/>
                <a:cs typeface="Times New Roman" panose="02020603050405020304" pitchFamily="18" charset="0"/>
              </a:rPr>
              <a:t> Digital Medicine, 5</a:t>
            </a: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(19). </a:t>
            </a:r>
            <a:r>
              <a:rPr lang="en-US" sz="135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12"/>
              </a:rPr>
              <a:t>https://doi.org/10.1038/s41746-022-00559-z</a:t>
            </a: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 (Link: </a:t>
            </a:r>
            <a:r>
              <a:rPr lang="en-US" sz="135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13"/>
              </a:rPr>
              <a:t>Nature</a:t>
            </a:r>
            <a:r>
              <a:rPr lang="en-US" sz="135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0" marR="0" algn="just">
              <a:lnSpc>
                <a:spcPct val="115000"/>
              </a:lnSpc>
              <a:spcAft>
                <a:spcPts val="800"/>
              </a:spcAft>
              <a:buNone/>
            </a:pPr>
            <a:r>
              <a:rPr lang="en-US" sz="1350" dirty="0">
                <a:latin typeface="Times New Roman" panose="02020603050405020304" pitchFamily="18" charset="0"/>
                <a:cs typeface="Times New Roman" panose="02020603050405020304" pitchFamily="18" charset="0"/>
              </a:rPr>
              <a:t>Hijab, A., Rushdi, M. A., Gomaa, M. M., &amp; </a:t>
            </a:r>
            <a:r>
              <a:rPr lang="en-US" sz="1350" dirty="0" err="1">
                <a:latin typeface="Times New Roman" panose="02020603050405020304" pitchFamily="18" charset="0"/>
                <a:cs typeface="Times New Roman" panose="02020603050405020304" pitchFamily="18" charset="0"/>
              </a:rPr>
              <a:t>Eldeib</a:t>
            </a:r>
            <a:r>
              <a:rPr lang="en-US" sz="1350" dirty="0">
                <a:latin typeface="Times New Roman" panose="02020603050405020304" pitchFamily="18" charset="0"/>
                <a:cs typeface="Times New Roman" panose="02020603050405020304" pitchFamily="18" charset="0"/>
              </a:rPr>
              <a:t>, A. (2019, October 17–19). </a:t>
            </a:r>
            <a:r>
              <a:rPr lang="en-US" sz="1350" i="1" dirty="0">
                <a:latin typeface="Times New Roman" panose="02020603050405020304" pitchFamily="18" charset="0"/>
                <a:cs typeface="Times New Roman" panose="02020603050405020304" pitchFamily="18" charset="0"/>
              </a:rPr>
              <a:t>Breast cancer classification in ultrasound images using transfer learning</a:t>
            </a:r>
            <a:r>
              <a:rPr lang="en-US" sz="1350" dirty="0">
                <a:latin typeface="Times New Roman" panose="02020603050405020304" pitchFamily="18" charset="0"/>
                <a:cs typeface="Times New Roman" panose="02020603050405020304" pitchFamily="18" charset="0"/>
              </a:rPr>
              <a:t> (pp. 1–4). In </a:t>
            </a:r>
            <a:r>
              <a:rPr lang="en-US" sz="1350" b="1" dirty="0">
                <a:latin typeface="Times New Roman" panose="02020603050405020304" pitchFamily="18" charset="0"/>
                <a:cs typeface="Times New Roman" panose="02020603050405020304" pitchFamily="18" charset="0"/>
              </a:rPr>
              <a:t>Proceedings of the 2019 Fifth International Conference on Advances in Biomedical Engineering (ICABME)</a:t>
            </a:r>
            <a:r>
              <a:rPr lang="en-US" sz="1350" dirty="0">
                <a:latin typeface="Times New Roman" panose="02020603050405020304" pitchFamily="18" charset="0"/>
                <a:cs typeface="Times New Roman" panose="02020603050405020304" pitchFamily="18" charset="0"/>
              </a:rPr>
              <a:t>, Tripoli, Lebanon. https://doi.org/10.1109/ICABME47164.2019.8940266</a:t>
            </a:r>
            <a:endParaRPr lang="en-US" sz="135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62087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extLst>
              <a:ext uri="{BEBA8EAE-BF5A-486C-A8C5-ECC9F3942E4B}">
                <a14:imgProps xmlns:a14="http://schemas.microsoft.com/office/drawing/2010/main">
                  <a14:imgLayer r:embed="rId3">
                    <a14:imgEffect>
                      <a14:colorTemperature colorTemp="6200"/>
                    </a14:imgEffect>
                    <a14:imgEffect>
                      <a14:brightnessContrast bright="-18000" contrast="1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C22E-DB1E-769C-A821-7D1E446E0892}"/>
              </a:ext>
            </a:extLst>
          </p:cNvPr>
          <p:cNvSpPr>
            <a:spLocks noGrp="1"/>
          </p:cNvSpPr>
          <p:nvPr>
            <p:ph type="title"/>
          </p:nvPr>
        </p:nvSpPr>
        <p:spPr>
          <a:xfrm>
            <a:off x="838200" y="1581912"/>
            <a:ext cx="10515600" cy="2478023"/>
          </a:xfrm>
        </p:spPr>
        <p:txBody>
          <a:bodyPr>
            <a:normAutofit/>
          </a:bodyPr>
          <a:lstStyle/>
          <a:p>
            <a:pPr algn="ctr"/>
            <a:r>
              <a:rPr lang="en-US" sz="8800" i="1" dirty="0">
                <a:latin typeface="Algerian" panose="04020705040A02060702" pitchFamily="82" charset="0"/>
              </a:rPr>
              <a:t>THANK YOU</a:t>
            </a:r>
          </a:p>
        </p:txBody>
      </p:sp>
    </p:spTree>
    <p:extLst>
      <p:ext uri="{BB962C8B-B14F-4D97-AF65-F5344CB8AC3E}">
        <p14:creationId xmlns:p14="http://schemas.microsoft.com/office/powerpoint/2010/main" val="3992994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5C70-49D9-E574-D94B-E772814A7B83}"/>
              </a:ext>
            </a:extLst>
          </p:cNvPr>
          <p:cNvSpPr>
            <a:spLocks noGrp="1"/>
          </p:cNvSpPr>
          <p:nvPr>
            <p:ph type="title"/>
          </p:nvPr>
        </p:nvSpPr>
        <p:spPr>
          <a:xfrm>
            <a:off x="599440" y="1"/>
            <a:ext cx="8078216" cy="773734"/>
          </a:xfrm>
        </p:spPr>
        <p:txBody>
          <a:bodyPr>
            <a:normAutofit/>
          </a:bodyPr>
          <a:lstStyle/>
          <a:p>
            <a:pPr algn="ctr"/>
            <a:r>
              <a:rPr lang="en-US" b="1" dirty="0"/>
              <a:t>Overview</a:t>
            </a:r>
          </a:p>
        </p:txBody>
      </p:sp>
      <p:sp>
        <p:nvSpPr>
          <p:cNvPr id="8" name="Rectangle 4">
            <a:extLst>
              <a:ext uri="{FF2B5EF4-FFF2-40B4-BE49-F238E27FC236}">
                <a16:creationId xmlns:a16="http://schemas.microsoft.com/office/drawing/2014/main" id="{8B9E5FBA-8317-319E-76A2-87344BBA0624}"/>
              </a:ext>
            </a:extLst>
          </p:cNvPr>
          <p:cNvSpPr>
            <a:spLocks noGrp="1" noChangeArrowheads="1"/>
          </p:cNvSpPr>
          <p:nvPr>
            <p:ph sz="half" idx="1"/>
          </p:nvPr>
        </p:nvSpPr>
        <p:spPr bwMode="auto">
          <a:xfrm>
            <a:off x="9190" y="773735"/>
            <a:ext cx="7566338" cy="6417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nSpc>
                <a:spcPct val="100000"/>
              </a:lnSpc>
              <a:spcAft>
                <a:spcPts val="80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Breast cancer is caused by malignant cell growth in breast tissue.</a:t>
            </a:r>
            <a:r>
              <a:rPr lang="en-US" sz="1800" kern="100" dirty="0">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Breast cancer is the second most common cancer and leading cause of cancer deaths in American women.</a:t>
            </a:r>
            <a:r>
              <a:rPr lang="en-US" sz="1800" kern="100" dirty="0">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It mainly affects women; men account for only 0.5–1% of cases.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00000"/>
              </a:lnSpc>
              <a:spcAft>
                <a:spcPts val="80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global burden is significant:</a:t>
            </a:r>
            <a:r>
              <a:rPr lang="en-US" sz="1800" kern="100" dirty="0">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developed</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countries, 1 in 12 women are at risk.</a:t>
            </a:r>
            <a:r>
              <a:rPr lang="en-US" sz="1800" kern="100" dirty="0">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developing</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countries, 1 in 27 women are at risk. </a:t>
            </a:r>
          </a:p>
          <a:p>
            <a:pPr marL="342900" indent="-342900">
              <a:lnSpc>
                <a:spcPct val="100000"/>
              </a:lnSpc>
              <a:spcAft>
                <a:spcPts val="80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 the U.S., 1 in 8 women (13%) are at lifetime risk (American Cancer Society, 2025).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0000"/>
              </a:lnSpc>
              <a:spcAft>
                <a:spcPts val="80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Mortality is higher in underdeveloped countries (2.1%) than in developed countries (1.4%) – (WHO, 2022)</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0000"/>
              </a:lnSpc>
              <a:spcAft>
                <a:spcPts val="800"/>
              </a:spcAft>
              <a:buFont typeface="Symbol" panose="05050102010706020507" pitchFamily="18" charset="2"/>
              <a:buChar cha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Standard screening includes clinical breast exams and mammography, with </a:t>
            </a:r>
            <a:r>
              <a:rPr lang="en-US" sz="1800" kern="100" dirty="0">
                <a:latin typeface="Aptos" panose="020B0004020202020204" pitchFamily="34" charset="0"/>
                <a:ea typeface="Times New Roman" panose="02020603050405020304" pitchFamily="18" charset="0"/>
                <a:cs typeface="Times New Roman" panose="02020603050405020304" pitchFamily="18" charset="0"/>
              </a:rPr>
              <a:t>m</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ammography is the gold standard screening test. </a:t>
            </a:r>
          </a:p>
          <a:p>
            <a:pPr marL="342900" marR="0" lvl="0" indent="-342900">
              <a:lnSpc>
                <a:spcPct val="100000"/>
              </a:lnSpc>
              <a:buFont typeface="Symbol" panose="05050102010706020507" pitchFamily="18" charset="2"/>
              <a:buChar cha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It is readily accessible and affordable in high-income countries (HICs), but in low- and middle-income countries (LMICs), accessibility is limited.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0000"/>
              </a:lnSpc>
              <a:spcAft>
                <a:spcPts val="80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Ultrasound scan (USS) on the other hand is more common in LMICs and </a:t>
            </a:r>
            <a:r>
              <a:rPr lang="en-US" sz="1800" dirty="0"/>
              <a:t>comparatively more affordable, portable and has high diagnostic accuracy.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Content Placeholder 5" descr="A side view of a person's breast&#10;&#10;AI-generated content may be incorrect.">
            <a:extLst>
              <a:ext uri="{FF2B5EF4-FFF2-40B4-BE49-F238E27FC236}">
                <a16:creationId xmlns:a16="http://schemas.microsoft.com/office/drawing/2014/main" id="{6A086C43-4C3F-20B1-BA12-8D0B96CFCB6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08383" y="677475"/>
            <a:ext cx="4307379" cy="5701023"/>
          </a:xfrm>
        </p:spPr>
      </p:pic>
    </p:spTree>
    <p:extLst>
      <p:ext uri="{BB962C8B-B14F-4D97-AF65-F5344CB8AC3E}">
        <p14:creationId xmlns:p14="http://schemas.microsoft.com/office/powerpoint/2010/main" val="2714056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624A-D5AC-448C-6CDA-4C259942EF40}"/>
              </a:ext>
            </a:extLst>
          </p:cNvPr>
          <p:cNvSpPr>
            <a:spLocks noGrp="1"/>
          </p:cNvSpPr>
          <p:nvPr>
            <p:ph type="title"/>
          </p:nvPr>
        </p:nvSpPr>
        <p:spPr>
          <a:xfrm>
            <a:off x="396240" y="71817"/>
            <a:ext cx="10957560" cy="538796"/>
          </a:xfrm>
        </p:spPr>
        <p:txBody>
          <a:bodyPr>
            <a:normAutofit fontScale="90000"/>
          </a:bodyPr>
          <a:lstStyle/>
          <a:p>
            <a:r>
              <a:rPr lang="en-US" b="1" dirty="0">
                <a:latin typeface="Times New Roman" panose="02020603050405020304" pitchFamily="18" charset="0"/>
                <a:cs typeface="Times New Roman" panose="02020603050405020304" pitchFamily="18" charset="0"/>
              </a:rPr>
              <a:t>Literature Review</a:t>
            </a:r>
          </a:p>
        </p:txBody>
      </p:sp>
      <p:graphicFrame>
        <p:nvGraphicFramePr>
          <p:cNvPr id="4" name="Content Placeholder 3">
            <a:extLst>
              <a:ext uri="{FF2B5EF4-FFF2-40B4-BE49-F238E27FC236}">
                <a16:creationId xmlns:a16="http://schemas.microsoft.com/office/drawing/2014/main" id="{510289D3-89D6-3D0E-75B6-837711C27367}"/>
              </a:ext>
            </a:extLst>
          </p:cNvPr>
          <p:cNvGraphicFramePr>
            <a:graphicFrameLocks noGrp="1"/>
          </p:cNvGraphicFramePr>
          <p:nvPr>
            <p:ph idx="1"/>
            <p:extLst>
              <p:ext uri="{D42A27DB-BD31-4B8C-83A1-F6EECF244321}">
                <p14:modId xmlns:p14="http://schemas.microsoft.com/office/powerpoint/2010/main" val="3650930162"/>
              </p:ext>
            </p:extLst>
          </p:nvPr>
        </p:nvGraphicFramePr>
        <p:xfrm>
          <a:off x="174171" y="610615"/>
          <a:ext cx="11777037" cy="5972465"/>
        </p:xfrm>
        <a:graphic>
          <a:graphicData uri="http://schemas.openxmlformats.org/drawingml/2006/table">
            <a:tbl>
              <a:tblPr firstRow="1" firstCol="1" bandRow="1">
                <a:tableStyleId>{5C22544A-7EE6-4342-B048-85BDC9FD1C3A}</a:tableStyleId>
              </a:tblPr>
              <a:tblGrid>
                <a:gridCol w="2258564">
                  <a:extLst>
                    <a:ext uri="{9D8B030D-6E8A-4147-A177-3AD203B41FA5}">
                      <a16:colId xmlns:a16="http://schemas.microsoft.com/office/drawing/2014/main" val="1347854082"/>
                    </a:ext>
                  </a:extLst>
                </a:gridCol>
                <a:gridCol w="3904057">
                  <a:extLst>
                    <a:ext uri="{9D8B030D-6E8A-4147-A177-3AD203B41FA5}">
                      <a16:colId xmlns:a16="http://schemas.microsoft.com/office/drawing/2014/main" val="1489772208"/>
                    </a:ext>
                  </a:extLst>
                </a:gridCol>
                <a:gridCol w="5614416">
                  <a:extLst>
                    <a:ext uri="{9D8B030D-6E8A-4147-A177-3AD203B41FA5}">
                      <a16:colId xmlns:a16="http://schemas.microsoft.com/office/drawing/2014/main" val="4228698492"/>
                    </a:ext>
                  </a:extLst>
                </a:gridCol>
              </a:tblGrid>
              <a:tr h="297951">
                <a:tc>
                  <a:txBody>
                    <a:bodyPr/>
                    <a:lstStyle/>
                    <a:p>
                      <a:pPr marL="0" marR="0">
                        <a:lnSpc>
                          <a:spcPct val="115000"/>
                        </a:lnSpc>
                        <a:spcAft>
                          <a:spcPts val="800"/>
                        </a:spcAft>
                        <a:buNone/>
                      </a:pPr>
                      <a:r>
                        <a:rPr lang="en-US" sz="1600" kern="100">
                          <a:effectLst/>
                        </a:rPr>
                        <a:t>Study</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a:effectLst/>
                        </a:rPr>
                        <a:t>Method</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dirty="0">
                          <a:effectLst/>
                        </a:rPr>
                        <a:t>Findings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5406254"/>
                  </a:ext>
                </a:extLst>
              </a:tr>
              <a:tr h="709188">
                <a:tc>
                  <a:txBody>
                    <a:bodyPr/>
                    <a:lstStyle/>
                    <a:p>
                      <a:pPr marL="0" marR="0">
                        <a:lnSpc>
                          <a:spcPct val="115000"/>
                        </a:lnSpc>
                        <a:spcAft>
                          <a:spcPts val="800"/>
                        </a:spcAft>
                        <a:buNone/>
                      </a:pPr>
                      <a:r>
                        <a:rPr lang="en-US" sz="1600" kern="100">
                          <a:effectLst/>
                        </a:rPr>
                        <a:t>Hanis et al (2022)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a:effectLst/>
                        </a:rPr>
                        <a:t>Metanalysis of 36 studies containing 68 machine learning models.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dirty="0">
                          <a:effectLst/>
                        </a:rPr>
                        <a:t>The study found a promising potential to support ML use in mammography for breast cancer detection.</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93899"/>
                  </a:ext>
                </a:extLst>
              </a:tr>
              <a:tr h="949521">
                <a:tc>
                  <a:txBody>
                    <a:bodyPr/>
                    <a:lstStyle/>
                    <a:p>
                      <a:pPr marL="0" marR="0">
                        <a:lnSpc>
                          <a:spcPct val="115000"/>
                        </a:lnSpc>
                        <a:spcAft>
                          <a:spcPts val="800"/>
                        </a:spcAft>
                        <a:buNone/>
                      </a:pPr>
                      <a:r>
                        <a:rPr lang="en-US" sz="1600" kern="100">
                          <a:effectLst/>
                        </a:rPr>
                        <a:t>Hickman et al (2021)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dirty="0">
                          <a:effectLst/>
                        </a:rPr>
                        <a:t>Systematic review and metanalysis of 15 studies on the use of standalone and triaged ML models.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dirty="0">
                          <a:effectLst/>
                        </a:rPr>
                        <a:t>The study found a comparable performance of stand-alone or human-augmented mammography ML models compared to human readers.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0569009"/>
                  </a:ext>
                </a:extLst>
              </a:tr>
              <a:tr h="709188">
                <a:tc>
                  <a:txBody>
                    <a:bodyPr/>
                    <a:lstStyle/>
                    <a:p>
                      <a:pPr marL="0" marR="0">
                        <a:lnSpc>
                          <a:spcPct val="115000"/>
                        </a:lnSpc>
                        <a:spcAft>
                          <a:spcPts val="800"/>
                        </a:spcAft>
                        <a:buNone/>
                      </a:pPr>
                      <a:r>
                        <a:rPr lang="en-US" sz="1600" kern="100">
                          <a:effectLst/>
                        </a:rPr>
                        <a:t>Li et al (2024)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a:effectLst/>
                        </a:rPr>
                        <a:t>Systematic review and metanalysis of 20 USS ML models for breast cancer detection.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dirty="0">
                          <a:effectLst/>
                        </a:rPr>
                        <a:t>ML model-integrated multi-modal breast imaging yields a superior accuracy for breast cancer detection.</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3721621"/>
                  </a:ext>
                </a:extLst>
              </a:tr>
              <a:tr h="949521">
                <a:tc>
                  <a:txBody>
                    <a:bodyPr/>
                    <a:lstStyle/>
                    <a:p>
                      <a:pPr marL="0" marR="0">
                        <a:lnSpc>
                          <a:spcPct val="115000"/>
                        </a:lnSpc>
                        <a:spcAft>
                          <a:spcPts val="800"/>
                        </a:spcAft>
                        <a:buNone/>
                      </a:pPr>
                      <a:r>
                        <a:rPr lang="en-US" sz="1600" kern="100">
                          <a:effectLst/>
                        </a:rPr>
                        <a:t>Miglioretti et at (2015)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dirty="0">
                          <a:effectLst/>
                        </a:rPr>
                        <a:t>A study of the performance of 486 Radiologists to update established mammography evaluation thresholds.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dirty="0">
                          <a:effectLst/>
                        </a:rPr>
                        <a:t>Reviewed and published updated acceptable clinical diagnostic performance values for mammography in breast cancer detection</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4409476"/>
                  </a:ext>
                </a:extLst>
              </a:tr>
              <a:tr h="850514">
                <a:tc>
                  <a:txBody>
                    <a:bodyPr/>
                    <a:lstStyle/>
                    <a:p>
                      <a:pPr marL="0" marR="0">
                        <a:lnSpc>
                          <a:spcPct val="115000"/>
                        </a:lnSpc>
                        <a:spcAft>
                          <a:spcPts val="800"/>
                        </a:spcAft>
                        <a:buNone/>
                      </a:pPr>
                      <a:r>
                        <a:rPr lang="en-US" sz="1600" kern="100" dirty="0">
                          <a:effectLst/>
                        </a:rPr>
                        <a:t>Wang et al (2022)</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a:effectLst/>
                        </a:rPr>
                        <a:t>Individual study comparing the efficacy of ultrasound and mammography in breast cancer detection.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600" kern="100" dirty="0">
                          <a:effectLst/>
                        </a:rPr>
                        <a:t>Found that ultrasound is accurate at detecting breast cancer. However, more research is required.</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4982642"/>
                  </a:ext>
                </a:extLst>
              </a:tr>
              <a:tr h="850514">
                <a:tc>
                  <a:txBody>
                    <a:bodyPr/>
                    <a:lstStyle/>
                    <a:p>
                      <a:pPr marL="0" marR="0">
                        <a:lnSpc>
                          <a:spcPct val="115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Ahmed et al (2019)</a:t>
                      </a:r>
                    </a:p>
                  </a:txBody>
                  <a:tcPr marL="68580" marR="68580" marT="0" marB="0"/>
                </a:tc>
                <a:tc>
                  <a:txBody>
                    <a:bodyPr/>
                    <a:lstStyle/>
                    <a:p>
                      <a:pPr marL="0" marR="0">
                        <a:lnSpc>
                          <a:spcPct val="115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Trained USS image dataset on their CNN, pretrained and finetuned CNN models to perform breast cancer classification task, and evaluated their results against fine-tuned MM and MR CNN models.</a:t>
                      </a:r>
                    </a:p>
                  </a:txBody>
                  <a:tcPr marL="68580" marR="68580" marT="0" marB="0"/>
                </a:tc>
                <a:tc>
                  <a:txBody>
                    <a:bodyPr/>
                    <a:lstStyle/>
                    <a:p>
                      <a:pPr marL="0" marR="0">
                        <a:lnSpc>
                          <a:spcPct val="115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Finetuned pretrained USS CNN models had the best performance and presented promising prospect for USS AI for breast cancer detection.</a:t>
                      </a:r>
                    </a:p>
                  </a:txBody>
                  <a:tcPr marL="68580" marR="68580" marT="0" marB="0"/>
                </a:tc>
                <a:extLst>
                  <a:ext uri="{0D108BD9-81ED-4DB2-BD59-A6C34878D82A}">
                    <a16:rowId xmlns:a16="http://schemas.microsoft.com/office/drawing/2014/main" val="1452595938"/>
                  </a:ext>
                </a:extLst>
              </a:tr>
            </a:tbl>
          </a:graphicData>
        </a:graphic>
      </p:graphicFrame>
    </p:spTree>
    <p:extLst>
      <p:ext uri="{BB962C8B-B14F-4D97-AF65-F5344CB8AC3E}">
        <p14:creationId xmlns:p14="http://schemas.microsoft.com/office/powerpoint/2010/main" val="3663720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47B61-EFAC-6502-1321-5A1BE1EEAEE2}"/>
              </a:ext>
            </a:extLst>
          </p:cNvPr>
          <p:cNvSpPr>
            <a:spLocks noGrp="1"/>
          </p:cNvSpPr>
          <p:nvPr>
            <p:ph type="title"/>
          </p:nvPr>
        </p:nvSpPr>
        <p:spPr>
          <a:xfrm>
            <a:off x="185928" y="347472"/>
            <a:ext cx="11103864" cy="68579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Problem Statement &amp; Aim of Study</a:t>
            </a:r>
          </a:p>
        </p:txBody>
      </p:sp>
      <p:sp>
        <p:nvSpPr>
          <p:cNvPr id="3" name="Content Placeholder 2">
            <a:extLst>
              <a:ext uri="{FF2B5EF4-FFF2-40B4-BE49-F238E27FC236}">
                <a16:creationId xmlns:a16="http://schemas.microsoft.com/office/drawing/2014/main" id="{D9C57890-DC70-5F67-837A-BD1A18FA41D4}"/>
              </a:ext>
            </a:extLst>
          </p:cNvPr>
          <p:cNvSpPr>
            <a:spLocks noGrp="1"/>
          </p:cNvSpPr>
          <p:nvPr>
            <p:ph idx="1"/>
          </p:nvPr>
        </p:nvSpPr>
        <p:spPr>
          <a:xfrm>
            <a:off x="676656" y="1408176"/>
            <a:ext cx="10771632" cy="5285232"/>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Problem</a:t>
            </a:r>
          </a:p>
          <a:p>
            <a:pPr marL="0" indent="0" algn="just">
              <a:buNone/>
            </a:pPr>
            <a:r>
              <a:rPr lang="en-US" sz="2000" dirty="0">
                <a:latin typeface="Times New Roman" panose="02020603050405020304" pitchFamily="18" charset="0"/>
                <a:cs typeface="Times New Roman" panose="02020603050405020304" pitchFamily="18" charset="0"/>
              </a:rPr>
              <a:t>Breast cancer is a leading cause of cancer mortality among women worldwide, particularly in LMICs, where access to mammography is often limited. USS, though cost-effective and widely available, is understudied and underutilized due to concerns over diagnostic efficacy, hampering its use as a standard screening tool.</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lnSpc>
                <a:spcPct val="115000"/>
              </a:lnSpc>
              <a:buNone/>
            </a:pPr>
            <a:r>
              <a:rPr lang="en-US" sz="2000" b="1" i="0" dirty="0">
                <a:effectLst/>
                <a:latin typeface="Times New Roman" panose="02020603050405020304" pitchFamily="18" charset="0"/>
                <a:cs typeface="Times New Roman" panose="02020603050405020304" pitchFamily="18" charset="0"/>
              </a:rPr>
              <a:t>Aim</a:t>
            </a:r>
          </a:p>
          <a:p>
            <a:pPr marL="0" indent="0" algn="just">
              <a:lnSpc>
                <a:spcPct val="115000"/>
              </a:lnSpc>
              <a:buNone/>
            </a:pPr>
            <a:r>
              <a:rPr lang="en-US" sz="2000" b="0" i="0" dirty="0">
                <a:effectLst/>
                <a:latin typeface="Times New Roman" panose="02020603050405020304" pitchFamily="18" charset="0"/>
                <a:cs typeface="Times New Roman" panose="02020603050405020304" pitchFamily="18" charset="0"/>
              </a:rPr>
              <a:t>To develop an effective CNN deep learning model and determine whether deep learning AI can enhance the diagnostic performance of ultrasound for breast cancer detection and justify its use as an alternative to mammography in screening.</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302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EADA5-E888-C6CC-B25D-355C6C2C9A64}"/>
              </a:ext>
            </a:extLst>
          </p:cNvPr>
          <p:cNvSpPr>
            <a:spLocks noGrp="1"/>
          </p:cNvSpPr>
          <p:nvPr>
            <p:ph type="title"/>
          </p:nvPr>
        </p:nvSpPr>
        <p:spPr>
          <a:xfrm>
            <a:off x="838200" y="218821"/>
            <a:ext cx="10515600" cy="658745"/>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Study Significance</a:t>
            </a:r>
          </a:p>
        </p:txBody>
      </p:sp>
      <p:sp>
        <p:nvSpPr>
          <p:cNvPr id="3" name="Content Placeholder 2">
            <a:extLst>
              <a:ext uri="{FF2B5EF4-FFF2-40B4-BE49-F238E27FC236}">
                <a16:creationId xmlns:a16="http://schemas.microsoft.com/office/drawing/2014/main" id="{36251746-D316-337D-E35B-FA4D969D51FC}"/>
              </a:ext>
            </a:extLst>
          </p:cNvPr>
          <p:cNvSpPr>
            <a:spLocks noGrp="1"/>
          </p:cNvSpPr>
          <p:nvPr>
            <p:ph idx="1"/>
          </p:nvPr>
        </p:nvSpPr>
        <p:spPr>
          <a:xfrm>
            <a:off x="838200" y="1124713"/>
            <a:ext cx="10515600" cy="5368162"/>
          </a:xfrm>
        </p:spPr>
        <p:txBody>
          <a:bodyPr>
            <a:normAutofit/>
          </a:bodyPr>
          <a:lstStyle/>
          <a:p>
            <a:pPr algn="just"/>
            <a:r>
              <a:rPr lang="en-US" sz="2400" dirty="0">
                <a:latin typeface="Times New Roman" panose="02020603050405020304" pitchFamily="18" charset="0"/>
                <a:cs typeface="Times New Roman" panose="02020603050405020304" pitchFamily="18" charset="0"/>
              </a:rPr>
              <a:t>An USS AI model that can predict breast cancer earlier with high accuracy is essential in reducing breast cancer deaths, especially in LMICs.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We believe that a better AI predictive model could potentially inform policy changes in screening, by allowing adoption of USS as an acceptable breast cancer screening tool.</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Our project will contribute to the growing evidence in support of leveraging informatics to better prevent diseases and improve the health of women worldwide. </a:t>
            </a:r>
          </a:p>
        </p:txBody>
      </p:sp>
    </p:spTree>
    <p:extLst>
      <p:ext uri="{BB962C8B-B14F-4D97-AF65-F5344CB8AC3E}">
        <p14:creationId xmlns:p14="http://schemas.microsoft.com/office/powerpoint/2010/main" val="1355187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D83EE-A408-4E9A-476F-8CB5CA1E5AF4}"/>
              </a:ext>
            </a:extLst>
          </p:cNvPr>
          <p:cNvSpPr>
            <a:spLocks noGrp="1"/>
          </p:cNvSpPr>
          <p:nvPr>
            <p:ph type="title"/>
          </p:nvPr>
        </p:nvSpPr>
        <p:spPr>
          <a:xfrm>
            <a:off x="838200" y="146304"/>
            <a:ext cx="10515600" cy="605536"/>
          </a:xfrm>
        </p:spPr>
        <p:txBody>
          <a:bodyPr>
            <a:normAutofit fontScale="90000"/>
          </a:bodyPr>
          <a:lstStyle/>
          <a:p>
            <a:pPr algn="ctr"/>
            <a:r>
              <a:rPr lang="en-US" sz="4400" b="1" kern="100" dirty="0">
                <a:effectLst/>
                <a:latin typeface="Times New Roman" panose="02020603050405020304" pitchFamily="18" charset="0"/>
                <a:ea typeface="Aptos" panose="020B0004020202020204" pitchFamily="34"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72A1CB-FC14-5778-6AB9-65FA7DCF7A07}"/>
              </a:ext>
            </a:extLst>
          </p:cNvPr>
          <p:cNvSpPr>
            <a:spLocks noGrp="1"/>
          </p:cNvSpPr>
          <p:nvPr>
            <p:ph idx="1"/>
          </p:nvPr>
        </p:nvSpPr>
        <p:spPr>
          <a:xfrm>
            <a:off x="264160" y="926592"/>
            <a:ext cx="11663680" cy="5628640"/>
          </a:xfrm>
        </p:spPr>
        <p:txBody>
          <a:bodyPr>
            <a:noAutofit/>
          </a:bodyPr>
          <a:lstStyle/>
          <a:p>
            <a:pPr marL="114300" marR="0" indent="-342900">
              <a:lnSpc>
                <a:spcPct val="115000"/>
              </a:lnSpc>
              <a:spcAft>
                <a:spcPts val="800"/>
              </a:spcAft>
              <a:buFont typeface="Wingdings" panose="05000000000000000000" pitchFamily="2" charset="2"/>
              <a:buChar char="q"/>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Dataset acquisition: </a:t>
            </a:r>
            <a:r>
              <a:rPr lang="en-US" sz="2000" b="0" i="0" dirty="0">
                <a:effectLst/>
                <a:latin typeface="Times New Roman" panose="02020603050405020304" pitchFamily="18" charset="0"/>
                <a:cs typeface="Times New Roman" panose="02020603050405020304" pitchFamily="18" charset="0"/>
              </a:rPr>
              <a:t>One labeled dataset containing 780 breast ultrasound (USS) images was sourced from Kaggle by the name, “</a:t>
            </a:r>
            <a:r>
              <a:rPr lang="en-US" sz="2000" b="0" i="0" dirty="0" err="1">
                <a:effectLst/>
                <a:latin typeface="Times New Roman" panose="02020603050405020304" pitchFamily="18" charset="0"/>
                <a:cs typeface="Times New Roman" panose="02020603050405020304" pitchFamily="18" charset="0"/>
              </a:rPr>
              <a:t>Dataset_BUSI_with_GT</a:t>
            </a:r>
            <a:r>
              <a:rPr lang="en-US" sz="2000" b="0" i="0" dirty="0">
                <a:effectLst/>
                <a:latin typeface="Times New Roman" panose="02020603050405020304" pitchFamily="18" charset="0"/>
                <a:cs typeface="Times New Roman" panose="02020603050405020304" pitchFamily="18" charset="0"/>
              </a:rPr>
              <a:t>”. The dataset is divided into three folders based on class labels: normal, benign and malignant.</a:t>
            </a:r>
            <a:br>
              <a:rPr lang="en-US" sz="2000" b="0" i="0" dirty="0">
                <a:effectLst/>
                <a:latin typeface="Times New Roman" panose="02020603050405020304" pitchFamily="18" charset="0"/>
                <a:cs typeface="Times New Roman" panose="02020603050405020304" pitchFamily="18" charset="0"/>
              </a:rPr>
            </a:b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114300" marR="0" indent="-342900">
              <a:lnSpc>
                <a:spcPct val="115000"/>
              </a:lnSpc>
              <a:spcAft>
                <a:spcPts val="800"/>
              </a:spcAft>
              <a:buFont typeface="Wingdings" panose="05000000000000000000" pitchFamily="2" charset="2"/>
              <a:buChar char="q"/>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Four pretrained CNN deep learning models were adapted for our image classification task – ResNet50,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EfficientNet</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InceptionV3 and VGG16.</a:t>
            </a:r>
          </a:p>
          <a:p>
            <a:pPr marL="114300" marR="0" indent="-342900">
              <a:lnSpc>
                <a:spcPct val="115000"/>
              </a:lnSpc>
              <a:spcAft>
                <a:spcPts val="800"/>
              </a:spcAft>
              <a:buFont typeface="Wingdings" panose="05000000000000000000" pitchFamily="2" charset="2"/>
              <a:buChar char="q"/>
            </a:pPr>
            <a:r>
              <a:rPr lang="en-US" sz="2000" kern="100" dirty="0">
                <a:latin typeface="Times New Roman" panose="02020603050405020304" pitchFamily="18" charset="0"/>
                <a:ea typeface="Aptos" panose="020B0004020202020204" pitchFamily="34" charset="0"/>
                <a:cs typeface="Times New Roman" panose="02020603050405020304" pitchFamily="18" charset="0"/>
              </a:rPr>
              <a:t>Modelling Process: Loading dataset, resizing, image conversion, normalization, splitting dataset, importing and adapting pretrained models, training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and prediction. </a:t>
            </a:r>
          </a:p>
          <a:p>
            <a:pPr marL="114300" marR="0" indent="-342900">
              <a:lnSpc>
                <a:spcPct val="115000"/>
              </a:lnSpc>
              <a:spcAft>
                <a:spcPts val="800"/>
              </a:spcAft>
              <a:buFont typeface="Wingdings" panose="05000000000000000000" pitchFamily="2" charset="2"/>
              <a:buChar char="q"/>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The best of the models was selected based on performance evaluation </a:t>
            </a:r>
            <a:r>
              <a:rPr lang="en-US" sz="2000" kern="100" dirty="0">
                <a:latin typeface="Times New Roman" panose="02020603050405020304" pitchFamily="18" charset="0"/>
                <a:ea typeface="Aptos" panose="020B0004020202020204" pitchFamily="34" charset="0"/>
                <a:cs typeface="Times New Roman" panose="02020603050405020304" pitchFamily="18" charset="0"/>
              </a:rPr>
              <a:t>(i.e. </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accuracy, sensitivity, specificity and AUROC). </a:t>
            </a:r>
          </a:p>
          <a:p>
            <a:pPr marL="114300" marR="0" indent="-342900">
              <a:lnSpc>
                <a:spcPct val="115000"/>
              </a:lnSpc>
              <a:spcAft>
                <a:spcPts val="800"/>
              </a:spcAft>
              <a:buFont typeface="Wingdings" panose="05000000000000000000" pitchFamily="2" charset="2"/>
              <a:buChar char="q"/>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Confusion matrix and AUROC were also plotted to visualize performance.</a:t>
            </a:r>
          </a:p>
          <a:p>
            <a:pPr marL="0" marR="0" indent="0">
              <a:lnSpc>
                <a:spcPct val="115000"/>
              </a:lnSpc>
              <a:spcAft>
                <a:spcPts val="800"/>
              </a:spcAft>
              <a:buNone/>
            </a:pP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7030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CB593EA-2F98-479F-B4C4-F366571FA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7" descr="A pie chart with numbers and a red triangle&#10;&#10;AI-generated content may be incorrect.">
            <a:extLst>
              <a:ext uri="{FF2B5EF4-FFF2-40B4-BE49-F238E27FC236}">
                <a16:creationId xmlns:a16="http://schemas.microsoft.com/office/drawing/2014/main" id="{99638A1B-96C1-CAC2-D775-53BB26F8667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r="11759" b="-2"/>
          <a:stretch/>
        </p:blipFill>
        <p:spPr>
          <a:xfrm>
            <a:off x="20" y="10"/>
            <a:ext cx="2970445" cy="3383269"/>
          </a:xfrm>
          <a:prstGeom prst="rect">
            <a:avLst/>
          </a:prstGeom>
        </p:spPr>
      </p:pic>
      <p:pic>
        <p:nvPicPr>
          <p:cNvPr id="3" name="Content Placeholder 5" descr="A collage of images of a person's body&#10;&#10;AI-generated content may be incorrect.">
            <a:extLst>
              <a:ext uri="{FF2B5EF4-FFF2-40B4-BE49-F238E27FC236}">
                <a16:creationId xmlns:a16="http://schemas.microsoft.com/office/drawing/2014/main" id="{2CEDE72B-9A00-C797-19F6-072DFE9DF7E4}"/>
              </a:ext>
            </a:extLst>
          </p:cNvPr>
          <p:cNvPicPr>
            <a:picLocks noChangeAspect="1"/>
          </p:cNvPicPr>
          <p:nvPr/>
        </p:nvPicPr>
        <p:blipFill>
          <a:blip r:embed="rId3">
            <a:extLst>
              <a:ext uri="{28A0092B-C50C-407E-A947-70E740481C1C}">
                <a14:useLocalDpi xmlns:a14="http://schemas.microsoft.com/office/drawing/2010/main" val="0"/>
              </a:ext>
            </a:extLst>
          </a:blip>
          <a:srcRect t="25389" r="-1" b="10543"/>
          <a:stretch/>
        </p:blipFill>
        <p:spPr>
          <a:xfrm>
            <a:off x="3072956" y="10"/>
            <a:ext cx="2970465" cy="3383268"/>
          </a:xfrm>
          <a:prstGeom prst="rect">
            <a:avLst/>
          </a:prstGeom>
        </p:spPr>
      </p:pic>
      <p:pic>
        <p:nvPicPr>
          <p:cNvPr id="7" name="Picture 6" descr="A graph of a curve&#10;&#10;AI-generated content may be incorrect.">
            <a:extLst>
              <a:ext uri="{FF2B5EF4-FFF2-40B4-BE49-F238E27FC236}">
                <a16:creationId xmlns:a16="http://schemas.microsoft.com/office/drawing/2014/main" id="{F41A466D-C2F3-E6A7-E858-C28DD501801A}"/>
              </a:ext>
            </a:extLst>
          </p:cNvPr>
          <p:cNvPicPr>
            <a:picLocks noChangeAspect="1"/>
          </p:cNvPicPr>
          <p:nvPr/>
        </p:nvPicPr>
        <p:blipFill>
          <a:blip r:embed="rId4">
            <a:extLst>
              <a:ext uri="{28A0092B-C50C-407E-A947-70E740481C1C}">
                <a14:useLocalDpi xmlns:a14="http://schemas.microsoft.com/office/drawing/2010/main" val="0"/>
              </a:ext>
            </a:extLst>
          </a:blip>
          <a:srcRect l="5979" r="10571" b="-4"/>
          <a:stretch/>
        </p:blipFill>
        <p:spPr>
          <a:xfrm>
            <a:off x="6145909" y="10"/>
            <a:ext cx="2971800" cy="3383268"/>
          </a:xfrm>
          <a:prstGeom prst="rect">
            <a:avLst/>
          </a:prstGeom>
        </p:spPr>
      </p:pic>
      <p:pic>
        <p:nvPicPr>
          <p:cNvPr id="4" name="Content Placeholder 7" descr="A screenshot of a computer program&#10;&#10;AI-generated content may be incorrect.">
            <a:extLst>
              <a:ext uri="{FF2B5EF4-FFF2-40B4-BE49-F238E27FC236}">
                <a16:creationId xmlns:a16="http://schemas.microsoft.com/office/drawing/2014/main" id="{208E81AA-CFD6-EEEE-ED3B-0838A7FFBE86}"/>
              </a:ext>
            </a:extLst>
          </p:cNvPr>
          <p:cNvPicPr>
            <a:picLocks noChangeAspect="1"/>
          </p:cNvPicPr>
          <p:nvPr/>
        </p:nvPicPr>
        <p:blipFill>
          <a:blip r:embed="rId5">
            <a:extLst>
              <a:ext uri="{28A0092B-C50C-407E-A947-70E740481C1C}">
                <a14:useLocalDpi xmlns:a14="http://schemas.microsoft.com/office/drawing/2010/main" val="0"/>
              </a:ext>
            </a:extLst>
          </a:blip>
          <a:srcRect r="27531" b="-3"/>
          <a:stretch/>
        </p:blipFill>
        <p:spPr>
          <a:xfrm>
            <a:off x="9220200" y="10"/>
            <a:ext cx="2971800" cy="3383268"/>
          </a:xfrm>
          <a:prstGeom prst="rect">
            <a:avLst/>
          </a:prstGeom>
        </p:spPr>
      </p:pic>
      <p:pic>
        <p:nvPicPr>
          <p:cNvPr id="6" name="Content Placeholder 5" descr="A screenshot of a computer code&#10;&#10;AI-generated content may be incorrect.">
            <a:extLst>
              <a:ext uri="{FF2B5EF4-FFF2-40B4-BE49-F238E27FC236}">
                <a16:creationId xmlns:a16="http://schemas.microsoft.com/office/drawing/2014/main" id="{040E146C-39C7-8850-4B53-AF38B9E0E88E}"/>
              </a:ext>
            </a:extLst>
          </p:cNvPr>
          <p:cNvPicPr>
            <a:picLocks noChangeAspect="1"/>
          </p:cNvPicPr>
          <p:nvPr/>
        </p:nvPicPr>
        <p:blipFill>
          <a:blip r:embed="rId6">
            <a:extLst>
              <a:ext uri="{28A0092B-C50C-407E-A947-70E740481C1C}">
                <a14:useLocalDpi xmlns:a14="http://schemas.microsoft.com/office/drawing/2010/main" val="0"/>
              </a:ext>
            </a:extLst>
          </a:blip>
          <a:srcRect t="20939" r="-1" b="17040"/>
          <a:stretch/>
        </p:blipFill>
        <p:spPr>
          <a:xfrm>
            <a:off x="-1018" y="3474720"/>
            <a:ext cx="6044438" cy="3383280"/>
          </a:xfrm>
          <a:prstGeom prst="rect">
            <a:avLst/>
          </a:prstGeom>
        </p:spPr>
      </p:pic>
      <p:sp>
        <p:nvSpPr>
          <p:cNvPr id="17" name="Rectangle 16">
            <a:extLst>
              <a:ext uri="{FF2B5EF4-FFF2-40B4-BE49-F238E27FC236}">
                <a16:creationId xmlns:a16="http://schemas.microsoft.com/office/drawing/2014/main" id="{39BEB6D0-9E4E-4221-93D1-74ABECEE9E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5910" y="3474720"/>
            <a:ext cx="6046090" cy="3383281"/>
          </a:xfrm>
          <a:prstGeom prst="rect">
            <a:avLst/>
          </a:prstGeom>
          <a:solidFill>
            <a:srgbClr val="95DA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A1D189-B517-2338-8759-291A47179FCE}"/>
              </a:ext>
            </a:extLst>
          </p:cNvPr>
          <p:cNvSpPr>
            <a:spLocks noGrp="1"/>
          </p:cNvSpPr>
          <p:nvPr>
            <p:ph type="title"/>
          </p:nvPr>
        </p:nvSpPr>
        <p:spPr>
          <a:xfrm>
            <a:off x="6491653" y="3799272"/>
            <a:ext cx="5193748" cy="637124"/>
          </a:xfrm>
        </p:spPr>
        <p:txBody>
          <a:bodyPr vert="horz" lIns="91440" tIns="45720" rIns="91440" bIns="45720" rtlCol="0" anchor="ctr">
            <a:normAutofit/>
          </a:bodyPr>
          <a:lstStyle/>
          <a:p>
            <a:r>
              <a:rPr lang="en-US" sz="3200" b="1" kern="1200" dirty="0">
                <a:solidFill>
                  <a:schemeClr val="bg1"/>
                </a:solidFill>
                <a:latin typeface="+mj-lt"/>
                <a:ea typeface="+mj-ea"/>
                <a:cs typeface="+mj-cs"/>
              </a:rPr>
              <a:t>Code Snippets</a:t>
            </a:r>
          </a:p>
        </p:txBody>
      </p:sp>
      <p:pic>
        <p:nvPicPr>
          <p:cNvPr id="10" name="Content Placeholder 9" descr="A screenshot of a computer&#10;&#10;AI-generated content may be incorrect.">
            <a:extLst>
              <a:ext uri="{FF2B5EF4-FFF2-40B4-BE49-F238E27FC236}">
                <a16:creationId xmlns:a16="http://schemas.microsoft.com/office/drawing/2014/main" id="{24653F7A-4331-3D54-C513-EA8CC125E56D}"/>
              </a:ext>
            </a:extLst>
          </p:cNvPr>
          <p:cNvPicPr>
            <a:picLocks noGrp="1" noChangeAspect="1"/>
          </p:cNvPicPr>
          <p:nvPr>
            <p:ph sz="half" idx="1"/>
          </p:nvPr>
        </p:nvPicPr>
        <p:blipFill>
          <a:blip r:embed="rId7">
            <a:extLst>
              <a:ext uri="{28A0092B-C50C-407E-A947-70E740481C1C}">
                <a14:useLocalDpi xmlns:a14="http://schemas.microsoft.com/office/drawing/2010/main" val="0"/>
              </a:ext>
            </a:extLst>
          </a:blip>
          <a:stretch>
            <a:fillRect/>
          </a:stretch>
        </p:blipFill>
        <p:spPr>
          <a:xfrm>
            <a:off x="6145909" y="4436395"/>
            <a:ext cx="3074291" cy="2421591"/>
          </a:xfrm>
        </p:spPr>
      </p:pic>
    </p:spTree>
    <p:extLst>
      <p:ext uri="{BB962C8B-B14F-4D97-AF65-F5344CB8AC3E}">
        <p14:creationId xmlns:p14="http://schemas.microsoft.com/office/powerpoint/2010/main" val="64865947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A2AA-093A-B199-27BD-9E97506C82AF}"/>
              </a:ext>
            </a:extLst>
          </p:cNvPr>
          <p:cNvSpPr>
            <a:spLocks noGrp="1"/>
          </p:cNvSpPr>
          <p:nvPr>
            <p:ph type="title"/>
          </p:nvPr>
        </p:nvSpPr>
        <p:spPr>
          <a:xfrm>
            <a:off x="542544" y="365125"/>
            <a:ext cx="10811256" cy="860171"/>
          </a:xfrm>
        </p:spPr>
        <p:txBody>
          <a:bodyPr/>
          <a:lstStyle/>
          <a:p>
            <a:pPr algn="ctr"/>
            <a:r>
              <a:rPr lang="en-US" b="1" dirty="0">
                <a:latin typeface="Times New Roman" panose="02020603050405020304" pitchFamily="18" charset="0"/>
                <a:cs typeface="Times New Roman" panose="02020603050405020304" pitchFamily="18" charset="0"/>
              </a:rPr>
              <a:t>Results</a:t>
            </a:r>
          </a:p>
        </p:txBody>
      </p:sp>
      <p:graphicFrame>
        <p:nvGraphicFramePr>
          <p:cNvPr id="7" name="Content Placeholder 6" descr="Chart type: Clustered Bar. Multiple values by 'Field1'&#10;&#10;Description automatically generated">
            <a:extLst>
              <a:ext uri="{FF2B5EF4-FFF2-40B4-BE49-F238E27FC236}">
                <a16:creationId xmlns:a16="http://schemas.microsoft.com/office/drawing/2014/main" id="{529C16EA-F9BD-483E-233D-762FCCB1BC0E}"/>
              </a:ext>
            </a:extLst>
          </p:cNvPr>
          <p:cNvGraphicFramePr>
            <a:graphicFrameLocks noGrp="1"/>
          </p:cNvGraphicFramePr>
          <p:nvPr>
            <p:ph sz="half" idx="1"/>
            <p:extLst>
              <p:ext uri="{D42A27DB-BD31-4B8C-83A1-F6EECF244321}">
                <p14:modId xmlns:p14="http://schemas.microsoft.com/office/powerpoint/2010/main" val="2820195430"/>
              </p:ext>
            </p:extLst>
          </p:nvPr>
        </p:nvGraphicFramePr>
        <p:xfrm>
          <a:off x="542544" y="1572768"/>
          <a:ext cx="5355336" cy="46041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descr="Chart type: Clustered Column. 'Value (%)'&#10;&#10;Description automatically generated">
            <a:extLst>
              <a:ext uri="{FF2B5EF4-FFF2-40B4-BE49-F238E27FC236}">
                <a16:creationId xmlns:a16="http://schemas.microsoft.com/office/drawing/2014/main" id="{41205EA2-E703-196C-394E-28BA447BBCE6}"/>
              </a:ext>
            </a:extLst>
          </p:cNvPr>
          <p:cNvGraphicFramePr>
            <a:graphicFrameLocks noGrp="1"/>
          </p:cNvGraphicFramePr>
          <p:nvPr>
            <p:ph sz="half" idx="2"/>
            <p:extLst>
              <p:ext uri="{D42A27DB-BD31-4B8C-83A1-F6EECF244321}">
                <p14:modId xmlns:p14="http://schemas.microsoft.com/office/powerpoint/2010/main" val="1899860513"/>
              </p:ext>
            </p:extLst>
          </p:nvPr>
        </p:nvGraphicFramePr>
        <p:xfrm>
          <a:off x="5999163" y="1573213"/>
          <a:ext cx="5092509" cy="46037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31323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E7C1C-4B45-FD40-6F5D-B9425327726D}"/>
              </a:ext>
            </a:extLst>
          </p:cNvPr>
          <p:cNvSpPr>
            <a:spLocks noGrp="1"/>
          </p:cNvSpPr>
          <p:nvPr>
            <p:ph type="title"/>
          </p:nvPr>
        </p:nvSpPr>
        <p:spPr>
          <a:xfrm>
            <a:off x="1432560" y="90100"/>
            <a:ext cx="9921239" cy="570300"/>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Discussion</a:t>
            </a:r>
          </a:p>
        </p:txBody>
      </p:sp>
      <p:sp>
        <p:nvSpPr>
          <p:cNvPr id="5" name="Rectangle 1">
            <a:extLst>
              <a:ext uri="{FF2B5EF4-FFF2-40B4-BE49-F238E27FC236}">
                <a16:creationId xmlns:a16="http://schemas.microsoft.com/office/drawing/2014/main" id="{467007E2-4294-802E-5517-55066C73F1D3}"/>
              </a:ext>
            </a:extLst>
          </p:cNvPr>
          <p:cNvSpPr>
            <a:spLocks noChangeArrowheads="1"/>
          </p:cNvSpPr>
          <p:nvPr/>
        </p:nvSpPr>
        <p:spPr bwMode="auto">
          <a:xfrm>
            <a:off x="-5466222" y="90100"/>
            <a:ext cx="2144875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Comparative Evaluation of Our Model Performance against Models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Content Placeholder 7">
            <a:extLst>
              <a:ext uri="{FF2B5EF4-FFF2-40B4-BE49-F238E27FC236}">
                <a16:creationId xmlns:a16="http://schemas.microsoft.com/office/drawing/2014/main" id="{274DAE2B-D9BC-7B65-7ACF-E10CCB552721}"/>
              </a:ext>
            </a:extLst>
          </p:cNvPr>
          <p:cNvGraphicFramePr>
            <a:graphicFrameLocks noGrp="1"/>
          </p:cNvGraphicFramePr>
          <p:nvPr>
            <p:ph idx="1"/>
            <p:extLst>
              <p:ext uri="{D42A27DB-BD31-4B8C-83A1-F6EECF244321}">
                <p14:modId xmlns:p14="http://schemas.microsoft.com/office/powerpoint/2010/main" val="2252022244"/>
              </p:ext>
            </p:extLst>
          </p:nvPr>
        </p:nvGraphicFramePr>
        <p:xfrm>
          <a:off x="1341120" y="779819"/>
          <a:ext cx="9011920" cy="5893125"/>
        </p:xfrm>
        <a:graphic>
          <a:graphicData uri="http://schemas.openxmlformats.org/drawingml/2006/table">
            <a:tbl>
              <a:tblPr firstRow="1" firstCol="1" bandRow="1">
                <a:tableStyleId>{5C22544A-7EE6-4342-B048-85BDC9FD1C3A}</a:tableStyleId>
              </a:tblPr>
              <a:tblGrid>
                <a:gridCol w="4010800">
                  <a:extLst>
                    <a:ext uri="{9D8B030D-6E8A-4147-A177-3AD203B41FA5}">
                      <a16:colId xmlns:a16="http://schemas.microsoft.com/office/drawing/2014/main" val="2239645924"/>
                    </a:ext>
                  </a:extLst>
                </a:gridCol>
                <a:gridCol w="1485481">
                  <a:extLst>
                    <a:ext uri="{9D8B030D-6E8A-4147-A177-3AD203B41FA5}">
                      <a16:colId xmlns:a16="http://schemas.microsoft.com/office/drawing/2014/main" val="1255446910"/>
                    </a:ext>
                  </a:extLst>
                </a:gridCol>
                <a:gridCol w="1658788">
                  <a:extLst>
                    <a:ext uri="{9D8B030D-6E8A-4147-A177-3AD203B41FA5}">
                      <a16:colId xmlns:a16="http://schemas.microsoft.com/office/drawing/2014/main" val="2618730023"/>
                    </a:ext>
                  </a:extLst>
                </a:gridCol>
                <a:gridCol w="1856851">
                  <a:extLst>
                    <a:ext uri="{9D8B030D-6E8A-4147-A177-3AD203B41FA5}">
                      <a16:colId xmlns:a16="http://schemas.microsoft.com/office/drawing/2014/main" val="3475832877"/>
                    </a:ext>
                  </a:extLst>
                </a:gridCol>
              </a:tblGrid>
              <a:tr h="430822">
                <a:tc>
                  <a:txBody>
                    <a:bodyPr/>
                    <a:lstStyle/>
                    <a:p>
                      <a:pPr algn="l" rtl="0" fontAlgn="ctr"/>
                      <a:r>
                        <a:rPr lang="en-US" sz="1800" u="none" strike="noStrike" dirty="0">
                          <a:effectLst/>
                        </a:rPr>
                        <a:t> </a:t>
                      </a:r>
                      <a:endParaRPr lang="en-US" sz="1800" b="1" i="0" u="none" strike="noStrike" dirty="0">
                        <a:solidFill>
                          <a:srgbClr val="FFFFFF"/>
                        </a:solidFill>
                        <a:effectLst/>
                        <a:latin typeface="Aptos" panose="020B0004020202020204" pitchFamily="34" charset="0"/>
                      </a:endParaRPr>
                    </a:p>
                  </a:txBody>
                  <a:tcPr marL="6350" marR="6350" marT="6350" marB="0" anchor="ctr"/>
                </a:tc>
                <a:tc>
                  <a:txBody>
                    <a:bodyPr/>
                    <a:lstStyle/>
                    <a:p>
                      <a:pPr algn="ctr" rtl="0" fontAlgn="ctr"/>
                      <a:r>
                        <a:rPr lang="en-US" sz="1800" u="none" strike="noStrike">
                          <a:effectLst/>
                        </a:rPr>
                        <a:t>AUC</a:t>
                      </a:r>
                      <a:endParaRPr lang="en-US" sz="1800" b="1" i="0" u="none" strike="noStrike">
                        <a:solidFill>
                          <a:srgbClr val="FFFFFF"/>
                        </a:solidFill>
                        <a:effectLst/>
                        <a:latin typeface="Aptos" panose="020B0004020202020204" pitchFamily="34" charset="0"/>
                      </a:endParaRPr>
                    </a:p>
                  </a:txBody>
                  <a:tcPr marL="6350" marR="6350" marT="6350" marB="0" anchor="ctr"/>
                </a:tc>
                <a:tc>
                  <a:txBody>
                    <a:bodyPr/>
                    <a:lstStyle/>
                    <a:p>
                      <a:pPr algn="ctr" rtl="0" fontAlgn="ctr"/>
                      <a:r>
                        <a:rPr lang="en-US" sz="1800" u="none" strike="noStrike">
                          <a:effectLst/>
                        </a:rPr>
                        <a:t>Sensitivity</a:t>
                      </a:r>
                      <a:endParaRPr lang="en-US" sz="1800" b="1" i="0" u="none" strike="noStrike">
                        <a:solidFill>
                          <a:srgbClr val="FFFFFF"/>
                        </a:solidFill>
                        <a:effectLst/>
                        <a:latin typeface="Aptos" panose="020B0004020202020204" pitchFamily="34" charset="0"/>
                      </a:endParaRPr>
                    </a:p>
                  </a:txBody>
                  <a:tcPr marL="6350" marR="6350" marT="6350" marB="0" anchor="ctr"/>
                </a:tc>
                <a:tc>
                  <a:txBody>
                    <a:bodyPr/>
                    <a:lstStyle/>
                    <a:p>
                      <a:pPr algn="ctr" rtl="0" fontAlgn="ctr"/>
                      <a:r>
                        <a:rPr lang="en-US" sz="1800" u="none" strike="noStrike" dirty="0">
                          <a:effectLst/>
                        </a:rPr>
                        <a:t>Specificity</a:t>
                      </a:r>
                      <a:endParaRPr lang="en-US" sz="1800" b="1" i="0" u="none" strike="noStrike" dirty="0">
                        <a:solidFill>
                          <a:srgbClr val="FFFFFF"/>
                        </a:solidFill>
                        <a:effectLst/>
                        <a:latin typeface="Aptos" panose="020B0004020202020204" pitchFamily="34" charset="0"/>
                      </a:endParaRPr>
                    </a:p>
                  </a:txBody>
                  <a:tcPr marL="6350" marR="6350" marT="6350" marB="0" anchor="ctr"/>
                </a:tc>
                <a:extLst>
                  <a:ext uri="{0D108BD9-81ED-4DB2-BD59-A6C34878D82A}">
                    <a16:rowId xmlns:a16="http://schemas.microsoft.com/office/drawing/2014/main" val="855142170"/>
                  </a:ext>
                </a:extLst>
              </a:tr>
              <a:tr h="443878">
                <a:tc gridSpan="4">
                  <a:txBody>
                    <a:bodyPr/>
                    <a:lstStyle/>
                    <a:p>
                      <a:pPr algn="ctr" rtl="0" fontAlgn="ctr"/>
                      <a:r>
                        <a:rPr lang="en-US" sz="1800" u="none" strike="noStrike" dirty="0">
                          <a:effectLst/>
                        </a:rPr>
                        <a:t>Against Ultrasound ML Models</a:t>
                      </a:r>
                      <a:endParaRPr lang="en-US" sz="1800" b="1" i="0" u="none" strike="noStrike" dirty="0">
                        <a:solidFill>
                          <a:srgbClr val="FFFFFF"/>
                        </a:solidFill>
                        <a:effectLst/>
                        <a:latin typeface="Aptos" panose="020B0004020202020204" pitchFamily="34" charset="0"/>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1782888"/>
                  </a:ext>
                </a:extLst>
              </a:tr>
              <a:tr h="430822">
                <a:tc>
                  <a:txBody>
                    <a:bodyPr/>
                    <a:lstStyle/>
                    <a:p>
                      <a:pPr algn="l" rtl="0" fontAlgn="ctr"/>
                      <a:r>
                        <a:rPr lang="en-US" sz="1800" u="none" strike="noStrike" dirty="0">
                          <a:effectLst/>
                        </a:rPr>
                        <a:t>Our Model</a:t>
                      </a:r>
                      <a:endParaRPr lang="en-US" sz="1800" b="1" i="0" u="none" strike="noStrike" dirty="0">
                        <a:solidFill>
                          <a:srgbClr val="FFFFFF"/>
                        </a:solidFill>
                        <a:effectLst/>
                        <a:latin typeface="Aptos" panose="020B0004020202020204" pitchFamily="34" charset="0"/>
                      </a:endParaRPr>
                    </a:p>
                  </a:txBody>
                  <a:tcPr marL="6350" marR="6350" marT="6350" marB="0" anchor="ctr"/>
                </a:tc>
                <a:tc>
                  <a:txBody>
                    <a:bodyPr/>
                    <a:lstStyle/>
                    <a:p>
                      <a:pPr algn="ctr" rtl="0" fontAlgn="ctr"/>
                      <a:r>
                        <a:rPr lang="en-US" sz="1800" u="none" strike="noStrike">
                          <a:effectLst/>
                        </a:rPr>
                        <a:t>0.99</a:t>
                      </a:r>
                      <a:endParaRPr lang="en-US" sz="1800" b="0" i="0" u="none" strike="noStrike">
                        <a:solidFill>
                          <a:srgbClr val="000000"/>
                        </a:solidFill>
                        <a:effectLst/>
                        <a:latin typeface="Aptos" panose="020B0004020202020204" pitchFamily="34" charset="0"/>
                      </a:endParaRPr>
                    </a:p>
                  </a:txBody>
                  <a:tcPr marL="6350" marR="6350" marT="6350" marB="0" anchor="ctr"/>
                </a:tc>
                <a:tc>
                  <a:txBody>
                    <a:bodyPr/>
                    <a:lstStyle/>
                    <a:p>
                      <a:pPr algn="ctr" rtl="0" fontAlgn="ctr"/>
                      <a:r>
                        <a:rPr lang="en-US" sz="1800" u="none" strike="noStrike">
                          <a:effectLst/>
                        </a:rPr>
                        <a:t>0.933</a:t>
                      </a:r>
                      <a:endParaRPr lang="en-US" sz="1800" b="0" i="0" u="none" strike="noStrike">
                        <a:solidFill>
                          <a:srgbClr val="000000"/>
                        </a:solidFill>
                        <a:effectLst/>
                        <a:latin typeface="Aptos" panose="020B0004020202020204" pitchFamily="34" charset="0"/>
                      </a:endParaRPr>
                    </a:p>
                  </a:txBody>
                  <a:tcPr marL="6350" marR="6350" marT="6350" marB="0" anchor="ctr"/>
                </a:tc>
                <a:tc>
                  <a:txBody>
                    <a:bodyPr/>
                    <a:lstStyle/>
                    <a:p>
                      <a:pPr algn="ctr" rtl="0" fontAlgn="ctr"/>
                      <a:r>
                        <a:rPr lang="en-US" sz="1800" u="none" strike="noStrike" dirty="0">
                          <a:effectLst/>
                        </a:rPr>
                        <a:t>0.97</a:t>
                      </a:r>
                      <a:endParaRPr lang="en-US" sz="1800" b="0" i="0" u="none" strike="noStrike" dirty="0">
                        <a:solidFill>
                          <a:srgbClr val="000000"/>
                        </a:solidFill>
                        <a:effectLst/>
                        <a:latin typeface="Aptos" panose="020B0004020202020204" pitchFamily="34" charset="0"/>
                      </a:endParaRPr>
                    </a:p>
                  </a:txBody>
                  <a:tcPr marL="6350" marR="6350" marT="6350" marB="0" anchor="ctr"/>
                </a:tc>
                <a:extLst>
                  <a:ext uri="{0D108BD9-81ED-4DB2-BD59-A6C34878D82A}">
                    <a16:rowId xmlns:a16="http://schemas.microsoft.com/office/drawing/2014/main" val="91827260"/>
                  </a:ext>
                </a:extLst>
              </a:tr>
              <a:tr h="430822">
                <a:tc>
                  <a:txBody>
                    <a:bodyPr/>
                    <a:lstStyle/>
                    <a:p>
                      <a:pPr algn="l" rtl="0" fontAlgn="ctr"/>
                      <a:r>
                        <a:rPr lang="en-US" sz="1800" u="none" strike="noStrike" dirty="0">
                          <a:effectLst/>
                        </a:rPr>
                        <a:t>Li et al (2024)</a:t>
                      </a:r>
                      <a:endParaRPr lang="en-US" sz="1800" b="1" i="0" u="none" strike="noStrike" dirty="0">
                        <a:solidFill>
                          <a:srgbClr val="FFFFFF"/>
                        </a:solidFill>
                        <a:effectLst/>
                        <a:latin typeface="Aptos" panose="020B0004020202020204" pitchFamily="34" charset="0"/>
                      </a:endParaRPr>
                    </a:p>
                  </a:txBody>
                  <a:tcPr marL="6350" marR="6350" marT="6350" marB="0" anchor="ctr"/>
                </a:tc>
                <a:tc>
                  <a:txBody>
                    <a:bodyPr/>
                    <a:lstStyle/>
                    <a:p>
                      <a:pPr algn="ctr" rtl="0" fontAlgn="ctr"/>
                      <a:r>
                        <a:rPr lang="en-US" sz="1800" u="none" strike="noStrike">
                          <a:effectLst/>
                        </a:rPr>
                        <a:t>0.732</a:t>
                      </a:r>
                      <a:endParaRPr lang="en-US" sz="1800" b="1" i="0" u="none" strike="noStrike">
                        <a:solidFill>
                          <a:srgbClr val="FFFFFF"/>
                        </a:solidFill>
                        <a:effectLst/>
                        <a:latin typeface="Aptos" panose="020B0004020202020204" pitchFamily="34" charset="0"/>
                      </a:endParaRPr>
                    </a:p>
                  </a:txBody>
                  <a:tcPr marL="6350" marR="6350" marT="6350" marB="0" anchor="ctr"/>
                </a:tc>
                <a:tc>
                  <a:txBody>
                    <a:bodyPr/>
                    <a:lstStyle/>
                    <a:p>
                      <a:pPr algn="ctr" rtl="0" fontAlgn="ctr"/>
                      <a:r>
                        <a:rPr lang="en-US" sz="1800" u="none" strike="noStrike">
                          <a:effectLst/>
                        </a:rPr>
                        <a:t>0.93</a:t>
                      </a:r>
                      <a:endParaRPr lang="en-US" sz="1800" b="1" i="0" u="none" strike="noStrike">
                        <a:solidFill>
                          <a:srgbClr val="FFFFFF"/>
                        </a:solidFill>
                        <a:effectLst/>
                        <a:latin typeface="Aptos" panose="020B0004020202020204" pitchFamily="34" charset="0"/>
                      </a:endParaRPr>
                    </a:p>
                  </a:txBody>
                  <a:tcPr marL="6350" marR="6350" marT="6350" marB="0" anchor="ctr"/>
                </a:tc>
                <a:tc>
                  <a:txBody>
                    <a:bodyPr/>
                    <a:lstStyle/>
                    <a:p>
                      <a:pPr algn="ctr" rtl="0" fontAlgn="ctr"/>
                      <a:r>
                        <a:rPr lang="en-US" sz="1800" u="none" strike="noStrike" dirty="0">
                          <a:effectLst/>
                        </a:rPr>
                        <a:t>0.9</a:t>
                      </a:r>
                      <a:endParaRPr lang="en-US" sz="1800" b="1" i="0" u="none" strike="noStrike" dirty="0">
                        <a:solidFill>
                          <a:srgbClr val="FFFFFF"/>
                        </a:solidFill>
                        <a:effectLst/>
                        <a:latin typeface="Aptos" panose="020B0004020202020204" pitchFamily="34" charset="0"/>
                      </a:endParaRPr>
                    </a:p>
                  </a:txBody>
                  <a:tcPr marL="6350" marR="6350" marT="6350" marB="0" anchor="ctr"/>
                </a:tc>
                <a:extLst>
                  <a:ext uri="{0D108BD9-81ED-4DB2-BD59-A6C34878D82A}">
                    <a16:rowId xmlns:a16="http://schemas.microsoft.com/office/drawing/2014/main" val="2777864060"/>
                  </a:ext>
                </a:extLst>
              </a:tr>
              <a:tr h="430822">
                <a:tc gridSpan="4">
                  <a:txBody>
                    <a:bodyPr/>
                    <a:lstStyle/>
                    <a:p>
                      <a:pPr algn="ctr" rtl="0" fontAlgn="ctr"/>
                      <a:r>
                        <a:rPr lang="en-US" sz="1800" u="none" strike="noStrike" dirty="0">
                          <a:effectLst/>
                        </a:rPr>
                        <a:t>Against Mammography ML models</a:t>
                      </a:r>
                      <a:endParaRPr lang="en-US" sz="1800" b="1" i="0" u="none" strike="noStrike" dirty="0">
                        <a:solidFill>
                          <a:srgbClr val="FFFFFF"/>
                        </a:solidFill>
                        <a:effectLst/>
                        <a:latin typeface="Aptos" panose="020B0004020202020204" pitchFamily="34" charset="0"/>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23734771"/>
                  </a:ext>
                </a:extLst>
              </a:tr>
              <a:tr h="430822">
                <a:tc>
                  <a:txBody>
                    <a:bodyPr/>
                    <a:lstStyle/>
                    <a:p>
                      <a:pPr algn="l" rtl="0" fontAlgn="ctr"/>
                      <a:r>
                        <a:rPr lang="en-US" sz="1800" u="none" strike="noStrike">
                          <a:effectLst/>
                        </a:rPr>
                        <a:t>Our USS Model</a:t>
                      </a:r>
                      <a:endParaRPr lang="en-US" sz="1800" b="1" i="0" u="none" strike="noStrike">
                        <a:solidFill>
                          <a:srgbClr val="FFFFFF"/>
                        </a:solidFill>
                        <a:effectLst/>
                        <a:latin typeface="Aptos" panose="020B0004020202020204" pitchFamily="34" charset="0"/>
                      </a:endParaRPr>
                    </a:p>
                  </a:txBody>
                  <a:tcPr marL="6350" marR="6350" marT="6350" marB="0" anchor="ctr"/>
                </a:tc>
                <a:tc>
                  <a:txBody>
                    <a:bodyPr/>
                    <a:lstStyle/>
                    <a:p>
                      <a:pPr algn="ctr" rtl="0" fontAlgn="ctr"/>
                      <a:r>
                        <a:rPr lang="en-US" sz="1800" u="none" strike="noStrike">
                          <a:effectLst/>
                        </a:rPr>
                        <a:t>0.927</a:t>
                      </a:r>
                      <a:endParaRPr lang="en-US" sz="1800" b="0" i="0" u="none" strike="noStrike">
                        <a:solidFill>
                          <a:srgbClr val="000000"/>
                        </a:solidFill>
                        <a:effectLst/>
                        <a:latin typeface="Aptos" panose="020B0004020202020204" pitchFamily="34" charset="0"/>
                      </a:endParaRPr>
                    </a:p>
                  </a:txBody>
                  <a:tcPr marL="6350" marR="6350" marT="6350" marB="0" anchor="ctr"/>
                </a:tc>
                <a:tc>
                  <a:txBody>
                    <a:bodyPr/>
                    <a:lstStyle/>
                    <a:p>
                      <a:pPr algn="ctr" rtl="0" fontAlgn="ctr"/>
                      <a:r>
                        <a:rPr lang="en-US" sz="1800" u="none" strike="noStrike">
                          <a:effectLst/>
                        </a:rPr>
                        <a:t>0.933</a:t>
                      </a:r>
                      <a:endParaRPr lang="en-US" sz="1800" b="0" i="0" u="none" strike="noStrike">
                        <a:solidFill>
                          <a:srgbClr val="000000"/>
                        </a:solidFill>
                        <a:effectLst/>
                        <a:latin typeface="Aptos" panose="020B0004020202020204" pitchFamily="34" charset="0"/>
                      </a:endParaRPr>
                    </a:p>
                  </a:txBody>
                  <a:tcPr marL="6350" marR="6350" marT="6350" marB="0" anchor="ctr"/>
                </a:tc>
                <a:tc>
                  <a:txBody>
                    <a:bodyPr/>
                    <a:lstStyle/>
                    <a:p>
                      <a:pPr algn="ctr" rtl="0" fontAlgn="ctr"/>
                      <a:r>
                        <a:rPr lang="en-US" sz="1800" u="none" strike="noStrike" dirty="0">
                          <a:effectLst/>
                        </a:rPr>
                        <a:t>0.97</a:t>
                      </a:r>
                      <a:endParaRPr lang="en-US" sz="1800" b="0" i="0" u="none" strike="noStrike" dirty="0">
                        <a:solidFill>
                          <a:srgbClr val="000000"/>
                        </a:solidFill>
                        <a:effectLst/>
                        <a:latin typeface="Aptos" panose="020B0004020202020204" pitchFamily="34" charset="0"/>
                      </a:endParaRPr>
                    </a:p>
                  </a:txBody>
                  <a:tcPr marL="6350" marR="6350" marT="6350" marB="0" anchor="ctr"/>
                </a:tc>
                <a:extLst>
                  <a:ext uri="{0D108BD9-81ED-4DB2-BD59-A6C34878D82A}">
                    <a16:rowId xmlns:a16="http://schemas.microsoft.com/office/drawing/2014/main" val="2316572777"/>
                  </a:ext>
                </a:extLst>
              </a:tr>
              <a:tr h="430822">
                <a:tc>
                  <a:txBody>
                    <a:bodyPr/>
                    <a:lstStyle/>
                    <a:p>
                      <a:pPr algn="l" rtl="0" fontAlgn="ctr"/>
                      <a:r>
                        <a:rPr lang="en-US" sz="1800" u="none" strike="noStrike">
                          <a:effectLst/>
                        </a:rPr>
                        <a:t>Hanis et al (2022)</a:t>
                      </a:r>
                      <a:endParaRPr lang="en-US" sz="1800" b="1" i="0" u="none" strike="noStrike">
                        <a:solidFill>
                          <a:srgbClr val="FFFFFF"/>
                        </a:solidFill>
                        <a:effectLst/>
                        <a:latin typeface="Aptos" panose="020B0004020202020204" pitchFamily="34" charset="0"/>
                      </a:endParaRPr>
                    </a:p>
                  </a:txBody>
                  <a:tcPr marL="6350" marR="6350" marT="6350" marB="0" anchor="ctr"/>
                </a:tc>
                <a:tc>
                  <a:txBody>
                    <a:bodyPr/>
                    <a:lstStyle/>
                    <a:p>
                      <a:pPr algn="ctr" rtl="0" fontAlgn="ctr"/>
                      <a:r>
                        <a:rPr lang="en-US" sz="1800" u="none" strike="noStrike">
                          <a:effectLst/>
                        </a:rPr>
                        <a:t>0.9</a:t>
                      </a:r>
                      <a:endParaRPr lang="en-US" sz="1800" b="0" i="0" u="none" strike="noStrike">
                        <a:solidFill>
                          <a:srgbClr val="000000"/>
                        </a:solidFill>
                        <a:effectLst/>
                        <a:latin typeface="Aptos" panose="020B0004020202020204" pitchFamily="34" charset="0"/>
                      </a:endParaRPr>
                    </a:p>
                  </a:txBody>
                  <a:tcPr marL="6350" marR="6350" marT="6350" marB="0" anchor="ctr"/>
                </a:tc>
                <a:tc>
                  <a:txBody>
                    <a:bodyPr/>
                    <a:lstStyle/>
                    <a:p>
                      <a:pPr algn="ctr" rtl="0" fontAlgn="ctr"/>
                      <a:r>
                        <a:rPr lang="en-US" sz="1800" u="none" strike="noStrike">
                          <a:effectLst/>
                        </a:rPr>
                        <a:t>0.83</a:t>
                      </a:r>
                      <a:endParaRPr lang="en-US" sz="1800" b="0" i="0" u="none" strike="noStrike">
                        <a:solidFill>
                          <a:srgbClr val="000000"/>
                        </a:solidFill>
                        <a:effectLst/>
                        <a:latin typeface="Aptos" panose="020B0004020202020204" pitchFamily="34" charset="0"/>
                      </a:endParaRPr>
                    </a:p>
                  </a:txBody>
                  <a:tcPr marL="6350" marR="6350" marT="6350" marB="0" anchor="ctr"/>
                </a:tc>
                <a:tc>
                  <a:txBody>
                    <a:bodyPr/>
                    <a:lstStyle/>
                    <a:p>
                      <a:pPr algn="ctr" rtl="0" fontAlgn="ctr"/>
                      <a:r>
                        <a:rPr lang="en-US" sz="1800" u="none" strike="noStrike" dirty="0">
                          <a:effectLst/>
                        </a:rPr>
                        <a:t>0.873</a:t>
                      </a:r>
                      <a:endParaRPr lang="en-US" sz="1800" b="0" i="0" u="none" strike="noStrike" dirty="0">
                        <a:solidFill>
                          <a:srgbClr val="000000"/>
                        </a:solidFill>
                        <a:effectLst/>
                        <a:latin typeface="Aptos" panose="020B0004020202020204" pitchFamily="34" charset="0"/>
                      </a:endParaRPr>
                    </a:p>
                  </a:txBody>
                  <a:tcPr marL="6350" marR="6350" marT="6350" marB="0" anchor="ctr"/>
                </a:tc>
                <a:extLst>
                  <a:ext uri="{0D108BD9-81ED-4DB2-BD59-A6C34878D82A}">
                    <a16:rowId xmlns:a16="http://schemas.microsoft.com/office/drawing/2014/main" val="4257739038"/>
                  </a:ext>
                </a:extLst>
              </a:tr>
              <a:tr h="430822">
                <a:tc>
                  <a:txBody>
                    <a:bodyPr/>
                    <a:lstStyle/>
                    <a:p>
                      <a:pPr algn="l" rtl="0" fontAlgn="ctr"/>
                      <a:r>
                        <a:rPr lang="en-US" sz="1800" u="none" strike="noStrike">
                          <a:effectLst/>
                        </a:rPr>
                        <a:t>Hickman et al (2021)</a:t>
                      </a:r>
                      <a:endParaRPr lang="en-US" sz="1800" b="1" i="0" u="none" strike="noStrike">
                        <a:solidFill>
                          <a:srgbClr val="FFFFFF"/>
                        </a:solidFill>
                        <a:effectLst/>
                        <a:latin typeface="Aptos" panose="020B0004020202020204" pitchFamily="34" charset="0"/>
                      </a:endParaRPr>
                    </a:p>
                  </a:txBody>
                  <a:tcPr marL="6350" marR="6350" marT="6350" marB="0" anchor="ctr"/>
                </a:tc>
                <a:tc>
                  <a:txBody>
                    <a:bodyPr/>
                    <a:lstStyle/>
                    <a:p>
                      <a:pPr algn="ctr" rtl="0" fontAlgn="ctr"/>
                      <a:r>
                        <a:rPr lang="en-US" sz="1800" u="none" strike="noStrike">
                          <a:effectLst/>
                        </a:rPr>
                        <a:t>0.89</a:t>
                      </a:r>
                      <a:endParaRPr lang="en-US" sz="1800" b="0" i="0" u="none" strike="noStrike">
                        <a:solidFill>
                          <a:srgbClr val="000000"/>
                        </a:solidFill>
                        <a:effectLst/>
                        <a:latin typeface="Aptos" panose="020B0004020202020204" pitchFamily="34" charset="0"/>
                      </a:endParaRPr>
                    </a:p>
                  </a:txBody>
                  <a:tcPr marL="6350" marR="6350" marT="6350" marB="0" anchor="ctr"/>
                </a:tc>
                <a:tc>
                  <a:txBody>
                    <a:bodyPr/>
                    <a:lstStyle/>
                    <a:p>
                      <a:pPr algn="ctr" rtl="0" fontAlgn="ctr"/>
                      <a:r>
                        <a:rPr lang="en-US" sz="1800" u="none" strike="noStrike">
                          <a:effectLst/>
                        </a:rPr>
                        <a:t>0.754</a:t>
                      </a:r>
                      <a:endParaRPr lang="en-US" sz="1800" b="0" i="0" u="none" strike="noStrike">
                        <a:solidFill>
                          <a:srgbClr val="000000"/>
                        </a:solidFill>
                        <a:effectLst/>
                        <a:latin typeface="Aptos" panose="020B0004020202020204" pitchFamily="34" charset="0"/>
                      </a:endParaRPr>
                    </a:p>
                  </a:txBody>
                  <a:tcPr marL="6350" marR="6350" marT="6350" marB="0" anchor="ctr"/>
                </a:tc>
                <a:tc>
                  <a:txBody>
                    <a:bodyPr/>
                    <a:lstStyle/>
                    <a:p>
                      <a:pPr algn="ctr" rtl="0" fontAlgn="ctr"/>
                      <a:r>
                        <a:rPr lang="en-US" sz="1800" u="none" strike="noStrike" dirty="0">
                          <a:effectLst/>
                        </a:rPr>
                        <a:t>0.906</a:t>
                      </a:r>
                      <a:endParaRPr lang="en-US" sz="1800" b="0" i="0" u="none" strike="noStrike" dirty="0">
                        <a:solidFill>
                          <a:srgbClr val="000000"/>
                        </a:solidFill>
                        <a:effectLst/>
                        <a:latin typeface="Aptos" panose="020B0004020202020204" pitchFamily="34" charset="0"/>
                      </a:endParaRPr>
                    </a:p>
                  </a:txBody>
                  <a:tcPr marL="6350" marR="6350" marT="6350" marB="0" anchor="ctr"/>
                </a:tc>
                <a:extLst>
                  <a:ext uri="{0D108BD9-81ED-4DB2-BD59-A6C34878D82A}">
                    <a16:rowId xmlns:a16="http://schemas.microsoft.com/office/drawing/2014/main" val="2393754794"/>
                  </a:ext>
                </a:extLst>
              </a:tr>
              <a:tr h="430822">
                <a:tc gridSpan="4">
                  <a:txBody>
                    <a:bodyPr/>
                    <a:lstStyle/>
                    <a:p>
                      <a:pPr algn="ctr" rtl="0" fontAlgn="ctr"/>
                      <a:r>
                        <a:rPr lang="en-US" sz="1800" u="none" strike="noStrike" dirty="0">
                          <a:effectLst/>
                        </a:rPr>
                        <a:t>Against Human Readers</a:t>
                      </a:r>
                      <a:endParaRPr lang="en-US" sz="1800" b="1" i="0" u="none" strike="noStrike" dirty="0">
                        <a:solidFill>
                          <a:srgbClr val="FFFFFF"/>
                        </a:solidFill>
                        <a:effectLst/>
                        <a:latin typeface="Aptos" panose="020B0004020202020204" pitchFamily="34" charset="0"/>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69002433"/>
                  </a:ext>
                </a:extLst>
              </a:tr>
              <a:tr h="430822">
                <a:tc>
                  <a:txBody>
                    <a:bodyPr/>
                    <a:lstStyle/>
                    <a:p>
                      <a:pPr algn="l" rtl="0" fontAlgn="ctr"/>
                      <a:r>
                        <a:rPr lang="en-US" sz="1800" u="none" strike="noStrike">
                          <a:effectLst/>
                        </a:rPr>
                        <a:t>Our Model </a:t>
                      </a:r>
                      <a:endParaRPr lang="en-US" sz="1800" b="1" i="0" u="none" strike="noStrike">
                        <a:solidFill>
                          <a:srgbClr val="FFFFFF"/>
                        </a:solidFill>
                        <a:effectLst/>
                        <a:latin typeface="Aptos" panose="020B0004020202020204" pitchFamily="34" charset="0"/>
                      </a:endParaRPr>
                    </a:p>
                  </a:txBody>
                  <a:tcPr marL="6350" marR="6350" marT="6350" marB="0" anchor="ctr"/>
                </a:tc>
                <a:tc>
                  <a:txBody>
                    <a:bodyPr/>
                    <a:lstStyle/>
                    <a:p>
                      <a:pPr algn="ctr" rtl="0" fontAlgn="ctr"/>
                      <a:r>
                        <a:rPr lang="en-US" sz="1800" u="none" strike="noStrike">
                          <a:effectLst/>
                        </a:rPr>
                        <a:t>0.99</a:t>
                      </a:r>
                      <a:endParaRPr lang="en-US" sz="1800" b="0" i="0" u="none" strike="noStrike">
                        <a:solidFill>
                          <a:srgbClr val="000000"/>
                        </a:solidFill>
                        <a:effectLst/>
                        <a:latin typeface="Aptos" panose="020B0004020202020204" pitchFamily="34" charset="0"/>
                      </a:endParaRPr>
                    </a:p>
                  </a:txBody>
                  <a:tcPr marL="6350" marR="6350" marT="6350" marB="0" anchor="ctr"/>
                </a:tc>
                <a:tc>
                  <a:txBody>
                    <a:bodyPr/>
                    <a:lstStyle/>
                    <a:p>
                      <a:pPr algn="ctr" rtl="0" fontAlgn="ctr"/>
                      <a:r>
                        <a:rPr lang="en-US" sz="1800" u="none" strike="noStrike">
                          <a:effectLst/>
                        </a:rPr>
                        <a:t>0.933</a:t>
                      </a:r>
                      <a:endParaRPr lang="en-US" sz="1800" b="0" i="0" u="none" strike="noStrike">
                        <a:solidFill>
                          <a:srgbClr val="000000"/>
                        </a:solidFill>
                        <a:effectLst/>
                        <a:latin typeface="Aptos" panose="020B0004020202020204" pitchFamily="34" charset="0"/>
                      </a:endParaRPr>
                    </a:p>
                  </a:txBody>
                  <a:tcPr marL="6350" marR="6350" marT="6350" marB="0" anchor="ctr"/>
                </a:tc>
                <a:tc>
                  <a:txBody>
                    <a:bodyPr/>
                    <a:lstStyle/>
                    <a:p>
                      <a:pPr algn="ctr" rtl="0" fontAlgn="ctr"/>
                      <a:r>
                        <a:rPr lang="en-US" sz="1800" u="none" strike="noStrike" dirty="0">
                          <a:effectLst/>
                        </a:rPr>
                        <a:t>0.97</a:t>
                      </a:r>
                      <a:endParaRPr lang="en-US" sz="1800" b="0" i="0" u="none" strike="noStrike" dirty="0">
                        <a:solidFill>
                          <a:srgbClr val="000000"/>
                        </a:solidFill>
                        <a:effectLst/>
                        <a:latin typeface="Aptos" panose="020B0004020202020204" pitchFamily="34" charset="0"/>
                      </a:endParaRPr>
                    </a:p>
                  </a:txBody>
                  <a:tcPr marL="6350" marR="6350" marT="6350" marB="0" anchor="ctr"/>
                </a:tc>
                <a:extLst>
                  <a:ext uri="{0D108BD9-81ED-4DB2-BD59-A6C34878D82A}">
                    <a16:rowId xmlns:a16="http://schemas.microsoft.com/office/drawing/2014/main" val="2513709104"/>
                  </a:ext>
                </a:extLst>
              </a:tr>
              <a:tr h="1141027">
                <a:tc>
                  <a:txBody>
                    <a:bodyPr/>
                    <a:lstStyle/>
                    <a:p>
                      <a:pPr algn="l" rtl="0" fontAlgn="ctr"/>
                      <a:r>
                        <a:rPr lang="it-IT" sz="1800" u="none" strike="noStrike">
                          <a:effectLst/>
                        </a:rPr>
                        <a:t>Miglioretti et al (2015)Mammography thresholds</a:t>
                      </a:r>
                      <a:endParaRPr lang="it-IT" sz="1800" b="1" i="0" u="none" strike="noStrike">
                        <a:solidFill>
                          <a:srgbClr val="FFFFFF"/>
                        </a:solidFill>
                        <a:effectLst/>
                        <a:latin typeface="Aptos" panose="020B0004020202020204" pitchFamily="34" charset="0"/>
                      </a:endParaRPr>
                    </a:p>
                  </a:txBody>
                  <a:tcPr marL="6350" marR="6350" marT="6350" marB="0" anchor="ctr"/>
                </a:tc>
                <a:tc>
                  <a:txBody>
                    <a:bodyPr/>
                    <a:lstStyle/>
                    <a:p>
                      <a:pPr algn="ctr" rtl="0" fontAlgn="ctr"/>
                      <a:r>
                        <a:rPr lang="en-US" sz="1800" u="none" strike="noStrike">
                          <a:effectLst/>
                        </a:rPr>
                        <a:t> </a:t>
                      </a:r>
                      <a:endParaRPr lang="en-US" sz="1800" b="0" i="0" u="none" strike="noStrike">
                        <a:solidFill>
                          <a:srgbClr val="000000"/>
                        </a:solidFill>
                        <a:effectLst/>
                        <a:latin typeface="Aptos" panose="020B0004020202020204" pitchFamily="34" charset="0"/>
                      </a:endParaRPr>
                    </a:p>
                  </a:txBody>
                  <a:tcPr marL="6350" marR="6350" marT="6350" marB="0" anchor="ctr"/>
                </a:tc>
                <a:tc>
                  <a:txBody>
                    <a:bodyPr/>
                    <a:lstStyle/>
                    <a:p>
                      <a:pPr algn="ctr" rtl="0" fontAlgn="ctr"/>
                      <a:r>
                        <a:rPr lang="en-US" sz="1800" u="none" strike="noStrike">
                          <a:effectLst/>
                        </a:rPr>
                        <a:t>≥0.75</a:t>
                      </a:r>
                      <a:endParaRPr lang="en-US" sz="1800" b="0" i="0" u="none" strike="noStrike">
                        <a:solidFill>
                          <a:srgbClr val="000000"/>
                        </a:solidFill>
                        <a:effectLst/>
                        <a:latin typeface="Aptos" panose="020B0004020202020204" pitchFamily="34" charset="0"/>
                      </a:endParaRPr>
                    </a:p>
                  </a:txBody>
                  <a:tcPr marL="6350" marR="6350" marT="6350" marB="0" anchor="ctr"/>
                </a:tc>
                <a:tc>
                  <a:txBody>
                    <a:bodyPr/>
                    <a:lstStyle/>
                    <a:p>
                      <a:pPr algn="ctr" rtl="0" fontAlgn="ctr"/>
                      <a:r>
                        <a:rPr lang="en-US" sz="1800" u="none" strike="noStrike" dirty="0">
                          <a:effectLst/>
                        </a:rPr>
                        <a:t>≥0.88</a:t>
                      </a:r>
                      <a:endParaRPr lang="en-US" sz="1800" b="0" i="0" u="none" strike="noStrike" dirty="0">
                        <a:solidFill>
                          <a:srgbClr val="000000"/>
                        </a:solidFill>
                        <a:effectLst/>
                        <a:latin typeface="Aptos" panose="020B0004020202020204" pitchFamily="34" charset="0"/>
                      </a:endParaRPr>
                    </a:p>
                  </a:txBody>
                  <a:tcPr marL="6350" marR="6350" marT="6350" marB="0" anchor="ctr"/>
                </a:tc>
                <a:extLst>
                  <a:ext uri="{0D108BD9-81ED-4DB2-BD59-A6C34878D82A}">
                    <a16:rowId xmlns:a16="http://schemas.microsoft.com/office/drawing/2014/main" val="3718285785"/>
                  </a:ext>
                </a:extLst>
              </a:tr>
              <a:tr h="430822">
                <a:tc>
                  <a:txBody>
                    <a:bodyPr/>
                    <a:lstStyle/>
                    <a:p>
                      <a:pPr algn="l" rtl="0" fontAlgn="ctr"/>
                      <a:r>
                        <a:rPr lang="en-US" sz="1800" u="none" strike="noStrike">
                          <a:effectLst/>
                        </a:rPr>
                        <a:t>Hickman et al (2021)</a:t>
                      </a:r>
                      <a:endParaRPr lang="en-US" sz="1800" b="1" i="0" u="none" strike="noStrike">
                        <a:solidFill>
                          <a:srgbClr val="FFFFFF"/>
                        </a:solidFill>
                        <a:effectLst/>
                        <a:latin typeface="Aptos" panose="020B0004020202020204" pitchFamily="34" charset="0"/>
                      </a:endParaRPr>
                    </a:p>
                  </a:txBody>
                  <a:tcPr marL="6350" marR="6350" marT="6350" marB="0" anchor="ctr"/>
                </a:tc>
                <a:tc>
                  <a:txBody>
                    <a:bodyPr/>
                    <a:lstStyle/>
                    <a:p>
                      <a:pPr algn="ctr" rtl="0" fontAlgn="ctr"/>
                      <a:r>
                        <a:rPr lang="en-US" sz="1800" u="none" strike="noStrike" dirty="0">
                          <a:effectLst/>
                        </a:rPr>
                        <a:t>0.85</a:t>
                      </a:r>
                      <a:endParaRPr lang="en-US" sz="1800" b="0" i="0" u="none" strike="noStrike" dirty="0">
                        <a:solidFill>
                          <a:srgbClr val="000000"/>
                        </a:solidFill>
                        <a:effectLst/>
                        <a:latin typeface="Aptos" panose="020B0004020202020204" pitchFamily="34" charset="0"/>
                      </a:endParaRPr>
                    </a:p>
                  </a:txBody>
                  <a:tcPr marL="6350" marR="6350" marT="6350" marB="0" anchor="ctr"/>
                </a:tc>
                <a:tc>
                  <a:txBody>
                    <a:bodyPr/>
                    <a:lstStyle/>
                    <a:p>
                      <a:pPr algn="ctr" rtl="0" fontAlgn="ctr"/>
                      <a:r>
                        <a:rPr lang="en-US" sz="1800" u="none" strike="noStrike">
                          <a:effectLst/>
                        </a:rPr>
                        <a:t>0.73</a:t>
                      </a:r>
                      <a:endParaRPr lang="en-US" sz="1800" b="0" i="0" u="none" strike="noStrike">
                        <a:solidFill>
                          <a:srgbClr val="000000"/>
                        </a:solidFill>
                        <a:effectLst/>
                        <a:latin typeface="Aptos" panose="020B0004020202020204" pitchFamily="34" charset="0"/>
                      </a:endParaRPr>
                    </a:p>
                  </a:txBody>
                  <a:tcPr marL="6350" marR="6350" marT="6350" marB="0" anchor="ctr"/>
                </a:tc>
                <a:tc>
                  <a:txBody>
                    <a:bodyPr/>
                    <a:lstStyle/>
                    <a:p>
                      <a:pPr algn="ctr" rtl="0" fontAlgn="ctr"/>
                      <a:r>
                        <a:rPr lang="en-US" sz="1800" u="none" strike="noStrike" dirty="0">
                          <a:effectLst/>
                        </a:rPr>
                        <a:t>0.886</a:t>
                      </a:r>
                      <a:endParaRPr lang="en-US" sz="1800" b="0" i="0" u="none" strike="noStrike" dirty="0">
                        <a:solidFill>
                          <a:srgbClr val="000000"/>
                        </a:solidFill>
                        <a:effectLst/>
                        <a:latin typeface="Aptos" panose="020B0004020202020204" pitchFamily="34" charset="0"/>
                      </a:endParaRPr>
                    </a:p>
                  </a:txBody>
                  <a:tcPr marL="6350" marR="6350" marT="6350" marB="0" anchor="ctr"/>
                </a:tc>
                <a:extLst>
                  <a:ext uri="{0D108BD9-81ED-4DB2-BD59-A6C34878D82A}">
                    <a16:rowId xmlns:a16="http://schemas.microsoft.com/office/drawing/2014/main" val="1683978489"/>
                  </a:ext>
                </a:extLst>
              </a:tr>
            </a:tbl>
          </a:graphicData>
        </a:graphic>
      </p:graphicFrame>
    </p:spTree>
    <p:extLst>
      <p:ext uri="{BB962C8B-B14F-4D97-AF65-F5344CB8AC3E}">
        <p14:creationId xmlns:p14="http://schemas.microsoft.com/office/powerpoint/2010/main" val="2810563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 dockstate="right" visibility="0" width="525"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73182B00-0738-4A1C-8AD7-176A888ADDC5}">
  <we:reference id="wa104379997" version="3.0.0.0" store="en-US" storeType="OMEX"/>
  <we:alternateReferences>
    <we:reference id="wa104379997" version="3.0.0.0" store="wa10437999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79792F1C-CC91-484E-B835-1A64A6B2AAF5}">
  <we:reference id="wa200005566" version="3.0.0.3" store="en-US"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3369</TotalTime>
  <Words>1686</Words>
  <Application>Microsoft Office PowerPoint</Application>
  <PresentationFormat>Widescreen</PresentationFormat>
  <Paragraphs>141</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Algerian</vt:lpstr>
      <vt:lpstr>Aptos</vt:lpstr>
      <vt:lpstr>Aptos Display</vt:lpstr>
      <vt:lpstr>Arial</vt:lpstr>
      <vt:lpstr>Calibri</vt:lpstr>
      <vt:lpstr>Symbol</vt:lpstr>
      <vt:lpstr>Times New Roman</vt:lpstr>
      <vt:lpstr>Wingdings</vt:lpstr>
      <vt:lpstr>Office Theme</vt:lpstr>
      <vt:lpstr>EXPLORING DEEP LEARNING AI  ULTRASOUND AS A PRIMARY BREAST CANCER SCREENING TOOL </vt:lpstr>
      <vt:lpstr>Overview</vt:lpstr>
      <vt:lpstr>Literature Review</vt:lpstr>
      <vt:lpstr>Problem Statement &amp; Aim of Study</vt:lpstr>
      <vt:lpstr>Study Significance</vt:lpstr>
      <vt:lpstr>Methodology</vt:lpstr>
      <vt:lpstr>Code Snippets</vt:lpstr>
      <vt:lpstr>Results</vt:lpstr>
      <vt:lpstr>Discussion</vt:lpstr>
      <vt:lpstr>Discussion</vt:lpstr>
      <vt:lpstr>Conclusion</vt:lpstr>
      <vt:lpstr>Limitations &amp; Recommendations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Frederick Damptey</dc:creator>
  <cp:lastModifiedBy>Frederick Damptey</cp:lastModifiedBy>
  <cp:revision>84</cp:revision>
  <dcterms:created xsi:type="dcterms:W3CDTF">2025-04-14T02:11:15Z</dcterms:created>
  <dcterms:modified xsi:type="dcterms:W3CDTF">2025-04-17T18:31:05Z</dcterms:modified>
</cp:coreProperties>
</file>