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verpass"/>
      <p:regular r:id="rId17"/>
      <p:bold r:id="rId18"/>
      <p:italic r:id="rId19"/>
      <p:boldItalic r:id="rId20"/>
    </p:embeddedFont>
    <p:embeddedFont>
      <p:font typeface="Overpass Light"/>
      <p:regular r:id="rId21"/>
      <p:bold r:id="rId22"/>
      <p:italic r:id="rId23"/>
      <p:boldItalic r:id="rId24"/>
    </p:embeddedFont>
    <p:embeddedFont>
      <p:font typeface="Red Hat Display"/>
      <p:regular r:id="rId25"/>
      <p:bold r:id="rId26"/>
      <p:italic r:id="rId27"/>
      <p:boldItalic r:id="rId28"/>
    </p:embeddedFont>
    <p:embeddedFont>
      <p:font typeface="Overpass SemiBold"/>
      <p:regular r:id="rId29"/>
      <p:bold r:id="rId30"/>
      <p:italic r:id="rId31"/>
      <p:boldItalic r:id="rId32"/>
    </p:embeddedFont>
    <p:embeddedFont>
      <p:font typeface="Red Hat Tex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verpass-boldItalic.fntdata"/><Relationship Id="rId22" Type="http://schemas.openxmlformats.org/officeDocument/2006/relationships/font" Target="fonts/OverpassLight-bold.fntdata"/><Relationship Id="rId21" Type="http://schemas.openxmlformats.org/officeDocument/2006/relationships/font" Target="fonts/OverpassLight-regular.fntdata"/><Relationship Id="rId24" Type="http://schemas.openxmlformats.org/officeDocument/2006/relationships/font" Target="fonts/OverpassLight-boldItalic.fntdata"/><Relationship Id="rId23" Type="http://schemas.openxmlformats.org/officeDocument/2006/relationships/font" Target="fonts/Overpass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edHatDisplay-bold.fntdata"/><Relationship Id="rId25" Type="http://schemas.openxmlformats.org/officeDocument/2006/relationships/font" Target="fonts/RedHatDisplay-regular.fntdata"/><Relationship Id="rId28" Type="http://schemas.openxmlformats.org/officeDocument/2006/relationships/font" Target="fonts/RedHatDisplay-boldItalic.fntdata"/><Relationship Id="rId27" Type="http://schemas.openxmlformats.org/officeDocument/2006/relationships/font" Target="fonts/RedHat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verpass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verpassSemiBold-italic.fntdata"/><Relationship Id="rId30" Type="http://schemas.openxmlformats.org/officeDocument/2006/relationships/font" Target="fonts/OverpassSemiBold-bold.fntdata"/><Relationship Id="rId11" Type="http://schemas.openxmlformats.org/officeDocument/2006/relationships/slide" Target="slides/slide6.xml"/><Relationship Id="rId33" Type="http://schemas.openxmlformats.org/officeDocument/2006/relationships/font" Target="fonts/RedHatText-regular.fntdata"/><Relationship Id="rId10" Type="http://schemas.openxmlformats.org/officeDocument/2006/relationships/slide" Target="slides/slide5.xml"/><Relationship Id="rId32" Type="http://schemas.openxmlformats.org/officeDocument/2006/relationships/font" Target="fonts/OverpassSemiBold-boldItalic.fntdata"/><Relationship Id="rId13" Type="http://schemas.openxmlformats.org/officeDocument/2006/relationships/slide" Target="slides/slide8.xml"/><Relationship Id="rId35" Type="http://schemas.openxmlformats.org/officeDocument/2006/relationships/font" Target="fonts/RedHatText-italic.fntdata"/><Relationship Id="rId12" Type="http://schemas.openxmlformats.org/officeDocument/2006/relationships/slide" Target="slides/slide7.xml"/><Relationship Id="rId34" Type="http://schemas.openxmlformats.org/officeDocument/2006/relationships/font" Target="fonts/RedHatTex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edHatText-boldItalic.fntdata"/><Relationship Id="rId17" Type="http://schemas.openxmlformats.org/officeDocument/2006/relationships/font" Target="fonts/Overpass-regular.fntdata"/><Relationship Id="rId16" Type="http://schemas.openxmlformats.org/officeDocument/2006/relationships/slide" Target="slides/slide11.xml"/><Relationship Id="rId19" Type="http://schemas.openxmlformats.org/officeDocument/2006/relationships/font" Target="fonts/Overpass-italic.fntdata"/><Relationship Id="rId18" Type="http://schemas.openxmlformats.org/officeDocument/2006/relationships/font" Target="fonts/Overpas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aa88fde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aa88fde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aa88fdee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aa88fdee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aa88fdee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aa88fdee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aa88fdee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aa88fdee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aa88fdee5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aa88fdee5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aa88fdee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aa88fdee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aa88fdee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aa88fdee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aa88fdee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aa88fdee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aa88fdee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aa88fdee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aa88fdee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aa88fdee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aa88fdee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aa88fdee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">
  <p:cSld name="CUSTOM_4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52" name="Google Shape;52;p1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54" name="Google Shape;54;p1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6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2" type="subTitle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500">
                <a:solidFill>
                  <a:srgbClr val="4D4D4F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/>
        </p:nvSpPr>
        <p:spPr>
          <a:xfrm>
            <a:off x="3796098" y="4860302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lang="en" sz="500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DOCAPOST  - RED HAT</a:t>
            </a:r>
            <a:endParaRPr sz="500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peratorhub.io/operator/percona-xtradb-cluster-operato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23000" y="1419900"/>
            <a:ext cx="4187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ed Hat Display"/>
                <a:ea typeface="Red Hat Display"/>
                <a:cs typeface="Red Hat Display"/>
                <a:sym typeface="Red Hat Display"/>
              </a:rPr>
              <a:t>DBaaS</a:t>
            </a:r>
            <a:endParaRPr sz="36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ed Hat Display"/>
                <a:ea typeface="Red Hat Display"/>
                <a:cs typeface="Red Hat Display"/>
                <a:sym typeface="Red Hat Display"/>
              </a:rPr>
              <a:t>Managed service</a:t>
            </a:r>
            <a:r>
              <a:rPr lang="en" sz="2400">
                <a:latin typeface="Red Hat Display"/>
                <a:ea typeface="Red Hat Display"/>
                <a:cs typeface="Red Hat Display"/>
                <a:sym typeface="Red Hat Display"/>
              </a:rPr>
              <a:t> </a:t>
            </a:r>
            <a:endParaRPr sz="24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"/>
                <a:ea typeface="Red Hat Display"/>
                <a:cs typeface="Red Hat Display"/>
                <a:sym typeface="Red Hat Display"/>
              </a:rPr>
              <a:t>(ex mysql, postgres) </a:t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 txBox="1"/>
          <p:nvPr/>
        </p:nvSpPr>
        <p:spPr>
          <a:xfrm>
            <a:off x="1717163" y="3747300"/>
            <a:ext cx="588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en">
                <a:solidFill>
                  <a:srgbClr val="FF0000"/>
                </a:solidFill>
              </a:rPr>
              <a:t>Users can troubleshoot request performance issue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 txBox="1"/>
          <p:nvPr/>
        </p:nvSpPr>
        <p:spPr>
          <a:xfrm>
            <a:off x="3009038" y="1291900"/>
            <a:ext cx="588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en">
                <a:solidFill>
                  <a:srgbClr val="FF0000"/>
                </a:solidFill>
              </a:rPr>
              <a:t>Openshift provides generic alerting rules but more can be added to provide better accuracy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687225" y="448850"/>
            <a:ext cx="7344300" cy="4002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DBaaS  - Managed services using Openshift - example  PostgreSQL / MySQL</a:t>
            </a:r>
            <a:endParaRPr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717125" y="1152475"/>
            <a:ext cx="811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Char char="-"/>
            </a:pPr>
            <a:r>
              <a:rPr lang="en" sz="1200">
                <a:latin typeface="Red Hat Display"/>
                <a:ea typeface="Red Hat Display"/>
                <a:cs typeface="Red Hat Display"/>
                <a:sym typeface="Red Hat Display"/>
              </a:rPr>
              <a:t>Users</a:t>
            </a:r>
            <a:r>
              <a:rPr lang="en" sz="1200">
                <a:latin typeface="Red Hat Display"/>
                <a:ea typeface="Red Hat Display"/>
                <a:cs typeface="Red Hat Display"/>
                <a:sym typeface="Red Hat Display"/>
              </a:rPr>
              <a:t> (via a web portal and/or API) can create databases as self service provisioning</a:t>
            </a:r>
            <a:endParaRPr sz="12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Char char="-"/>
            </a:pPr>
            <a:r>
              <a:rPr lang="en" sz="1200">
                <a:latin typeface="Red Hat Display"/>
                <a:ea typeface="Red Hat Display"/>
                <a:cs typeface="Red Hat Display"/>
                <a:sym typeface="Red Hat Display"/>
              </a:rPr>
              <a:t>The databases will be managed by an IT Team, not directly by the users</a:t>
            </a:r>
            <a:endParaRPr sz="12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Char char="-"/>
            </a:pPr>
            <a:r>
              <a:rPr lang="en" sz="1200">
                <a:latin typeface="Red Hat Display"/>
                <a:ea typeface="Red Hat Display"/>
                <a:cs typeface="Red Hat Display"/>
                <a:sym typeface="Red Hat Display"/>
              </a:rPr>
              <a:t>Openshift provides native monitoring and alerting for this databases</a:t>
            </a:r>
            <a:endParaRPr sz="12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Char char="-"/>
            </a:pPr>
            <a:r>
              <a:rPr lang="en" sz="1200">
                <a:latin typeface="Red Hat Display"/>
                <a:ea typeface="Red Hat Display"/>
                <a:cs typeface="Red Hat Display"/>
                <a:sym typeface="Red Hat Display"/>
              </a:rPr>
              <a:t>In this example, we provide additional tools for admin and users : pgAdmin, phpMyAdmin</a:t>
            </a:r>
            <a:endParaRPr sz="12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Char char="-"/>
            </a:pPr>
            <a:r>
              <a:rPr lang="en" sz="1200">
                <a:latin typeface="Red Hat Display"/>
                <a:ea typeface="Red Hat Display"/>
                <a:cs typeface="Red Hat Display"/>
                <a:sym typeface="Red Hat Display"/>
              </a:rPr>
              <a:t>Those tools bring tuning and performance troubleshooting capabilities</a:t>
            </a:r>
            <a:endParaRPr sz="12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Char char="-"/>
            </a:pPr>
            <a:r>
              <a:rPr lang="en" sz="1200">
                <a:latin typeface="Red Hat Display"/>
                <a:ea typeface="Red Hat Display"/>
                <a:cs typeface="Red Hat Display"/>
                <a:sym typeface="Red Hat Display"/>
              </a:rPr>
              <a:t>Snapshots are provided for easily backuping/restoring the databases </a:t>
            </a:r>
            <a:endParaRPr sz="12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ed Hat Display"/>
                <a:ea typeface="Red Hat Display"/>
                <a:cs typeface="Red Hat Display"/>
                <a:sym typeface="Red Hat Display"/>
              </a:rPr>
              <a:t>This application demo is still simple but shows how you can create a real managed service</a:t>
            </a:r>
            <a:endParaRPr sz="12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ed Hat Display"/>
                <a:ea typeface="Red Hat Display"/>
                <a:cs typeface="Red Hat Display"/>
                <a:sym typeface="Red Hat Display"/>
              </a:rPr>
              <a:t>Others operators can be looked at : </a:t>
            </a:r>
            <a:endParaRPr sz="12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Red Hat Display"/>
              <a:buChar char="-"/>
            </a:pPr>
            <a:r>
              <a:rPr lang="en" sz="1200" u="sng">
                <a:solidFill>
                  <a:schemeClr val="hlink"/>
                </a:solidFill>
                <a:latin typeface="Red Hat Display"/>
                <a:ea typeface="Red Hat Display"/>
                <a:cs typeface="Red Hat Display"/>
                <a:sym typeface="Red Hat Display"/>
                <a:hlinkClick r:id="rId3"/>
              </a:rPr>
              <a:t>https://operatorhub.io/operator/percona-xtradb-cluster-operator</a:t>
            </a:r>
            <a:endParaRPr sz="12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59602" cy="492727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1572750" y="3089325"/>
            <a:ext cx="5889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This is a simple angular self-service dbaas portal</a:t>
            </a:r>
            <a:endParaRPr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en">
                <a:solidFill>
                  <a:srgbClr val="FF0000"/>
                </a:solidFill>
              </a:rPr>
              <a:t>Users can create databases and handle their content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en">
                <a:solidFill>
                  <a:srgbClr val="FF0000"/>
                </a:solidFill>
              </a:rPr>
              <a:t>But underlying infrastructure is managed by an IT Team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en">
                <a:solidFill>
                  <a:srgbClr val="FF0000"/>
                </a:solidFill>
              </a:rPr>
              <a:t>Users </a:t>
            </a:r>
            <a:r>
              <a:rPr lang="en">
                <a:solidFill>
                  <a:srgbClr val="FF0000"/>
                </a:solidFill>
              </a:rPr>
              <a:t>only</a:t>
            </a:r>
            <a:r>
              <a:rPr lang="en">
                <a:solidFill>
                  <a:srgbClr val="FF0000"/>
                </a:solidFill>
              </a:rPr>
              <a:t> configure and use their databases </a:t>
            </a:r>
            <a:endParaRPr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en">
                <a:solidFill>
                  <a:srgbClr val="FF0000"/>
                </a:solidFill>
              </a:rPr>
              <a:t>The IT Team handles the service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en">
                <a:solidFill>
                  <a:srgbClr val="FF0000"/>
                </a:solidFill>
              </a:rPr>
              <a:t>It manages the underlying infrastructure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en">
                <a:solidFill>
                  <a:srgbClr val="FF0000"/>
                </a:solidFill>
              </a:rPr>
              <a:t>And the Portail/Api for users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08674" cy="489862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392128" y="3618275"/>
            <a:ext cx="7178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en">
                <a:solidFill>
                  <a:srgbClr val="FF0000"/>
                </a:solidFill>
              </a:rPr>
              <a:t>For each database instance</a:t>
            </a:r>
            <a:r>
              <a:rPr lang="en">
                <a:solidFill>
                  <a:srgbClr val="FF0000"/>
                </a:solidFill>
              </a:rPr>
              <a:t> : </a:t>
            </a:r>
            <a:endParaRPr>
              <a:solidFill>
                <a:srgbClr val="FF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en">
                <a:solidFill>
                  <a:srgbClr val="FF0000"/>
                </a:solidFill>
              </a:rPr>
              <a:t>The user sets the database admin password at creation</a:t>
            </a:r>
            <a:endParaRPr>
              <a:solidFill>
                <a:srgbClr val="FF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en">
                <a:solidFill>
                  <a:srgbClr val="FF0000"/>
                </a:solidFill>
              </a:rPr>
              <a:t>The database can be reached from outside the cluster (via node port)</a:t>
            </a:r>
            <a:endParaRPr>
              <a:solidFill>
                <a:srgbClr val="FF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en">
                <a:solidFill>
                  <a:srgbClr val="FF0000"/>
                </a:solidFill>
              </a:rPr>
              <a:t>An admin url is also available</a:t>
            </a:r>
            <a:endParaRPr>
              <a:solidFill>
                <a:srgbClr val="FF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en">
                <a:solidFill>
                  <a:srgbClr val="FF0000"/>
                </a:solidFill>
              </a:rPr>
              <a:t>Users can snapshot their database (volumesnapshot)</a:t>
            </a:r>
            <a:endParaRPr>
              <a:solidFill>
                <a:srgbClr val="FF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en">
                <a:solidFill>
                  <a:srgbClr val="FF0000"/>
                </a:solidFill>
              </a:rPr>
              <a:t>Users can restore a database from a snapshot (mode recover)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2014063" y="3514600"/>
            <a:ext cx="5889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en">
                <a:solidFill>
                  <a:srgbClr val="FF0000"/>
                </a:solidFill>
              </a:rPr>
              <a:t>The databases are running on Openshift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en">
                <a:solidFill>
                  <a:srgbClr val="FF0000"/>
                </a:solidFill>
              </a:rPr>
              <a:t>The namespaces where are running the databases are created (automaticaly) and managed only by the IT Team</a:t>
            </a:r>
            <a:r>
              <a:rPr lang="en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550"/>
            <a:ext cx="8602123" cy="48065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9"/>
          <p:cNvCxnSpPr/>
          <p:nvPr/>
        </p:nvCxnSpPr>
        <p:spPr>
          <a:xfrm>
            <a:off x="6178625" y="1516575"/>
            <a:ext cx="188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0000">
                <a:alpha val="98000"/>
              </a:srgbClr>
            </a:outerShdw>
          </a:effectLst>
        </p:spPr>
      </p:cxnSp>
      <p:sp>
        <p:nvSpPr>
          <p:cNvPr id="94" name="Google Shape;94;p19"/>
          <p:cNvSpPr txBox="1"/>
          <p:nvPr/>
        </p:nvSpPr>
        <p:spPr>
          <a:xfrm>
            <a:off x="8000100" y="1452375"/>
            <a:ext cx="87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/>
              <a:t>external</a:t>
            </a:r>
            <a:endParaRPr b="1"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/>
              <a:t>access</a:t>
            </a:r>
            <a:endParaRPr b="1" i="1" sz="1100"/>
          </a:p>
        </p:txBody>
      </p:sp>
      <p:sp>
        <p:nvSpPr>
          <p:cNvPr id="95" name="Google Shape;95;p19"/>
          <p:cNvSpPr txBox="1"/>
          <p:nvPr/>
        </p:nvSpPr>
        <p:spPr>
          <a:xfrm>
            <a:off x="457038" y="3091500"/>
            <a:ext cx="588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en">
                <a:solidFill>
                  <a:srgbClr val="FF0000"/>
                </a:solidFill>
              </a:rPr>
              <a:t>phpMyAdmin instance is created as a side container for each database instance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50474" cy="486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20"/>
          <p:cNvCxnSpPr/>
          <p:nvPr/>
        </p:nvCxnSpPr>
        <p:spPr>
          <a:xfrm>
            <a:off x="6178625" y="1516575"/>
            <a:ext cx="188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0000">
                <a:alpha val="98000"/>
              </a:srgbClr>
            </a:outerShdw>
          </a:effectLst>
        </p:spPr>
      </p:cxnSp>
      <p:sp>
        <p:nvSpPr>
          <p:cNvPr id="102" name="Google Shape;102;p20"/>
          <p:cNvSpPr txBox="1"/>
          <p:nvPr/>
        </p:nvSpPr>
        <p:spPr>
          <a:xfrm>
            <a:off x="8000100" y="1452375"/>
            <a:ext cx="87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/>
              <a:t>external</a:t>
            </a:r>
            <a:endParaRPr b="1"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/>
              <a:t>access</a:t>
            </a:r>
            <a:endParaRPr b="1" i="1" sz="1100"/>
          </a:p>
        </p:txBody>
      </p:sp>
      <p:sp>
        <p:nvSpPr>
          <p:cNvPr id="103" name="Google Shape;103;p20"/>
          <p:cNvSpPr txBox="1"/>
          <p:nvPr/>
        </p:nvSpPr>
        <p:spPr>
          <a:xfrm>
            <a:off x="1627038" y="4350100"/>
            <a:ext cx="588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en">
                <a:solidFill>
                  <a:srgbClr val="FF0000"/>
                </a:solidFill>
              </a:rPr>
              <a:t>pgAdmin </a:t>
            </a:r>
            <a:r>
              <a:rPr lang="en">
                <a:solidFill>
                  <a:srgbClr val="FF0000"/>
                </a:solidFill>
              </a:rPr>
              <a:t>instance is created as a side container for each database instance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1388188" y="2896725"/>
            <a:ext cx="588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Openshift provides automatic metrology and monitoring for each create database, which makes it easy for the IT team to monitor the databases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/>
        </p:nvSpPr>
        <p:spPr>
          <a:xfrm>
            <a:off x="1436313" y="2262825"/>
            <a:ext cx="588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Specific tools like pgAdmin or phpMyAdmin brings more information/tooling for database users or IT admins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