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60" r:id="rId3"/>
    <p:sldId id="324" r:id="rId4"/>
    <p:sldId id="261" r:id="rId5"/>
    <p:sldId id="283" r:id="rId6"/>
    <p:sldId id="284" r:id="rId7"/>
    <p:sldId id="298" r:id="rId8"/>
    <p:sldId id="285" r:id="rId9"/>
    <p:sldId id="286" r:id="rId10"/>
    <p:sldId id="262" r:id="rId11"/>
    <p:sldId id="263" r:id="rId12"/>
    <p:sldId id="264" r:id="rId13"/>
    <p:sldId id="265" r:id="rId14"/>
    <p:sldId id="329" r:id="rId15"/>
    <p:sldId id="331" r:id="rId16"/>
    <p:sldId id="272" r:id="rId17"/>
    <p:sldId id="334" r:id="rId18"/>
    <p:sldId id="266" r:id="rId19"/>
    <p:sldId id="296" r:id="rId20"/>
    <p:sldId id="267" r:id="rId21"/>
    <p:sldId id="269" r:id="rId22"/>
    <p:sldId id="297" r:id="rId23"/>
    <p:sldId id="274" r:id="rId24"/>
    <p:sldId id="275" r:id="rId25"/>
    <p:sldId id="270" r:id="rId26"/>
    <p:sldId id="273" r:id="rId27"/>
    <p:sldId id="332" r:id="rId28"/>
    <p:sldId id="276" r:id="rId29"/>
    <p:sldId id="277" r:id="rId30"/>
    <p:sldId id="290" r:id="rId31"/>
    <p:sldId id="300" r:id="rId32"/>
    <p:sldId id="307" r:id="rId33"/>
    <p:sldId id="278" r:id="rId34"/>
    <p:sldId id="279" r:id="rId35"/>
    <p:sldId id="333" r:id="rId36"/>
    <p:sldId id="335" r:id="rId37"/>
    <p:sldId id="259" r:id="rId38"/>
    <p:sldId id="295" r:id="rId39"/>
    <p:sldId id="281" r:id="rId40"/>
    <p:sldId id="308" r:id="rId41"/>
    <p:sldId id="271" r:id="rId42"/>
    <p:sldId id="292" r:id="rId43"/>
    <p:sldId id="293" r:id="rId44"/>
    <p:sldId id="299" r:id="rId45"/>
    <p:sldId id="301" r:id="rId46"/>
    <p:sldId id="302" r:id="rId47"/>
    <p:sldId id="303" r:id="rId48"/>
    <p:sldId id="304" r:id="rId49"/>
    <p:sldId id="306" r:id="rId50"/>
    <p:sldId id="305" r:id="rId51"/>
    <p:sldId id="291" r:id="rId52"/>
    <p:sldId id="325" r:id="rId53"/>
    <p:sldId id="309" r:id="rId54"/>
    <p:sldId id="313" r:id="rId55"/>
    <p:sldId id="314" r:id="rId56"/>
    <p:sldId id="315" r:id="rId57"/>
    <p:sldId id="317" r:id="rId58"/>
    <p:sldId id="319" r:id="rId59"/>
    <p:sldId id="320" r:id="rId60"/>
    <p:sldId id="321" r:id="rId61"/>
    <p:sldId id="322" r:id="rId62"/>
    <p:sldId id="326" r:id="rId63"/>
    <p:sldId id="327" r:id="rId64"/>
    <p:sldId id="32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5" autoAdjust="0"/>
    <p:restoredTop sz="66275" autoAdjust="0"/>
  </p:normalViewPr>
  <p:slideViewPr>
    <p:cSldViewPr snapToGrid="0">
      <p:cViewPr varScale="1">
        <p:scale>
          <a:sx n="54" d="100"/>
          <a:sy n="54" d="100"/>
        </p:scale>
        <p:origin x="2078"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Materialized</c:v>
                </c:pt>
              </c:strCache>
            </c:strRef>
          </c:tx>
          <c:spPr>
            <a:pattFill prst="wdUpDiag">
              <a:fgClr>
                <a:schemeClr val="accent6"/>
              </a:fgClr>
              <a:bgClr>
                <a:schemeClr val="bg1"/>
              </a:bgClr>
            </a:pattFill>
            <a:ln>
              <a:noFill/>
            </a:ln>
            <a:effectLst/>
          </c:spPr>
          <c:invertIfNegative val="0"/>
          <c:cat>
            <c:strRef>
              <c:f>Sheet1!$A$2:$A$3</c:f>
              <c:strCache>
                <c:ptCount val="2"/>
                <c:pt idx="0">
                  <c:v>Kmeans</c:v>
                </c:pt>
                <c:pt idx="1">
                  <c:v>LogReg</c:v>
                </c:pt>
              </c:strCache>
            </c:strRef>
          </c:cat>
          <c:val>
            <c:numRef>
              <c:f>Sheet1!$B$2:$B$3</c:f>
              <c:numCache>
                <c:formatCode>General</c:formatCode>
                <c:ptCount val="2"/>
                <c:pt idx="0">
                  <c:v>358.13</c:v>
                </c:pt>
                <c:pt idx="1">
                  <c:v>165.07</c:v>
                </c:pt>
              </c:numCache>
            </c:numRef>
          </c:val>
          <c:extLst>
            <c:ext xmlns:c16="http://schemas.microsoft.com/office/drawing/2014/chart" uri="{C3380CC4-5D6E-409C-BE32-E72D297353CC}">
              <c16:uniqueId val="{00000000-8AB3-4337-9596-FC1196F1FC18}"/>
            </c:ext>
          </c:extLst>
        </c:ser>
        <c:ser>
          <c:idx val="1"/>
          <c:order val="1"/>
          <c:tx>
            <c:strRef>
              <c:f>Sheet1!$C$1</c:f>
              <c:strCache>
                <c:ptCount val="1"/>
                <c:pt idx="0">
                  <c:v>Trinity</c:v>
                </c:pt>
              </c:strCache>
            </c:strRef>
          </c:tx>
          <c:spPr>
            <a:pattFill prst="dkVert">
              <a:fgClr>
                <a:schemeClr val="accent5"/>
              </a:fgClr>
              <a:bgClr>
                <a:schemeClr val="bg1"/>
              </a:bgClr>
            </a:pattFill>
            <a:ln>
              <a:noFill/>
            </a:ln>
            <a:effectLst/>
          </c:spPr>
          <c:invertIfNegative val="0"/>
          <c:cat>
            <c:strRef>
              <c:f>Sheet1!$A$2:$A$3</c:f>
              <c:strCache>
                <c:ptCount val="2"/>
                <c:pt idx="0">
                  <c:v>Kmeans</c:v>
                </c:pt>
                <c:pt idx="1">
                  <c:v>LogReg</c:v>
                </c:pt>
              </c:strCache>
            </c:strRef>
          </c:cat>
          <c:val>
            <c:numRef>
              <c:f>Sheet1!$C$2:$C$3</c:f>
              <c:numCache>
                <c:formatCode>General</c:formatCode>
                <c:ptCount val="2"/>
                <c:pt idx="0">
                  <c:v>71.913654618473885</c:v>
                </c:pt>
                <c:pt idx="1">
                  <c:v>20.303813038130379</c:v>
                </c:pt>
              </c:numCache>
            </c:numRef>
          </c:val>
          <c:extLst>
            <c:ext xmlns:c16="http://schemas.microsoft.com/office/drawing/2014/chart" uri="{C3380CC4-5D6E-409C-BE32-E72D297353CC}">
              <c16:uniqueId val="{00000001-8AB3-4337-9596-FC1196F1FC18}"/>
            </c:ext>
          </c:extLst>
        </c:ser>
        <c:ser>
          <c:idx val="2"/>
          <c:order val="2"/>
          <c:tx>
            <c:strRef>
              <c:f>Sheet1!$D$1</c:f>
              <c:strCache>
                <c:ptCount val="1"/>
                <c:pt idx="0">
                  <c:v>Morpheus</c:v>
                </c:pt>
              </c:strCache>
            </c:strRef>
          </c:tx>
          <c:spPr>
            <a:solidFill>
              <a:schemeClr val="accent4"/>
            </a:solidFill>
            <a:ln>
              <a:noFill/>
            </a:ln>
            <a:effectLst/>
          </c:spPr>
          <c:invertIfNegative val="0"/>
          <c:cat>
            <c:strRef>
              <c:f>Sheet1!$A$2:$A$3</c:f>
              <c:strCache>
                <c:ptCount val="2"/>
                <c:pt idx="0">
                  <c:v>Kmeans</c:v>
                </c:pt>
                <c:pt idx="1">
                  <c:v>LogReg</c:v>
                </c:pt>
              </c:strCache>
            </c:strRef>
          </c:cat>
          <c:val>
            <c:numRef>
              <c:f>Sheet1!$D$2:$D$3</c:f>
              <c:numCache>
                <c:formatCode>General</c:formatCode>
                <c:ptCount val="2"/>
                <c:pt idx="0">
                  <c:v>70.916831683168311</c:v>
                </c:pt>
                <c:pt idx="1">
                  <c:v>19.283878504672895</c:v>
                </c:pt>
              </c:numCache>
            </c:numRef>
          </c:val>
          <c:extLst>
            <c:ext xmlns:c16="http://schemas.microsoft.com/office/drawing/2014/chart" uri="{C3380CC4-5D6E-409C-BE32-E72D297353CC}">
              <c16:uniqueId val="{00000002-8AB3-4337-9596-FC1196F1FC18}"/>
            </c:ext>
          </c:extLst>
        </c:ser>
        <c:dLbls>
          <c:showLegendKey val="0"/>
          <c:showVal val="0"/>
          <c:showCatName val="0"/>
          <c:showSerName val="0"/>
          <c:showPercent val="0"/>
          <c:showBubbleSize val="0"/>
        </c:dLbls>
        <c:gapWidth val="300"/>
        <c:axId val="839132944"/>
        <c:axId val="839134608"/>
      </c:barChart>
      <c:catAx>
        <c:axId val="839132944"/>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dirty="0"/>
                  <a:t>Algorithms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9134608"/>
        <c:crosses val="autoZero"/>
        <c:auto val="1"/>
        <c:lblAlgn val="ctr"/>
        <c:lblOffset val="100"/>
        <c:noMultiLvlLbl val="0"/>
      </c:catAx>
      <c:valAx>
        <c:axId val="8391346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dirty="0"/>
                  <a:t>Training Time (seconds)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9132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Materialized</c:v>
                </c:pt>
              </c:strCache>
            </c:strRef>
          </c:tx>
          <c:spPr>
            <a:pattFill prst="wdUpDiag">
              <a:fgClr>
                <a:schemeClr val="accent6"/>
              </a:fgClr>
              <a:bgClr>
                <a:schemeClr val="bg1"/>
              </a:bgClr>
            </a:pattFill>
            <a:ln>
              <a:noFill/>
            </a:ln>
            <a:effectLst/>
          </c:spPr>
          <c:invertIfNegative val="0"/>
          <c:cat>
            <c:strRef>
              <c:f>Sheet1!$A$2:$A$3</c:f>
              <c:strCache>
                <c:ptCount val="2"/>
                <c:pt idx="0">
                  <c:v>GNMF</c:v>
                </c:pt>
                <c:pt idx="1">
                  <c:v>LinReg</c:v>
                </c:pt>
              </c:strCache>
            </c:strRef>
          </c:cat>
          <c:val>
            <c:numRef>
              <c:f>Sheet1!$B$2:$B$3</c:f>
              <c:numCache>
                <c:formatCode>General</c:formatCode>
                <c:ptCount val="2"/>
                <c:pt idx="0">
                  <c:v>256.77999999999997</c:v>
                </c:pt>
                <c:pt idx="1">
                  <c:v>132.66</c:v>
                </c:pt>
              </c:numCache>
            </c:numRef>
          </c:val>
          <c:extLst>
            <c:ext xmlns:c16="http://schemas.microsoft.com/office/drawing/2014/chart" uri="{C3380CC4-5D6E-409C-BE32-E72D297353CC}">
              <c16:uniqueId val="{00000000-8AB3-4337-9596-FC1196F1FC18}"/>
            </c:ext>
          </c:extLst>
        </c:ser>
        <c:ser>
          <c:idx val="1"/>
          <c:order val="1"/>
          <c:tx>
            <c:strRef>
              <c:f>Sheet1!$C$1</c:f>
              <c:strCache>
                <c:ptCount val="1"/>
                <c:pt idx="0">
                  <c:v>Trinity</c:v>
                </c:pt>
              </c:strCache>
            </c:strRef>
          </c:tx>
          <c:spPr>
            <a:pattFill prst="ltDnDiag">
              <a:fgClr>
                <a:schemeClr val="accent5"/>
              </a:fgClr>
              <a:bgClr>
                <a:schemeClr val="bg1"/>
              </a:bgClr>
            </a:pattFill>
            <a:ln>
              <a:noFill/>
            </a:ln>
            <a:effectLst/>
          </c:spPr>
          <c:invertIfNegative val="0"/>
          <c:dPt>
            <c:idx val="0"/>
            <c:invertIfNegative val="0"/>
            <c:bubble3D val="0"/>
            <c:spPr>
              <a:pattFill prst="dkVert">
                <a:fgClr>
                  <a:schemeClr val="accent5"/>
                </a:fgClr>
                <a:bgClr>
                  <a:schemeClr val="bg1"/>
                </a:bgClr>
              </a:pattFill>
              <a:ln>
                <a:noFill/>
              </a:ln>
              <a:effectLst/>
            </c:spPr>
            <c:extLst>
              <c:ext xmlns:c16="http://schemas.microsoft.com/office/drawing/2014/chart" uri="{C3380CC4-5D6E-409C-BE32-E72D297353CC}">
                <c16:uniqueId val="{00000000-0A7B-4737-B65C-25D664A8673F}"/>
              </c:ext>
            </c:extLst>
          </c:dPt>
          <c:cat>
            <c:strRef>
              <c:f>Sheet1!$A$2:$A$3</c:f>
              <c:strCache>
                <c:ptCount val="2"/>
                <c:pt idx="0">
                  <c:v>GNMF</c:v>
                </c:pt>
                <c:pt idx="1">
                  <c:v>LinReg</c:v>
                </c:pt>
              </c:strCache>
            </c:strRef>
          </c:cat>
          <c:val>
            <c:numRef>
              <c:f>Sheet1!$C$2:$C$3</c:f>
              <c:numCache>
                <c:formatCode>General</c:formatCode>
                <c:ptCount val="2"/>
                <c:pt idx="0">
                  <c:v>291.7954545454545</c:v>
                </c:pt>
                <c:pt idx="1">
                  <c:v>17.711615487316422</c:v>
                </c:pt>
              </c:numCache>
            </c:numRef>
          </c:val>
          <c:extLst>
            <c:ext xmlns:c16="http://schemas.microsoft.com/office/drawing/2014/chart" uri="{C3380CC4-5D6E-409C-BE32-E72D297353CC}">
              <c16:uniqueId val="{00000001-8AB3-4337-9596-FC1196F1FC18}"/>
            </c:ext>
          </c:extLst>
        </c:ser>
        <c:ser>
          <c:idx val="2"/>
          <c:order val="2"/>
          <c:tx>
            <c:strRef>
              <c:f>Sheet1!$D$1</c:f>
              <c:strCache>
                <c:ptCount val="1"/>
                <c:pt idx="0">
                  <c:v>Morpheus</c:v>
                </c:pt>
              </c:strCache>
            </c:strRef>
          </c:tx>
          <c:spPr>
            <a:solidFill>
              <a:schemeClr val="accent4"/>
            </a:solidFill>
            <a:ln>
              <a:noFill/>
            </a:ln>
            <a:effectLst/>
          </c:spPr>
          <c:invertIfNegative val="0"/>
          <c:cat>
            <c:strRef>
              <c:f>Sheet1!$A$2:$A$3</c:f>
              <c:strCache>
                <c:ptCount val="2"/>
                <c:pt idx="0">
                  <c:v>GNMF</c:v>
                </c:pt>
                <c:pt idx="1">
                  <c:v>LinReg</c:v>
                </c:pt>
              </c:strCache>
            </c:strRef>
          </c:cat>
          <c:val>
            <c:numRef>
              <c:f>Sheet1!$D$2:$D$3</c:f>
              <c:numCache>
                <c:formatCode>General</c:formatCode>
                <c:ptCount val="2"/>
                <c:pt idx="0">
                  <c:v>325.03797468354423</c:v>
                </c:pt>
                <c:pt idx="1">
                  <c:v>17.570860927152317</c:v>
                </c:pt>
              </c:numCache>
            </c:numRef>
          </c:val>
          <c:extLst>
            <c:ext xmlns:c16="http://schemas.microsoft.com/office/drawing/2014/chart" uri="{C3380CC4-5D6E-409C-BE32-E72D297353CC}">
              <c16:uniqueId val="{00000002-8AB3-4337-9596-FC1196F1FC18}"/>
            </c:ext>
          </c:extLst>
        </c:ser>
        <c:dLbls>
          <c:showLegendKey val="0"/>
          <c:showVal val="0"/>
          <c:showCatName val="0"/>
          <c:showSerName val="0"/>
          <c:showPercent val="0"/>
          <c:showBubbleSize val="0"/>
        </c:dLbls>
        <c:gapWidth val="300"/>
        <c:axId val="839132944"/>
        <c:axId val="839134608"/>
      </c:barChart>
      <c:catAx>
        <c:axId val="839132944"/>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dirty="0"/>
                  <a:t>Algorithms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9134608"/>
        <c:crosses val="autoZero"/>
        <c:auto val="1"/>
        <c:lblAlgn val="ctr"/>
        <c:lblOffset val="100"/>
        <c:noMultiLvlLbl val="0"/>
      </c:catAx>
      <c:valAx>
        <c:axId val="8391346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dirty="0"/>
                  <a:t>Training Time (seconds)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9132944"/>
        <c:crosses val="autoZero"/>
        <c:crossBetween val="between"/>
      </c:valAx>
      <c:spPr>
        <a:noFill/>
        <a:ln>
          <a:noFill/>
        </a:ln>
        <a:effectLst/>
      </c:spPr>
    </c:plotArea>
    <c:legend>
      <c:legendPos val="r"/>
      <c:layout>
        <c:manualLayout>
          <c:xMode val="edge"/>
          <c:yMode val="edge"/>
          <c:x val="0.77970546259842533"/>
          <c:y val="0.276743339275139"/>
          <c:w val="0.20310703740157479"/>
          <c:h val="0.21213833586747441"/>
        </c:manualLayout>
      </c:layout>
      <c:overlay val="0"/>
      <c:spPr>
        <a:pattFill prst="pct5">
          <a:fgClr>
            <a:schemeClr val="accent1"/>
          </a:fgClr>
          <a:bgClr>
            <a:schemeClr val="bg1"/>
          </a:bgClr>
        </a:patt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71235236220471"/>
          <c:y val="2.578124841404722E-2"/>
          <c:w val="0.55486417322834647"/>
          <c:h val="0.79368726662848998"/>
        </c:manualLayout>
      </c:layout>
      <c:barChart>
        <c:barDir val="bar"/>
        <c:grouping val="clustered"/>
        <c:varyColors val="0"/>
        <c:ser>
          <c:idx val="0"/>
          <c:order val="0"/>
          <c:tx>
            <c:strRef>
              <c:f>Sheet1!$B$1</c:f>
              <c:strCache>
                <c:ptCount val="1"/>
                <c:pt idx="0">
                  <c:v>Materialized</c:v>
                </c:pt>
              </c:strCache>
            </c:strRef>
          </c:tx>
          <c:spPr>
            <a:pattFill prst="wdUpDiag">
              <a:fgClr>
                <a:schemeClr val="accent6"/>
              </a:fgClr>
              <a:bgClr>
                <a:schemeClr val="bg1"/>
              </a:bgClr>
            </a:pattFill>
            <a:ln>
              <a:noFill/>
            </a:ln>
            <a:effectLst/>
          </c:spPr>
          <c:invertIfNegative val="0"/>
          <c:cat>
            <c:strRef>
              <c:f>Sheet1!$A$2:$A$5</c:f>
              <c:strCache>
                <c:ptCount val="4"/>
                <c:pt idx="0">
                  <c:v>GNMF</c:v>
                </c:pt>
                <c:pt idx="1">
                  <c:v>LinReg</c:v>
                </c:pt>
                <c:pt idx="2">
                  <c:v>Kmeans</c:v>
                </c:pt>
                <c:pt idx="3">
                  <c:v>LogReg</c:v>
                </c:pt>
              </c:strCache>
            </c:strRef>
          </c:cat>
          <c:val>
            <c:numRef>
              <c:f>Sheet1!$B$2:$B$5</c:f>
              <c:numCache>
                <c:formatCode>General</c:formatCode>
                <c:ptCount val="4"/>
                <c:pt idx="0">
                  <c:v>256.77999999999997</c:v>
                </c:pt>
                <c:pt idx="1">
                  <c:v>132.66</c:v>
                </c:pt>
                <c:pt idx="2">
                  <c:v>358.13</c:v>
                </c:pt>
                <c:pt idx="3">
                  <c:v>165.07</c:v>
                </c:pt>
              </c:numCache>
            </c:numRef>
          </c:val>
          <c:extLst>
            <c:ext xmlns:c16="http://schemas.microsoft.com/office/drawing/2014/chart" uri="{C3380CC4-5D6E-409C-BE32-E72D297353CC}">
              <c16:uniqueId val="{00000000-8AB3-4337-9596-FC1196F1FC18}"/>
            </c:ext>
          </c:extLst>
        </c:ser>
        <c:ser>
          <c:idx val="1"/>
          <c:order val="1"/>
          <c:tx>
            <c:strRef>
              <c:f>Sheet1!$C$1</c:f>
              <c:strCache>
                <c:ptCount val="1"/>
                <c:pt idx="0">
                  <c:v>Trinity</c:v>
                </c:pt>
              </c:strCache>
            </c:strRef>
          </c:tx>
          <c:spPr>
            <a:pattFill prst="dkVert">
              <a:fgClr>
                <a:schemeClr val="accent5"/>
              </a:fgClr>
              <a:bgClr>
                <a:schemeClr val="bg1"/>
              </a:bgClr>
            </a:pattFill>
            <a:ln>
              <a:noFill/>
            </a:ln>
            <a:effectLst/>
          </c:spPr>
          <c:invertIfNegative val="0"/>
          <c:cat>
            <c:strRef>
              <c:f>Sheet1!$A$2:$A$5</c:f>
              <c:strCache>
                <c:ptCount val="4"/>
                <c:pt idx="0">
                  <c:v>GNMF</c:v>
                </c:pt>
                <c:pt idx="1">
                  <c:v>LinReg</c:v>
                </c:pt>
                <c:pt idx="2">
                  <c:v>Kmeans</c:v>
                </c:pt>
                <c:pt idx="3">
                  <c:v>LogReg</c:v>
                </c:pt>
              </c:strCache>
            </c:strRef>
          </c:cat>
          <c:val>
            <c:numRef>
              <c:f>Sheet1!$C$2:$C$5</c:f>
              <c:numCache>
                <c:formatCode>General</c:formatCode>
                <c:ptCount val="4"/>
                <c:pt idx="0">
                  <c:v>291.79545450000001</c:v>
                </c:pt>
                <c:pt idx="1">
                  <c:v>17.71161549</c:v>
                </c:pt>
                <c:pt idx="2">
                  <c:v>71.913654618473885</c:v>
                </c:pt>
                <c:pt idx="3">
                  <c:v>20.303813038130379</c:v>
                </c:pt>
              </c:numCache>
            </c:numRef>
          </c:val>
          <c:extLst>
            <c:ext xmlns:c16="http://schemas.microsoft.com/office/drawing/2014/chart" uri="{C3380CC4-5D6E-409C-BE32-E72D297353CC}">
              <c16:uniqueId val="{00000001-8AB3-4337-9596-FC1196F1FC18}"/>
            </c:ext>
          </c:extLst>
        </c:ser>
        <c:ser>
          <c:idx val="2"/>
          <c:order val="2"/>
          <c:tx>
            <c:strRef>
              <c:f>Sheet1!$D$1</c:f>
              <c:strCache>
                <c:ptCount val="1"/>
                <c:pt idx="0">
                  <c:v>Morpheus</c:v>
                </c:pt>
              </c:strCache>
            </c:strRef>
          </c:tx>
          <c:spPr>
            <a:solidFill>
              <a:schemeClr val="accent4"/>
            </a:solidFill>
            <a:ln>
              <a:noFill/>
            </a:ln>
            <a:effectLst/>
          </c:spPr>
          <c:invertIfNegative val="0"/>
          <c:cat>
            <c:strRef>
              <c:f>Sheet1!$A$2:$A$5</c:f>
              <c:strCache>
                <c:ptCount val="4"/>
                <c:pt idx="0">
                  <c:v>GNMF</c:v>
                </c:pt>
                <c:pt idx="1">
                  <c:v>LinReg</c:v>
                </c:pt>
                <c:pt idx="2">
                  <c:v>Kmeans</c:v>
                </c:pt>
                <c:pt idx="3">
                  <c:v>LogReg</c:v>
                </c:pt>
              </c:strCache>
            </c:strRef>
          </c:cat>
          <c:val>
            <c:numRef>
              <c:f>Sheet1!$D$2:$D$5</c:f>
              <c:numCache>
                <c:formatCode>General</c:formatCode>
                <c:ptCount val="4"/>
                <c:pt idx="0">
                  <c:v>325.03797470000001</c:v>
                </c:pt>
                <c:pt idx="1">
                  <c:v>17.570860929999998</c:v>
                </c:pt>
                <c:pt idx="2">
                  <c:v>70.916831683168311</c:v>
                </c:pt>
                <c:pt idx="3">
                  <c:v>19.283878504672895</c:v>
                </c:pt>
              </c:numCache>
            </c:numRef>
          </c:val>
          <c:extLst>
            <c:ext xmlns:c16="http://schemas.microsoft.com/office/drawing/2014/chart" uri="{C3380CC4-5D6E-409C-BE32-E72D297353CC}">
              <c16:uniqueId val="{00000002-8AB3-4337-9596-FC1196F1FC18}"/>
            </c:ext>
          </c:extLst>
        </c:ser>
        <c:dLbls>
          <c:showLegendKey val="0"/>
          <c:showVal val="0"/>
          <c:showCatName val="0"/>
          <c:showSerName val="0"/>
          <c:showPercent val="0"/>
          <c:showBubbleSize val="0"/>
        </c:dLbls>
        <c:gapWidth val="300"/>
        <c:axId val="839132944"/>
        <c:axId val="839134608"/>
      </c:barChart>
      <c:catAx>
        <c:axId val="839132944"/>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dirty="0"/>
                  <a:t>Algorithms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9134608"/>
        <c:crosses val="autoZero"/>
        <c:auto val="1"/>
        <c:lblAlgn val="ctr"/>
        <c:lblOffset val="100"/>
        <c:noMultiLvlLbl val="0"/>
      </c:catAx>
      <c:valAx>
        <c:axId val="8391346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dirty="0"/>
                  <a:t>Training Time (seconds)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9132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Materialized</c:v>
                </c:pt>
              </c:strCache>
            </c:strRef>
          </c:tx>
          <c:spPr>
            <a:pattFill prst="wdUpDiag">
              <a:fgClr>
                <a:schemeClr val="accent6"/>
              </a:fgClr>
              <a:bgClr>
                <a:schemeClr val="bg1"/>
              </a:bgClr>
            </a:pattFill>
            <a:ln>
              <a:noFill/>
            </a:ln>
            <a:effectLst/>
          </c:spPr>
          <c:invertIfNegative val="0"/>
          <c:cat>
            <c:strRef>
              <c:f>Sheet1!$A$2:$A$3</c:f>
              <c:strCache>
                <c:ptCount val="2"/>
                <c:pt idx="0">
                  <c:v>GraalJS</c:v>
                </c:pt>
                <c:pt idx="1">
                  <c:v>GraalPython + FastR</c:v>
                </c:pt>
              </c:strCache>
            </c:strRef>
          </c:cat>
          <c:val>
            <c:numRef>
              <c:f>Sheet1!$B$2:$B$3</c:f>
              <c:numCache>
                <c:formatCode>General</c:formatCode>
                <c:ptCount val="2"/>
                <c:pt idx="0">
                  <c:v>873.49</c:v>
                </c:pt>
                <c:pt idx="1">
                  <c:v>2688.39</c:v>
                </c:pt>
              </c:numCache>
            </c:numRef>
          </c:val>
          <c:extLst>
            <c:ext xmlns:c16="http://schemas.microsoft.com/office/drawing/2014/chart" uri="{C3380CC4-5D6E-409C-BE32-E72D297353CC}">
              <c16:uniqueId val="{00000000-8AB3-4337-9596-FC1196F1FC18}"/>
            </c:ext>
          </c:extLst>
        </c:ser>
        <c:ser>
          <c:idx val="1"/>
          <c:order val="1"/>
          <c:tx>
            <c:strRef>
              <c:f>Sheet1!$C$1</c:f>
              <c:strCache>
                <c:ptCount val="1"/>
                <c:pt idx="0">
                  <c:v>Morpheus</c:v>
                </c:pt>
              </c:strCache>
            </c:strRef>
          </c:tx>
          <c:spPr>
            <a:pattFill prst="dkVert">
              <a:fgClr>
                <a:schemeClr val="accent5"/>
              </a:fgClr>
              <a:bgClr>
                <a:schemeClr val="bg1"/>
              </a:bgClr>
            </a:pattFill>
            <a:ln>
              <a:noFill/>
            </a:ln>
            <a:effectLst/>
          </c:spPr>
          <c:invertIfNegative val="0"/>
          <c:cat>
            <c:strRef>
              <c:f>Sheet1!$A$2:$A$3</c:f>
              <c:strCache>
                <c:ptCount val="2"/>
                <c:pt idx="0">
                  <c:v>GraalJS</c:v>
                </c:pt>
                <c:pt idx="1">
                  <c:v>GraalPython + FastR</c:v>
                </c:pt>
              </c:strCache>
            </c:strRef>
          </c:cat>
          <c:val>
            <c:numRef>
              <c:f>Sheet1!$C$2:$C$3</c:f>
              <c:numCache>
                <c:formatCode>General</c:formatCode>
                <c:ptCount val="2"/>
                <c:pt idx="0">
                  <c:v>432.4207920792079</c:v>
                </c:pt>
                <c:pt idx="1">
                  <c:v>93.802861130495458</c:v>
                </c:pt>
              </c:numCache>
            </c:numRef>
          </c:val>
          <c:extLst>
            <c:ext xmlns:c16="http://schemas.microsoft.com/office/drawing/2014/chart" uri="{C3380CC4-5D6E-409C-BE32-E72D297353CC}">
              <c16:uniqueId val="{00000001-8AB3-4337-9596-FC1196F1FC18}"/>
            </c:ext>
          </c:extLst>
        </c:ser>
        <c:dLbls>
          <c:showLegendKey val="0"/>
          <c:showVal val="0"/>
          <c:showCatName val="0"/>
          <c:showSerName val="0"/>
          <c:showPercent val="0"/>
          <c:showBubbleSize val="0"/>
        </c:dLbls>
        <c:gapWidth val="300"/>
        <c:axId val="839132944"/>
        <c:axId val="839134608"/>
      </c:barChart>
      <c:catAx>
        <c:axId val="839132944"/>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dirty="0"/>
                  <a:t>PLs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9134608"/>
        <c:crosses val="autoZero"/>
        <c:auto val="1"/>
        <c:lblAlgn val="ctr"/>
        <c:lblOffset val="100"/>
        <c:noMultiLvlLbl val="0"/>
      </c:catAx>
      <c:valAx>
        <c:axId val="8391346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dirty="0"/>
                  <a:t>Training Time (seconds)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839132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A37F4-62A9-4DE2-8802-0182E61C27A4}" type="datetimeFigureOut">
              <a:rPr lang="en-US" smtClean="0"/>
              <a:t>8/4/2022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3E2F9-0457-4ECF-B559-E958190EDFCA}" type="slidenum">
              <a:rPr lang="en-US" smtClean="0"/>
              <a:t>‹#›</a:t>
            </a:fld>
            <a:endParaRPr lang="en-US"/>
          </a:p>
        </p:txBody>
      </p:sp>
    </p:spTree>
    <p:extLst>
      <p:ext uri="{BB962C8B-B14F-4D97-AF65-F5344CB8AC3E}">
        <p14:creationId xmlns:p14="http://schemas.microsoft.com/office/powerpoint/2010/main" val="1624461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3</a:t>
            </a:fld>
            <a:endParaRPr lang="en-US"/>
          </a:p>
        </p:txBody>
      </p:sp>
    </p:spTree>
    <p:extLst>
      <p:ext uri="{BB962C8B-B14F-4D97-AF65-F5344CB8AC3E}">
        <p14:creationId xmlns:p14="http://schemas.microsoft.com/office/powerpoint/2010/main" val="3134654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15</a:t>
            </a:fld>
            <a:endParaRPr lang="en-US"/>
          </a:p>
        </p:txBody>
      </p:sp>
    </p:spTree>
    <p:extLst>
      <p:ext uri="{BB962C8B-B14F-4D97-AF65-F5344CB8AC3E}">
        <p14:creationId xmlns:p14="http://schemas.microsoft.com/office/powerpoint/2010/main" val="1605290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GraalVm</a:t>
            </a:r>
            <a:r>
              <a:rPr lang="en-US" dirty="0"/>
              <a:t> is a language runtime that supports multiple programming languages. This means, that a shared interpreter provides implementations for various languages such as: R, Python, JavaScript, and several others.</a:t>
            </a:r>
          </a:p>
          <a:p>
            <a:r>
              <a:rPr lang="en-US" dirty="0"/>
              <a:t>What stands out for </a:t>
            </a:r>
            <a:r>
              <a:rPr lang="en-US" dirty="0" err="1"/>
              <a:t>Graal</a:t>
            </a:r>
            <a:r>
              <a:rPr lang="en-US" dirty="0"/>
              <a:t> compared to other VMs is that it has the explicit goal of supporting as many languages as possible, so its shared interpreter framework is really easy to use and the maintainers even encourage the development of new custom languages for the VM; so you could develop your own!</a:t>
            </a:r>
          </a:p>
          <a:p>
            <a:endParaRPr lang="en-US" dirty="0"/>
          </a:p>
          <a:p>
            <a:r>
              <a:rPr lang="en-US" dirty="0"/>
              <a:t>Furthermore, languages in </a:t>
            </a:r>
            <a:r>
              <a:rPr lang="en-US" dirty="0" err="1"/>
              <a:t>graal</a:t>
            </a:r>
            <a:r>
              <a:rPr lang="en-US" dirty="0"/>
              <a:t> are augmented with interoperability tools that make it easy to share code across multiple languages. </a:t>
            </a:r>
          </a:p>
          <a:p>
            <a:r>
              <a:rPr lang="en-US" dirty="0"/>
              <a:t>For example, in grail it is possible to have a single source code file that combines syntax from multiple languages, and the grail interpreter is able to compose different interpreters and share data among then when executing these mixed-language scripts.</a:t>
            </a:r>
          </a:p>
          <a:p>
            <a:endParaRPr lang="en-US" dirty="0"/>
          </a:p>
          <a:p>
            <a:r>
              <a:rPr lang="en-US" dirty="0"/>
              <a:t>These interoperability features are really powerful for code re-use, which aligned very well with out goals for Trinity. And this is the main reason why we chose it as the foundation in which to build this project.</a:t>
            </a:r>
          </a:p>
          <a:p>
            <a:r>
              <a:rPr lang="en-US" dirty="0"/>
              <a:t>So…with these features in mind, we’re ready to talk about the architecture of Trinity. Let’s take a look!</a:t>
            </a:r>
          </a:p>
        </p:txBody>
      </p:sp>
      <p:sp>
        <p:nvSpPr>
          <p:cNvPr id="4" name="Slide Number Placeholder 3"/>
          <p:cNvSpPr>
            <a:spLocks noGrp="1"/>
          </p:cNvSpPr>
          <p:nvPr>
            <p:ph type="sldNum" sz="quarter" idx="5"/>
          </p:nvPr>
        </p:nvSpPr>
        <p:spPr/>
        <p:txBody>
          <a:bodyPr/>
          <a:lstStyle/>
          <a:p>
            <a:fld id="{B9B3E2F9-0457-4ECF-B559-E958190EDFCA}" type="slidenum">
              <a:rPr lang="en-US" smtClean="0"/>
              <a:t>16</a:t>
            </a:fld>
            <a:endParaRPr lang="en-US"/>
          </a:p>
        </p:txBody>
      </p:sp>
    </p:spTree>
    <p:extLst>
      <p:ext uri="{BB962C8B-B14F-4D97-AF65-F5344CB8AC3E}">
        <p14:creationId xmlns:p14="http://schemas.microsoft.com/office/powerpoint/2010/main" val="200186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17</a:t>
            </a:fld>
            <a:endParaRPr lang="en-US"/>
          </a:p>
        </p:txBody>
      </p:sp>
    </p:spTree>
    <p:extLst>
      <p:ext uri="{BB962C8B-B14F-4D97-AF65-F5344CB8AC3E}">
        <p14:creationId xmlns:p14="http://schemas.microsoft.com/office/powerpoint/2010/main" val="1101409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Morpheus rewrite rule </a:t>
            </a:r>
            <a:r>
              <a:rPr lang="en-US" dirty="0" err="1"/>
              <a:t>wil</a:t>
            </a:r>
            <a:r>
              <a:rPr lang="en-US" dirty="0"/>
              <a:t> </a:t>
            </a:r>
            <a:r>
              <a:rPr lang="en-US" dirty="0" err="1"/>
              <a:t>ltrigger</a:t>
            </a:r>
            <a:r>
              <a:rPr lang="en-US" dirty="0"/>
              <a:t> to perform the computation over the normalized data within.</a:t>
            </a:r>
          </a:p>
          <a:p>
            <a:endParaRPr lang="en-US" dirty="0"/>
          </a:p>
          <a:p>
            <a:r>
              <a:rPr lang="en-US" dirty="0"/>
              <a:t>In that takes us to the second component: the rewrite rules!</a:t>
            </a:r>
          </a:p>
          <a:p>
            <a:r>
              <a:rPr lang="en-US" dirty="0"/>
              <a:t>The rewrite rules, are specified in a new GraalVM language that we call MorpheusDSL.</a:t>
            </a:r>
          </a:p>
          <a:p>
            <a:endParaRPr lang="en-US" dirty="0"/>
          </a:p>
          <a:p>
            <a:r>
              <a:rPr lang="en-US" dirty="0"/>
              <a:t>And third, the Morpheus rewrite rules are powered by MatrixLib – an new interoperability abstraction that we developed to encapsulate all language-specific knowledge needed to port the rewrite rules to a new language.</a:t>
            </a:r>
          </a:p>
          <a:p>
            <a:endParaRPr lang="en-US" dirty="0"/>
          </a:p>
          <a:p>
            <a:r>
              <a:rPr lang="en-US" dirty="0"/>
              <a:t>Now let’s dive deeper into each of these components starting with MorpheusDSL.</a:t>
            </a:r>
          </a:p>
        </p:txBody>
      </p:sp>
      <p:sp>
        <p:nvSpPr>
          <p:cNvPr id="4" name="Slide Number Placeholder 3"/>
          <p:cNvSpPr>
            <a:spLocks noGrp="1"/>
          </p:cNvSpPr>
          <p:nvPr>
            <p:ph type="sldNum" sz="quarter" idx="5"/>
          </p:nvPr>
        </p:nvSpPr>
        <p:spPr/>
        <p:txBody>
          <a:bodyPr/>
          <a:lstStyle/>
          <a:p>
            <a:fld id="{B9B3E2F9-0457-4ECF-B559-E958190EDFCA}" type="slidenum">
              <a:rPr lang="en-US" smtClean="0"/>
              <a:t>18</a:t>
            </a:fld>
            <a:endParaRPr lang="en-US"/>
          </a:p>
        </p:txBody>
      </p:sp>
    </p:spTree>
    <p:extLst>
      <p:ext uri="{BB962C8B-B14F-4D97-AF65-F5344CB8AC3E}">
        <p14:creationId xmlns:p14="http://schemas.microsoft.com/office/powerpoint/2010/main" val="1572283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runtime, the MorpheusDSL node *expands* to several calls back to R’s own linear algebra libraries, which performs the actual computations. So MorpheusDSL is just a rewriting engine, the work is done in the same language where the data resides….R in this case.</a:t>
            </a:r>
          </a:p>
          <a:p>
            <a:r>
              <a:rPr lang="en-US" dirty="0"/>
              <a:t>…</a:t>
            </a:r>
          </a:p>
          <a:p>
            <a:r>
              <a:rPr lang="en-US" dirty="0"/>
              <a:t>In short, MorpheusDSL dynamically rewrites linear algebra operations in a language, like R, to work directly on a normalized matrix. But how is it able to do this irrespective of the language it is aiming to rewrite?</a:t>
            </a:r>
          </a:p>
        </p:txBody>
      </p:sp>
      <p:sp>
        <p:nvSpPr>
          <p:cNvPr id="4" name="Slide Number Placeholder 3"/>
          <p:cNvSpPr>
            <a:spLocks noGrp="1"/>
          </p:cNvSpPr>
          <p:nvPr>
            <p:ph type="sldNum" sz="quarter" idx="5"/>
          </p:nvPr>
        </p:nvSpPr>
        <p:spPr/>
        <p:txBody>
          <a:bodyPr/>
          <a:lstStyle/>
          <a:p>
            <a:fld id="{B9B3E2F9-0457-4ECF-B559-E958190EDFCA}" type="slidenum">
              <a:rPr lang="en-US" smtClean="0"/>
              <a:t>21</a:t>
            </a:fld>
            <a:endParaRPr lang="en-US"/>
          </a:p>
        </p:txBody>
      </p:sp>
    </p:spTree>
    <p:extLst>
      <p:ext uri="{BB962C8B-B14F-4D97-AF65-F5344CB8AC3E}">
        <p14:creationId xmlns:p14="http://schemas.microsoft.com/office/powerpoint/2010/main" val="1342274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MatrixLib defines a unified collection of method signatures that we expect to be available for any Matrix datatype.</a:t>
            </a:r>
          </a:p>
        </p:txBody>
      </p:sp>
      <p:sp>
        <p:nvSpPr>
          <p:cNvPr id="4" name="Slide Number Placeholder 3"/>
          <p:cNvSpPr>
            <a:spLocks noGrp="1"/>
          </p:cNvSpPr>
          <p:nvPr>
            <p:ph type="sldNum" sz="quarter" idx="5"/>
          </p:nvPr>
        </p:nvSpPr>
        <p:spPr/>
        <p:txBody>
          <a:bodyPr/>
          <a:lstStyle/>
          <a:p>
            <a:fld id="{B9B3E2F9-0457-4ECF-B559-E958190EDFCA}" type="slidenum">
              <a:rPr lang="en-US" smtClean="0"/>
              <a:t>22</a:t>
            </a:fld>
            <a:endParaRPr lang="en-US"/>
          </a:p>
        </p:txBody>
      </p:sp>
    </p:spTree>
    <p:extLst>
      <p:ext uri="{BB962C8B-B14F-4D97-AF65-F5344CB8AC3E}">
        <p14:creationId xmlns:p14="http://schemas.microsoft.com/office/powerpoint/2010/main" val="2746299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abstraction, MorpheusDSL is able to define its rewrite rules in terms of these generic Matrix APIs, and have them work irrespective of the language that is executing them.</a:t>
            </a:r>
          </a:p>
          <a:p>
            <a:r>
              <a:rPr lang="en-US" dirty="0"/>
              <a:t>MatrixLib provides the translation from these generic APIs to the concrete operators in some given language. This works using the adapter pattern, which perform the translation.</a:t>
            </a:r>
          </a:p>
        </p:txBody>
      </p:sp>
      <p:sp>
        <p:nvSpPr>
          <p:cNvPr id="4" name="Slide Number Placeholder 3"/>
          <p:cNvSpPr>
            <a:spLocks noGrp="1"/>
          </p:cNvSpPr>
          <p:nvPr>
            <p:ph type="sldNum" sz="quarter" idx="5"/>
          </p:nvPr>
        </p:nvSpPr>
        <p:spPr/>
        <p:txBody>
          <a:bodyPr/>
          <a:lstStyle/>
          <a:p>
            <a:fld id="{B9B3E2F9-0457-4ECF-B559-E958190EDFCA}" type="slidenum">
              <a:rPr lang="en-US" smtClean="0"/>
              <a:t>23</a:t>
            </a:fld>
            <a:endParaRPr lang="en-US"/>
          </a:p>
        </p:txBody>
      </p:sp>
    </p:spTree>
    <p:extLst>
      <p:ext uri="{BB962C8B-B14F-4D97-AF65-F5344CB8AC3E}">
        <p14:creationId xmlns:p14="http://schemas.microsoft.com/office/powerpoint/2010/main" val="372598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Matrix is more than just a translation step. MatrixLib adapters also encode language-specific optimizations that further transform our rewrites and that ensure we get good performance out of our optimizations.</a:t>
            </a:r>
          </a:p>
          <a:p>
            <a:r>
              <a:rPr lang="en-US" dirty="0"/>
              <a:t>For instance, an adapter may implement a Matrix multiplication operator in different ways depending on whether the target matrix is sparse, or dense. Adapters inspect various properties of the data they’re working to determine how a some operation is meant to execute.</a:t>
            </a:r>
          </a:p>
          <a:p>
            <a:r>
              <a:rPr lang="en-US" dirty="0"/>
              <a:t>The key though is that we’ve separated these optimizations from the rewrite rules, allowing us to benefit from them through composition of MatrixLib methods!</a:t>
            </a:r>
          </a:p>
          <a:p>
            <a:endParaRPr lang="en-US" dirty="0"/>
          </a:p>
          <a:p>
            <a:r>
              <a:rPr lang="en-US" dirty="0"/>
              <a:t>keyword: modular!! </a:t>
            </a:r>
            <a:r>
              <a:rPr lang="en-US" dirty="0" err="1"/>
              <a:t>APPlied</a:t>
            </a:r>
            <a:r>
              <a:rPr lang="en-US" dirty="0"/>
              <a:t> </a:t>
            </a:r>
            <a:r>
              <a:rPr lang="en-US" dirty="0" err="1"/>
              <a:t>everytime</a:t>
            </a:r>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24</a:t>
            </a:fld>
            <a:endParaRPr lang="en-US"/>
          </a:p>
        </p:txBody>
      </p:sp>
    </p:spTree>
    <p:extLst>
      <p:ext uri="{BB962C8B-B14F-4D97-AF65-F5344CB8AC3E}">
        <p14:creationId xmlns:p14="http://schemas.microsoft.com/office/powerpoint/2010/main" val="1730745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27</a:t>
            </a:fld>
            <a:endParaRPr lang="en-US"/>
          </a:p>
        </p:txBody>
      </p:sp>
    </p:spTree>
    <p:extLst>
      <p:ext uri="{BB962C8B-B14F-4D97-AF65-F5344CB8AC3E}">
        <p14:creationId xmlns:p14="http://schemas.microsoft.com/office/powerpoint/2010/main" val="179455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paper: we also show results for JavaScript and Python, and evaluate Trinity over 7 real-world datasets</a:t>
            </a:r>
          </a:p>
        </p:txBody>
      </p:sp>
      <p:sp>
        <p:nvSpPr>
          <p:cNvPr id="4" name="Slide Number Placeholder 3"/>
          <p:cNvSpPr>
            <a:spLocks noGrp="1"/>
          </p:cNvSpPr>
          <p:nvPr>
            <p:ph type="sldNum" sz="quarter" idx="5"/>
          </p:nvPr>
        </p:nvSpPr>
        <p:spPr/>
        <p:txBody>
          <a:bodyPr/>
          <a:lstStyle/>
          <a:p>
            <a:fld id="{B9B3E2F9-0457-4ECF-B559-E958190EDFCA}" type="slidenum">
              <a:rPr lang="en-US" smtClean="0"/>
              <a:t>28</a:t>
            </a:fld>
            <a:endParaRPr lang="en-US"/>
          </a:p>
        </p:txBody>
      </p:sp>
    </p:spTree>
    <p:extLst>
      <p:ext uri="{BB962C8B-B14F-4D97-AF65-F5344CB8AC3E}">
        <p14:creationId xmlns:p14="http://schemas.microsoft.com/office/powerpoint/2010/main" val="407703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Morpheus, there’s a better way</a:t>
            </a:r>
          </a:p>
        </p:txBody>
      </p:sp>
      <p:sp>
        <p:nvSpPr>
          <p:cNvPr id="4" name="Slide Number Placeholder 3"/>
          <p:cNvSpPr>
            <a:spLocks noGrp="1"/>
          </p:cNvSpPr>
          <p:nvPr>
            <p:ph type="sldNum" sz="quarter" idx="5"/>
          </p:nvPr>
        </p:nvSpPr>
        <p:spPr/>
        <p:txBody>
          <a:bodyPr/>
          <a:lstStyle/>
          <a:p>
            <a:fld id="{B9B3E2F9-0457-4ECF-B559-E958190EDFCA}" type="slidenum">
              <a:rPr lang="en-US" smtClean="0"/>
              <a:t>6</a:t>
            </a:fld>
            <a:endParaRPr lang="en-US"/>
          </a:p>
        </p:txBody>
      </p:sp>
    </p:spTree>
    <p:extLst>
      <p:ext uri="{BB962C8B-B14F-4D97-AF65-F5344CB8AC3E}">
        <p14:creationId xmlns:p14="http://schemas.microsoft.com/office/powerpoint/2010/main" val="183820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30</a:t>
            </a:fld>
            <a:endParaRPr lang="en-US"/>
          </a:p>
        </p:txBody>
      </p:sp>
    </p:spTree>
    <p:extLst>
      <p:ext uri="{BB962C8B-B14F-4D97-AF65-F5344CB8AC3E}">
        <p14:creationId xmlns:p14="http://schemas.microsoft.com/office/powerpoint/2010/main" val="2737675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31</a:t>
            </a:fld>
            <a:endParaRPr lang="en-US"/>
          </a:p>
        </p:txBody>
      </p:sp>
    </p:spTree>
    <p:extLst>
      <p:ext uri="{BB962C8B-B14F-4D97-AF65-F5344CB8AC3E}">
        <p14:creationId xmlns:p14="http://schemas.microsoft.com/office/powerpoint/2010/main" val="1477985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Trinity achieves speeds up comparable to that of a single-language Morpheus implementation</a:t>
            </a:r>
          </a:p>
          <a:p>
            <a:r>
              <a:rPr lang="en-US" dirty="0"/>
              <a:t>… although the single-language approach does seem to have a slight performance advantage.</a:t>
            </a:r>
          </a:p>
          <a:p>
            <a:endParaRPr lang="en-US" dirty="0"/>
          </a:p>
          <a:p>
            <a:r>
              <a:rPr lang="en-US" dirty="0"/>
              <a:t>However, in our experience, Trinity’s relative performance …</a:t>
            </a:r>
          </a:p>
          <a:p>
            <a:endParaRPr lang="en-US" dirty="0"/>
          </a:p>
          <a:p>
            <a:r>
              <a:rPr lang="en-US" dirty="0"/>
              <a:t> </a:t>
            </a:r>
          </a:p>
        </p:txBody>
      </p:sp>
      <p:sp>
        <p:nvSpPr>
          <p:cNvPr id="4" name="Slide Number Placeholder 3"/>
          <p:cNvSpPr>
            <a:spLocks noGrp="1"/>
          </p:cNvSpPr>
          <p:nvPr>
            <p:ph type="sldNum" sz="quarter" idx="5"/>
          </p:nvPr>
        </p:nvSpPr>
        <p:spPr/>
        <p:txBody>
          <a:bodyPr/>
          <a:lstStyle/>
          <a:p>
            <a:fld id="{B9B3E2F9-0457-4ECF-B559-E958190EDFCA}" type="slidenum">
              <a:rPr lang="en-US" smtClean="0"/>
              <a:t>33</a:t>
            </a:fld>
            <a:endParaRPr lang="en-US"/>
          </a:p>
        </p:txBody>
      </p:sp>
    </p:spTree>
    <p:extLst>
      <p:ext uri="{BB962C8B-B14F-4D97-AF65-F5344CB8AC3E}">
        <p14:creationId xmlns:p14="http://schemas.microsoft.com/office/powerpoint/2010/main" val="2977404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a:t>this presentation. </a:t>
            </a:r>
          </a:p>
        </p:txBody>
      </p:sp>
      <p:sp>
        <p:nvSpPr>
          <p:cNvPr id="4" name="Slide Number Placeholder 3"/>
          <p:cNvSpPr>
            <a:spLocks noGrp="1"/>
          </p:cNvSpPr>
          <p:nvPr>
            <p:ph type="sldNum" sz="quarter" idx="5"/>
          </p:nvPr>
        </p:nvSpPr>
        <p:spPr/>
        <p:txBody>
          <a:bodyPr/>
          <a:lstStyle/>
          <a:p>
            <a:fld id="{B9B3E2F9-0457-4ECF-B559-E958190EDFCA}" type="slidenum">
              <a:rPr lang="en-US" smtClean="0"/>
              <a:t>34</a:t>
            </a:fld>
            <a:endParaRPr lang="en-US"/>
          </a:p>
        </p:txBody>
      </p:sp>
    </p:spTree>
    <p:extLst>
      <p:ext uri="{BB962C8B-B14F-4D97-AF65-F5344CB8AC3E}">
        <p14:creationId xmlns:p14="http://schemas.microsoft.com/office/powerpoint/2010/main" val="3360434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35</a:t>
            </a:fld>
            <a:endParaRPr lang="en-US"/>
          </a:p>
        </p:txBody>
      </p:sp>
    </p:spTree>
    <p:extLst>
      <p:ext uri="{BB962C8B-B14F-4D97-AF65-F5344CB8AC3E}">
        <p14:creationId xmlns:p14="http://schemas.microsoft.com/office/powerpoint/2010/main" val="234042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this research direction interesting, I want to leave you with some ideas of future directions for a project like Trinity.</a:t>
            </a:r>
          </a:p>
          <a:p>
            <a:endParaRPr lang="en-US" dirty="0"/>
          </a:p>
          <a:p>
            <a:r>
              <a:rPr lang="en-US" dirty="0"/>
              <a:t>A first proposal is to expand Trinity to work as a </a:t>
            </a:r>
            <a:r>
              <a:rPr lang="en-US" dirty="0" err="1"/>
              <a:t>transpiler</a:t>
            </a:r>
            <a:r>
              <a:rPr lang="en-US" dirty="0"/>
              <a:t>.</a:t>
            </a:r>
          </a:p>
          <a:p>
            <a:r>
              <a:rPr lang="en-US" dirty="0"/>
              <a:t>Today, Trinity more or less accepts the Morpheus rewrite rules, and source code, and applies the rewrites as appropriate at runtime. However, in doing so we’ve created a tight dependency with GraalVM.</a:t>
            </a:r>
          </a:p>
          <a:p>
            <a:r>
              <a:rPr lang="en-US" dirty="0"/>
              <a:t>This proposal is to remove that dependency so that Trinity can help programmers irrespective of whether they want to use GraalVM. To do this, we can convert Trinity into a compile-time optimizer that takes in source code</a:t>
            </a:r>
          </a:p>
          <a:p>
            <a:r>
              <a:rPr lang="en-US" dirty="0"/>
              <a:t>And produces a copy of that source where the Morpheus rewrite rules are </a:t>
            </a:r>
            <a:r>
              <a:rPr lang="en-US" dirty="0" err="1"/>
              <a:t>inlined</a:t>
            </a:r>
            <a:r>
              <a:rPr lang="en-US" dirty="0"/>
              <a:t>. Then you can take that code and run in anywhere, no GraalVM required.</a:t>
            </a:r>
          </a:p>
          <a:p>
            <a:endParaRPr lang="en-US" dirty="0"/>
          </a:p>
          <a:p>
            <a:r>
              <a:rPr lang="en-US" dirty="0"/>
              <a:t>The hope would be that we could leverage Trinity’s language agnostic architecture so that this would work easily irrespective of language. For instance, it could  optimize a Python script and inline the rewrites in it as easily as</a:t>
            </a:r>
          </a:p>
          <a:p>
            <a:r>
              <a:rPr lang="en-US" dirty="0"/>
              <a:t>It could with JS, or R for that matter.</a:t>
            </a:r>
          </a:p>
          <a:p>
            <a:endParaRPr lang="en-US" dirty="0"/>
          </a:p>
          <a:p>
            <a:endParaRPr lang="en-US" dirty="0"/>
          </a:p>
          <a:p>
            <a:r>
              <a:rPr lang="en-US" dirty="0"/>
              <a:t>The second proposal relates more closely with MatrixLib. So we’ve talked about how crucial is language-specific domain knowledge in embedding the Morpheus rewrite rules in other languages. With Trinity, we’ve modularized</a:t>
            </a:r>
          </a:p>
          <a:p>
            <a:r>
              <a:rPr lang="en-US" dirty="0"/>
              <a:t>This domain knowledge and made it compositional, but it still takes time to acquire and discover these language optimizations. So we would be interested in exploring how to automatically discover and encode these PL domain knowledge to</a:t>
            </a:r>
          </a:p>
          <a:p>
            <a:r>
              <a:rPr lang="en-US" dirty="0"/>
              <a:t>Reduce the user burden even further.</a:t>
            </a:r>
          </a:p>
          <a:p>
            <a:endParaRPr lang="en-US" dirty="0"/>
          </a:p>
          <a:p>
            <a:r>
              <a:rPr lang="en-US" dirty="0"/>
              <a:t>…and there you have it (next slide)</a:t>
            </a:r>
          </a:p>
        </p:txBody>
      </p:sp>
      <p:sp>
        <p:nvSpPr>
          <p:cNvPr id="4" name="Slide Number Placeholder 3"/>
          <p:cNvSpPr>
            <a:spLocks noGrp="1"/>
          </p:cNvSpPr>
          <p:nvPr>
            <p:ph type="sldNum" sz="quarter" idx="5"/>
          </p:nvPr>
        </p:nvSpPr>
        <p:spPr/>
        <p:txBody>
          <a:bodyPr/>
          <a:lstStyle/>
          <a:p>
            <a:fld id="{B9B3E2F9-0457-4ECF-B559-E958190EDFCA}" type="slidenum">
              <a:rPr lang="en-US" smtClean="0"/>
              <a:t>36</a:t>
            </a:fld>
            <a:endParaRPr lang="en-US"/>
          </a:p>
        </p:txBody>
      </p:sp>
    </p:spTree>
    <p:extLst>
      <p:ext uri="{BB962C8B-B14F-4D97-AF65-F5344CB8AC3E}">
        <p14:creationId xmlns:p14="http://schemas.microsoft.com/office/powerpoint/2010/main" val="376681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this research direction interesting, I want to leave you with some ideas of future directions for a project like Trinity.</a:t>
            </a:r>
          </a:p>
          <a:p>
            <a:endParaRPr lang="en-US" dirty="0"/>
          </a:p>
          <a:p>
            <a:r>
              <a:rPr lang="en-US" dirty="0"/>
              <a:t>A first proposal is to expand Trinity to work as a </a:t>
            </a:r>
            <a:r>
              <a:rPr lang="en-US" dirty="0" err="1"/>
              <a:t>transpiler</a:t>
            </a:r>
            <a:r>
              <a:rPr lang="en-US" dirty="0"/>
              <a:t>.</a:t>
            </a:r>
          </a:p>
          <a:p>
            <a:r>
              <a:rPr lang="en-US" dirty="0"/>
              <a:t>Today, Trinity more or less accepts the Morpheus rewrite rules, and source code, and applies the rewrites as appropriate at runtime. However, in doing so we’ve created a tight dependency with GraalVM.</a:t>
            </a:r>
          </a:p>
          <a:p>
            <a:r>
              <a:rPr lang="en-US" dirty="0"/>
              <a:t>This proposal is to remove that dependency so that Trinity can help programmers irrespective of whether they want to use GraalVM. To do this, we can convert Trinity into a compile-time optimizer that takes in source code</a:t>
            </a:r>
          </a:p>
          <a:p>
            <a:r>
              <a:rPr lang="en-US" dirty="0"/>
              <a:t>And produces a copy of that source where the Morpheus rewrite rules are </a:t>
            </a:r>
            <a:r>
              <a:rPr lang="en-US" dirty="0" err="1"/>
              <a:t>inlined</a:t>
            </a:r>
            <a:r>
              <a:rPr lang="en-US" dirty="0"/>
              <a:t>. Then you can take that code and run in anywhere, no GraalVM required.</a:t>
            </a:r>
          </a:p>
          <a:p>
            <a:endParaRPr lang="en-US" dirty="0"/>
          </a:p>
          <a:p>
            <a:r>
              <a:rPr lang="en-US" dirty="0"/>
              <a:t>The hope would be that we could leverage Trinity’s language agnostic architecture so that this would work easily irrespective of language. For instance, it could  optimize a Python script and inline the rewrites in it as easily as</a:t>
            </a:r>
          </a:p>
          <a:p>
            <a:r>
              <a:rPr lang="en-US" dirty="0"/>
              <a:t>It could with JS, or R for that matter.</a:t>
            </a:r>
          </a:p>
          <a:p>
            <a:endParaRPr lang="en-US" dirty="0"/>
          </a:p>
          <a:p>
            <a:endParaRPr lang="en-US" dirty="0"/>
          </a:p>
          <a:p>
            <a:r>
              <a:rPr lang="en-US" dirty="0"/>
              <a:t>The second proposal relates more closely with MatrixLib. So we’ve talked about how crucial is language-specific domain knowledge in embedding the Morpheus rewrite rules in other languages. With Trinity, we’ve modularized</a:t>
            </a:r>
          </a:p>
          <a:p>
            <a:r>
              <a:rPr lang="en-US" dirty="0"/>
              <a:t>This domain knowledge and made it compositional, but it still takes time to acquire and discover these language optimizations. So we would be interested in exploring how to automatically discover and encode these PL domain knowledge to</a:t>
            </a:r>
          </a:p>
          <a:p>
            <a:r>
              <a:rPr lang="en-US" dirty="0"/>
              <a:t>Reduce the user burden even further.</a:t>
            </a:r>
          </a:p>
          <a:p>
            <a:endParaRPr lang="en-US" dirty="0"/>
          </a:p>
          <a:p>
            <a:r>
              <a:rPr lang="en-US" dirty="0"/>
              <a:t>…and there you have it (next slide)</a:t>
            </a:r>
          </a:p>
        </p:txBody>
      </p:sp>
      <p:sp>
        <p:nvSpPr>
          <p:cNvPr id="4" name="Slide Number Placeholder 3"/>
          <p:cNvSpPr>
            <a:spLocks noGrp="1"/>
          </p:cNvSpPr>
          <p:nvPr>
            <p:ph type="sldNum" sz="quarter" idx="5"/>
          </p:nvPr>
        </p:nvSpPr>
        <p:spPr/>
        <p:txBody>
          <a:bodyPr/>
          <a:lstStyle/>
          <a:p>
            <a:fld id="{B9B3E2F9-0457-4ECF-B559-E958190EDFCA}" type="slidenum">
              <a:rPr lang="en-US" smtClean="0"/>
              <a:t>39</a:t>
            </a:fld>
            <a:endParaRPr lang="en-US"/>
          </a:p>
        </p:txBody>
      </p:sp>
    </p:spTree>
    <p:extLst>
      <p:ext uri="{BB962C8B-B14F-4D97-AF65-F5344CB8AC3E}">
        <p14:creationId xmlns:p14="http://schemas.microsoft.com/office/powerpoint/2010/main" val="2230306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this research direction interesting, I want to leave you with some ideas of future directions for a project like Trinity.</a:t>
            </a:r>
          </a:p>
          <a:p>
            <a:endParaRPr lang="en-US" dirty="0"/>
          </a:p>
          <a:p>
            <a:r>
              <a:rPr lang="en-US" dirty="0"/>
              <a:t>A first proposal is to expand Trinity to work as a </a:t>
            </a:r>
            <a:r>
              <a:rPr lang="en-US" dirty="0" err="1"/>
              <a:t>transpiler</a:t>
            </a:r>
            <a:r>
              <a:rPr lang="en-US" dirty="0"/>
              <a:t>.</a:t>
            </a:r>
          </a:p>
          <a:p>
            <a:r>
              <a:rPr lang="en-US" dirty="0"/>
              <a:t>Today, Trinity more or less accepts the Morpheus rewrite rules, and source code, and applies the rewrites as appropriate at runtime. However, in doing so we’ve created a tight dependency with GraalVM.</a:t>
            </a:r>
          </a:p>
          <a:p>
            <a:r>
              <a:rPr lang="en-US" dirty="0"/>
              <a:t>This proposal is to remove that dependency so that Trinity can help programmers irrespective of whether they want to use GraalVM. To do this, we can convert Trinity into a compile-time optimizer that takes in source code</a:t>
            </a:r>
          </a:p>
          <a:p>
            <a:r>
              <a:rPr lang="en-US" dirty="0"/>
              <a:t>And produces a copy of that source where the Morpheus rewrite rules are </a:t>
            </a:r>
            <a:r>
              <a:rPr lang="en-US" dirty="0" err="1"/>
              <a:t>inlined</a:t>
            </a:r>
            <a:r>
              <a:rPr lang="en-US" dirty="0"/>
              <a:t>. Then you can take that code and run in anywhere, no GraalVM required.</a:t>
            </a:r>
          </a:p>
          <a:p>
            <a:endParaRPr lang="en-US" dirty="0"/>
          </a:p>
          <a:p>
            <a:r>
              <a:rPr lang="en-US" dirty="0"/>
              <a:t>The hope would be that we could leverage Trinity’s language agnostic architecture so that this would work easily irrespective of language. For instance, it could  optimize a Python script and inline the rewrites in it as easily as</a:t>
            </a:r>
          </a:p>
          <a:p>
            <a:r>
              <a:rPr lang="en-US" dirty="0"/>
              <a:t>It could with JS, or R for that matter.</a:t>
            </a:r>
          </a:p>
          <a:p>
            <a:endParaRPr lang="en-US" dirty="0"/>
          </a:p>
          <a:p>
            <a:endParaRPr lang="en-US" dirty="0"/>
          </a:p>
          <a:p>
            <a:r>
              <a:rPr lang="en-US" dirty="0"/>
              <a:t>The second proposal relates more closely with MatrixLib. So we’ve talked about how crucial is language-specific domain knowledge in embedding the Morpheus rewrite rules in other languages. With Trinity, we’ve modularized</a:t>
            </a:r>
          </a:p>
          <a:p>
            <a:r>
              <a:rPr lang="en-US" dirty="0"/>
              <a:t>This domain knowledge and made it compositional, but it still takes time to acquire and discover these language optimizations. So we would be interested in exploring how to automatically discover and encode these PL domain knowledge to</a:t>
            </a:r>
          </a:p>
          <a:p>
            <a:r>
              <a:rPr lang="en-US" dirty="0"/>
              <a:t>Reduce the user burden even further.</a:t>
            </a:r>
          </a:p>
          <a:p>
            <a:endParaRPr lang="en-US" dirty="0"/>
          </a:p>
          <a:p>
            <a:r>
              <a:rPr lang="en-US" dirty="0"/>
              <a:t>…and there you have it (next slide)</a:t>
            </a:r>
          </a:p>
        </p:txBody>
      </p:sp>
      <p:sp>
        <p:nvSpPr>
          <p:cNvPr id="4" name="Slide Number Placeholder 3"/>
          <p:cNvSpPr>
            <a:spLocks noGrp="1"/>
          </p:cNvSpPr>
          <p:nvPr>
            <p:ph type="sldNum" sz="quarter" idx="5"/>
          </p:nvPr>
        </p:nvSpPr>
        <p:spPr/>
        <p:txBody>
          <a:bodyPr/>
          <a:lstStyle/>
          <a:p>
            <a:fld id="{B9B3E2F9-0457-4ECF-B559-E958190EDFCA}" type="slidenum">
              <a:rPr lang="en-US" smtClean="0"/>
              <a:t>40</a:t>
            </a:fld>
            <a:endParaRPr lang="en-US"/>
          </a:p>
        </p:txBody>
      </p:sp>
    </p:spTree>
    <p:extLst>
      <p:ext uri="{BB962C8B-B14F-4D97-AF65-F5344CB8AC3E}">
        <p14:creationId xmlns:p14="http://schemas.microsoft.com/office/powerpoint/2010/main" val="2575074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44</a:t>
            </a:fld>
            <a:endParaRPr lang="en-US"/>
          </a:p>
        </p:txBody>
      </p:sp>
    </p:spTree>
    <p:extLst>
      <p:ext uri="{BB962C8B-B14F-4D97-AF65-F5344CB8AC3E}">
        <p14:creationId xmlns:p14="http://schemas.microsoft.com/office/powerpoint/2010/main" val="660320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45</a:t>
            </a:fld>
            <a:endParaRPr lang="en-US"/>
          </a:p>
        </p:txBody>
      </p:sp>
    </p:spTree>
    <p:extLst>
      <p:ext uri="{BB962C8B-B14F-4D97-AF65-F5344CB8AC3E}">
        <p14:creationId xmlns:p14="http://schemas.microsoft.com/office/powerpoint/2010/main" val="277316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Keyword: equivalent computation</a:t>
            </a:r>
          </a:p>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7</a:t>
            </a:fld>
            <a:endParaRPr lang="en-US"/>
          </a:p>
        </p:txBody>
      </p:sp>
    </p:spTree>
    <p:extLst>
      <p:ext uri="{BB962C8B-B14F-4D97-AF65-F5344CB8AC3E}">
        <p14:creationId xmlns:p14="http://schemas.microsoft.com/office/powerpoint/2010/main" val="836884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46</a:t>
            </a:fld>
            <a:endParaRPr lang="en-US"/>
          </a:p>
        </p:txBody>
      </p:sp>
    </p:spTree>
    <p:extLst>
      <p:ext uri="{BB962C8B-B14F-4D97-AF65-F5344CB8AC3E}">
        <p14:creationId xmlns:p14="http://schemas.microsoft.com/office/powerpoint/2010/main" val="40967838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47</a:t>
            </a:fld>
            <a:endParaRPr lang="en-US"/>
          </a:p>
        </p:txBody>
      </p:sp>
    </p:spTree>
    <p:extLst>
      <p:ext uri="{BB962C8B-B14F-4D97-AF65-F5344CB8AC3E}">
        <p14:creationId xmlns:p14="http://schemas.microsoft.com/office/powerpoint/2010/main" val="253200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48</a:t>
            </a:fld>
            <a:endParaRPr lang="en-US"/>
          </a:p>
        </p:txBody>
      </p:sp>
    </p:spTree>
    <p:extLst>
      <p:ext uri="{BB962C8B-B14F-4D97-AF65-F5344CB8AC3E}">
        <p14:creationId xmlns:p14="http://schemas.microsoft.com/office/powerpoint/2010/main" val="1179027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49</a:t>
            </a:fld>
            <a:endParaRPr lang="en-US"/>
          </a:p>
        </p:txBody>
      </p:sp>
    </p:spTree>
    <p:extLst>
      <p:ext uri="{BB962C8B-B14F-4D97-AF65-F5344CB8AC3E}">
        <p14:creationId xmlns:p14="http://schemas.microsoft.com/office/powerpoint/2010/main" val="12953642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GNMF case is interesting…..</a:t>
            </a:r>
          </a:p>
          <a:p>
            <a:r>
              <a:rPr lang="en-US" dirty="0"/>
              <a:t>So why do the rewrite rules perform poorly on this algorithm? The reason is that, in some cases, the rewrite overhead is larger than the speedups you obtain, so you end up with a slowdown. So factorized ML is not a silver bullet, but it does work in many cases as shown in the rest of our evaluation.</a:t>
            </a:r>
          </a:p>
          <a:p>
            <a:r>
              <a:rPr lang="en-US" dirty="0"/>
              <a:t>&lt;move to next slide&gt;</a:t>
            </a:r>
          </a:p>
          <a:p>
            <a:r>
              <a:rPr lang="en-US" dirty="0"/>
              <a:t>Taking a step back from GNMF, let’s summarize our evaluation results.</a:t>
            </a:r>
          </a:p>
        </p:txBody>
      </p:sp>
      <p:sp>
        <p:nvSpPr>
          <p:cNvPr id="4" name="Slide Number Placeholder 3"/>
          <p:cNvSpPr>
            <a:spLocks noGrp="1"/>
          </p:cNvSpPr>
          <p:nvPr>
            <p:ph type="sldNum" sz="quarter" idx="5"/>
          </p:nvPr>
        </p:nvSpPr>
        <p:spPr/>
        <p:txBody>
          <a:bodyPr/>
          <a:lstStyle/>
          <a:p>
            <a:fld id="{B9B3E2F9-0457-4ECF-B559-E958190EDFCA}" type="slidenum">
              <a:rPr lang="en-US" smtClean="0"/>
              <a:t>50</a:t>
            </a:fld>
            <a:endParaRPr lang="en-US"/>
          </a:p>
        </p:txBody>
      </p:sp>
    </p:spTree>
    <p:extLst>
      <p:ext uri="{BB962C8B-B14F-4D97-AF65-F5344CB8AC3E}">
        <p14:creationId xmlns:p14="http://schemas.microsoft.com/office/powerpoint/2010/main" val="29768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53</a:t>
            </a:fld>
            <a:endParaRPr lang="en-US"/>
          </a:p>
        </p:txBody>
      </p:sp>
    </p:spTree>
    <p:extLst>
      <p:ext uri="{BB962C8B-B14F-4D97-AF65-F5344CB8AC3E}">
        <p14:creationId xmlns:p14="http://schemas.microsoft.com/office/powerpoint/2010/main" val="3910710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54</a:t>
            </a:fld>
            <a:endParaRPr lang="en-US"/>
          </a:p>
        </p:txBody>
      </p:sp>
    </p:spTree>
    <p:extLst>
      <p:ext uri="{BB962C8B-B14F-4D97-AF65-F5344CB8AC3E}">
        <p14:creationId xmlns:p14="http://schemas.microsoft.com/office/powerpoint/2010/main" val="39651278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55</a:t>
            </a:fld>
            <a:endParaRPr lang="en-US"/>
          </a:p>
        </p:txBody>
      </p:sp>
    </p:spTree>
    <p:extLst>
      <p:ext uri="{BB962C8B-B14F-4D97-AF65-F5344CB8AC3E}">
        <p14:creationId xmlns:p14="http://schemas.microsoft.com/office/powerpoint/2010/main" val="1291789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56</a:t>
            </a:fld>
            <a:endParaRPr lang="en-US"/>
          </a:p>
        </p:txBody>
      </p:sp>
    </p:spTree>
    <p:extLst>
      <p:ext uri="{BB962C8B-B14F-4D97-AF65-F5344CB8AC3E}">
        <p14:creationId xmlns:p14="http://schemas.microsoft.com/office/powerpoint/2010/main" val="3318015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57</a:t>
            </a:fld>
            <a:endParaRPr lang="en-US"/>
          </a:p>
        </p:txBody>
      </p:sp>
    </p:spTree>
    <p:extLst>
      <p:ext uri="{BB962C8B-B14F-4D97-AF65-F5344CB8AC3E}">
        <p14:creationId xmlns:p14="http://schemas.microsoft.com/office/powerpoint/2010/main" val="248582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Keyword: equivalent computation</a:t>
            </a:r>
          </a:p>
        </p:txBody>
      </p:sp>
      <p:sp>
        <p:nvSpPr>
          <p:cNvPr id="4" name="Slide Number Placeholder 3"/>
          <p:cNvSpPr>
            <a:spLocks noGrp="1"/>
          </p:cNvSpPr>
          <p:nvPr>
            <p:ph type="sldNum" sz="quarter" idx="5"/>
          </p:nvPr>
        </p:nvSpPr>
        <p:spPr/>
        <p:txBody>
          <a:bodyPr/>
          <a:lstStyle/>
          <a:p>
            <a:fld id="{B9B3E2F9-0457-4ECF-B559-E958190EDFCA}" type="slidenum">
              <a:rPr lang="en-US" smtClean="0"/>
              <a:t>8</a:t>
            </a:fld>
            <a:endParaRPr lang="en-US"/>
          </a:p>
        </p:txBody>
      </p:sp>
    </p:spTree>
    <p:extLst>
      <p:ext uri="{BB962C8B-B14F-4D97-AF65-F5344CB8AC3E}">
        <p14:creationId xmlns:p14="http://schemas.microsoft.com/office/powerpoint/2010/main" val="3933625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58</a:t>
            </a:fld>
            <a:endParaRPr lang="en-US"/>
          </a:p>
        </p:txBody>
      </p:sp>
    </p:spTree>
    <p:extLst>
      <p:ext uri="{BB962C8B-B14F-4D97-AF65-F5344CB8AC3E}">
        <p14:creationId xmlns:p14="http://schemas.microsoft.com/office/powerpoint/2010/main" val="3802586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the key ingredients</a:t>
            </a:r>
          </a:p>
          <a:p>
            <a:r>
              <a:rPr lang="en-US" dirty="0"/>
              <a:t>Let’s look at 2 examples</a:t>
            </a:r>
          </a:p>
        </p:txBody>
      </p:sp>
      <p:sp>
        <p:nvSpPr>
          <p:cNvPr id="4" name="Slide Number Placeholder 3"/>
          <p:cNvSpPr>
            <a:spLocks noGrp="1"/>
          </p:cNvSpPr>
          <p:nvPr>
            <p:ph type="sldNum" sz="quarter" idx="5"/>
          </p:nvPr>
        </p:nvSpPr>
        <p:spPr/>
        <p:txBody>
          <a:bodyPr/>
          <a:lstStyle/>
          <a:p>
            <a:fld id="{B9B3E2F9-0457-4ECF-B559-E958190EDFCA}" type="slidenum">
              <a:rPr lang="en-US" smtClean="0"/>
              <a:t>59</a:t>
            </a:fld>
            <a:endParaRPr lang="en-US"/>
          </a:p>
        </p:txBody>
      </p:sp>
    </p:spTree>
    <p:extLst>
      <p:ext uri="{BB962C8B-B14F-4D97-AF65-F5344CB8AC3E}">
        <p14:creationId xmlns:p14="http://schemas.microsoft.com/office/powerpoint/2010/main" val="2426672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have the key ingredients</a:t>
            </a:r>
          </a:p>
          <a:p>
            <a:r>
              <a:rPr lang="en-US" dirty="0"/>
              <a:t>Let’s look at 2 examples</a:t>
            </a:r>
          </a:p>
        </p:txBody>
      </p:sp>
      <p:sp>
        <p:nvSpPr>
          <p:cNvPr id="4" name="Slide Number Placeholder 3"/>
          <p:cNvSpPr>
            <a:spLocks noGrp="1"/>
          </p:cNvSpPr>
          <p:nvPr>
            <p:ph type="sldNum" sz="quarter" idx="5"/>
          </p:nvPr>
        </p:nvSpPr>
        <p:spPr/>
        <p:txBody>
          <a:bodyPr/>
          <a:lstStyle/>
          <a:p>
            <a:fld id="{B9B3E2F9-0457-4ECF-B559-E958190EDFCA}" type="slidenum">
              <a:rPr lang="en-US" smtClean="0"/>
              <a:t>60</a:t>
            </a:fld>
            <a:endParaRPr lang="en-US"/>
          </a:p>
        </p:txBody>
      </p:sp>
    </p:spTree>
    <p:extLst>
      <p:ext uri="{BB962C8B-B14F-4D97-AF65-F5344CB8AC3E}">
        <p14:creationId xmlns:p14="http://schemas.microsoft.com/office/powerpoint/2010/main" val="1279533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61</a:t>
            </a:fld>
            <a:endParaRPr lang="en-US"/>
          </a:p>
        </p:txBody>
      </p:sp>
    </p:spTree>
    <p:extLst>
      <p:ext uri="{BB962C8B-B14F-4D97-AF65-F5344CB8AC3E}">
        <p14:creationId xmlns:p14="http://schemas.microsoft.com/office/powerpoint/2010/main" val="1916054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62</a:t>
            </a:fld>
            <a:endParaRPr lang="en-US"/>
          </a:p>
        </p:txBody>
      </p:sp>
    </p:spTree>
    <p:extLst>
      <p:ext uri="{BB962C8B-B14F-4D97-AF65-F5344CB8AC3E}">
        <p14:creationId xmlns:p14="http://schemas.microsoft.com/office/powerpoint/2010/main" val="26837795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63</a:t>
            </a:fld>
            <a:endParaRPr lang="en-US"/>
          </a:p>
        </p:txBody>
      </p:sp>
    </p:spTree>
    <p:extLst>
      <p:ext uri="{BB962C8B-B14F-4D97-AF65-F5344CB8AC3E}">
        <p14:creationId xmlns:p14="http://schemas.microsoft.com/office/powerpoint/2010/main" val="4684188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64</a:t>
            </a:fld>
            <a:endParaRPr lang="en-US"/>
          </a:p>
        </p:txBody>
      </p:sp>
    </p:spTree>
    <p:extLst>
      <p:ext uri="{BB962C8B-B14F-4D97-AF65-F5344CB8AC3E}">
        <p14:creationId xmlns:p14="http://schemas.microsoft.com/office/powerpoint/2010/main" val="2548190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9</a:t>
            </a:fld>
            <a:endParaRPr lang="en-US"/>
          </a:p>
        </p:txBody>
      </p:sp>
    </p:spTree>
    <p:extLst>
      <p:ext uri="{BB962C8B-B14F-4D97-AF65-F5344CB8AC3E}">
        <p14:creationId xmlns:p14="http://schemas.microsoft.com/office/powerpoint/2010/main" val="1593755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realized we were embarking towards a massive development challenge, on 2 fronts</a:t>
            </a:r>
          </a:p>
          <a:p>
            <a:r>
              <a:rPr lang="en-US" dirty="0"/>
              <a:t>… on one hand</a:t>
            </a:r>
          </a:p>
          <a:p>
            <a:r>
              <a:rPr lang="en-US" dirty="0"/>
              <a:t>... Taking a step back, this paints the picture of tight-coupling between the design of new factorized ML optimizations, and the low-level details of its implementation per each language. The result is a kind of quadratic cost in the maintenance burden, parametrized by our number of supported PLs, and the rewrite rules we support.</a:t>
            </a:r>
          </a:p>
          <a:p>
            <a:r>
              <a:rPr lang="en-US" dirty="0"/>
              <a:t>… so what can we do?</a:t>
            </a:r>
          </a:p>
        </p:txBody>
      </p:sp>
      <p:sp>
        <p:nvSpPr>
          <p:cNvPr id="4" name="Slide Number Placeholder 3"/>
          <p:cNvSpPr>
            <a:spLocks noGrp="1"/>
          </p:cNvSpPr>
          <p:nvPr>
            <p:ph type="sldNum" sz="quarter" idx="5"/>
          </p:nvPr>
        </p:nvSpPr>
        <p:spPr/>
        <p:txBody>
          <a:bodyPr/>
          <a:lstStyle/>
          <a:p>
            <a:fld id="{B9B3E2F9-0457-4ECF-B559-E958190EDFCA}" type="slidenum">
              <a:rPr lang="en-US" smtClean="0"/>
              <a:t>10</a:t>
            </a:fld>
            <a:endParaRPr lang="en-US"/>
          </a:p>
        </p:txBody>
      </p:sp>
    </p:spTree>
    <p:extLst>
      <p:ext uri="{BB962C8B-B14F-4D97-AF65-F5344CB8AC3E}">
        <p14:creationId xmlns:p14="http://schemas.microsoft.com/office/powerpoint/2010/main" val="234769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11</a:t>
            </a:fld>
            <a:endParaRPr lang="en-US"/>
          </a:p>
        </p:txBody>
      </p:sp>
    </p:spTree>
    <p:extLst>
      <p:ext uri="{BB962C8B-B14F-4D97-AF65-F5344CB8AC3E}">
        <p14:creationId xmlns:p14="http://schemas.microsoft.com/office/powerpoint/2010/main" val="193035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using trinity we *quickly* developed 3 new implementations of Morpheus: one for R, one for JavaScript, and one for Python. They each display performance improvements compared the alternative of learning over the materialized join.</a:t>
            </a:r>
          </a:p>
        </p:txBody>
      </p:sp>
      <p:sp>
        <p:nvSpPr>
          <p:cNvPr id="4" name="Slide Number Placeholder 3"/>
          <p:cNvSpPr>
            <a:spLocks noGrp="1"/>
          </p:cNvSpPr>
          <p:nvPr>
            <p:ph type="sldNum" sz="quarter" idx="5"/>
          </p:nvPr>
        </p:nvSpPr>
        <p:spPr/>
        <p:txBody>
          <a:bodyPr/>
          <a:lstStyle/>
          <a:p>
            <a:fld id="{B9B3E2F9-0457-4ECF-B559-E958190EDFCA}" type="slidenum">
              <a:rPr lang="en-US" smtClean="0"/>
              <a:t>13</a:t>
            </a:fld>
            <a:endParaRPr lang="en-US"/>
          </a:p>
        </p:txBody>
      </p:sp>
    </p:spTree>
    <p:extLst>
      <p:ext uri="{BB962C8B-B14F-4D97-AF65-F5344CB8AC3E}">
        <p14:creationId xmlns:p14="http://schemas.microsoft.com/office/powerpoint/2010/main" val="249186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B3E2F9-0457-4ECF-B559-E958190EDFCA}" type="slidenum">
              <a:rPr lang="en-US" smtClean="0"/>
              <a:t>14</a:t>
            </a:fld>
            <a:endParaRPr lang="en-US"/>
          </a:p>
        </p:txBody>
      </p:sp>
    </p:spTree>
    <p:extLst>
      <p:ext uri="{BB962C8B-B14F-4D97-AF65-F5344CB8AC3E}">
        <p14:creationId xmlns:p14="http://schemas.microsoft.com/office/powerpoint/2010/main" val="30498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32B-12C0-5215-5C41-7511AD167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629CCE-A768-9958-F30A-0615D3DFA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3F7BA-DE17-691D-1CA4-7B15C6FB8440}"/>
              </a:ext>
            </a:extLst>
          </p:cNvPr>
          <p:cNvSpPr>
            <a:spLocks noGrp="1"/>
          </p:cNvSpPr>
          <p:nvPr>
            <p:ph type="dt" sz="half" idx="10"/>
          </p:nvPr>
        </p:nvSpPr>
        <p:spPr/>
        <p:txBody>
          <a:bodyPr/>
          <a:lstStyle/>
          <a:p>
            <a:fld id="{84B3D447-A150-4193-ACBE-EC7713EF454D}" type="datetime1">
              <a:rPr lang="en-US" smtClean="0"/>
              <a:t>8/4/2022</a:t>
            </a:fld>
            <a:endParaRPr lang="en-US"/>
          </a:p>
        </p:txBody>
      </p:sp>
      <p:sp>
        <p:nvSpPr>
          <p:cNvPr id="5" name="Footer Placeholder 4">
            <a:extLst>
              <a:ext uri="{FF2B5EF4-FFF2-40B4-BE49-F238E27FC236}">
                <a16:creationId xmlns:a16="http://schemas.microsoft.com/office/drawing/2014/main" id="{89DD1F84-094D-C0FE-99C3-86C4B0294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86182-84B1-0AA3-94B1-328EB012A4F9}"/>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187622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8CDD-5A2B-D195-CE9F-C4C810E8BA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E99F43-EBEA-553F-FECC-4D19E95A8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D8824-775A-D752-FDD3-DDAC7C845ED9}"/>
              </a:ext>
            </a:extLst>
          </p:cNvPr>
          <p:cNvSpPr>
            <a:spLocks noGrp="1"/>
          </p:cNvSpPr>
          <p:nvPr>
            <p:ph type="dt" sz="half" idx="10"/>
          </p:nvPr>
        </p:nvSpPr>
        <p:spPr/>
        <p:txBody>
          <a:bodyPr/>
          <a:lstStyle/>
          <a:p>
            <a:fld id="{C3D04239-0C5A-45C8-8C02-7DD3F0B639A5}" type="datetime1">
              <a:rPr lang="en-US" smtClean="0"/>
              <a:t>8/4/2022</a:t>
            </a:fld>
            <a:endParaRPr lang="en-US"/>
          </a:p>
        </p:txBody>
      </p:sp>
      <p:sp>
        <p:nvSpPr>
          <p:cNvPr id="5" name="Footer Placeholder 4">
            <a:extLst>
              <a:ext uri="{FF2B5EF4-FFF2-40B4-BE49-F238E27FC236}">
                <a16:creationId xmlns:a16="http://schemas.microsoft.com/office/drawing/2014/main" id="{15EB30AA-DA70-9C4B-D79C-63BDAE371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A2531-A6C7-5036-696D-80A8C0C7CA6B}"/>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10811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E0B89-C601-4129-AD27-7186ED01E2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747507-9AB1-CC4E-5B3A-0D806B9E47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BA446-BBF2-6CAF-E21B-DADB1316E4BC}"/>
              </a:ext>
            </a:extLst>
          </p:cNvPr>
          <p:cNvSpPr>
            <a:spLocks noGrp="1"/>
          </p:cNvSpPr>
          <p:nvPr>
            <p:ph type="dt" sz="half" idx="10"/>
          </p:nvPr>
        </p:nvSpPr>
        <p:spPr/>
        <p:txBody>
          <a:bodyPr/>
          <a:lstStyle/>
          <a:p>
            <a:fld id="{1ADD9665-6510-4BDA-8048-1EF4ADAA0ED7}" type="datetime1">
              <a:rPr lang="en-US" smtClean="0"/>
              <a:t>8/4/2022</a:t>
            </a:fld>
            <a:endParaRPr lang="en-US"/>
          </a:p>
        </p:txBody>
      </p:sp>
      <p:sp>
        <p:nvSpPr>
          <p:cNvPr id="5" name="Footer Placeholder 4">
            <a:extLst>
              <a:ext uri="{FF2B5EF4-FFF2-40B4-BE49-F238E27FC236}">
                <a16:creationId xmlns:a16="http://schemas.microsoft.com/office/drawing/2014/main" id="{2095BD02-2AF4-40F7-FC65-46D30F0E2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1EDE0-C030-5BBA-9536-23BEE346321C}"/>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203229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824F-04A6-56E6-2ABC-2D352AACF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89E43-69FE-B0B2-E291-C118C1852C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C47BC-9B0F-CFD2-7E5D-2D9D3B45E579}"/>
              </a:ext>
            </a:extLst>
          </p:cNvPr>
          <p:cNvSpPr>
            <a:spLocks noGrp="1"/>
          </p:cNvSpPr>
          <p:nvPr>
            <p:ph type="dt" sz="half" idx="10"/>
          </p:nvPr>
        </p:nvSpPr>
        <p:spPr/>
        <p:txBody>
          <a:bodyPr/>
          <a:lstStyle/>
          <a:p>
            <a:fld id="{0D1203F6-7357-4F2C-AAF3-18819501A1C5}" type="datetime1">
              <a:rPr lang="en-US" smtClean="0"/>
              <a:t>8/4/2022</a:t>
            </a:fld>
            <a:endParaRPr lang="en-US"/>
          </a:p>
        </p:txBody>
      </p:sp>
      <p:sp>
        <p:nvSpPr>
          <p:cNvPr id="5" name="Footer Placeholder 4">
            <a:extLst>
              <a:ext uri="{FF2B5EF4-FFF2-40B4-BE49-F238E27FC236}">
                <a16:creationId xmlns:a16="http://schemas.microsoft.com/office/drawing/2014/main" id="{AE5ABADA-E998-C42E-B3A7-6335B9109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4B917-B17D-4DF2-05A8-B8EECA3D3E57}"/>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299387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F5FF-9B6C-85BB-F915-AAB26D9247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9440EF-3664-7B9D-2801-BC74C8DDA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04A18-DEB8-BFFF-8EB9-56A6AF125560}"/>
              </a:ext>
            </a:extLst>
          </p:cNvPr>
          <p:cNvSpPr>
            <a:spLocks noGrp="1"/>
          </p:cNvSpPr>
          <p:nvPr>
            <p:ph type="dt" sz="half" idx="10"/>
          </p:nvPr>
        </p:nvSpPr>
        <p:spPr/>
        <p:txBody>
          <a:bodyPr/>
          <a:lstStyle/>
          <a:p>
            <a:fld id="{A567608B-7CAF-47A7-930E-BEF0999A4FB1}" type="datetime1">
              <a:rPr lang="en-US" smtClean="0"/>
              <a:t>8/4/2022</a:t>
            </a:fld>
            <a:endParaRPr lang="en-US"/>
          </a:p>
        </p:txBody>
      </p:sp>
      <p:sp>
        <p:nvSpPr>
          <p:cNvPr id="5" name="Footer Placeholder 4">
            <a:extLst>
              <a:ext uri="{FF2B5EF4-FFF2-40B4-BE49-F238E27FC236}">
                <a16:creationId xmlns:a16="http://schemas.microsoft.com/office/drawing/2014/main" id="{CCEE5A91-274B-D7EF-175F-04271F75B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C6544-A146-FE6D-5065-EAEFB8DE7219}"/>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288669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32FD-A6AD-3265-2E4E-22F781F14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F51A3-36BE-8A45-3373-2022AF92B1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0FDDD3-EC55-1680-BF2A-1DD174983D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38F8A2-C952-B982-1AAD-9362E26EF529}"/>
              </a:ext>
            </a:extLst>
          </p:cNvPr>
          <p:cNvSpPr>
            <a:spLocks noGrp="1"/>
          </p:cNvSpPr>
          <p:nvPr>
            <p:ph type="dt" sz="half" idx="10"/>
          </p:nvPr>
        </p:nvSpPr>
        <p:spPr/>
        <p:txBody>
          <a:bodyPr/>
          <a:lstStyle/>
          <a:p>
            <a:fld id="{360D932C-8F51-4BCC-A9A1-62DAD1D372F4}" type="datetime1">
              <a:rPr lang="en-US" smtClean="0"/>
              <a:t>8/4/2022</a:t>
            </a:fld>
            <a:endParaRPr lang="en-US"/>
          </a:p>
        </p:txBody>
      </p:sp>
      <p:sp>
        <p:nvSpPr>
          <p:cNvPr id="6" name="Footer Placeholder 5">
            <a:extLst>
              <a:ext uri="{FF2B5EF4-FFF2-40B4-BE49-F238E27FC236}">
                <a16:creationId xmlns:a16="http://schemas.microsoft.com/office/drawing/2014/main" id="{A073CF68-6EFD-E77F-EBEB-9C4E3A3D0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EB63AB-85C0-A52A-3148-0B4D41EFC504}"/>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296404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EFF8-E657-2298-BE62-8FA4B1E414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0128A4-7F18-DF71-C75C-28427925D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415F57-BF88-0510-2AB5-E3B986569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E39AD-52A6-64E4-6F99-FC1719D30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4A5943-64B4-1525-E701-CB261B8CF9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AE4AD5-9183-C08F-3BDB-C979C43F7D6D}"/>
              </a:ext>
            </a:extLst>
          </p:cNvPr>
          <p:cNvSpPr>
            <a:spLocks noGrp="1"/>
          </p:cNvSpPr>
          <p:nvPr>
            <p:ph type="dt" sz="half" idx="10"/>
          </p:nvPr>
        </p:nvSpPr>
        <p:spPr/>
        <p:txBody>
          <a:bodyPr/>
          <a:lstStyle/>
          <a:p>
            <a:fld id="{4E07EB37-D0F6-43DC-8182-B3A12F6D5126}" type="datetime1">
              <a:rPr lang="en-US" smtClean="0"/>
              <a:t>8/4/2022</a:t>
            </a:fld>
            <a:endParaRPr lang="en-US"/>
          </a:p>
        </p:txBody>
      </p:sp>
      <p:sp>
        <p:nvSpPr>
          <p:cNvPr id="8" name="Footer Placeholder 7">
            <a:extLst>
              <a:ext uri="{FF2B5EF4-FFF2-40B4-BE49-F238E27FC236}">
                <a16:creationId xmlns:a16="http://schemas.microsoft.com/office/drawing/2014/main" id="{C3619947-5ADB-D456-7E85-FD9E074992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F0E750-6B20-7942-9301-CCF69D02FC57}"/>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321443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EB63-E4BE-927E-1C29-87FC9859C9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70DE0-1982-4E9B-C3C5-3D550B900BEF}"/>
              </a:ext>
            </a:extLst>
          </p:cNvPr>
          <p:cNvSpPr>
            <a:spLocks noGrp="1"/>
          </p:cNvSpPr>
          <p:nvPr>
            <p:ph type="dt" sz="half" idx="10"/>
          </p:nvPr>
        </p:nvSpPr>
        <p:spPr/>
        <p:txBody>
          <a:bodyPr/>
          <a:lstStyle/>
          <a:p>
            <a:fld id="{FAB3F12D-87A3-4F42-86F1-3F626A4656E2}" type="datetime1">
              <a:rPr lang="en-US" smtClean="0"/>
              <a:t>8/4/2022</a:t>
            </a:fld>
            <a:endParaRPr lang="en-US"/>
          </a:p>
        </p:txBody>
      </p:sp>
      <p:sp>
        <p:nvSpPr>
          <p:cNvPr id="4" name="Footer Placeholder 3">
            <a:extLst>
              <a:ext uri="{FF2B5EF4-FFF2-40B4-BE49-F238E27FC236}">
                <a16:creationId xmlns:a16="http://schemas.microsoft.com/office/drawing/2014/main" id="{5D01140B-F100-E878-2631-596995FA62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174287-480D-06E9-B504-1DE5BC66DDB9}"/>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213908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2548C-709B-C076-C29C-BD46073C00E4}"/>
              </a:ext>
            </a:extLst>
          </p:cNvPr>
          <p:cNvSpPr>
            <a:spLocks noGrp="1"/>
          </p:cNvSpPr>
          <p:nvPr>
            <p:ph type="dt" sz="half" idx="10"/>
          </p:nvPr>
        </p:nvSpPr>
        <p:spPr/>
        <p:txBody>
          <a:bodyPr/>
          <a:lstStyle/>
          <a:p>
            <a:fld id="{380F0A87-C6B2-4B19-9179-3549DE0738F9}" type="datetime1">
              <a:rPr lang="en-US" smtClean="0"/>
              <a:t>8/4/2022</a:t>
            </a:fld>
            <a:endParaRPr lang="en-US"/>
          </a:p>
        </p:txBody>
      </p:sp>
      <p:sp>
        <p:nvSpPr>
          <p:cNvPr id="3" name="Footer Placeholder 2">
            <a:extLst>
              <a:ext uri="{FF2B5EF4-FFF2-40B4-BE49-F238E27FC236}">
                <a16:creationId xmlns:a16="http://schemas.microsoft.com/office/drawing/2014/main" id="{FA740746-688E-A657-2035-FB78B56F9E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216AC2-3344-B65C-2E19-D17CB07B0C0B}"/>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78565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3D54-39C2-0331-8A04-B36286AD8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07B11F-119C-BFC4-3428-7924E7907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5A0C88-F995-08C6-8190-A7A575390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ADAFE5-1CF8-A024-32CD-3995C1F24B7F}"/>
              </a:ext>
            </a:extLst>
          </p:cNvPr>
          <p:cNvSpPr>
            <a:spLocks noGrp="1"/>
          </p:cNvSpPr>
          <p:nvPr>
            <p:ph type="dt" sz="half" idx="10"/>
          </p:nvPr>
        </p:nvSpPr>
        <p:spPr/>
        <p:txBody>
          <a:bodyPr/>
          <a:lstStyle/>
          <a:p>
            <a:fld id="{91B7BDC4-3875-4D06-B706-5838F75FBB06}" type="datetime1">
              <a:rPr lang="en-US" smtClean="0"/>
              <a:t>8/4/2022</a:t>
            </a:fld>
            <a:endParaRPr lang="en-US"/>
          </a:p>
        </p:txBody>
      </p:sp>
      <p:sp>
        <p:nvSpPr>
          <p:cNvPr id="6" name="Footer Placeholder 5">
            <a:extLst>
              <a:ext uri="{FF2B5EF4-FFF2-40B4-BE49-F238E27FC236}">
                <a16:creationId xmlns:a16="http://schemas.microsoft.com/office/drawing/2014/main" id="{7FBA252D-EBFE-EA03-8D01-26B8B58F3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4FA9E-A2C7-5876-86FA-89A8A7196A4C}"/>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83314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A526-2A92-2689-1CD2-C946046EA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C28E72-CA46-EF28-B82F-66E86DEA9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4A395A-9F88-D172-5C46-F05506C866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B9A89-3D22-1AA0-9479-D30240D99EC3}"/>
              </a:ext>
            </a:extLst>
          </p:cNvPr>
          <p:cNvSpPr>
            <a:spLocks noGrp="1"/>
          </p:cNvSpPr>
          <p:nvPr>
            <p:ph type="dt" sz="half" idx="10"/>
          </p:nvPr>
        </p:nvSpPr>
        <p:spPr/>
        <p:txBody>
          <a:bodyPr/>
          <a:lstStyle/>
          <a:p>
            <a:fld id="{D440D3DA-F79C-4A79-8225-A8C0CE215025}" type="datetime1">
              <a:rPr lang="en-US" smtClean="0"/>
              <a:t>8/4/2022</a:t>
            </a:fld>
            <a:endParaRPr lang="en-US"/>
          </a:p>
        </p:txBody>
      </p:sp>
      <p:sp>
        <p:nvSpPr>
          <p:cNvPr id="6" name="Footer Placeholder 5">
            <a:extLst>
              <a:ext uri="{FF2B5EF4-FFF2-40B4-BE49-F238E27FC236}">
                <a16:creationId xmlns:a16="http://schemas.microsoft.com/office/drawing/2014/main" id="{98FE3833-5C64-ACA4-C77E-BE462FCB49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BB940-3BEC-8331-C3D5-5FE549D022A4}"/>
              </a:ext>
            </a:extLst>
          </p:cNvPr>
          <p:cNvSpPr>
            <a:spLocks noGrp="1"/>
          </p:cNvSpPr>
          <p:nvPr>
            <p:ph type="sldNum" sz="quarter" idx="12"/>
          </p:nvPr>
        </p:nvSpPr>
        <p:spPr/>
        <p:txBody>
          <a:bodyPr/>
          <a:lstStyle/>
          <a:p>
            <a:fld id="{12AAB52A-0632-4CEC-889C-627608545C4D}" type="slidenum">
              <a:rPr lang="en-US" smtClean="0"/>
              <a:t>‹#›</a:t>
            </a:fld>
            <a:endParaRPr lang="en-US"/>
          </a:p>
        </p:txBody>
      </p:sp>
    </p:spTree>
    <p:extLst>
      <p:ext uri="{BB962C8B-B14F-4D97-AF65-F5344CB8AC3E}">
        <p14:creationId xmlns:p14="http://schemas.microsoft.com/office/powerpoint/2010/main" val="308183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B3883-565F-85E0-88AA-3D2C70EE3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21A5A7-3E4F-ED18-4839-1C8769862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5870D-4D7E-F29F-776E-1805BDB6A8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8F331-F8C2-4692-A03E-665F3479959E}" type="datetime1">
              <a:rPr lang="en-US" smtClean="0"/>
              <a:t>8/4/2022</a:t>
            </a:fld>
            <a:endParaRPr lang="en-US"/>
          </a:p>
        </p:txBody>
      </p:sp>
      <p:sp>
        <p:nvSpPr>
          <p:cNvPr id="5" name="Footer Placeholder 4">
            <a:extLst>
              <a:ext uri="{FF2B5EF4-FFF2-40B4-BE49-F238E27FC236}">
                <a16:creationId xmlns:a16="http://schemas.microsoft.com/office/drawing/2014/main" id="{4620F807-E53E-331D-B682-C005EB68B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4B0DB3-A78C-6DB7-38D8-0FC3E98B1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AB52A-0632-4CEC-889C-627608545C4D}" type="slidenum">
              <a:rPr lang="en-US" smtClean="0"/>
              <a:t>‹#›</a:t>
            </a:fld>
            <a:endParaRPr lang="en-US"/>
          </a:p>
        </p:txBody>
      </p:sp>
    </p:spTree>
    <p:extLst>
      <p:ext uri="{BB962C8B-B14F-4D97-AF65-F5344CB8AC3E}">
        <p14:creationId xmlns:p14="http://schemas.microsoft.com/office/powerpoint/2010/main" val="263719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sv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png"/><Relationship Id="rId7" Type="http://schemas.openxmlformats.org/officeDocument/2006/relationships/image" Target="../media/image17.sv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5.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jpg"/><Relationship Id="rId7" Type="http://schemas.openxmlformats.org/officeDocument/2006/relationships/image" Target="../media/image15.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42.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1CBB-B961-D10C-0BC3-94F3164A37F1}"/>
              </a:ext>
            </a:extLst>
          </p:cNvPr>
          <p:cNvSpPr>
            <a:spLocks noGrp="1"/>
          </p:cNvSpPr>
          <p:nvPr>
            <p:ph type="ctrTitle"/>
          </p:nvPr>
        </p:nvSpPr>
        <p:spPr>
          <a:xfrm>
            <a:off x="1524000" y="1324992"/>
            <a:ext cx="9144000" cy="2387600"/>
          </a:xfrm>
        </p:spPr>
        <p:txBody>
          <a:bodyPr>
            <a:normAutofit fontScale="90000"/>
          </a:bodyPr>
          <a:lstStyle/>
          <a:p>
            <a:r>
              <a:rPr lang="en-US" b="1" dirty="0">
                <a:solidFill>
                  <a:srgbClr val="002060"/>
                </a:solidFill>
                <a:latin typeface="+mn-lt"/>
              </a:rPr>
              <a:t>Towards</a:t>
            </a:r>
            <a:br>
              <a:rPr lang="en-US" b="1" dirty="0">
                <a:solidFill>
                  <a:srgbClr val="002060"/>
                </a:solidFill>
                <a:latin typeface="+mn-lt"/>
              </a:rPr>
            </a:br>
            <a:r>
              <a:rPr lang="en-US" b="1" dirty="0">
                <a:solidFill>
                  <a:srgbClr val="002060"/>
                </a:solidFill>
                <a:latin typeface="+mn-lt"/>
              </a:rPr>
              <a:t>A Polyglot Framework</a:t>
            </a:r>
            <a:br>
              <a:rPr lang="en-US" b="1" dirty="0">
                <a:solidFill>
                  <a:srgbClr val="002060"/>
                </a:solidFill>
                <a:latin typeface="+mn-lt"/>
              </a:rPr>
            </a:br>
            <a:r>
              <a:rPr lang="en-US" b="1" dirty="0">
                <a:solidFill>
                  <a:srgbClr val="002060"/>
                </a:solidFill>
                <a:latin typeface="+mn-lt"/>
              </a:rPr>
              <a:t>for Factorized ML</a:t>
            </a:r>
          </a:p>
        </p:txBody>
      </p:sp>
      <p:sp>
        <p:nvSpPr>
          <p:cNvPr id="3" name="Subtitle 2">
            <a:extLst>
              <a:ext uri="{FF2B5EF4-FFF2-40B4-BE49-F238E27FC236}">
                <a16:creationId xmlns:a16="http://schemas.microsoft.com/office/drawing/2014/main" id="{05F64B7D-945F-BF7E-57B9-D42D2000CBC4}"/>
              </a:ext>
            </a:extLst>
          </p:cNvPr>
          <p:cNvSpPr>
            <a:spLocks noGrp="1"/>
          </p:cNvSpPr>
          <p:nvPr>
            <p:ph type="subTitle" idx="1"/>
          </p:nvPr>
        </p:nvSpPr>
        <p:spPr>
          <a:xfrm>
            <a:off x="1421698" y="4028166"/>
            <a:ext cx="9144000" cy="1655762"/>
          </a:xfrm>
        </p:spPr>
        <p:txBody>
          <a:bodyPr/>
          <a:lstStyle/>
          <a:p>
            <a:r>
              <a:rPr lang="en-US" b="1" dirty="0"/>
              <a:t>David Justo</a:t>
            </a:r>
            <a:r>
              <a:rPr lang="en-US" dirty="0"/>
              <a:t>, Shaoqing Yi, Lukas Stadler, Nadia Polikarpova, Arun Kumar</a:t>
            </a:r>
          </a:p>
        </p:txBody>
      </p:sp>
      <p:sp>
        <p:nvSpPr>
          <p:cNvPr id="4" name="Title 1">
            <a:extLst>
              <a:ext uri="{FF2B5EF4-FFF2-40B4-BE49-F238E27FC236}">
                <a16:creationId xmlns:a16="http://schemas.microsoft.com/office/drawing/2014/main" id="{B42CCF82-BB82-A1FE-E284-EB18B8132BF4}"/>
              </a:ext>
            </a:extLst>
          </p:cNvPr>
          <p:cNvSpPr txBox="1">
            <a:spLocks/>
          </p:cNvSpPr>
          <p:nvPr/>
        </p:nvSpPr>
        <p:spPr>
          <a:xfrm>
            <a:off x="9295660" y="313754"/>
            <a:ext cx="2407328" cy="8465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800" b="1" dirty="0">
                <a:solidFill>
                  <a:srgbClr val="002060"/>
                </a:solidFill>
                <a:latin typeface="+mn-lt"/>
              </a:rPr>
              <a:t>VLDB’21</a:t>
            </a:r>
          </a:p>
          <a:p>
            <a:pPr algn="r"/>
            <a:r>
              <a:rPr lang="en-US" sz="2800" b="1" dirty="0">
                <a:solidFill>
                  <a:srgbClr val="002060"/>
                </a:solidFill>
                <a:latin typeface="+mn-lt"/>
              </a:rPr>
              <a:t>Industry Track</a:t>
            </a:r>
          </a:p>
        </p:txBody>
      </p:sp>
      <p:pic>
        <p:nvPicPr>
          <p:cNvPr id="6" name="Picture 5" descr="A picture containing logo&#10;&#10;Description automatically generated">
            <a:extLst>
              <a:ext uri="{FF2B5EF4-FFF2-40B4-BE49-F238E27FC236}">
                <a16:creationId xmlns:a16="http://schemas.microsoft.com/office/drawing/2014/main" id="{8A7691F1-68F6-9EEB-8C97-068DF3A8C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47" y="5542277"/>
            <a:ext cx="2913529" cy="553874"/>
          </a:xfrm>
          <a:prstGeom prst="rect">
            <a:avLst/>
          </a:prstGeom>
        </p:spPr>
      </p:pic>
      <p:pic>
        <p:nvPicPr>
          <p:cNvPr id="8" name="Picture 7" descr="Logo&#10;&#10;Description automatically generated">
            <a:extLst>
              <a:ext uri="{FF2B5EF4-FFF2-40B4-BE49-F238E27FC236}">
                <a16:creationId xmlns:a16="http://schemas.microsoft.com/office/drawing/2014/main" id="{99455A3C-3EF0-2374-2BF0-58AFB0C8D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720" y="4856047"/>
            <a:ext cx="2943576" cy="1655762"/>
          </a:xfrm>
          <a:prstGeom prst="rect">
            <a:avLst/>
          </a:prstGeom>
        </p:spPr>
      </p:pic>
      <p:sp>
        <p:nvSpPr>
          <p:cNvPr id="5" name="Slide Number Placeholder 4">
            <a:extLst>
              <a:ext uri="{FF2B5EF4-FFF2-40B4-BE49-F238E27FC236}">
                <a16:creationId xmlns:a16="http://schemas.microsoft.com/office/drawing/2014/main" id="{98D82B03-92A1-40EB-852D-84CF766EA955}"/>
              </a:ext>
            </a:extLst>
          </p:cNvPr>
          <p:cNvSpPr>
            <a:spLocks noGrp="1"/>
          </p:cNvSpPr>
          <p:nvPr>
            <p:ph type="sldNum" sz="quarter" idx="12"/>
          </p:nvPr>
        </p:nvSpPr>
        <p:spPr/>
        <p:txBody>
          <a:bodyPr/>
          <a:lstStyle/>
          <a:p>
            <a:fld id="{12AAB52A-0632-4CEC-889C-627608545C4D}" type="slidenum">
              <a:rPr lang="en-US" smtClean="0"/>
              <a:t>1</a:t>
            </a:fld>
            <a:endParaRPr lang="en-US"/>
          </a:p>
        </p:txBody>
      </p:sp>
    </p:spTree>
    <p:extLst>
      <p:ext uri="{BB962C8B-B14F-4D97-AF65-F5344CB8AC3E}">
        <p14:creationId xmlns:p14="http://schemas.microsoft.com/office/powerpoint/2010/main" val="155146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 development challenge</a:t>
            </a:r>
          </a:p>
        </p:txBody>
      </p:sp>
      <p:pic>
        <p:nvPicPr>
          <p:cNvPr id="4" name="Picture 3" descr="Logo, icon&#10;&#10;Description automatically generated">
            <a:extLst>
              <a:ext uri="{FF2B5EF4-FFF2-40B4-BE49-F238E27FC236}">
                <a16:creationId xmlns:a16="http://schemas.microsoft.com/office/drawing/2014/main" id="{79E04D85-6279-C412-38C7-31E7500F7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356" y="2161104"/>
            <a:ext cx="990651" cy="767755"/>
          </a:xfrm>
          <a:prstGeom prst="rect">
            <a:avLst/>
          </a:prstGeom>
        </p:spPr>
      </p:pic>
      <p:pic>
        <p:nvPicPr>
          <p:cNvPr id="8" name="Picture 7" descr="Icon&#10;&#10;Description automatically generated">
            <a:extLst>
              <a:ext uri="{FF2B5EF4-FFF2-40B4-BE49-F238E27FC236}">
                <a16:creationId xmlns:a16="http://schemas.microsoft.com/office/drawing/2014/main" id="{A37382F3-FC9C-4668-9620-55E3FB50C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9116" y="3529683"/>
            <a:ext cx="795264" cy="795264"/>
          </a:xfrm>
          <a:prstGeom prst="rect">
            <a:avLst/>
          </a:prstGeom>
        </p:spPr>
      </p:pic>
      <p:pic>
        <p:nvPicPr>
          <p:cNvPr id="10" name="Picture 9" descr="Icon&#10;&#10;Description automatically generated">
            <a:extLst>
              <a:ext uri="{FF2B5EF4-FFF2-40B4-BE49-F238E27FC236}">
                <a16:creationId xmlns:a16="http://schemas.microsoft.com/office/drawing/2014/main" id="{AD9FDBEC-B6C8-7A8C-FE61-BD44259CC7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86" y="3065796"/>
            <a:ext cx="1457325" cy="1457325"/>
          </a:xfrm>
          <a:prstGeom prst="rect">
            <a:avLst/>
          </a:prstGeom>
        </p:spPr>
      </p:pic>
      <p:sp>
        <p:nvSpPr>
          <p:cNvPr id="12" name="Subtitle 2">
            <a:extLst>
              <a:ext uri="{FF2B5EF4-FFF2-40B4-BE49-F238E27FC236}">
                <a16:creationId xmlns:a16="http://schemas.microsoft.com/office/drawing/2014/main" id="{B8E29145-0FB6-5F1C-09C8-D0BD8D393019}"/>
              </a:ext>
            </a:extLst>
          </p:cNvPr>
          <p:cNvSpPr txBox="1">
            <a:spLocks/>
          </p:cNvSpPr>
          <p:nvPr/>
        </p:nvSpPr>
        <p:spPr>
          <a:xfrm>
            <a:off x="457619" y="1804085"/>
            <a:ext cx="1457325" cy="45810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New PL</a:t>
            </a:r>
            <a:endParaRPr lang="en-US" dirty="0"/>
          </a:p>
        </p:txBody>
      </p:sp>
      <p:sp>
        <p:nvSpPr>
          <p:cNvPr id="3" name="Arrow: Right 2">
            <a:extLst>
              <a:ext uri="{FF2B5EF4-FFF2-40B4-BE49-F238E27FC236}">
                <a16:creationId xmlns:a16="http://schemas.microsoft.com/office/drawing/2014/main" id="{8611C79F-7DB4-DFBD-5DCF-98FECA004955}"/>
              </a:ext>
            </a:extLst>
          </p:cNvPr>
          <p:cNvSpPr/>
          <p:nvPr/>
        </p:nvSpPr>
        <p:spPr>
          <a:xfrm>
            <a:off x="2374251" y="3544669"/>
            <a:ext cx="1095197" cy="49957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ABDBEA3-F15A-EF3F-307A-5964D589926D}"/>
              </a:ext>
            </a:extLst>
          </p:cNvPr>
          <p:cNvSpPr/>
          <p:nvPr/>
        </p:nvSpPr>
        <p:spPr>
          <a:xfrm rot="653658">
            <a:off x="2336910" y="4550512"/>
            <a:ext cx="1095197" cy="49957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7C56D38-EF5A-3511-EC46-2EF5944B1155}"/>
              </a:ext>
            </a:extLst>
          </p:cNvPr>
          <p:cNvSpPr/>
          <p:nvPr/>
        </p:nvSpPr>
        <p:spPr>
          <a:xfrm rot="20913589">
            <a:off x="2335585" y="2628780"/>
            <a:ext cx="1095197" cy="49957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253416A-A62F-2F90-C97F-545A4BEDBF7F}"/>
              </a:ext>
            </a:extLst>
          </p:cNvPr>
          <p:cNvSpPr/>
          <p:nvPr/>
        </p:nvSpPr>
        <p:spPr>
          <a:xfrm>
            <a:off x="3844213" y="2269768"/>
            <a:ext cx="1334277" cy="69582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t>Opt.1</a:t>
            </a:r>
          </a:p>
        </p:txBody>
      </p:sp>
      <p:sp>
        <p:nvSpPr>
          <p:cNvPr id="16" name="Rectangle: Rounded Corners 15">
            <a:extLst>
              <a:ext uri="{FF2B5EF4-FFF2-40B4-BE49-F238E27FC236}">
                <a16:creationId xmlns:a16="http://schemas.microsoft.com/office/drawing/2014/main" id="{CD03D7A8-82BD-04BA-28C1-6B92412B8680}"/>
              </a:ext>
            </a:extLst>
          </p:cNvPr>
          <p:cNvSpPr/>
          <p:nvPr/>
        </p:nvSpPr>
        <p:spPr>
          <a:xfrm>
            <a:off x="3844212" y="3446547"/>
            <a:ext cx="1334277" cy="695820"/>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t>Opt.2</a:t>
            </a:r>
          </a:p>
        </p:txBody>
      </p:sp>
      <p:sp>
        <p:nvSpPr>
          <p:cNvPr id="18" name="Subtitle 2">
            <a:extLst>
              <a:ext uri="{FF2B5EF4-FFF2-40B4-BE49-F238E27FC236}">
                <a16:creationId xmlns:a16="http://schemas.microsoft.com/office/drawing/2014/main" id="{CD505841-A420-7E7E-A89D-D64C9BECD851}"/>
              </a:ext>
            </a:extLst>
          </p:cNvPr>
          <p:cNvSpPr txBox="1">
            <a:spLocks/>
          </p:cNvSpPr>
          <p:nvPr/>
        </p:nvSpPr>
        <p:spPr>
          <a:xfrm>
            <a:off x="3926410" y="4434584"/>
            <a:ext cx="1169880" cy="882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t>…</a:t>
            </a:r>
            <a:endParaRPr lang="en-US" sz="6000" dirty="0"/>
          </a:p>
        </p:txBody>
      </p:sp>
      <p:sp>
        <p:nvSpPr>
          <p:cNvPr id="19" name="Rectangle 18">
            <a:extLst>
              <a:ext uri="{FF2B5EF4-FFF2-40B4-BE49-F238E27FC236}">
                <a16:creationId xmlns:a16="http://schemas.microsoft.com/office/drawing/2014/main" id="{1A81FD5F-8032-83CA-454D-32C2A2DE38E9}"/>
              </a:ext>
            </a:extLst>
          </p:cNvPr>
          <p:cNvSpPr/>
          <p:nvPr/>
        </p:nvSpPr>
        <p:spPr>
          <a:xfrm>
            <a:off x="5683551" y="1375691"/>
            <a:ext cx="111967" cy="533711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ubtitle 2">
            <a:extLst>
              <a:ext uri="{FF2B5EF4-FFF2-40B4-BE49-F238E27FC236}">
                <a16:creationId xmlns:a16="http://schemas.microsoft.com/office/drawing/2014/main" id="{675AD402-7FA8-4175-96D9-6196E271A389}"/>
              </a:ext>
            </a:extLst>
          </p:cNvPr>
          <p:cNvSpPr txBox="1">
            <a:spLocks/>
          </p:cNvSpPr>
          <p:nvPr/>
        </p:nvSpPr>
        <p:spPr>
          <a:xfrm>
            <a:off x="6477905" y="1804084"/>
            <a:ext cx="2793187" cy="45810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New Optimization</a:t>
            </a:r>
            <a:endParaRPr lang="en-US" dirty="0"/>
          </a:p>
        </p:txBody>
      </p:sp>
      <p:sp>
        <p:nvSpPr>
          <p:cNvPr id="21" name="Rectangle: Rounded Corners 20">
            <a:extLst>
              <a:ext uri="{FF2B5EF4-FFF2-40B4-BE49-F238E27FC236}">
                <a16:creationId xmlns:a16="http://schemas.microsoft.com/office/drawing/2014/main" id="{0583279E-AE8E-1F73-ACF6-52D1C29046D1}"/>
              </a:ext>
            </a:extLst>
          </p:cNvPr>
          <p:cNvSpPr/>
          <p:nvPr/>
        </p:nvSpPr>
        <p:spPr>
          <a:xfrm>
            <a:off x="6576433" y="3072960"/>
            <a:ext cx="1864640" cy="1430552"/>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4400" b="1" dirty="0"/>
              <a:t>Opt.3</a:t>
            </a:r>
          </a:p>
        </p:txBody>
      </p:sp>
      <p:sp>
        <p:nvSpPr>
          <p:cNvPr id="26" name="Arrow: Right 25">
            <a:extLst>
              <a:ext uri="{FF2B5EF4-FFF2-40B4-BE49-F238E27FC236}">
                <a16:creationId xmlns:a16="http://schemas.microsoft.com/office/drawing/2014/main" id="{CB5456C2-2849-FC31-4D74-32CD964A8E6D}"/>
              </a:ext>
            </a:extLst>
          </p:cNvPr>
          <p:cNvSpPr/>
          <p:nvPr/>
        </p:nvSpPr>
        <p:spPr>
          <a:xfrm>
            <a:off x="8787496" y="3538444"/>
            <a:ext cx="1095197" cy="49957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DF67CD66-15E7-7E5C-42C7-0FF307EB6081}"/>
              </a:ext>
            </a:extLst>
          </p:cNvPr>
          <p:cNvSpPr/>
          <p:nvPr/>
        </p:nvSpPr>
        <p:spPr>
          <a:xfrm rot="653658">
            <a:off x="8750155" y="4544287"/>
            <a:ext cx="1095197" cy="49957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AA245D57-1DB7-2530-CD80-09A177C6A743}"/>
              </a:ext>
            </a:extLst>
          </p:cNvPr>
          <p:cNvSpPr/>
          <p:nvPr/>
        </p:nvSpPr>
        <p:spPr>
          <a:xfrm rot="20913589">
            <a:off x="8748830" y="2622555"/>
            <a:ext cx="1095197" cy="49957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Subtitle 2">
            <a:extLst>
              <a:ext uri="{FF2B5EF4-FFF2-40B4-BE49-F238E27FC236}">
                <a16:creationId xmlns:a16="http://schemas.microsoft.com/office/drawing/2014/main" id="{DA6BFE38-1FC4-CC63-2EB2-E7D0FAF033F1}"/>
              </a:ext>
            </a:extLst>
          </p:cNvPr>
          <p:cNvSpPr txBox="1">
            <a:spLocks/>
          </p:cNvSpPr>
          <p:nvPr/>
        </p:nvSpPr>
        <p:spPr>
          <a:xfrm>
            <a:off x="10209902" y="4466497"/>
            <a:ext cx="1169880" cy="882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t>…</a:t>
            </a:r>
            <a:endParaRPr lang="en-US" sz="6000" dirty="0"/>
          </a:p>
        </p:txBody>
      </p:sp>
      <p:sp>
        <p:nvSpPr>
          <p:cNvPr id="22" name="Rectangle: Rounded Corners 21">
            <a:extLst>
              <a:ext uri="{FF2B5EF4-FFF2-40B4-BE49-F238E27FC236}">
                <a16:creationId xmlns:a16="http://schemas.microsoft.com/office/drawing/2014/main" id="{057D5C8C-3DAB-F575-30AD-1C74E725A87A}"/>
              </a:ext>
            </a:extLst>
          </p:cNvPr>
          <p:cNvSpPr/>
          <p:nvPr/>
        </p:nvSpPr>
        <p:spPr>
          <a:xfrm rot="3212941">
            <a:off x="11755" y="3387748"/>
            <a:ext cx="5189742" cy="80096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Needs PL-specific finetuning</a:t>
            </a:r>
          </a:p>
        </p:txBody>
      </p:sp>
      <p:sp>
        <p:nvSpPr>
          <p:cNvPr id="24" name="Rectangle: Rounded Corners 23">
            <a:extLst>
              <a:ext uri="{FF2B5EF4-FFF2-40B4-BE49-F238E27FC236}">
                <a16:creationId xmlns:a16="http://schemas.microsoft.com/office/drawing/2014/main" id="{7E97A49B-1C09-98B1-2DE4-09CED35F05EF}"/>
              </a:ext>
            </a:extLst>
          </p:cNvPr>
          <p:cNvSpPr/>
          <p:nvPr/>
        </p:nvSpPr>
        <p:spPr>
          <a:xfrm>
            <a:off x="2952951" y="2880596"/>
            <a:ext cx="5950491" cy="131089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Massive burden for a research team</a:t>
            </a:r>
          </a:p>
        </p:txBody>
      </p:sp>
      <p:sp>
        <p:nvSpPr>
          <p:cNvPr id="5" name="Slide Number Placeholder 4">
            <a:extLst>
              <a:ext uri="{FF2B5EF4-FFF2-40B4-BE49-F238E27FC236}">
                <a16:creationId xmlns:a16="http://schemas.microsoft.com/office/drawing/2014/main" id="{B3FEDC03-1603-17E4-3365-7B3BE0480A9D}"/>
              </a:ext>
            </a:extLst>
          </p:cNvPr>
          <p:cNvSpPr>
            <a:spLocks noGrp="1"/>
          </p:cNvSpPr>
          <p:nvPr>
            <p:ph type="sldNum" sz="quarter" idx="12"/>
          </p:nvPr>
        </p:nvSpPr>
        <p:spPr/>
        <p:txBody>
          <a:bodyPr/>
          <a:lstStyle/>
          <a:p>
            <a:fld id="{12AAB52A-0632-4CEC-889C-627608545C4D}" type="slidenum">
              <a:rPr lang="en-US" smtClean="0"/>
              <a:t>10</a:t>
            </a:fld>
            <a:endParaRPr lang="en-US"/>
          </a:p>
        </p:txBody>
      </p:sp>
    </p:spTree>
    <p:extLst>
      <p:ext uri="{BB962C8B-B14F-4D97-AF65-F5344CB8AC3E}">
        <p14:creationId xmlns:p14="http://schemas.microsoft.com/office/powerpoint/2010/main" val="20622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13" grpId="0" animBg="1"/>
      <p:bldP spid="14" grpId="0" animBg="1"/>
      <p:bldP spid="6" grpId="0" animBg="1"/>
      <p:bldP spid="16" grpId="0" animBg="1"/>
      <p:bldP spid="18" grpId="0"/>
      <p:bldP spid="19" grpId="0" animBg="1"/>
      <p:bldP spid="20" grpId="0"/>
      <p:bldP spid="21" grpId="0" animBg="1"/>
      <p:bldP spid="26" grpId="0" animBg="1"/>
      <p:bldP spid="27" grpId="0" animBg="1"/>
      <p:bldP spid="28" grpId="0" animBg="1"/>
      <p:bldP spid="29" grpId="0"/>
      <p:bldP spid="22"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Key Idea</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1524000" y="2601119"/>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We need to </a:t>
            </a:r>
            <a:r>
              <a:rPr lang="en-US" b="1" dirty="0"/>
              <a:t>disentangle</a:t>
            </a:r>
          </a:p>
          <a:p>
            <a:pPr marL="0" indent="0" algn="ctr">
              <a:buNone/>
            </a:pPr>
            <a:r>
              <a:rPr lang="en-US" dirty="0"/>
              <a:t>the specification of rewrite rules</a:t>
            </a:r>
          </a:p>
          <a:p>
            <a:pPr marL="0" indent="0" algn="ctr">
              <a:buNone/>
            </a:pPr>
            <a:r>
              <a:rPr lang="en-US" dirty="0"/>
              <a:t>from target-PL domain knowledge</a:t>
            </a:r>
          </a:p>
        </p:txBody>
      </p:sp>
      <p:sp>
        <p:nvSpPr>
          <p:cNvPr id="3" name="Slide Number Placeholder 2">
            <a:extLst>
              <a:ext uri="{FF2B5EF4-FFF2-40B4-BE49-F238E27FC236}">
                <a16:creationId xmlns:a16="http://schemas.microsoft.com/office/drawing/2014/main" id="{A5E05244-169D-A550-30ED-BF90CDE300F9}"/>
              </a:ext>
            </a:extLst>
          </p:cNvPr>
          <p:cNvSpPr>
            <a:spLocks noGrp="1"/>
          </p:cNvSpPr>
          <p:nvPr>
            <p:ph type="sldNum" sz="quarter" idx="12"/>
          </p:nvPr>
        </p:nvSpPr>
        <p:spPr/>
        <p:txBody>
          <a:bodyPr/>
          <a:lstStyle/>
          <a:p>
            <a:fld id="{12AAB52A-0632-4CEC-889C-627608545C4D}" type="slidenum">
              <a:rPr lang="en-US" smtClean="0"/>
              <a:t>11</a:t>
            </a:fld>
            <a:endParaRPr lang="en-US"/>
          </a:p>
        </p:txBody>
      </p:sp>
    </p:spTree>
    <p:extLst>
      <p:ext uri="{BB962C8B-B14F-4D97-AF65-F5344CB8AC3E}">
        <p14:creationId xmlns:p14="http://schemas.microsoft.com/office/powerpoint/2010/main" val="3959741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1062788" y="2109745"/>
            <a:ext cx="10515600" cy="1325563"/>
          </a:xfrm>
        </p:spPr>
        <p:txBody>
          <a:bodyPr/>
          <a:lstStyle/>
          <a:p>
            <a:pPr algn="ctr"/>
            <a:r>
              <a:rPr lang="en-US" b="1" dirty="0">
                <a:solidFill>
                  <a:srgbClr val="002060"/>
                </a:solidFill>
              </a:rPr>
              <a:t>✨Trinity ✨</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1748588" y="343530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 framework to support and develop polyglot/</a:t>
            </a:r>
          </a:p>
          <a:p>
            <a:pPr marL="0" indent="0" algn="ctr">
              <a:buNone/>
            </a:pPr>
            <a:r>
              <a:rPr lang="en-US" dirty="0"/>
              <a:t>multi-language factorized ML systems</a:t>
            </a:r>
          </a:p>
        </p:txBody>
      </p:sp>
      <p:sp>
        <p:nvSpPr>
          <p:cNvPr id="3" name="Slide Number Placeholder 2">
            <a:extLst>
              <a:ext uri="{FF2B5EF4-FFF2-40B4-BE49-F238E27FC236}">
                <a16:creationId xmlns:a16="http://schemas.microsoft.com/office/drawing/2014/main" id="{3BD76124-0DC2-EF84-3FC5-A1F5BB035992}"/>
              </a:ext>
            </a:extLst>
          </p:cNvPr>
          <p:cNvSpPr>
            <a:spLocks noGrp="1"/>
          </p:cNvSpPr>
          <p:nvPr>
            <p:ph type="sldNum" sz="quarter" idx="12"/>
          </p:nvPr>
        </p:nvSpPr>
        <p:spPr/>
        <p:txBody>
          <a:bodyPr/>
          <a:lstStyle/>
          <a:p>
            <a:fld id="{12AAB52A-0632-4CEC-889C-627608545C4D}" type="slidenum">
              <a:rPr lang="en-US" smtClean="0"/>
              <a:t>12</a:t>
            </a:fld>
            <a:endParaRPr lang="en-US"/>
          </a:p>
        </p:txBody>
      </p:sp>
    </p:spTree>
    <p:extLst>
      <p:ext uri="{BB962C8B-B14F-4D97-AF65-F5344CB8AC3E}">
        <p14:creationId xmlns:p14="http://schemas.microsoft.com/office/powerpoint/2010/main" val="155630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Contributions</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1524000" y="1895962"/>
            <a:ext cx="9144000" cy="41915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i="1" dirty="0"/>
              <a:t>To our knowledge</a:t>
            </a:r>
            <a:r>
              <a:rPr lang="en-US" sz="3200" dirty="0"/>
              <a:t>, the </a:t>
            </a:r>
            <a:r>
              <a:rPr lang="en-US" sz="3200" b="1" dirty="0"/>
              <a:t>first</a:t>
            </a:r>
            <a:r>
              <a:rPr lang="en-US" sz="3200" dirty="0"/>
              <a:t> system to generalize factorized ML to multiple PLs at once</a:t>
            </a:r>
          </a:p>
          <a:p>
            <a:endParaRPr lang="en-US" sz="3200" i="1" dirty="0"/>
          </a:p>
          <a:p>
            <a:r>
              <a:rPr lang="en-US" sz="3200" dirty="0"/>
              <a:t>Extend </a:t>
            </a:r>
            <a:r>
              <a:rPr lang="en-US" sz="3200" dirty="0" err="1"/>
              <a:t>GraalVM’s</a:t>
            </a:r>
            <a:r>
              <a:rPr lang="en-US" sz="3200" dirty="0"/>
              <a:t> interoperability abstractions with Matrix support</a:t>
            </a:r>
          </a:p>
          <a:p>
            <a:endParaRPr lang="en-US" sz="3200" dirty="0"/>
          </a:p>
          <a:p>
            <a:r>
              <a:rPr lang="en-US" sz="3200" dirty="0"/>
              <a:t>Demonstrate </a:t>
            </a:r>
            <a:r>
              <a:rPr lang="en-US" sz="3200" i="1" dirty="0"/>
              <a:t>perf</a:t>
            </a:r>
            <a:r>
              <a:rPr lang="en-US" sz="3200" dirty="0"/>
              <a:t> improvements in 3 new </a:t>
            </a:r>
            <a:r>
              <a:rPr lang="en-US" sz="3200" i="1" dirty="0"/>
              <a:t>leaner </a:t>
            </a:r>
            <a:r>
              <a:rPr lang="en-US" sz="3200" dirty="0"/>
              <a:t>prototypes for R, JS, and Python</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13</a:t>
            </a:fld>
            <a:endParaRPr lang="en-US"/>
          </a:p>
        </p:txBody>
      </p:sp>
    </p:spTree>
    <p:extLst>
      <p:ext uri="{BB962C8B-B14F-4D97-AF65-F5344CB8AC3E}">
        <p14:creationId xmlns:p14="http://schemas.microsoft.com/office/powerpoint/2010/main" val="197120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r>
              <a:rPr lang="en-US" b="1" dirty="0">
                <a:solidFill>
                  <a:srgbClr val="002060"/>
                </a:solidFill>
              </a:rPr>
              <a:t>Agenda</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838200" y="1690688"/>
            <a:ext cx="9764806" cy="4088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solidFill>
                  <a:srgbClr val="002060"/>
                </a:solidFill>
              </a:rPr>
              <a:t> Introduction</a:t>
            </a:r>
          </a:p>
          <a:p>
            <a:r>
              <a:rPr lang="en-US" sz="4000" dirty="0"/>
              <a:t> </a:t>
            </a:r>
            <a:r>
              <a:rPr lang="en-US" sz="4000" dirty="0" err="1"/>
              <a:t>GraalVM</a:t>
            </a:r>
            <a:endParaRPr lang="en-US" sz="4000" dirty="0"/>
          </a:p>
          <a:p>
            <a:r>
              <a:rPr lang="en-US" sz="4000" dirty="0"/>
              <a:t> Architecture</a:t>
            </a:r>
          </a:p>
          <a:p>
            <a:r>
              <a:rPr lang="en-US" sz="4000" dirty="0"/>
              <a:t> Evaluation</a:t>
            </a:r>
          </a:p>
          <a:p>
            <a:r>
              <a:rPr lang="en-US" sz="4000" dirty="0"/>
              <a:t> Future Directions</a:t>
            </a:r>
          </a:p>
          <a:p>
            <a:endParaRPr lang="en-US" sz="4000" b="1" i="1" dirty="0"/>
          </a:p>
        </p:txBody>
      </p:sp>
      <p:sp>
        <p:nvSpPr>
          <p:cNvPr id="3" name="Slide Number Placeholder 2">
            <a:extLst>
              <a:ext uri="{FF2B5EF4-FFF2-40B4-BE49-F238E27FC236}">
                <a16:creationId xmlns:a16="http://schemas.microsoft.com/office/drawing/2014/main" id="{A5E05244-169D-A550-30ED-BF90CDE300F9}"/>
              </a:ext>
            </a:extLst>
          </p:cNvPr>
          <p:cNvSpPr>
            <a:spLocks noGrp="1"/>
          </p:cNvSpPr>
          <p:nvPr>
            <p:ph type="sldNum" sz="quarter" idx="12"/>
          </p:nvPr>
        </p:nvSpPr>
        <p:spPr/>
        <p:txBody>
          <a:bodyPr/>
          <a:lstStyle/>
          <a:p>
            <a:fld id="{12AAB52A-0632-4CEC-889C-627608545C4D}" type="slidenum">
              <a:rPr lang="en-US" smtClean="0"/>
              <a:t>14</a:t>
            </a:fld>
            <a:endParaRPr lang="en-US"/>
          </a:p>
        </p:txBody>
      </p:sp>
    </p:spTree>
    <p:extLst>
      <p:ext uri="{BB962C8B-B14F-4D97-AF65-F5344CB8AC3E}">
        <p14:creationId xmlns:p14="http://schemas.microsoft.com/office/powerpoint/2010/main" val="3860204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r>
              <a:rPr lang="en-US" b="1" dirty="0">
                <a:solidFill>
                  <a:srgbClr val="002060"/>
                </a:solidFill>
              </a:rPr>
              <a:t>Agenda</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838200" y="1690688"/>
            <a:ext cx="9764806" cy="4088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 Introduction</a:t>
            </a:r>
          </a:p>
          <a:p>
            <a:r>
              <a:rPr lang="en-US" sz="4000" b="1" dirty="0">
                <a:solidFill>
                  <a:srgbClr val="002060"/>
                </a:solidFill>
              </a:rPr>
              <a:t> </a:t>
            </a:r>
            <a:r>
              <a:rPr lang="en-US" sz="4000" b="1" dirty="0" err="1">
                <a:solidFill>
                  <a:srgbClr val="002060"/>
                </a:solidFill>
              </a:rPr>
              <a:t>GraalVM</a:t>
            </a:r>
            <a:endParaRPr lang="en-US" sz="4000" b="1" dirty="0">
              <a:solidFill>
                <a:srgbClr val="002060"/>
              </a:solidFill>
            </a:endParaRPr>
          </a:p>
          <a:p>
            <a:r>
              <a:rPr lang="en-US" sz="4000" dirty="0"/>
              <a:t> Architecture</a:t>
            </a:r>
          </a:p>
          <a:p>
            <a:r>
              <a:rPr lang="en-US" sz="4000" dirty="0"/>
              <a:t> Evaluation</a:t>
            </a:r>
          </a:p>
          <a:p>
            <a:r>
              <a:rPr lang="en-US" sz="4000" dirty="0"/>
              <a:t> Future Directions</a:t>
            </a:r>
          </a:p>
          <a:p>
            <a:endParaRPr lang="en-US" sz="4000" b="1" i="1" dirty="0"/>
          </a:p>
        </p:txBody>
      </p:sp>
      <p:sp>
        <p:nvSpPr>
          <p:cNvPr id="3" name="Slide Number Placeholder 2">
            <a:extLst>
              <a:ext uri="{FF2B5EF4-FFF2-40B4-BE49-F238E27FC236}">
                <a16:creationId xmlns:a16="http://schemas.microsoft.com/office/drawing/2014/main" id="{A5E05244-169D-A550-30ED-BF90CDE300F9}"/>
              </a:ext>
            </a:extLst>
          </p:cNvPr>
          <p:cNvSpPr>
            <a:spLocks noGrp="1"/>
          </p:cNvSpPr>
          <p:nvPr>
            <p:ph type="sldNum" sz="quarter" idx="12"/>
          </p:nvPr>
        </p:nvSpPr>
        <p:spPr/>
        <p:txBody>
          <a:bodyPr/>
          <a:lstStyle/>
          <a:p>
            <a:fld id="{12AAB52A-0632-4CEC-889C-627608545C4D}" type="slidenum">
              <a:rPr lang="en-US" smtClean="0"/>
              <a:t>15</a:t>
            </a:fld>
            <a:endParaRPr lang="en-US"/>
          </a:p>
        </p:txBody>
      </p:sp>
    </p:spTree>
    <p:extLst>
      <p:ext uri="{BB962C8B-B14F-4D97-AF65-F5344CB8AC3E}">
        <p14:creationId xmlns:p14="http://schemas.microsoft.com/office/powerpoint/2010/main" val="262553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Logo, company name&#10;&#10;Description automatically generated">
            <a:extLst>
              <a:ext uri="{FF2B5EF4-FFF2-40B4-BE49-F238E27FC236}">
                <a16:creationId xmlns:a16="http://schemas.microsoft.com/office/drawing/2014/main" id="{6D70E460-B437-A7CF-94E4-BE3133CD77FB}"/>
              </a:ext>
            </a:extLst>
          </p:cNvPr>
          <p:cNvPicPr>
            <a:picLocks noChangeAspect="1"/>
          </p:cNvPicPr>
          <p:nvPr/>
        </p:nvPicPr>
        <p:blipFill rotWithShape="1">
          <a:blip r:embed="rId3">
            <a:extLst>
              <a:ext uri="{28A0092B-C50C-407E-A947-70E740481C1C}">
                <a14:useLocalDpi xmlns:a14="http://schemas.microsoft.com/office/drawing/2010/main" val="0"/>
              </a:ext>
            </a:extLst>
          </a:blip>
          <a:srcRect l="13128" t="31011" r="12820" b="36349"/>
          <a:stretch/>
        </p:blipFill>
        <p:spPr>
          <a:xfrm>
            <a:off x="3517651" y="4518290"/>
            <a:ext cx="5694326" cy="1325563"/>
          </a:xfrm>
          <a:prstGeom prst="rect">
            <a:avLst/>
          </a:prstGeom>
        </p:spPr>
      </p:pic>
      <p:pic>
        <p:nvPicPr>
          <p:cNvPr id="15" name="Picture 14" descr="Logo, icon&#10;&#10;Description automatically generated">
            <a:extLst>
              <a:ext uri="{FF2B5EF4-FFF2-40B4-BE49-F238E27FC236}">
                <a16:creationId xmlns:a16="http://schemas.microsoft.com/office/drawing/2014/main" id="{F58838DF-0BA2-87D0-8CE2-3E967E1C0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235" y="1629753"/>
            <a:ext cx="1433666" cy="1111091"/>
          </a:xfrm>
          <a:prstGeom prst="rect">
            <a:avLst/>
          </a:prstGeom>
        </p:spPr>
      </p:pic>
      <p:pic>
        <p:nvPicPr>
          <p:cNvPr id="17" name="Picture 16" descr="Icon&#10;&#10;Description automatically generated">
            <a:extLst>
              <a:ext uri="{FF2B5EF4-FFF2-40B4-BE49-F238E27FC236}">
                <a16:creationId xmlns:a16="http://schemas.microsoft.com/office/drawing/2014/main" id="{66458760-C629-AD21-80AD-59390CCB9D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7336" y="1644093"/>
            <a:ext cx="1278857" cy="1278857"/>
          </a:xfrm>
          <a:prstGeom prst="rect">
            <a:avLst/>
          </a:prstGeom>
        </p:spPr>
      </p:pic>
      <p:pic>
        <p:nvPicPr>
          <p:cNvPr id="23" name="Picture 22" descr="Logo&#10;&#10;Description automatically generated">
            <a:extLst>
              <a:ext uri="{FF2B5EF4-FFF2-40B4-BE49-F238E27FC236}">
                <a16:creationId xmlns:a16="http://schemas.microsoft.com/office/drawing/2014/main" id="{56A14CD4-AA5B-5E96-109A-FCC5EC5918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864" y="1629753"/>
            <a:ext cx="1248024" cy="1248024"/>
          </a:xfrm>
          <a:prstGeom prst="rect">
            <a:avLst/>
          </a:prstGeom>
        </p:spPr>
      </p:pic>
      <p:sp>
        <p:nvSpPr>
          <p:cNvPr id="25" name="Subtitle 2">
            <a:extLst>
              <a:ext uri="{FF2B5EF4-FFF2-40B4-BE49-F238E27FC236}">
                <a16:creationId xmlns:a16="http://schemas.microsoft.com/office/drawing/2014/main" id="{F2C2DAA7-8722-6B53-D788-F81CFEC7E649}"/>
              </a:ext>
            </a:extLst>
          </p:cNvPr>
          <p:cNvSpPr txBox="1">
            <a:spLocks/>
          </p:cNvSpPr>
          <p:nvPr/>
        </p:nvSpPr>
        <p:spPr>
          <a:xfrm>
            <a:off x="8510365" y="1808739"/>
            <a:ext cx="1169880" cy="882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t>…</a:t>
            </a:r>
            <a:endParaRPr lang="en-US" sz="6000" dirty="0"/>
          </a:p>
        </p:txBody>
      </p:sp>
      <p:sp>
        <p:nvSpPr>
          <p:cNvPr id="9" name="Rectangle 8">
            <a:extLst>
              <a:ext uri="{FF2B5EF4-FFF2-40B4-BE49-F238E27FC236}">
                <a16:creationId xmlns:a16="http://schemas.microsoft.com/office/drawing/2014/main" id="{05EA0450-7887-4D1A-C7CB-3CF64A22870C}"/>
              </a:ext>
            </a:extLst>
          </p:cNvPr>
          <p:cNvSpPr/>
          <p:nvPr/>
        </p:nvSpPr>
        <p:spPr>
          <a:xfrm>
            <a:off x="529701" y="3251447"/>
            <a:ext cx="11132598" cy="70617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a:t>Shared Interpreter</a:t>
            </a:r>
          </a:p>
        </p:txBody>
      </p:sp>
      <p:sp>
        <p:nvSpPr>
          <p:cNvPr id="26" name="Rectangle: Rounded Corners 25">
            <a:extLst>
              <a:ext uri="{FF2B5EF4-FFF2-40B4-BE49-F238E27FC236}">
                <a16:creationId xmlns:a16="http://schemas.microsoft.com/office/drawing/2014/main" id="{90854307-6A38-F8EB-AF2A-F2476615D6AC}"/>
              </a:ext>
            </a:extLst>
          </p:cNvPr>
          <p:cNvSpPr/>
          <p:nvPr/>
        </p:nvSpPr>
        <p:spPr>
          <a:xfrm>
            <a:off x="10224060" y="465721"/>
            <a:ext cx="1276906" cy="109519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b="1" dirty="0"/>
              <a:t>Your new PL here!</a:t>
            </a:r>
          </a:p>
        </p:txBody>
      </p:sp>
      <p:sp>
        <p:nvSpPr>
          <p:cNvPr id="10" name="Arrow: Bent 9">
            <a:extLst>
              <a:ext uri="{FF2B5EF4-FFF2-40B4-BE49-F238E27FC236}">
                <a16:creationId xmlns:a16="http://schemas.microsoft.com/office/drawing/2014/main" id="{A104490A-C0FA-E6CC-EFE9-D6F79849BFDD}"/>
              </a:ext>
            </a:extLst>
          </p:cNvPr>
          <p:cNvSpPr/>
          <p:nvPr/>
        </p:nvSpPr>
        <p:spPr>
          <a:xfrm rot="5400000" flipV="1">
            <a:off x="8738528" y="921124"/>
            <a:ext cx="1248024" cy="1370210"/>
          </a:xfrm>
          <a:prstGeom prst="bent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Arrow: Up-Down 10">
            <a:extLst>
              <a:ext uri="{FF2B5EF4-FFF2-40B4-BE49-F238E27FC236}">
                <a16:creationId xmlns:a16="http://schemas.microsoft.com/office/drawing/2014/main" id="{FA143161-C5BB-394B-94A0-A8B0AC7B45C9}"/>
              </a:ext>
            </a:extLst>
          </p:cNvPr>
          <p:cNvSpPr/>
          <p:nvPr/>
        </p:nvSpPr>
        <p:spPr>
          <a:xfrm rot="5400000">
            <a:off x="2532311" y="1510305"/>
            <a:ext cx="706176" cy="1349986"/>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0" name="Arrow: Up-Down 29">
            <a:extLst>
              <a:ext uri="{FF2B5EF4-FFF2-40B4-BE49-F238E27FC236}">
                <a16:creationId xmlns:a16="http://schemas.microsoft.com/office/drawing/2014/main" id="{AEC602F5-1479-71EE-CFC5-10F58EA6D342}"/>
              </a:ext>
            </a:extLst>
          </p:cNvPr>
          <p:cNvSpPr/>
          <p:nvPr/>
        </p:nvSpPr>
        <p:spPr>
          <a:xfrm rot="5400000">
            <a:off x="5580940" y="1555248"/>
            <a:ext cx="706176" cy="1349986"/>
          </a:xfrm>
          <a:prstGeom prst="up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B9A2FC1B-6719-8A26-6DA5-441E3B5E4A00}"/>
              </a:ext>
            </a:extLst>
          </p:cNvPr>
          <p:cNvSpPr>
            <a:spLocks noGrp="1"/>
          </p:cNvSpPr>
          <p:nvPr>
            <p:ph type="sldNum" sz="quarter" idx="12"/>
          </p:nvPr>
        </p:nvSpPr>
        <p:spPr/>
        <p:txBody>
          <a:bodyPr/>
          <a:lstStyle/>
          <a:p>
            <a:fld id="{12AAB52A-0632-4CEC-889C-627608545C4D}" type="slidenum">
              <a:rPr lang="en-US" smtClean="0"/>
              <a:t>16</a:t>
            </a:fld>
            <a:endParaRPr lang="en-US"/>
          </a:p>
        </p:txBody>
      </p:sp>
    </p:spTree>
    <p:extLst>
      <p:ext uri="{BB962C8B-B14F-4D97-AF65-F5344CB8AC3E}">
        <p14:creationId xmlns:p14="http://schemas.microsoft.com/office/powerpoint/2010/main" val="148134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animBg="1"/>
      <p:bldP spid="26" grpId="0" animBg="1"/>
      <p:bldP spid="10" grpId="0" animBg="1"/>
      <p:bldP spid="11"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r>
              <a:rPr lang="en-US" b="1" dirty="0">
                <a:solidFill>
                  <a:srgbClr val="002060"/>
                </a:solidFill>
              </a:rPr>
              <a:t>Agenda</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838200" y="1690688"/>
            <a:ext cx="9764806" cy="4088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 Introduction</a:t>
            </a:r>
          </a:p>
          <a:p>
            <a:r>
              <a:rPr lang="en-US" sz="4000" dirty="0"/>
              <a:t> </a:t>
            </a:r>
            <a:r>
              <a:rPr lang="en-US" sz="4000" dirty="0" err="1"/>
              <a:t>GraalVM</a:t>
            </a:r>
            <a:endParaRPr lang="en-US" sz="4000" dirty="0"/>
          </a:p>
          <a:p>
            <a:r>
              <a:rPr lang="en-US" sz="4000" dirty="0"/>
              <a:t> </a:t>
            </a:r>
            <a:r>
              <a:rPr lang="en-US" sz="4000" b="1" dirty="0">
                <a:solidFill>
                  <a:srgbClr val="002060"/>
                </a:solidFill>
              </a:rPr>
              <a:t>Architecture</a:t>
            </a:r>
          </a:p>
          <a:p>
            <a:r>
              <a:rPr lang="en-US" sz="4000" dirty="0"/>
              <a:t> Evaluation</a:t>
            </a:r>
          </a:p>
          <a:p>
            <a:r>
              <a:rPr lang="en-US" sz="4000" dirty="0"/>
              <a:t> Future Directions</a:t>
            </a:r>
          </a:p>
          <a:p>
            <a:endParaRPr lang="en-US" sz="4000" b="1" i="1" dirty="0"/>
          </a:p>
        </p:txBody>
      </p:sp>
      <p:sp>
        <p:nvSpPr>
          <p:cNvPr id="3" name="Slide Number Placeholder 2">
            <a:extLst>
              <a:ext uri="{FF2B5EF4-FFF2-40B4-BE49-F238E27FC236}">
                <a16:creationId xmlns:a16="http://schemas.microsoft.com/office/drawing/2014/main" id="{A5E05244-169D-A550-30ED-BF90CDE300F9}"/>
              </a:ext>
            </a:extLst>
          </p:cNvPr>
          <p:cNvSpPr>
            <a:spLocks noGrp="1"/>
          </p:cNvSpPr>
          <p:nvPr>
            <p:ph type="sldNum" sz="quarter" idx="12"/>
          </p:nvPr>
        </p:nvSpPr>
        <p:spPr/>
        <p:txBody>
          <a:bodyPr/>
          <a:lstStyle/>
          <a:p>
            <a:fld id="{12AAB52A-0632-4CEC-889C-627608545C4D}" type="slidenum">
              <a:rPr lang="en-US" smtClean="0"/>
              <a:t>17</a:t>
            </a:fld>
            <a:endParaRPr lang="en-US"/>
          </a:p>
        </p:txBody>
      </p:sp>
    </p:spTree>
    <p:extLst>
      <p:ext uri="{BB962C8B-B14F-4D97-AF65-F5344CB8AC3E}">
        <p14:creationId xmlns:p14="http://schemas.microsoft.com/office/powerpoint/2010/main" val="2026816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117C480-7BA9-21A4-29BC-CC902E4D304D}"/>
              </a:ext>
            </a:extLst>
          </p:cNvPr>
          <p:cNvSpPr/>
          <p:nvPr/>
        </p:nvSpPr>
        <p:spPr>
          <a:xfrm>
            <a:off x="417095" y="625642"/>
            <a:ext cx="5678905" cy="5759116"/>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CA4BA50-3F11-73B8-8D2D-E1C439B4681D}"/>
              </a:ext>
            </a:extLst>
          </p:cNvPr>
          <p:cNvSpPr/>
          <p:nvPr/>
        </p:nvSpPr>
        <p:spPr>
          <a:xfrm>
            <a:off x="6245617" y="625642"/>
            <a:ext cx="5579377" cy="2571648"/>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7AD0D66-FF4E-F352-0028-52169F8FEA8A}"/>
              </a:ext>
            </a:extLst>
          </p:cNvPr>
          <p:cNvSpPr/>
          <p:nvPr/>
        </p:nvSpPr>
        <p:spPr>
          <a:xfrm>
            <a:off x="6245617" y="3343960"/>
            <a:ext cx="5579377" cy="3040797"/>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F411FD8D-FAB2-AE1A-6B80-BA380F287603}"/>
              </a:ext>
            </a:extLst>
          </p:cNvPr>
          <p:cNvSpPr/>
          <p:nvPr/>
        </p:nvSpPr>
        <p:spPr>
          <a:xfrm>
            <a:off x="998538" y="1642188"/>
            <a:ext cx="4516017" cy="1017036"/>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Matrix is sparse in               ?</a:t>
            </a:r>
          </a:p>
        </p:txBody>
      </p:sp>
      <p:sp>
        <p:nvSpPr>
          <p:cNvPr id="11" name="Rectangle 10">
            <a:extLst>
              <a:ext uri="{FF2B5EF4-FFF2-40B4-BE49-F238E27FC236}">
                <a16:creationId xmlns:a16="http://schemas.microsoft.com/office/drawing/2014/main" id="{6F084A4E-6D58-810C-A24A-5DE906DC6033}"/>
              </a:ext>
            </a:extLst>
          </p:cNvPr>
          <p:cNvSpPr/>
          <p:nvPr/>
        </p:nvSpPr>
        <p:spPr>
          <a:xfrm>
            <a:off x="998538" y="4099249"/>
            <a:ext cx="2248515" cy="1017036"/>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Call Foo()</a:t>
            </a:r>
          </a:p>
        </p:txBody>
      </p:sp>
      <p:sp>
        <p:nvSpPr>
          <p:cNvPr id="12" name="Rectangle 11">
            <a:extLst>
              <a:ext uri="{FF2B5EF4-FFF2-40B4-BE49-F238E27FC236}">
                <a16:creationId xmlns:a16="http://schemas.microsoft.com/office/drawing/2014/main" id="{A4DDA49A-24CB-CF1B-5D26-917A7FA7599A}"/>
              </a:ext>
            </a:extLst>
          </p:cNvPr>
          <p:cNvSpPr/>
          <p:nvPr/>
        </p:nvSpPr>
        <p:spPr>
          <a:xfrm>
            <a:off x="3396670" y="4099249"/>
            <a:ext cx="2117885" cy="1017036"/>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Call Bar()</a:t>
            </a:r>
          </a:p>
        </p:txBody>
      </p:sp>
      <p:cxnSp>
        <p:nvCxnSpPr>
          <p:cNvPr id="14" name="Straight Arrow Connector 13">
            <a:extLst>
              <a:ext uri="{FF2B5EF4-FFF2-40B4-BE49-F238E27FC236}">
                <a16:creationId xmlns:a16="http://schemas.microsoft.com/office/drawing/2014/main" id="{2C2F7153-0335-6536-07E9-3F77F93298C5}"/>
              </a:ext>
            </a:extLst>
          </p:cNvPr>
          <p:cNvCxnSpPr>
            <a:cxnSpLocks/>
            <a:endCxn id="12" idx="0"/>
          </p:cNvCxnSpPr>
          <p:nvPr/>
        </p:nvCxnSpPr>
        <p:spPr>
          <a:xfrm>
            <a:off x="3993502" y="2659224"/>
            <a:ext cx="462111" cy="1440025"/>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15" name="Straight Arrow Connector 14">
            <a:extLst>
              <a:ext uri="{FF2B5EF4-FFF2-40B4-BE49-F238E27FC236}">
                <a16:creationId xmlns:a16="http://schemas.microsoft.com/office/drawing/2014/main" id="{D54448C6-A0CD-228B-9A07-4E41BE273E73}"/>
              </a:ext>
            </a:extLst>
          </p:cNvPr>
          <p:cNvCxnSpPr>
            <a:cxnSpLocks/>
            <a:endCxn id="11" idx="0"/>
          </p:cNvCxnSpPr>
          <p:nvPr/>
        </p:nvCxnSpPr>
        <p:spPr>
          <a:xfrm flipH="1">
            <a:off x="2122796" y="2659224"/>
            <a:ext cx="508437" cy="1440025"/>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21" name="Subtitle 2">
            <a:extLst>
              <a:ext uri="{FF2B5EF4-FFF2-40B4-BE49-F238E27FC236}">
                <a16:creationId xmlns:a16="http://schemas.microsoft.com/office/drawing/2014/main" id="{4686ADE3-5179-7811-707F-DC4687243AF5}"/>
              </a:ext>
            </a:extLst>
          </p:cNvPr>
          <p:cNvSpPr txBox="1">
            <a:spLocks/>
          </p:cNvSpPr>
          <p:nvPr/>
        </p:nvSpPr>
        <p:spPr>
          <a:xfrm>
            <a:off x="1432249" y="3011744"/>
            <a:ext cx="1004596" cy="581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Yes</a:t>
            </a:r>
          </a:p>
        </p:txBody>
      </p:sp>
      <p:sp>
        <p:nvSpPr>
          <p:cNvPr id="22" name="Subtitle 2">
            <a:extLst>
              <a:ext uri="{FF2B5EF4-FFF2-40B4-BE49-F238E27FC236}">
                <a16:creationId xmlns:a16="http://schemas.microsoft.com/office/drawing/2014/main" id="{9E2A72BC-0A1B-4454-C1AB-A5332CDE4DCC}"/>
              </a:ext>
            </a:extLst>
          </p:cNvPr>
          <p:cNvSpPr txBox="1">
            <a:spLocks/>
          </p:cNvSpPr>
          <p:nvPr/>
        </p:nvSpPr>
        <p:spPr>
          <a:xfrm>
            <a:off x="4197466" y="3011744"/>
            <a:ext cx="1004596" cy="581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No</a:t>
            </a:r>
          </a:p>
        </p:txBody>
      </p:sp>
      <p:sp>
        <p:nvSpPr>
          <p:cNvPr id="23" name="Subtitle 2">
            <a:extLst>
              <a:ext uri="{FF2B5EF4-FFF2-40B4-BE49-F238E27FC236}">
                <a16:creationId xmlns:a16="http://schemas.microsoft.com/office/drawing/2014/main" id="{580FD9AD-FCA6-4DDB-0F76-AE99F4AE9EFC}"/>
              </a:ext>
            </a:extLst>
          </p:cNvPr>
          <p:cNvSpPr txBox="1">
            <a:spLocks/>
          </p:cNvSpPr>
          <p:nvPr/>
        </p:nvSpPr>
        <p:spPr>
          <a:xfrm>
            <a:off x="3877642" y="946632"/>
            <a:ext cx="1980329"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MatrixLib</a:t>
            </a:r>
            <a:endParaRPr lang="en-US" dirty="0"/>
          </a:p>
        </p:txBody>
      </p:sp>
      <p:pic>
        <p:nvPicPr>
          <p:cNvPr id="26" name="Picture 25" descr="A person wearing sunglasses&#10;&#10;Description automatically generated with medium confidence">
            <a:extLst>
              <a:ext uri="{FF2B5EF4-FFF2-40B4-BE49-F238E27FC236}">
                <a16:creationId xmlns:a16="http://schemas.microsoft.com/office/drawing/2014/main" id="{28112ADF-06ED-66F8-AF85-035ECEE1CB5E}"/>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8673367" y="1502639"/>
            <a:ext cx="1265712" cy="1509105"/>
          </a:xfrm>
          <a:prstGeom prst="rect">
            <a:avLst/>
          </a:prstGeom>
        </p:spPr>
      </p:pic>
      <p:pic>
        <p:nvPicPr>
          <p:cNvPr id="25" name="Graphic 24" descr="Gears with solid fill">
            <a:extLst>
              <a:ext uri="{FF2B5EF4-FFF2-40B4-BE49-F238E27FC236}">
                <a16:creationId xmlns:a16="http://schemas.microsoft.com/office/drawing/2014/main" id="{6A14FF9E-9990-D92D-EC6F-88461A0130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43886" y="784837"/>
            <a:ext cx="1472354" cy="1472354"/>
          </a:xfrm>
          <a:prstGeom prst="rect">
            <a:avLst/>
          </a:prstGeom>
        </p:spPr>
      </p:pic>
      <p:sp>
        <p:nvSpPr>
          <p:cNvPr id="28" name="Subtitle 2">
            <a:extLst>
              <a:ext uri="{FF2B5EF4-FFF2-40B4-BE49-F238E27FC236}">
                <a16:creationId xmlns:a16="http://schemas.microsoft.com/office/drawing/2014/main" id="{69BA049B-974E-2525-4C53-388B40C5503A}"/>
              </a:ext>
            </a:extLst>
          </p:cNvPr>
          <p:cNvSpPr txBox="1">
            <a:spLocks/>
          </p:cNvSpPr>
          <p:nvPr/>
        </p:nvSpPr>
        <p:spPr>
          <a:xfrm>
            <a:off x="9318877" y="882383"/>
            <a:ext cx="2325113" cy="76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MorpheusDSL</a:t>
            </a:r>
            <a:endParaRPr lang="en-US" dirty="0"/>
          </a:p>
        </p:txBody>
      </p:sp>
      <p:sp>
        <p:nvSpPr>
          <p:cNvPr id="29" name="Subtitle 2">
            <a:extLst>
              <a:ext uri="{FF2B5EF4-FFF2-40B4-BE49-F238E27FC236}">
                <a16:creationId xmlns:a16="http://schemas.microsoft.com/office/drawing/2014/main" id="{C7959CFF-9913-ACB3-A0B2-10A7082C9C14}"/>
              </a:ext>
            </a:extLst>
          </p:cNvPr>
          <p:cNvSpPr txBox="1">
            <a:spLocks/>
          </p:cNvSpPr>
          <p:nvPr/>
        </p:nvSpPr>
        <p:spPr>
          <a:xfrm>
            <a:off x="8342193" y="3512603"/>
            <a:ext cx="3503664" cy="76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Normalized Matrix</a:t>
            </a:r>
            <a:endParaRPr lang="en-US" dirty="0"/>
          </a:p>
        </p:txBody>
      </p:sp>
      <p:graphicFrame>
        <p:nvGraphicFramePr>
          <p:cNvPr id="34" name="Table 30">
            <a:extLst>
              <a:ext uri="{FF2B5EF4-FFF2-40B4-BE49-F238E27FC236}">
                <a16:creationId xmlns:a16="http://schemas.microsoft.com/office/drawing/2014/main" id="{95C44465-BC7F-1F4B-4AAE-B1BC73FE05B8}"/>
              </a:ext>
            </a:extLst>
          </p:cNvPr>
          <p:cNvGraphicFramePr>
            <a:graphicFrameLocks noGrp="1"/>
          </p:cNvGraphicFramePr>
          <p:nvPr>
            <p:extLst>
              <p:ext uri="{D42A27DB-BD31-4B8C-83A1-F6EECF244321}">
                <p14:modId xmlns:p14="http://schemas.microsoft.com/office/powerpoint/2010/main" val="1551862411"/>
              </p:ext>
            </p:extLst>
          </p:nvPr>
        </p:nvGraphicFramePr>
        <p:xfrm>
          <a:off x="9102580" y="4266539"/>
          <a:ext cx="841828" cy="1326267"/>
        </p:xfrm>
        <a:graphic>
          <a:graphicData uri="http://schemas.openxmlformats.org/drawingml/2006/table">
            <a:tbl>
              <a:tblPr firstRow="1" bandRow="1">
                <a:tableStyleId>{21E4AEA4-8DFA-4A89-87EB-49C32662AFE0}</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3" name="Table 30">
            <a:extLst>
              <a:ext uri="{FF2B5EF4-FFF2-40B4-BE49-F238E27FC236}">
                <a16:creationId xmlns:a16="http://schemas.microsoft.com/office/drawing/2014/main" id="{7CC11417-C7C2-6977-15A0-EC2B78158864}"/>
              </a:ext>
            </a:extLst>
          </p:cNvPr>
          <p:cNvGraphicFramePr>
            <a:graphicFrameLocks noGrp="1"/>
          </p:cNvGraphicFramePr>
          <p:nvPr>
            <p:extLst>
              <p:ext uri="{D42A27DB-BD31-4B8C-83A1-F6EECF244321}">
                <p14:modId xmlns:p14="http://schemas.microsoft.com/office/powerpoint/2010/main" val="374686023"/>
              </p:ext>
            </p:extLst>
          </p:nvPr>
        </p:nvGraphicFramePr>
        <p:xfrm>
          <a:off x="8893609" y="4428560"/>
          <a:ext cx="841827" cy="1326267"/>
        </p:xfrm>
        <a:graphic>
          <a:graphicData uri="http://schemas.openxmlformats.org/drawingml/2006/table">
            <a:tbl>
              <a:tblPr firstRow="1" bandRow="1">
                <a:tableStyleId>{5C22544A-7EE6-4342-B048-85BDC9FD1C3A}</a:tableStyleId>
              </a:tblPr>
              <a:tblGrid>
                <a:gridCol w="280609">
                  <a:extLst>
                    <a:ext uri="{9D8B030D-6E8A-4147-A177-3AD203B41FA5}">
                      <a16:colId xmlns:a16="http://schemas.microsoft.com/office/drawing/2014/main" val="3404415691"/>
                    </a:ext>
                  </a:extLst>
                </a:gridCol>
                <a:gridCol w="280609">
                  <a:extLst>
                    <a:ext uri="{9D8B030D-6E8A-4147-A177-3AD203B41FA5}">
                      <a16:colId xmlns:a16="http://schemas.microsoft.com/office/drawing/2014/main" val="873243369"/>
                    </a:ext>
                  </a:extLst>
                </a:gridCol>
                <a:gridCol w="280609">
                  <a:extLst>
                    <a:ext uri="{9D8B030D-6E8A-4147-A177-3AD203B41FA5}">
                      <a16:colId xmlns:a16="http://schemas.microsoft.com/office/drawing/2014/main" val="490945295"/>
                    </a:ext>
                  </a:extLst>
                </a:gridCol>
              </a:tblGrid>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0" name="Table 30">
            <a:extLst>
              <a:ext uri="{FF2B5EF4-FFF2-40B4-BE49-F238E27FC236}">
                <a16:creationId xmlns:a16="http://schemas.microsoft.com/office/drawing/2014/main" id="{D16E8A02-56CC-86AC-691D-A9F4BEB5016E}"/>
              </a:ext>
            </a:extLst>
          </p:cNvPr>
          <p:cNvGraphicFramePr>
            <a:graphicFrameLocks noGrp="1"/>
          </p:cNvGraphicFramePr>
          <p:nvPr>
            <p:extLst>
              <p:ext uri="{D42A27DB-BD31-4B8C-83A1-F6EECF244321}">
                <p14:modId xmlns:p14="http://schemas.microsoft.com/office/powerpoint/2010/main" val="1034210300"/>
              </p:ext>
            </p:extLst>
          </p:nvPr>
        </p:nvGraphicFramePr>
        <p:xfrm>
          <a:off x="8532049" y="4673082"/>
          <a:ext cx="841828" cy="1326267"/>
        </p:xfrm>
        <a:graphic>
          <a:graphicData uri="http://schemas.openxmlformats.org/drawingml/2006/table">
            <a:tbl>
              <a:tblPr firstRow="1" bandRow="1">
                <a:tableStyleId>{93296810-A885-4BE3-A3E7-6D5BEEA58F35}</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sp>
        <p:nvSpPr>
          <p:cNvPr id="35" name="Subtitle 2">
            <a:extLst>
              <a:ext uri="{FF2B5EF4-FFF2-40B4-BE49-F238E27FC236}">
                <a16:creationId xmlns:a16="http://schemas.microsoft.com/office/drawing/2014/main" id="{BE357554-8E8D-64CE-7EAA-7FAC71D660B4}"/>
              </a:ext>
            </a:extLst>
          </p:cNvPr>
          <p:cNvSpPr txBox="1">
            <a:spLocks/>
          </p:cNvSpPr>
          <p:nvPr/>
        </p:nvSpPr>
        <p:spPr>
          <a:xfrm>
            <a:off x="5882297" y="4425449"/>
            <a:ext cx="5352008" cy="11456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0" i="1" dirty="0"/>
              <a:t>Op</a:t>
            </a:r>
            <a:r>
              <a:rPr lang="en-US" sz="10000" dirty="0"/>
              <a:t>(       )</a:t>
            </a:r>
          </a:p>
        </p:txBody>
      </p:sp>
      <p:sp>
        <p:nvSpPr>
          <p:cNvPr id="36" name="Left Bracket 35">
            <a:extLst>
              <a:ext uri="{FF2B5EF4-FFF2-40B4-BE49-F238E27FC236}">
                <a16:creationId xmlns:a16="http://schemas.microsoft.com/office/drawing/2014/main" id="{B789976F-7382-0552-569B-B407C34C6F8F}"/>
              </a:ext>
            </a:extLst>
          </p:cNvPr>
          <p:cNvSpPr/>
          <p:nvPr/>
        </p:nvSpPr>
        <p:spPr>
          <a:xfrm>
            <a:off x="8389841" y="4113247"/>
            <a:ext cx="622237" cy="2033581"/>
          </a:xfrm>
          <a:prstGeom prst="leftBracket">
            <a:avLst/>
          </a:prstGeom>
          <a:ln w="762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37" name="Left Bracket 36">
            <a:extLst>
              <a:ext uri="{FF2B5EF4-FFF2-40B4-BE49-F238E27FC236}">
                <a16:creationId xmlns:a16="http://schemas.microsoft.com/office/drawing/2014/main" id="{85D5B810-D1D4-334B-0F19-A8AEDFC57502}"/>
              </a:ext>
            </a:extLst>
          </p:cNvPr>
          <p:cNvSpPr/>
          <p:nvPr/>
        </p:nvSpPr>
        <p:spPr>
          <a:xfrm flipH="1">
            <a:off x="9380858" y="4113254"/>
            <a:ext cx="713167" cy="2033581"/>
          </a:xfrm>
          <a:prstGeom prst="leftBracket">
            <a:avLst/>
          </a:prstGeom>
          <a:ln w="762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40" name="Picture 39" descr="Icon&#10;&#10;Description automatically generated">
            <a:extLst>
              <a:ext uri="{FF2B5EF4-FFF2-40B4-BE49-F238E27FC236}">
                <a16:creationId xmlns:a16="http://schemas.microsoft.com/office/drawing/2014/main" id="{2BB22D86-A838-2B09-D1C5-A2F56799F7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2242" y="1732266"/>
            <a:ext cx="807949" cy="807949"/>
          </a:xfrm>
          <a:prstGeom prst="rect">
            <a:avLst/>
          </a:prstGeom>
        </p:spPr>
      </p:pic>
      <p:sp>
        <p:nvSpPr>
          <p:cNvPr id="2" name="Slide Number Placeholder 1">
            <a:extLst>
              <a:ext uri="{FF2B5EF4-FFF2-40B4-BE49-F238E27FC236}">
                <a16:creationId xmlns:a16="http://schemas.microsoft.com/office/drawing/2014/main" id="{53FAF8F4-FBEC-A805-0665-438AFAA375DF}"/>
              </a:ext>
            </a:extLst>
          </p:cNvPr>
          <p:cNvSpPr>
            <a:spLocks noGrp="1"/>
          </p:cNvSpPr>
          <p:nvPr>
            <p:ph type="sldNum" sz="quarter" idx="12"/>
          </p:nvPr>
        </p:nvSpPr>
        <p:spPr/>
        <p:txBody>
          <a:bodyPr/>
          <a:lstStyle/>
          <a:p>
            <a:fld id="{12AAB52A-0632-4CEC-889C-627608545C4D}" type="slidenum">
              <a:rPr lang="en-US" smtClean="0"/>
              <a:t>18</a:t>
            </a:fld>
            <a:endParaRPr lang="en-US"/>
          </a:p>
        </p:txBody>
      </p:sp>
    </p:spTree>
    <p:extLst>
      <p:ext uri="{BB962C8B-B14F-4D97-AF65-F5344CB8AC3E}">
        <p14:creationId xmlns:p14="http://schemas.microsoft.com/office/powerpoint/2010/main" val="34760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6" grpId="0" animBg="1"/>
      <p:bldP spid="11" grpId="0" animBg="1"/>
      <p:bldP spid="12" grpId="0" animBg="1"/>
      <p:bldP spid="21" grpId="0"/>
      <p:bldP spid="22" grpId="0"/>
      <p:bldP spid="23" grpId="0"/>
      <p:bldP spid="28" grpId="0"/>
      <p:bldP spid="29" grpId="0"/>
      <p:bldP spid="35" grpId="0"/>
      <p:bldP spid="36"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1062788" y="2109745"/>
            <a:ext cx="10515600" cy="1325563"/>
          </a:xfrm>
        </p:spPr>
        <p:txBody>
          <a:bodyPr>
            <a:normAutofit/>
          </a:bodyPr>
          <a:lstStyle/>
          <a:p>
            <a:pPr algn="ctr"/>
            <a:r>
              <a:rPr lang="en-US" sz="5400" b="1" dirty="0">
                <a:solidFill>
                  <a:srgbClr val="002060"/>
                </a:solidFill>
              </a:rPr>
              <a:t>MorpheusDSL </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1748588" y="343530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Morpheus rewrite rules as AST nodes</a:t>
            </a:r>
          </a:p>
        </p:txBody>
      </p:sp>
      <p:sp>
        <p:nvSpPr>
          <p:cNvPr id="3" name="Slide Number Placeholder 2">
            <a:extLst>
              <a:ext uri="{FF2B5EF4-FFF2-40B4-BE49-F238E27FC236}">
                <a16:creationId xmlns:a16="http://schemas.microsoft.com/office/drawing/2014/main" id="{109C4822-B10E-C2ED-D7B2-6563D42260C6}"/>
              </a:ext>
            </a:extLst>
          </p:cNvPr>
          <p:cNvSpPr>
            <a:spLocks noGrp="1"/>
          </p:cNvSpPr>
          <p:nvPr>
            <p:ph type="sldNum" sz="quarter" idx="12"/>
          </p:nvPr>
        </p:nvSpPr>
        <p:spPr/>
        <p:txBody>
          <a:bodyPr/>
          <a:lstStyle/>
          <a:p>
            <a:fld id="{12AAB52A-0632-4CEC-889C-627608545C4D}" type="slidenum">
              <a:rPr lang="en-US" smtClean="0"/>
              <a:t>19</a:t>
            </a:fld>
            <a:endParaRPr lang="en-US"/>
          </a:p>
        </p:txBody>
      </p:sp>
    </p:spTree>
    <p:extLst>
      <p:ext uri="{BB962C8B-B14F-4D97-AF65-F5344CB8AC3E}">
        <p14:creationId xmlns:p14="http://schemas.microsoft.com/office/powerpoint/2010/main" val="153829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A Polyglot Data Science World</a:t>
            </a:r>
          </a:p>
        </p:txBody>
      </p:sp>
      <p:grpSp>
        <p:nvGrpSpPr>
          <p:cNvPr id="10" name="Group 9">
            <a:extLst>
              <a:ext uri="{FF2B5EF4-FFF2-40B4-BE49-F238E27FC236}">
                <a16:creationId xmlns:a16="http://schemas.microsoft.com/office/drawing/2014/main" id="{CD1219B1-ED9A-F05E-AE77-D87B3E09C04A}"/>
              </a:ext>
            </a:extLst>
          </p:cNvPr>
          <p:cNvGrpSpPr/>
          <p:nvPr/>
        </p:nvGrpSpPr>
        <p:grpSpPr>
          <a:xfrm>
            <a:off x="406216" y="2187897"/>
            <a:ext cx="2961046" cy="2961046"/>
            <a:chOff x="406216" y="2187897"/>
            <a:chExt cx="2961046" cy="2961046"/>
          </a:xfrm>
        </p:grpSpPr>
        <p:pic>
          <p:nvPicPr>
            <p:cNvPr id="7" name="Graphic 6" descr="Mop and bucket with solid fill">
              <a:extLst>
                <a:ext uri="{FF2B5EF4-FFF2-40B4-BE49-F238E27FC236}">
                  <a16:creationId xmlns:a16="http://schemas.microsoft.com/office/drawing/2014/main" id="{C89AEAE6-E66E-F04D-8682-C4A1AE16A1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216" y="2187897"/>
              <a:ext cx="2961046" cy="2961046"/>
            </a:xfrm>
            <a:prstGeom prst="rect">
              <a:avLst/>
            </a:prstGeom>
          </p:spPr>
        </p:pic>
        <p:pic>
          <p:nvPicPr>
            <p:cNvPr id="4" name="Picture 3" descr="Logo, icon&#10;&#10;Description automatically generated">
              <a:extLst>
                <a:ext uri="{FF2B5EF4-FFF2-40B4-BE49-F238E27FC236}">
                  <a16:creationId xmlns:a16="http://schemas.microsoft.com/office/drawing/2014/main" id="{79E04D85-6279-C412-38C7-31E7500F7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780" y="2187897"/>
              <a:ext cx="1433666" cy="1111091"/>
            </a:xfrm>
            <a:prstGeom prst="rect">
              <a:avLst/>
            </a:prstGeom>
          </p:spPr>
        </p:pic>
      </p:grpSp>
      <p:grpSp>
        <p:nvGrpSpPr>
          <p:cNvPr id="3" name="Group 2">
            <a:extLst>
              <a:ext uri="{FF2B5EF4-FFF2-40B4-BE49-F238E27FC236}">
                <a16:creationId xmlns:a16="http://schemas.microsoft.com/office/drawing/2014/main" id="{13C6B69C-E3AF-3D2D-81E1-6020F234716A}"/>
              </a:ext>
            </a:extLst>
          </p:cNvPr>
          <p:cNvGrpSpPr/>
          <p:nvPr/>
        </p:nvGrpSpPr>
        <p:grpSpPr>
          <a:xfrm>
            <a:off x="4102729" y="2285053"/>
            <a:ext cx="4312975" cy="3095125"/>
            <a:chOff x="4102729" y="2285053"/>
            <a:chExt cx="4312975" cy="3095125"/>
          </a:xfrm>
        </p:grpSpPr>
        <p:pic>
          <p:nvPicPr>
            <p:cNvPr id="9" name="Graphic 8">
              <a:extLst>
                <a:ext uri="{FF2B5EF4-FFF2-40B4-BE49-F238E27FC236}">
                  <a16:creationId xmlns:a16="http://schemas.microsoft.com/office/drawing/2014/main" id="{022088D5-B710-FA5D-BC88-E706B58514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02729" y="2574410"/>
              <a:ext cx="4312975" cy="2805768"/>
            </a:xfrm>
            <a:prstGeom prst="rect">
              <a:avLst/>
            </a:prstGeom>
          </p:spPr>
        </p:pic>
        <p:pic>
          <p:nvPicPr>
            <p:cNvPr id="8" name="Picture 7" descr="Icon&#10;&#10;Description automatically generated">
              <a:extLst>
                <a:ext uri="{FF2B5EF4-FFF2-40B4-BE49-F238E27FC236}">
                  <a16:creationId xmlns:a16="http://schemas.microsoft.com/office/drawing/2014/main" id="{A37382F3-FC9C-4668-9620-55E3FB50CF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8077" y="2285053"/>
              <a:ext cx="1278857" cy="1278857"/>
            </a:xfrm>
            <a:prstGeom prst="rect">
              <a:avLst/>
            </a:prstGeom>
          </p:spPr>
        </p:pic>
      </p:grpSp>
      <p:grpSp>
        <p:nvGrpSpPr>
          <p:cNvPr id="6" name="Group 5">
            <a:extLst>
              <a:ext uri="{FF2B5EF4-FFF2-40B4-BE49-F238E27FC236}">
                <a16:creationId xmlns:a16="http://schemas.microsoft.com/office/drawing/2014/main" id="{A2598533-72DF-2A4B-8A14-E0406DB8B46B}"/>
              </a:ext>
            </a:extLst>
          </p:cNvPr>
          <p:cNvGrpSpPr/>
          <p:nvPr/>
        </p:nvGrpSpPr>
        <p:grpSpPr>
          <a:xfrm>
            <a:off x="8911052" y="2203791"/>
            <a:ext cx="2831914" cy="3040999"/>
            <a:chOff x="8911052" y="2203791"/>
            <a:chExt cx="2831914" cy="3040999"/>
          </a:xfrm>
        </p:grpSpPr>
        <p:pic>
          <p:nvPicPr>
            <p:cNvPr id="5" name="Graphic 4" descr="Rocket with solid fill">
              <a:extLst>
                <a:ext uri="{FF2B5EF4-FFF2-40B4-BE49-F238E27FC236}">
                  <a16:creationId xmlns:a16="http://schemas.microsoft.com/office/drawing/2014/main" id="{4A8688A7-2DD8-4557-E8D7-9A8BD0A456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11052" y="2412876"/>
              <a:ext cx="2831914" cy="2831914"/>
            </a:xfrm>
            <a:prstGeom prst="rect">
              <a:avLst/>
            </a:prstGeom>
          </p:spPr>
        </p:pic>
        <p:pic>
          <p:nvPicPr>
            <p:cNvPr id="11" name="Picture 10" descr="Logo&#10;&#10;Description automatically generated">
              <a:extLst>
                <a:ext uri="{FF2B5EF4-FFF2-40B4-BE49-F238E27FC236}">
                  <a16:creationId xmlns:a16="http://schemas.microsoft.com/office/drawing/2014/main" id="{162511D9-3EC2-42F2-B8FA-D45A9442F07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71092" y="2203791"/>
              <a:ext cx="1095197" cy="1095197"/>
            </a:xfrm>
            <a:prstGeom prst="rect">
              <a:avLst/>
            </a:prstGeom>
          </p:spPr>
        </p:pic>
      </p:grpSp>
      <p:sp>
        <p:nvSpPr>
          <p:cNvPr id="12" name="Slide Number Placeholder 11">
            <a:extLst>
              <a:ext uri="{FF2B5EF4-FFF2-40B4-BE49-F238E27FC236}">
                <a16:creationId xmlns:a16="http://schemas.microsoft.com/office/drawing/2014/main" id="{C2307129-F1D6-3EEC-52CB-ECA21782F314}"/>
              </a:ext>
            </a:extLst>
          </p:cNvPr>
          <p:cNvSpPr>
            <a:spLocks noGrp="1"/>
          </p:cNvSpPr>
          <p:nvPr>
            <p:ph type="sldNum" sz="quarter" idx="12"/>
          </p:nvPr>
        </p:nvSpPr>
        <p:spPr/>
        <p:txBody>
          <a:bodyPr/>
          <a:lstStyle/>
          <a:p>
            <a:fld id="{12AAB52A-0632-4CEC-889C-627608545C4D}" type="slidenum">
              <a:rPr lang="en-US" smtClean="0"/>
              <a:t>2</a:t>
            </a:fld>
            <a:endParaRPr lang="en-US"/>
          </a:p>
        </p:txBody>
      </p:sp>
    </p:spTree>
    <p:extLst>
      <p:ext uri="{BB962C8B-B14F-4D97-AF65-F5344CB8AC3E}">
        <p14:creationId xmlns:p14="http://schemas.microsoft.com/office/powerpoint/2010/main" val="299621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 MorpheusDSL Rewrite</a:t>
            </a:r>
          </a:p>
        </p:txBody>
      </p:sp>
      <p:sp>
        <p:nvSpPr>
          <p:cNvPr id="5" name="Oval 4">
            <a:extLst>
              <a:ext uri="{FF2B5EF4-FFF2-40B4-BE49-F238E27FC236}">
                <a16:creationId xmlns:a16="http://schemas.microsoft.com/office/drawing/2014/main" id="{3B3597CF-19EA-5660-780E-FAFA74CA99AF}"/>
              </a:ext>
            </a:extLst>
          </p:cNvPr>
          <p:cNvSpPr/>
          <p:nvPr/>
        </p:nvSpPr>
        <p:spPr>
          <a:xfrm>
            <a:off x="5264430" y="1364000"/>
            <a:ext cx="1057469" cy="100622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23440B-9A1B-79C8-154E-68C291D75072}"/>
              </a:ext>
            </a:extLst>
          </p:cNvPr>
          <p:cNvSpPr/>
          <p:nvPr/>
        </p:nvSpPr>
        <p:spPr>
          <a:xfrm>
            <a:off x="4170299" y="2674331"/>
            <a:ext cx="1057469" cy="100622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2F66778-F474-D5C1-A176-89BE8B8975DC}"/>
              </a:ext>
            </a:extLst>
          </p:cNvPr>
          <p:cNvSpPr/>
          <p:nvPr/>
        </p:nvSpPr>
        <p:spPr>
          <a:xfrm>
            <a:off x="6426330" y="2674331"/>
            <a:ext cx="1057469" cy="10062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380A1A7-7B43-C5DC-4C76-6624FFFCE242}"/>
              </a:ext>
            </a:extLst>
          </p:cNvPr>
          <p:cNvSpPr/>
          <p:nvPr/>
        </p:nvSpPr>
        <p:spPr>
          <a:xfrm>
            <a:off x="5310415" y="4257626"/>
            <a:ext cx="1057469" cy="100622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rPr>
              <a:t>5</a:t>
            </a:r>
          </a:p>
        </p:txBody>
      </p:sp>
      <p:graphicFrame>
        <p:nvGraphicFramePr>
          <p:cNvPr id="25" name="Table 30">
            <a:extLst>
              <a:ext uri="{FF2B5EF4-FFF2-40B4-BE49-F238E27FC236}">
                <a16:creationId xmlns:a16="http://schemas.microsoft.com/office/drawing/2014/main" id="{F675EF1C-E8A2-192C-670B-44C4015B7CDF}"/>
              </a:ext>
            </a:extLst>
          </p:cNvPr>
          <p:cNvGraphicFramePr>
            <a:graphicFrameLocks noGrp="1"/>
          </p:cNvGraphicFramePr>
          <p:nvPr>
            <p:extLst>
              <p:ext uri="{D42A27DB-BD31-4B8C-83A1-F6EECF244321}">
                <p14:modId xmlns:p14="http://schemas.microsoft.com/office/powerpoint/2010/main" val="117345588"/>
              </p:ext>
            </p:extLst>
          </p:nvPr>
        </p:nvGraphicFramePr>
        <p:xfrm>
          <a:off x="8669280" y="4270959"/>
          <a:ext cx="841828" cy="1326267"/>
        </p:xfrm>
        <a:graphic>
          <a:graphicData uri="http://schemas.openxmlformats.org/drawingml/2006/table">
            <a:tbl>
              <a:tblPr firstRow="1" bandRow="1">
                <a:tableStyleId>{21E4AEA4-8DFA-4A89-87EB-49C32662AFE0}</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0" name="Table 30">
            <a:extLst>
              <a:ext uri="{FF2B5EF4-FFF2-40B4-BE49-F238E27FC236}">
                <a16:creationId xmlns:a16="http://schemas.microsoft.com/office/drawing/2014/main" id="{37EB2C2A-228B-EE85-5737-235A9AB136F8}"/>
              </a:ext>
            </a:extLst>
          </p:cNvPr>
          <p:cNvGraphicFramePr>
            <a:graphicFrameLocks noGrp="1"/>
          </p:cNvGraphicFramePr>
          <p:nvPr>
            <p:extLst>
              <p:ext uri="{D42A27DB-BD31-4B8C-83A1-F6EECF244321}">
                <p14:modId xmlns:p14="http://schemas.microsoft.com/office/powerpoint/2010/main" val="4021381083"/>
              </p:ext>
            </p:extLst>
          </p:nvPr>
        </p:nvGraphicFramePr>
        <p:xfrm>
          <a:off x="8460309" y="4432980"/>
          <a:ext cx="841827" cy="1326267"/>
        </p:xfrm>
        <a:graphic>
          <a:graphicData uri="http://schemas.openxmlformats.org/drawingml/2006/table">
            <a:tbl>
              <a:tblPr firstRow="1" bandRow="1">
                <a:tableStyleId>{5C22544A-7EE6-4342-B048-85BDC9FD1C3A}</a:tableStyleId>
              </a:tblPr>
              <a:tblGrid>
                <a:gridCol w="280609">
                  <a:extLst>
                    <a:ext uri="{9D8B030D-6E8A-4147-A177-3AD203B41FA5}">
                      <a16:colId xmlns:a16="http://schemas.microsoft.com/office/drawing/2014/main" val="3404415691"/>
                    </a:ext>
                  </a:extLst>
                </a:gridCol>
                <a:gridCol w="280609">
                  <a:extLst>
                    <a:ext uri="{9D8B030D-6E8A-4147-A177-3AD203B41FA5}">
                      <a16:colId xmlns:a16="http://schemas.microsoft.com/office/drawing/2014/main" val="873243369"/>
                    </a:ext>
                  </a:extLst>
                </a:gridCol>
                <a:gridCol w="280609">
                  <a:extLst>
                    <a:ext uri="{9D8B030D-6E8A-4147-A177-3AD203B41FA5}">
                      <a16:colId xmlns:a16="http://schemas.microsoft.com/office/drawing/2014/main" val="490945295"/>
                    </a:ext>
                  </a:extLst>
                </a:gridCol>
              </a:tblGrid>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1" name="Table 30">
            <a:extLst>
              <a:ext uri="{FF2B5EF4-FFF2-40B4-BE49-F238E27FC236}">
                <a16:creationId xmlns:a16="http://schemas.microsoft.com/office/drawing/2014/main" id="{4B704896-66BB-6BBC-4ECF-2B43FE02A0A7}"/>
              </a:ext>
            </a:extLst>
          </p:cNvPr>
          <p:cNvGraphicFramePr>
            <a:graphicFrameLocks noGrp="1"/>
          </p:cNvGraphicFramePr>
          <p:nvPr>
            <p:extLst>
              <p:ext uri="{D42A27DB-BD31-4B8C-83A1-F6EECF244321}">
                <p14:modId xmlns:p14="http://schemas.microsoft.com/office/powerpoint/2010/main" val="2900061279"/>
              </p:ext>
            </p:extLst>
          </p:nvPr>
        </p:nvGraphicFramePr>
        <p:xfrm>
          <a:off x="8098749" y="4677502"/>
          <a:ext cx="841828" cy="1326267"/>
        </p:xfrm>
        <a:graphic>
          <a:graphicData uri="http://schemas.openxmlformats.org/drawingml/2006/table">
            <a:tbl>
              <a:tblPr firstRow="1" bandRow="1">
                <a:tableStyleId>{93296810-A885-4BE3-A3E7-6D5BEEA58F35}</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sp>
        <p:nvSpPr>
          <p:cNvPr id="32" name="Left Bracket 31">
            <a:extLst>
              <a:ext uri="{FF2B5EF4-FFF2-40B4-BE49-F238E27FC236}">
                <a16:creationId xmlns:a16="http://schemas.microsoft.com/office/drawing/2014/main" id="{F0A71079-A38D-F769-A2E5-8D9EA47E5B9B}"/>
              </a:ext>
            </a:extLst>
          </p:cNvPr>
          <p:cNvSpPr/>
          <p:nvPr/>
        </p:nvSpPr>
        <p:spPr>
          <a:xfrm>
            <a:off x="7956541" y="4117667"/>
            <a:ext cx="622237" cy="2033581"/>
          </a:xfrm>
          <a:prstGeom prst="leftBracket">
            <a:avLst/>
          </a:prstGeom>
          <a:ln w="762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33" name="Left Bracket 32">
            <a:extLst>
              <a:ext uri="{FF2B5EF4-FFF2-40B4-BE49-F238E27FC236}">
                <a16:creationId xmlns:a16="http://schemas.microsoft.com/office/drawing/2014/main" id="{600FDFD5-0005-0C7D-37DD-EA514E19DF4B}"/>
              </a:ext>
            </a:extLst>
          </p:cNvPr>
          <p:cNvSpPr/>
          <p:nvPr/>
        </p:nvSpPr>
        <p:spPr>
          <a:xfrm flipH="1">
            <a:off x="8947558" y="4117674"/>
            <a:ext cx="713167" cy="2033581"/>
          </a:xfrm>
          <a:prstGeom prst="leftBracket">
            <a:avLst/>
          </a:prstGeom>
          <a:ln w="762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6C0B09F-1DCE-A8E8-CC9A-673B23C2127A}"/>
              </a:ext>
            </a:extLst>
          </p:cNvPr>
          <p:cNvCxnSpPr>
            <a:cxnSpLocks/>
          </p:cNvCxnSpPr>
          <p:nvPr/>
        </p:nvCxnSpPr>
        <p:spPr>
          <a:xfrm flipH="1">
            <a:off x="5088121" y="2263202"/>
            <a:ext cx="346388" cy="59882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32F09C35-61DD-FED6-8898-2DB14BDC31BB}"/>
              </a:ext>
            </a:extLst>
          </p:cNvPr>
          <p:cNvCxnSpPr>
            <a:cxnSpLocks/>
            <a:stCxn id="5" idx="5"/>
            <a:endCxn id="23" idx="1"/>
          </p:cNvCxnSpPr>
          <p:nvPr/>
        </p:nvCxnSpPr>
        <p:spPr>
          <a:xfrm>
            <a:off x="6167036" y="2222867"/>
            <a:ext cx="414157" cy="59882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ADC2DA1E-3B69-2E06-86EB-105B1AD3D3DA}"/>
              </a:ext>
            </a:extLst>
          </p:cNvPr>
          <p:cNvCxnSpPr>
            <a:cxnSpLocks/>
            <a:stCxn id="23" idx="3"/>
            <a:endCxn id="24" idx="7"/>
          </p:cNvCxnSpPr>
          <p:nvPr/>
        </p:nvCxnSpPr>
        <p:spPr>
          <a:xfrm flipH="1">
            <a:off x="6213021" y="3533198"/>
            <a:ext cx="368172" cy="87178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5BE0C7F5-3A2C-EB5F-EC64-C83100E97D02}"/>
              </a:ext>
            </a:extLst>
          </p:cNvPr>
          <p:cNvCxnSpPr>
            <a:cxnSpLocks/>
            <a:stCxn id="23" idx="5"/>
          </p:cNvCxnSpPr>
          <p:nvPr/>
        </p:nvCxnSpPr>
        <p:spPr>
          <a:xfrm>
            <a:off x="7328936" y="3533198"/>
            <a:ext cx="523643" cy="59882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9" name="Subtitle 2">
            <a:extLst>
              <a:ext uri="{FF2B5EF4-FFF2-40B4-BE49-F238E27FC236}">
                <a16:creationId xmlns:a16="http://schemas.microsoft.com/office/drawing/2014/main" id="{96FD545B-9237-963B-98B1-0DE3C407E957}"/>
              </a:ext>
            </a:extLst>
          </p:cNvPr>
          <p:cNvSpPr txBox="1">
            <a:spLocks/>
          </p:cNvSpPr>
          <p:nvPr/>
        </p:nvSpPr>
        <p:spPr>
          <a:xfrm>
            <a:off x="6319842" y="2758757"/>
            <a:ext cx="1163957" cy="774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0" i="1" dirty="0"/>
              <a:t>*</a:t>
            </a:r>
            <a:endParaRPr lang="en-US" sz="10000" dirty="0"/>
          </a:p>
        </p:txBody>
      </p:sp>
      <p:sp>
        <p:nvSpPr>
          <p:cNvPr id="60" name="Oval 59">
            <a:extLst>
              <a:ext uri="{FF2B5EF4-FFF2-40B4-BE49-F238E27FC236}">
                <a16:creationId xmlns:a16="http://schemas.microsoft.com/office/drawing/2014/main" id="{5D0C1D60-600B-83BF-0C28-EFE9A3EC1CF8}"/>
              </a:ext>
            </a:extLst>
          </p:cNvPr>
          <p:cNvSpPr/>
          <p:nvPr/>
        </p:nvSpPr>
        <p:spPr>
          <a:xfrm>
            <a:off x="484949" y="3965508"/>
            <a:ext cx="557212" cy="51478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7268272-D8E5-4BD1-B6FE-964CF1BD079C}"/>
              </a:ext>
            </a:extLst>
          </p:cNvPr>
          <p:cNvSpPr/>
          <p:nvPr/>
        </p:nvSpPr>
        <p:spPr>
          <a:xfrm>
            <a:off x="484949" y="4685350"/>
            <a:ext cx="564193" cy="51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Rounded Corners 61">
            <a:extLst>
              <a:ext uri="{FF2B5EF4-FFF2-40B4-BE49-F238E27FC236}">
                <a16:creationId xmlns:a16="http://schemas.microsoft.com/office/drawing/2014/main" id="{F88730C6-F7F5-2CB2-5CFE-F697BD3F1640}"/>
              </a:ext>
            </a:extLst>
          </p:cNvPr>
          <p:cNvSpPr/>
          <p:nvPr/>
        </p:nvSpPr>
        <p:spPr>
          <a:xfrm>
            <a:off x="484949" y="5495728"/>
            <a:ext cx="557212" cy="439147"/>
          </a:xfrm>
          <a:prstGeom prst="roundRect">
            <a:avLst/>
          </a:prstGeom>
          <a:ln w="57150">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64" name="Subtitle 2">
            <a:extLst>
              <a:ext uri="{FF2B5EF4-FFF2-40B4-BE49-F238E27FC236}">
                <a16:creationId xmlns:a16="http://schemas.microsoft.com/office/drawing/2014/main" id="{933B39DB-EA31-E229-36A3-C4038CF550C7}"/>
              </a:ext>
            </a:extLst>
          </p:cNvPr>
          <p:cNvSpPr txBox="1">
            <a:spLocks/>
          </p:cNvSpPr>
          <p:nvPr/>
        </p:nvSpPr>
        <p:spPr>
          <a:xfrm>
            <a:off x="1049142" y="4012159"/>
            <a:ext cx="2384978"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Some PL, </a:t>
            </a:r>
            <a:r>
              <a:rPr lang="en-US" sz="2400" b="1" dirty="0" err="1"/>
              <a:t>e.g</a:t>
            </a:r>
            <a:r>
              <a:rPr lang="en-US" sz="2400" b="1" dirty="0"/>
              <a:t> R</a:t>
            </a:r>
            <a:endParaRPr lang="en-US" sz="2400" dirty="0"/>
          </a:p>
        </p:txBody>
      </p:sp>
      <p:sp>
        <p:nvSpPr>
          <p:cNvPr id="65" name="Subtitle 2">
            <a:extLst>
              <a:ext uri="{FF2B5EF4-FFF2-40B4-BE49-F238E27FC236}">
                <a16:creationId xmlns:a16="http://schemas.microsoft.com/office/drawing/2014/main" id="{4473D22B-181C-E760-CA30-EC6A0076C34A}"/>
              </a:ext>
            </a:extLst>
          </p:cNvPr>
          <p:cNvSpPr txBox="1">
            <a:spLocks/>
          </p:cNvSpPr>
          <p:nvPr/>
        </p:nvSpPr>
        <p:spPr>
          <a:xfrm>
            <a:off x="1098591" y="4741158"/>
            <a:ext cx="2384978"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MorpheusDSL</a:t>
            </a:r>
            <a:endParaRPr lang="en-US" sz="2400" dirty="0"/>
          </a:p>
        </p:txBody>
      </p:sp>
      <p:sp>
        <p:nvSpPr>
          <p:cNvPr id="66" name="Subtitle 2">
            <a:extLst>
              <a:ext uri="{FF2B5EF4-FFF2-40B4-BE49-F238E27FC236}">
                <a16:creationId xmlns:a16="http://schemas.microsoft.com/office/drawing/2014/main" id="{CB11574C-00DB-2458-C9B2-2705C019E31E}"/>
              </a:ext>
            </a:extLst>
          </p:cNvPr>
          <p:cNvSpPr txBox="1">
            <a:spLocks/>
          </p:cNvSpPr>
          <p:nvPr/>
        </p:nvSpPr>
        <p:spPr>
          <a:xfrm>
            <a:off x="1064851" y="5507477"/>
            <a:ext cx="3989530"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MorpheusDSL semantics</a:t>
            </a:r>
            <a:endParaRPr lang="en-US" sz="2400" dirty="0"/>
          </a:p>
        </p:txBody>
      </p:sp>
      <p:sp>
        <p:nvSpPr>
          <p:cNvPr id="3" name="Slide Number Placeholder 2">
            <a:extLst>
              <a:ext uri="{FF2B5EF4-FFF2-40B4-BE49-F238E27FC236}">
                <a16:creationId xmlns:a16="http://schemas.microsoft.com/office/drawing/2014/main" id="{926690C5-CC70-76F5-D110-9462E6D00163}"/>
              </a:ext>
            </a:extLst>
          </p:cNvPr>
          <p:cNvSpPr>
            <a:spLocks noGrp="1"/>
          </p:cNvSpPr>
          <p:nvPr>
            <p:ph type="sldNum" sz="quarter" idx="12"/>
          </p:nvPr>
        </p:nvSpPr>
        <p:spPr/>
        <p:txBody>
          <a:bodyPr/>
          <a:lstStyle/>
          <a:p>
            <a:fld id="{12AAB52A-0632-4CEC-889C-627608545C4D}" type="slidenum">
              <a:rPr lang="en-US" smtClean="0"/>
              <a:t>20</a:t>
            </a:fld>
            <a:endParaRPr lang="en-US"/>
          </a:p>
        </p:txBody>
      </p:sp>
    </p:spTree>
    <p:extLst>
      <p:ext uri="{BB962C8B-B14F-4D97-AF65-F5344CB8AC3E}">
        <p14:creationId xmlns:p14="http://schemas.microsoft.com/office/powerpoint/2010/main" val="118530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AF518C70-DBCF-80F1-BFD2-179CD1C3F9F3}"/>
              </a:ext>
            </a:extLst>
          </p:cNvPr>
          <p:cNvSpPr/>
          <p:nvPr/>
        </p:nvSpPr>
        <p:spPr>
          <a:xfrm>
            <a:off x="5634157" y="2876653"/>
            <a:ext cx="5786511" cy="3757481"/>
          </a:xfrm>
          <a:prstGeom prst="roundRect">
            <a:avLst/>
          </a:prstGeom>
          <a:ln w="57150">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 MorpheusDSL Rewrite</a:t>
            </a:r>
          </a:p>
        </p:txBody>
      </p:sp>
      <p:sp>
        <p:nvSpPr>
          <p:cNvPr id="5" name="Oval 4">
            <a:extLst>
              <a:ext uri="{FF2B5EF4-FFF2-40B4-BE49-F238E27FC236}">
                <a16:creationId xmlns:a16="http://schemas.microsoft.com/office/drawing/2014/main" id="{3B3597CF-19EA-5660-780E-FAFA74CA99AF}"/>
              </a:ext>
            </a:extLst>
          </p:cNvPr>
          <p:cNvSpPr/>
          <p:nvPr/>
        </p:nvSpPr>
        <p:spPr>
          <a:xfrm>
            <a:off x="5264430" y="1364000"/>
            <a:ext cx="1057469" cy="100622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623440B-9A1B-79C8-154E-68C291D75072}"/>
              </a:ext>
            </a:extLst>
          </p:cNvPr>
          <p:cNvSpPr/>
          <p:nvPr/>
        </p:nvSpPr>
        <p:spPr>
          <a:xfrm>
            <a:off x="4170299" y="2674331"/>
            <a:ext cx="1057469" cy="1006225"/>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30">
            <a:extLst>
              <a:ext uri="{FF2B5EF4-FFF2-40B4-BE49-F238E27FC236}">
                <a16:creationId xmlns:a16="http://schemas.microsoft.com/office/drawing/2014/main" id="{F675EF1C-E8A2-192C-670B-44C4015B7CDF}"/>
              </a:ext>
            </a:extLst>
          </p:cNvPr>
          <p:cNvGraphicFramePr>
            <a:graphicFrameLocks noGrp="1"/>
          </p:cNvGraphicFramePr>
          <p:nvPr>
            <p:extLst>
              <p:ext uri="{D42A27DB-BD31-4B8C-83A1-F6EECF244321}">
                <p14:modId xmlns:p14="http://schemas.microsoft.com/office/powerpoint/2010/main" val="3630297844"/>
              </p:ext>
            </p:extLst>
          </p:nvPr>
        </p:nvGraphicFramePr>
        <p:xfrm>
          <a:off x="10196102" y="5033863"/>
          <a:ext cx="841828" cy="1326267"/>
        </p:xfrm>
        <a:graphic>
          <a:graphicData uri="http://schemas.openxmlformats.org/drawingml/2006/table">
            <a:tbl>
              <a:tblPr firstRow="1" bandRow="1">
                <a:tableStyleId>{21E4AEA4-8DFA-4A89-87EB-49C32662AFE0}</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0" name="Table 30">
            <a:extLst>
              <a:ext uri="{FF2B5EF4-FFF2-40B4-BE49-F238E27FC236}">
                <a16:creationId xmlns:a16="http://schemas.microsoft.com/office/drawing/2014/main" id="{37EB2C2A-228B-EE85-5737-235A9AB136F8}"/>
              </a:ext>
            </a:extLst>
          </p:cNvPr>
          <p:cNvGraphicFramePr>
            <a:graphicFrameLocks noGrp="1"/>
          </p:cNvGraphicFramePr>
          <p:nvPr>
            <p:extLst>
              <p:ext uri="{D42A27DB-BD31-4B8C-83A1-F6EECF244321}">
                <p14:modId xmlns:p14="http://schemas.microsoft.com/office/powerpoint/2010/main" val="1346482650"/>
              </p:ext>
            </p:extLst>
          </p:nvPr>
        </p:nvGraphicFramePr>
        <p:xfrm>
          <a:off x="8565588" y="5033864"/>
          <a:ext cx="841827" cy="1326267"/>
        </p:xfrm>
        <a:graphic>
          <a:graphicData uri="http://schemas.openxmlformats.org/drawingml/2006/table">
            <a:tbl>
              <a:tblPr firstRow="1" bandRow="1">
                <a:tableStyleId>{5C22544A-7EE6-4342-B048-85BDC9FD1C3A}</a:tableStyleId>
              </a:tblPr>
              <a:tblGrid>
                <a:gridCol w="280609">
                  <a:extLst>
                    <a:ext uri="{9D8B030D-6E8A-4147-A177-3AD203B41FA5}">
                      <a16:colId xmlns:a16="http://schemas.microsoft.com/office/drawing/2014/main" val="3404415691"/>
                    </a:ext>
                  </a:extLst>
                </a:gridCol>
                <a:gridCol w="280609">
                  <a:extLst>
                    <a:ext uri="{9D8B030D-6E8A-4147-A177-3AD203B41FA5}">
                      <a16:colId xmlns:a16="http://schemas.microsoft.com/office/drawing/2014/main" val="873243369"/>
                    </a:ext>
                  </a:extLst>
                </a:gridCol>
                <a:gridCol w="280609">
                  <a:extLst>
                    <a:ext uri="{9D8B030D-6E8A-4147-A177-3AD203B41FA5}">
                      <a16:colId xmlns:a16="http://schemas.microsoft.com/office/drawing/2014/main" val="490945295"/>
                    </a:ext>
                  </a:extLst>
                </a:gridCol>
              </a:tblGrid>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1" name="Table 30">
            <a:extLst>
              <a:ext uri="{FF2B5EF4-FFF2-40B4-BE49-F238E27FC236}">
                <a16:creationId xmlns:a16="http://schemas.microsoft.com/office/drawing/2014/main" id="{4B704896-66BB-6BBC-4ECF-2B43FE02A0A7}"/>
              </a:ext>
            </a:extLst>
          </p:cNvPr>
          <p:cNvGraphicFramePr>
            <a:graphicFrameLocks noGrp="1"/>
          </p:cNvGraphicFramePr>
          <p:nvPr>
            <p:extLst>
              <p:ext uri="{D42A27DB-BD31-4B8C-83A1-F6EECF244321}">
                <p14:modId xmlns:p14="http://schemas.microsoft.com/office/powerpoint/2010/main" val="1280464705"/>
              </p:ext>
            </p:extLst>
          </p:nvPr>
        </p:nvGraphicFramePr>
        <p:xfrm>
          <a:off x="6801285" y="5032065"/>
          <a:ext cx="841828" cy="1326267"/>
        </p:xfrm>
        <a:graphic>
          <a:graphicData uri="http://schemas.openxmlformats.org/drawingml/2006/table">
            <a:tbl>
              <a:tblPr firstRow="1" bandRow="1">
                <a:tableStyleId>{93296810-A885-4BE3-A3E7-6D5BEEA58F35}</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cxnSp>
        <p:nvCxnSpPr>
          <p:cNvPr id="9" name="Straight Arrow Connector 8">
            <a:extLst>
              <a:ext uri="{FF2B5EF4-FFF2-40B4-BE49-F238E27FC236}">
                <a16:creationId xmlns:a16="http://schemas.microsoft.com/office/drawing/2014/main" id="{B6C0B09F-1DCE-A8E8-CC9A-673B23C2127A}"/>
              </a:ext>
            </a:extLst>
          </p:cNvPr>
          <p:cNvCxnSpPr>
            <a:cxnSpLocks/>
          </p:cNvCxnSpPr>
          <p:nvPr/>
        </p:nvCxnSpPr>
        <p:spPr>
          <a:xfrm flipH="1">
            <a:off x="5088121" y="2263202"/>
            <a:ext cx="346388" cy="59882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32F09C35-61DD-FED6-8898-2DB14BDC31BB}"/>
              </a:ext>
            </a:extLst>
          </p:cNvPr>
          <p:cNvCxnSpPr>
            <a:cxnSpLocks/>
            <a:stCxn id="5" idx="5"/>
          </p:cNvCxnSpPr>
          <p:nvPr/>
        </p:nvCxnSpPr>
        <p:spPr>
          <a:xfrm>
            <a:off x="6167036" y="2222867"/>
            <a:ext cx="414157" cy="59882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Oval 18">
            <a:extLst>
              <a:ext uri="{FF2B5EF4-FFF2-40B4-BE49-F238E27FC236}">
                <a16:creationId xmlns:a16="http://schemas.microsoft.com/office/drawing/2014/main" id="{63F9ABC3-5255-DD94-FC2E-45AB53F37885}"/>
              </a:ext>
            </a:extLst>
          </p:cNvPr>
          <p:cNvSpPr/>
          <p:nvPr/>
        </p:nvSpPr>
        <p:spPr>
          <a:xfrm>
            <a:off x="5846838" y="5300077"/>
            <a:ext cx="590952" cy="59882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p>
        </p:txBody>
      </p:sp>
      <p:sp>
        <p:nvSpPr>
          <p:cNvPr id="36" name="Oval 35">
            <a:extLst>
              <a:ext uri="{FF2B5EF4-FFF2-40B4-BE49-F238E27FC236}">
                <a16:creationId xmlns:a16="http://schemas.microsoft.com/office/drawing/2014/main" id="{600B1EC6-335D-4BB8-3C0C-467E290B35A8}"/>
              </a:ext>
            </a:extLst>
          </p:cNvPr>
          <p:cNvSpPr/>
          <p:nvPr/>
        </p:nvSpPr>
        <p:spPr>
          <a:xfrm>
            <a:off x="7716070" y="5301878"/>
            <a:ext cx="590952" cy="59882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p>
        </p:txBody>
      </p:sp>
      <p:sp>
        <p:nvSpPr>
          <p:cNvPr id="38" name="Oval 37">
            <a:extLst>
              <a:ext uri="{FF2B5EF4-FFF2-40B4-BE49-F238E27FC236}">
                <a16:creationId xmlns:a16="http://schemas.microsoft.com/office/drawing/2014/main" id="{23C0185E-2DB8-BEA4-8A41-5FE1A656E63A}"/>
              </a:ext>
            </a:extLst>
          </p:cNvPr>
          <p:cNvSpPr/>
          <p:nvPr/>
        </p:nvSpPr>
        <p:spPr>
          <a:xfrm>
            <a:off x="9456045" y="5301878"/>
            <a:ext cx="590952" cy="59882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p>
        </p:txBody>
      </p:sp>
      <p:sp>
        <p:nvSpPr>
          <p:cNvPr id="39" name="Oval 38">
            <a:extLst>
              <a:ext uri="{FF2B5EF4-FFF2-40B4-BE49-F238E27FC236}">
                <a16:creationId xmlns:a16="http://schemas.microsoft.com/office/drawing/2014/main" id="{8712A99E-8169-864B-3594-1A13C1A8F980}"/>
              </a:ext>
            </a:extLst>
          </p:cNvPr>
          <p:cNvSpPr/>
          <p:nvPr/>
        </p:nvSpPr>
        <p:spPr>
          <a:xfrm>
            <a:off x="6437790" y="4062708"/>
            <a:ext cx="590952" cy="59882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40" name="Subtitle 2">
            <a:extLst>
              <a:ext uri="{FF2B5EF4-FFF2-40B4-BE49-F238E27FC236}">
                <a16:creationId xmlns:a16="http://schemas.microsoft.com/office/drawing/2014/main" id="{586F1204-6FF9-C8DF-EEAA-EB43305D6636}"/>
              </a:ext>
            </a:extLst>
          </p:cNvPr>
          <p:cNvSpPr txBox="1">
            <a:spLocks/>
          </p:cNvSpPr>
          <p:nvPr/>
        </p:nvSpPr>
        <p:spPr>
          <a:xfrm>
            <a:off x="6437790" y="4149343"/>
            <a:ext cx="510166" cy="340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a:t>
            </a:r>
            <a:endParaRPr lang="en-US" sz="4400" dirty="0"/>
          </a:p>
        </p:txBody>
      </p:sp>
      <p:cxnSp>
        <p:nvCxnSpPr>
          <p:cNvPr id="41" name="Straight Arrow Connector 40">
            <a:extLst>
              <a:ext uri="{FF2B5EF4-FFF2-40B4-BE49-F238E27FC236}">
                <a16:creationId xmlns:a16="http://schemas.microsoft.com/office/drawing/2014/main" id="{8AAB15C3-9BA1-8825-1234-76D50EA74BFA}"/>
              </a:ext>
            </a:extLst>
          </p:cNvPr>
          <p:cNvCxnSpPr>
            <a:cxnSpLocks/>
            <a:stCxn id="39" idx="3"/>
            <a:endCxn id="19" idx="0"/>
          </p:cNvCxnSpPr>
          <p:nvPr/>
        </p:nvCxnSpPr>
        <p:spPr>
          <a:xfrm flipH="1">
            <a:off x="6142314" y="4573835"/>
            <a:ext cx="382019" cy="72624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079A2B18-3AD1-6738-504E-6C8C69C13160}"/>
              </a:ext>
            </a:extLst>
          </p:cNvPr>
          <p:cNvCxnSpPr>
            <a:cxnSpLocks/>
            <a:stCxn id="39" idx="5"/>
          </p:cNvCxnSpPr>
          <p:nvPr/>
        </p:nvCxnSpPr>
        <p:spPr>
          <a:xfrm>
            <a:off x="6942199" y="4573835"/>
            <a:ext cx="181046" cy="36312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3" name="Oval 42">
            <a:extLst>
              <a:ext uri="{FF2B5EF4-FFF2-40B4-BE49-F238E27FC236}">
                <a16:creationId xmlns:a16="http://schemas.microsoft.com/office/drawing/2014/main" id="{513DC382-DAB3-8C03-6364-1A92A0AB9F40}"/>
              </a:ext>
            </a:extLst>
          </p:cNvPr>
          <p:cNvSpPr/>
          <p:nvPr/>
        </p:nvSpPr>
        <p:spPr>
          <a:xfrm>
            <a:off x="8195055" y="4064509"/>
            <a:ext cx="590952" cy="59882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45" name="Subtitle 2">
            <a:extLst>
              <a:ext uri="{FF2B5EF4-FFF2-40B4-BE49-F238E27FC236}">
                <a16:creationId xmlns:a16="http://schemas.microsoft.com/office/drawing/2014/main" id="{5CED4F6F-74A1-9E7C-27BA-688D53DEBE8E}"/>
              </a:ext>
            </a:extLst>
          </p:cNvPr>
          <p:cNvSpPr txBox="1">
            <a:spLocks/>
          </p:cNvSpPr>
          <p:nvPr/>
        </p:nvSpPr>
        <p:spPr>
          <a:xfrm>
            <a:off x="8195055" y="4151144"/>
            <a:ext cx="510166" cy="340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a:t>
            </a:r>
            <a:endParaRPr lang="en-US" sz="4400" dirty="0"/>
          </a:p>
        </p:txBody>
      </p:sp>
      <p:cxnSp>
        <p:nvCxnSpPr>
          <p:cNvPr id="46" name="Straight Arrow Connector 45">
            <a:extLst>
              <a:ext uri="{FF2B5EF4-FFF2-40B4-BE49-F238E27FC236}">
                <a16:creationId xmlns:a16="http://schemas.microsoft.com/office/drawing/2014/main" id="{15F76611-ED64-1810-3B7A-F7F2113436E2}"/>
              </a:ext>
            </a:extLst>
          </p:cNvPr>
          <p:cNvCxnSpPr>
            <a:cxnSpLocks/>
            <a:stCxn id="43" idx="3"/>
            <a:endCxn id="36" idx="0"/>
          </p:cNvCxnSpPr>
          <p:nvPr/>
        </p:nvCxnSpPr>
        <p:spPr>
          <a:xfrm flipH="1">
            <a:off x="8011546" y="4575636"/>
            <a:ext cx="270052" cy="72624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5A60BDB7-32E2-444A-B3E5-3D77100D5441}"/>
              </a:ext>
            </a:extLst>
          </p:cNvPr>
          <p:cNvCxnSpPr>
            <a:cxnSpLocks/>
            <a:stCxn id="43" idx="5"/>
          </p:cNvCxnSpPr>
          <p:nvPr/>
        </p:nvCxnSpPr>
        <p:spPr>
          <a:xfrm>
            <a:off x="8699464" y="4575636"/>
            <a:ext cx="270052" cy="36311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2" name="Oval 51">
            <a:extLst>
              <a:ext uri="{FF2B5EF4-FFF2-40B4-BE49-F238E27FC236}">
                <a16:creationId xmlns:a16="http://schemas.microsoft.com/office/drawing/2014/main" id="{8086303B-68A6-AA15-21ED-8AB35161063E}"/>
              </a:ext>
            </a:extLst>
          </p:cNvPr>
          <p:cNvSpPr/>
          <p:nvPr/>
        </p:nvSpPr>
        <p:spPr>
          <a:xfrm>
            <a:off x="9941019" y="4062708"/>
            <a:ext cx="590952" cy="59882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53" name="Subtitle 2">
            <a:extLst>
              <a:ext uri="{FF2B5EF4-FFF2-40B4-BE49-F238E27FC236}">
                <a16:creationId xmlns:a16="http://schemas.microsoft.com/office/drawing/2014/main" id="{5A795233-7BB8-0CD8-178D-23E64B0A46D4}"/>
              </a:ext>
            </a:extLst>
          </p:cNvPr>
          <p:cNvSpPr txBox="1">
            <a:spLocks/>
          </p:cNvSpPr>
          <p:nvPr/>
        </p:nvSpPr>
        <p:spPr>
          <a:xfrm>
            <a:off x="9941019" y="4149343"/>
            <a:ext cx="510166" cy="340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a:t>
            </a:r>
            <a:endParaRPr lang="en-US" sz="4400" dirty="0"/>
          </a:p>
        </p:txBody>
      </p:sp>
      <p:cxnSp>
        <p:nvCxnSpPr>
          <p:cNvPr id="55" name="Straight Arrow Connector 54">
            <a:extLst>
              <a:ext uri="{FF2B5EF4-FFF2-40B4-BE49-F238E27FC236}">
                <a16:creationId xmlns:a16="http://schemas.microsoft.com/office/drawing/2014/main" id="{F54D0984-1C2F-92F5-6812-058A84D84872}"/>
              </a:ext>
            </a:extLst>
          </p:cNvPr>
          <p:cNvCxnSpPr>
            <a:cxnSpLocks/>
            <a:stCxn id="52" idx="3"/>
          </p:cNvCxnSpPr>
          <p:nvPr/>
        </p:nvCxnSpPr>
        <p:spPr>
          <a:xfrm flipH="1">
            <a:off x="9757510" y="4573835"/>
            <a:ext cx="270052" cy="72624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6310B2BF-2F39-1855-C695-C14E001C6DCF}"/>
              </a:ext>
            </a:extLst>
          </p:cNvPr>
          <p:cNvCxnSpPr>
            <a:cxnSpLocks/>
            <a:stCxn id="52" idx="5"/>
          </p:cNvCxnSpPr>
          <p:nvPr/>
        </p:nvCxnSpPr>
        <p:spPr>
          <a:xfrm>
            <a:off x="10445428" y="4573835"/>
            <a:ext cx="270052" cy="36311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8" name="Oval 57">
            <a:extLst>
              <a:ext uri="{FF2B5EF4-FFF2-40B4-BE49-F238E27FC236}">
                <a16:creationId xmlns:a16="http://schemas.microsoft.com/office/drawing/2014/main" id="{F22A2534-713E-9175-DDAD-940BE8BB48AD}"/>
              </a:ext>
            </a:extLst>
          </p:cNvPr>
          <p:cNvSpPr/>
          <p:nvPr/>
        </p:nvSpPr>
        <p:spPr>
          <a:xfrm>
            <a:off x="8195055" y="3027246"/>
            <a:ext cx="590952" cy="59882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sp>
        <p:nvSpPr>
          <p:cNvPr id="60" name="Subtitle 2">
            <a:extLst>
              <a:ext uri="{FF2B5EF4-FFF2-40B4-BE49-F238E27FC236}">
                <a16:creationId xmlns:a16="http://schemas.microsoft.com/office/drawing/2014/main" id="{19F975A9-84D1-2786-F4D9-CA67C0D7E469}"/>
              </a:ext>
            </a:extLst>
          </p:cNvPr>
          <p:cNvSpPr txBox="1">
            <a:spLocks/>
          </p:cNvSpPr>
          <p:nvPr/>
        </p:nvSpPr>
        <p:spPr>
          <a:xfrm>
            <a:off x="8235448" y="2970163"/>
            <a:ext cx="510166" cy="3409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4400" dirty="0"/>
          </a:p>
        </p:txBody>
      </p:sp>
      <p:cxnSp>
        <p:nvCxnSpPr>
          <p:cNvPr id="61" name="Straight Arrow Connector 60">
            <a:extLst>
              <a:ext uri="{FF2B5EF4-FFF2-40B4-BE49-F238E27FC236}">
                <a16:creationId xmlns:a16="http://schemas.microsoft.com/office/drawing/2014/main" id="{9BE47FBE-6CBE-C020-2748-08C986DB327E}"/>
              </a:ext>
            </a:extLst>
          </p:cNvPr>
          <p:cNvCxnSpPr>
            <a:cxnSpLocks/>
            <a:stCxn id="58" idx="3"/>
            <a:endCxn id="39" idx="7"/>
          </p:cNvCxnSpPr>
          <p:nvPr/>
        </p:nvCxnSpPr>
        <p:spPr>
          <a:xfrm flipH="1">
            <a:off x="6942199" y="3538373"/>
            <a:ext cx="1339399" cy="61203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9F7FB1A4-DADA-42E2-5FEE-E1458197425A}"/>
              </a:ext>
            </a:extLst>
          </p:cNvPr>
          <p:cNvCxnSpPr>
            <a:cxnSpLocks/>
            <a:stCxn id="58" idx="4"/>
            <a:endCxn id="43" idx="0"/>
          </p:cNvCxnSpPr>
          <p:nvPr/>
        </p:nvCxnSpPr>
        <p:spPr>
          <a:xfrm>
            <a:off x="8490531" y="3626068"/>
            <a:ext cx="0" cy="43844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9BD9C48A-6198-5574-6459-55EEB0919F64}"/>
              </a:ext>
            </a:extLst>
          </p:cNvPr>
          <p:cNvCxnSpPr>
            <a:cxnSpLocks/>
            <a:stCxn id="58" idx="5"/>
            <a:endCxn id="52" idx="1"/>
          </p:cNvCxnSpPr>
          <p:nvPr/>
        </p:nvCxnSpPr>
        <p:spPr>
          <a:xfrm>
            <a:off x="8699464" y="3538373"/>
            <a:ext cx="1328098" cy="61203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2" name="Oval 71">
            <a:extLst>
              <a:ext uri="{FF2B5EF4-FFF2-40B4-BE49-F238E27FC236}">
                <a16:creationId xmlns:a16="http://schemas.microsoft.com/office/drawing/2014/main" id="{285B75C0-B741-EEF2-D568-08DF6774842E}"/>
              </a:ext>
            </a:extLst>
          </p:cNvPr>
          <p:cNvSpPr/>
          <p:nvPr/>
        </p:nvSpPr>
        <p:spPr>
          <a:xfrm>
            <a:off x="484949" y="3965508"/>
            <a:ext cx="557212" cy="514782"/>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A6326FE-EC01-B862-04E9-E7DB2D6D2B90}"/>
              </a:ext>
            </a:extLst>
          </p:cNvPr>
          <p:cNvSpPr/>
          <p:nvPr/>
        </p:nvSpPr>
        <p:spPr>
          <a:xfrm>
            <a:off x="484949" y="4685350"/>
            <a:ext cx="564193" cy="5125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Rounded Corners 73">
            <a:extLst>
              <a:ext uri="{FF2B5EF4-FFF2-40B4-BE49-F238E27FC236}">
                <a16:creationId xmlns:a16="http://schemas.microsoft.com/office/drawing/2014/main" id="{B76645EA-6A17-3C5D-FF7B-4671E9121DAE}"/>
              </a:ext>
            </a:extLst>
          </p:cNvPr>
          <p:cNvSpPr/>
          <p:nvPr/>
        </p:nvSpPr>
        <p:spPr>
          <a:xfrm>
            <a:off x="484949" y="5495728"/>
            <a:ext cx="557212" cy="439147"/>
          </a:xfrm>
          <a:prstGeom prst="roundRect">
            <a:avLst/>
          </a:prstGeom>
          <a:ln w="57150">
            <a:solidFill>
              <a:srgbClr val="00206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75" name="Subtitle 2">
            <a:extLst>
              <a:ext uri="{FF2B5EF4-FFF2-40B4-BE49-F238E27FC236}">
                <a16:creationId xmlns:a16="http://schemas.microsoft.com/office/drawing/2014/main" id="{1C832C7B-41F1-C958-953D-BB5865AA7F88}"/>
              </a:ext>
            </a:extLst>
          </p:cNvPr>
          <p:cNvSpPr txBox="1">
            <a:spLocks/>
          </p:cNvSpPr>
          <p:nvPr/>
        </p:nvSpPr>
        <p:spPr>
          <a:xfrm>
            <a:off x="1049142" y="4012159"/>
            <a:ext cx="2384978"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Some PL, </a:t>
            </a:r>
            <a:r>
              <a:rPr lang="en-US" sz="2400" b="1" dirty="0" err="1"/>
              <a:t>e.g</a:t>
            </a:r>
            <a:r>
              <a:rPr lang="en-US" sz="2400" b="1" dirty="0"/>
              <a:t> R</a:t>
            </a:r>
            <a:endParaRPr lang="en-US" sz="2400" dirty="0"/>
          </a:p>
        </p:txBody>
      </p:sp>
      <p:sp>
        <p:nvSpPr>
          <p:cNvPr id="76" name="Subtitle 2">
            <a:extLst>
              <a:ext uri="{FF2B5EF4-FFF2-40B4-BE49-F238E27FC236}">
                <a16:creationId xmlns:a16="http://schemas.microsoft.com/office/drawing/2014/main" id="{7E95FF86-C86D-C188-4E2A-E1EC365F0A76}"/>
              </a:ext>
            </a:extLst>
          </p:cNvPr>
          <p:cNvSpPr txBox="1">
            <a:spLocks/>
          </p:cNvSpPr>
          <p:nvPr/>
        </p:nvSpPr>
        <p:spPr>
          <a:xfrm>
            <a:off x="1098591" y="4741158"/>
            <a:ext cx="2384978"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MorpheusDSL</a:t>
            </a:r>
            <a:endParaRPr lang="en-US" sz="2400" dirty="0"/>
          </a:p>
        </p:txBody>
      </p:sp>
      <p:sp>
        <p:nvSpPr>
          <p:cNvPr id="77" name="Subtitle 2">
            <a:extLst>
              <a:ext uri="{FF2B5EF4-FFF2-40B4-BE49-F238E27FC236}">
                <a16:creationId xmlns:a16="http://schemas.microsoft.com/office/drawing/2014/main" id="{0D80C870-12CF-F7CB-6FFF-E0A55E585DEA}"/>
              </a:ext>
            </a:extLst>
          </p:cNvPr>
          <p:cNvSpPr txBox="1">
            <a:spLocks/>
          </p:cNvSpPr>
          <p:nvPr/>
        </p:nvSpPr>
        <p:spPr>
          <a:xfrm>
            <a:off x="1064851" y="5507477"/>
            <a:ext cx="3989530"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MorpheusDSL semantics</a:t>
            </a:r>
            <a:endParaRPr lang="en-US" sz="2400" dirty="0"/>
          </a:p>
        </p:txBody>
      </p:sp>
      <p:sp>
        <p:nvSpPr>
          <p:cNvPr id="3" name="Slide Number Placeholder 2">
            <a:extLst>
              <a:ext uri="{FF2B5EF4-FFF2-40B4-BE49-F238E27FC236}">
                <a16:creationId xmlns:a16="http://schemas.microsoft.com/office/drawing/2014/main" id="{4AB23A59-1AB2-5EC7-F3B3-1E48212654BD}"/>
              </a:ext>
            </a:extLst>
          </p:cNvPr>
          <p:cNvSpPr>
            <a:spLocks noGrp="1"/>
          </p:cNvSpPr>
          <p:nvPr>
            <p:ph type="sldNum" sz="quarter" idx="12"/>
          </p:nvPr>
        </p:nvSpPr>
        <p:spPr/>
        <p:txBody>
          <a:bodyPr/>
          <a:lstStyle/>
          <a:p>
            <a:fld id="{12AAB52A-0632-4CEC-889C-627608545C4D}" type="slidenum">
              <a:rPr lang="en-US" smtClean="0"/>
              <a:t>21</a:t>
            </a:fld>
            <a:endParaRPr lang="en-US"/>
          </a:p>
        </p:txBody>
      </p:sp>
    </p:spTree>
    <p:extLst>
      <p:ext uri="{BB962C8B-B14F-4D97-AF65-F5344CB8AC3E}">
        <p14:creationId xmlns:p14="http://schemas.microsoft.com/office/powerpoint/2010/main" val="2938268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1062788" y="2109745"/>
            <a:ext cx="10515600" cy="1325563"/>
          </a:xfrm>
        </p:spPr>
        <p:txBody>
          <a:bodyPr>
            <a:normAutofit/>
          </a:bodyPr>
          <a:lstStyle/>
          <a:p>
            <a:pPr algn="ctr"/>
            <a:r>
              <a:rPr lang="en-US" sz="5400" b="1" dirty="0">
                <a:solidFill>
                  <a:srgbClr val="002060"/>
                </a:solidFill>
              </a:rPr>
              <a:t>MatrixLib </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1748588" y="343530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Unified Matrix interoperability abstraction</a:t>
            </a:r>
          </a:p>
        </p:txBody>
      </p:sp>
      <p:sp>
        <p:nvSpPr>
          <p:cNvPr id="3" name="Slide Number Placeholder 2">
            <a:extLst>
              <a:ext uri="{FF2B5EF4-FFF2-40B4-BE49-F238E27FC236}">
                <a16:creationId xmlns:a16="http://schemas.microsoft.com/office/drawing/2014/main" id="{56AE8B04-2A7F-9AC0-268D-14AFD782B63B}"/>
              </a:ext>
            </a:extLst>
          </p:cNvPr>
          <p:cNvSpPr>
            <a:spLocks noGrp="1"/>
          </p:cNvSpPr>
          <p:nvPr>
            <p:ph type="sldNum" sz="quarter" idx="12"/>
          </p:nvPr>
        </p:nvSpPr>
        <p:spPr/>
        <p:txBody>
          <a:bodyPr/>
          <a:lstStyle/>
          <a:p>
            <a:fld id="{12AAB52A-0632-4CEC-889C-627608545C4D}" type="slidenum">
              <a:rPr lang="en-US" smtClean="0"/>
              <a:t>22</a:t>
            </a:fld>
            <a:endParaRPr lang="en-US"/>
          </a:p>
        </p:txBody>
      </p:sp>
    </p:spTree>
    <p:extLst>
      <p:ext uri="{BB962C8B-B14F-4D97-AF65-F5344CB8AC3E}">
        <p14:creationId xmlns:p14="http://schemas.microsoft.com/office/powerpoint/2010/main" val="1404842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MatrixLib allows 1</a:t>
            </a:r>
            <a:r>
              <a:rPr lang="en-US" b="1" baseline="30000" dirty="0">
                <a:solidFill>
                  <a:srgbClr val="002060"/>
                </a:solidFill>
              </a:rPr>
              <a:t>st</a:t>
            </a:r>
            <a:r>
              <a:rPr lang="en-US" b="1" dirty="0">
                <a:solidFill>
                  <a:srgbClr val="002060"/>
                </a:solidFill>
              </a:rPr>
              <a:t> class Matrix interop</a:t>
            </a:r>
          </a:p>
        </p:txBody>
      </p:sp>
      <p:pic>
        <p:nvPicPr>
          <p:cNvPr id="44" name="Picture 43" descr="A person wearing sunglasses&#10;&#10;Description automatically generated with medium confidence">
            <a:extLst>
              <a:ext uri="{FF2B5EF4-FFF2-40B4-BE49-F238E27FC236}">
                <a16:creationId xmlns:a16="http://schemas.microsoft.com/office/drawing/2014/main" id="{CA9D7E4B-B5A0-FCD8-07DF-A3DC158B2CEA}"/>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8818763" y="4053586"/>
            <a:ext cx="1457439" cy="1737701"/>
          </a:xfrm>
          <a:prstGeom prst="rect">
            <a:avLst/>
          </a:prstGeom>
        </p:spPr>
      </p:pic>
      <p:pic>
        <p:nvPicPr>
          <p:cNvPr id="48" name="Picture 47" descr="Icon&#10;&#10;Description automatically generated">
            <a:extLst>
              <a:ext uri="{FF2B5EF4-FFF2-40B4-BE49-F238E27FC236}">
                <a16:creationId xmlns:a16="http://schemas.microsoft.com/office/drawing/2014/main" id="{BB2AFE7A-A62D-2619-8C68-40540569F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2189" y="5179534"/>
            <a:ext cx="1223510" cy="1223506"/>
          </a:xfrm>
          <a:prstGeom prst="rect">
            <a:avLst/>
          </a:prstGeom>
        </p:spPr>
      </p:pic>
      <p:pic>
        <p:nvPicPr>
          <p:cNvPr id="49" name="Picture 48" descr="Logo, icon&#10;&#10;Description automatically generated">
            <a:extLst>
              <a:ext uri="{FF2B5EF4-FFF2-40B4-BE49-F238E27FC236}">
                <a16:creationId xmlns:a16="http://schemas.microsoft.com/office/drawing/2014/main" id="{19A5FF81-1130-6882-4E21-4CB9E31872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313" y="2638533"/>
            <a:ext cx="1501006" cy="1163278"/>
          </a:xfrm>
          <a:prstGeom prst="rect">
            <a:avLst/>
          </a:prstGeom>
        </p:spPr>
      </p:pic>
      <p:sp>
        <p:nvSpPr>
          <p:cNvPr id="3" name="Speech Bubble: Oval 2">
            <a:extLst>
              <a:ext uri="{FF2B5EF4-FFF2-40B4-BE49-F238E27FC236}">
                <a16:creationId xmlns:a16="http://schemas.microsoft.com/office/drawing/2014/main" id="{3CA6E250-C366-910E-033C-699D60E595AF}"/>
              </a:ext>
            </a:extLst>
          </p:cNvPr>
          <p:cNvSpPr/>
          <p:nvPr/>
        </p:nvSpPr>
        <p:spPr>
          <a:xfrm>
            <a:off x="6232123" y="2032993"/>
            <a:ext cx="2831977" cy="2188659"/>
          </a:xfrm>
          <a:prstGeom prst="wedgeEllipseCallout">
            <a:avLst>
              <a:gd name="adj1" fmla="val 35755"/>
              <a:gd name="adj2" fmla="val 58772"/>
            </a:avLst>
          </a:prstGeom>
          <a:ln w="3810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Invoke </a:t>
            </a:r>
            <a:r>
              <a:rPr lang="en-US" sz="2400" dirty="0" err="1"/>
              <a:t>MatrixLib’s</a:t>
            </a:r>
            <a:r>
              <a:rPr lang="en-US" sz="2400" dirty="0"/>
              <a:t> </a:t>
            </a:r>
            <a:r>
              <a:rPr lang="en-US" sz="2400" b="1" dirty="0">
                <a:highlight>
                  <a:srgbClr val="FFFF00"/>
                </a:highlight>
              </a:rPr>
              <a:t>multiplication</a:t>
            </a:r>
            <a:r>
              <a:rPr lang="en-US" sz="2400" dirty="0"/>
              <a:t> with 5</a:t>
            </a:r>
          </a:p>
        </p:txBody>
      </p:sp>
      <p:sp>
        <p:nvSpPr>
          <p:cNvPr id="50" name="Speech Bubble: Oval 49">
            <a:extLst>
              <a:ext uri="{FF2B5EF4-FFF2-40B4-BE49-F238E27FC236}">
                <a16:creationId xmlns:a16="http://schemas.microsoft.com/office/drawing/2014/main" id="{E0904DEE-24DA-AB38-90D3-0342201DDD49}"/>
              </a:ext>
            </a:extLst>
          </p:cNvPr>
          <p:cNvSpPr/>
          <p:nvPr/>
        </p:nvSpPr>
        <p:spPr>
          <a:xfrm>
            <a:off x="3357237" y="1619183"/>
            <a:ext cx="2297837" cy="1879147"/>
          </a:xfrm>
          <a:prstGeom prst="wedgeEllipseCallout">
            <a:avLst>
              <a:gd name="adj1" fmla="val -56969"/>
              <a:gd name="adj2" fmla="val 32788"/>
            </a:avLst>
          </a:prstGeom>
          <a:ln w="3810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You mean “%*%”?</a:t>
            </a:r>
          </a:p>
          <a:p>
            <a:pPr algn="ctr"/>
            <a:r>
              <a:rPr lang="en-US" sz="2400" dirty="0"/>
              <a:t>Sure thing!</a:t>
            </a:r>
          </a:p>
        </p:txBody>
      </p:sp>
      <p:sp>
        <p:nvSpPr>
          <p:cNvPr id="51" name="Speech Bubble: Oval 50">
            <a:extLst>
              <a:ext uri="{FF2B5EF4-FFF2-40B4-BE49-F238E27FC236}">
                <a16:creationId xmlns:a16="http://schemas.microsoft.com/office/drawing/2014/main" id="{7B346286-8496-54EF-0022-41535D8EC158}"/>
              </a:ext>
            </a:extLst>
          </p:cNvPr>
          <p:cNvSpPr/>
          <p:nvPr/>
        </p:nvSpPr>
        <p:spPr>
          <a:xfrm>
            <a:off x="3357236" y="3941692"/>
            <a:ext cx="2368861" cy="1991041"/>
          </a:xfrm>
          <a:prstGeom prst="wedgeEllipseCallout">
            <a:avLst>
              <a:gd name="adj1" fmla="val -56969"/>
              <a:gd name="adj2" fmla="val 32788"/>
            </a:avLst>
          </a:prstGeom>
          <a:ln w="3810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You mean “__</a:t>
            </a:r>
            <a:r>
              <a:rPr lang="en-US" sz="2400" dirty="0" err="1"/>
              <a:t>mul</a:t>
            </a:r>
            <a:r>
              <a:rPr lang="en-US" sz="2400" dirty="0"/>
              <a:t>__”?</a:t>
            </a:r>
          </a:p>
          <a:p>
            <a:pPr algn="ctr"/>
            <a:r>
              <a:rPr lang="en-US" sz="2400" dirty="0"/>
              <a:t>Sure thing!</a:t>
            </a:r>
          </a:p>
        </p:txBody>
      </p:sp>
      <p:sp>
        <p:nvSpPr>
          <p:cNvPr id="4" name="Slide Number Placeholder 3">
            <a:extLst>
              <a:ext uri="{FF2B5EF4-FFF2-40B4-BE49-F238E27FC236}">
                <a16:creationId xmlns:a16="http://schemas.microsoft.com/office/drawing/2014/main" id="{630AD951-C8DF-B707-2BDE-C6EB6BDB58C1}"/>
              </a:ext>
            </a:extLst>
          </p:cNvPr>
          <p:cNvSpPr>
            <a:spLocks noGrp="1"/>
          </p:cNvSpPr>
          <p:nvPr>
            <p:ph type="sldNum" sz="quarter" idx="12"/>
          </p:nvPr>
        </p:nvSpPr>
        <p:spPr/>
        <p:txBody>
          <a:bodyPr/>
          <a:lstStyle/>
          <a:p>
            <a:fld id="{12AAB52A-0632-4CEC-889C-627608545C4D}" type="slidenum">
              <a:rPr lang="en-US" smtClean="0"/>
              <a:t>23</a:t>
            </a:fld>
            <a:endParaRPr lang="en-US"/>
          </a:p>
        </p:txBody>
      </p:sp>
    </p:spTree>
    <p:extLst>
      <p:ext uri="{BB962C8B-B14F-4D97-AF65-F5344CB8AC3E}">
        <p14:creationId xmlns:p14="http://schemas.microsoft.com/office/powerpoint/2010/main" val="21460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0" grpId="0" animBg="1"/>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MatrixLib allows 1</a:t>
            </a:r>
            <a:r>
              <a:rPr lang="en-US" b="1" baseline="30000" dirty="0">
                <a:solidFill>
                  <a:srgbClr val="002060"/>
                </a:solidFill>
              </a:rPr>
              <a:t>st</a:t>
            </a:r>
            <a:r>
              <a:rPr lang="en-US" b="1" dirty="0">
                <a:solidFill>
                  <a:srgbClr val="002060"/>
                </a:solidFill>
              </a:rPr>
              <a:t> class Matrix interop</a:t>
            </a:r>
          </a:p>
        </p:txBody>
      </p:sp>
      <p:pic>
        <p:nvPicPr>
          <p:cNvPr id="44" name="Picture 43" descr="A person wearing sunglasses&#10;&#10;Description automatically generated with medium confidence">
            <a:extLst>
              <a:ext uri="{FF2B5EF4-FFF2-40B4-BE49-F238E27FC236}">
                <a16:creationId xmlns:a16="http://schemas.microsoft.com/office/drawing/2014/main" id="{CA9D7E4B-B5A0-FCD8-07DF-A3DC158B2CEA}"/>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8818763" y="4053586"/>
            <a:ext cx="1457439" cy="1737701"/>
          </a:xfrm>
          <a:prstGeom prst="rect">
            <a:avLst/>
          </a:prstGeom>
        </p:spPr>
      </p:pic>
      <p:sp>
        <p:nvSpPr>
          <p:cNvPr id="3" name="Speech Bubble: Oval 2">
            <a:extLst>
              <a:ext uri="{FF2B5EF4-FFF2-40B4-BE49-F238E27FC236}">
                <a16:creationId xmlns:a16="http://schemas.microsoft.com/office/drawing/2014/main" id="{3CA6E250-C366-910E-033C-699D60E595AF}"/>
              </a:ext>
            </a:extLst>
          </p:cNvPr>
          <p:cNvSpPr/>
          <p:nvPr/>
        </p:nvSpPr>
        <p:spPr>
          <a:xfrm>
            <a:off x="6232123" y="2032993"/>
            <a:ext cx="2831977" cy="2188659"/>
          </a:xfrm>
          <a:prstGeom prst="wedgeEllipseCallout">
            <a:avLst>
              <a:gd name="adj1" fmla="val 35755"/>
              <a:gd name="adj2" fmla="val 58772"/>
            </a:avLst>
          </a:prstGeom>
          <a:ln w="38100">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Invoke </a:t>
            </a:r>
            <a:r>
              <a:rPr lang="en-US" sz="2400" dirty="0" err="1"/>
              <a:t>MatrixLib’s</a:t>
            </a:r>
            <a:r>
              <a:rPr lang="en-US" sz="2400" dirty="0"/>
              <a:t> </a:t>
            </a:r>
            <a:r>
              <a:rPr lang="en-US" sz="2400" b="1" dirty="0">
                <a:highlight>
                  <a:srgbClr val="FFFF00"/>
                </a:highlight>
              </a:rPr>
              <a:t>multiplication</a:t>
            </a:r>
            <a:r>
              <a:rPr lang="en-US" sz="2400" dirty="0"/>
              <a:t> with 5</a:t>
            </a:r>
          </a:p>
        </p:txBody>
      </p:sp>
      <p:sp>
        <p:nvSpPr>
          <p:cNvPr id="19" name="Rectangle: Rounded Corners 18">
            <a:extLst>
              <a:ext uri="{FF2B5EF4-FFF2-40B4-BE49-F238E27FC236}">
                <a16:creationId xmlns:a16="http://schemas.microsoft.com/office/drawing/2014/main" id="{85924142-FB80-A6BF-7952-B7E7FF33DBF5}"/>
              </a:ext>
            </a:extLst>
          </p:cNvPr>
          <p:cNvSpPr/>
          <p:nvPr/>
        </p:nvSpPr>
        <p:spPr>
          <a:xfrm>
            <a:off x="966310" y="1487619"/>
            <a:ext cx="5072271" cy="5062263"/>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3BF2487-10B9-4EAA-6A90-B6942C282783}"/>
              </a:ext>
            </a:extLst>
          </p:cNvPr>
          <p:cNvSpPr/>
          <p:nvPr/>
        </p:nvSpPr>
        <p:spPr>
          <a:xfrm>
            <a:off x="1253931" y="2358640"/>
            <a:ext cx="4516017" cy="1017036"/>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Matrix is sparse in               ?</a:t>
            </a:r>
          </a:p>
        </p:txBody>
      </p:sp>
      <p:sp>
        <p:nvSpPr>
          <p:cNvPr id="21" name="Rectangle 20">
            <a:extLst>
              <a:ext uri="{FF2B5EF4-FFF2-40B4-BE49-F238E27FC236}">
                <a16:creationId xmlns:a16="http://schemas.microsoft.com/office/drawing/2014/main" id="{9C758F10-8DAD-A068-550A-3ABE460A6711}"/>
              </a:ext>
            </a:extLst>
          </p:cNvPr>
          <p:cNvSpPr/>
          <p:nvPr/>
        </p:nvSpPr>
        <p:spPr>
          <a:xfrm>
            <a:off x="1253931" y="4815701"/>
            <a:ext cx="2248515" cy="1017036"/>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Call Foo()</a:t>
            </a:r>
          </a:p>
        </p:txBody>
      </p:sp>
      <p:sp>
        <p:nvSpPr>
          <p:cNvPr id="22" name="Rectangle 21">
            <a:extLst>
              <a:ext uri="{FF2B5EF4-FFF2-40B4-BE49-F238E27FC236}">
                <a16:creationId xmlns:a16="http://schemas.microsoft.com/office/drawing/2014/main" id="{393EA5BC-C3D1-ECCB-BB36-62E318DBC575}"/>
              </a:ext>
            </a:extLst>
          </p:cNvPr>
          <p:cNvSpPr/>
          <p:nvPr/>
        </p:nvSpPr>
        <p:spPr>
          <a:xfrm>
            <a:off x="3652063" y="4815701"/>
            <a:ext cx="2117885" cy="1017036"/>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Call Bar()</a:t>
            </a:r>
          </a:p>
        </p:txBody>
      </p:sp>
      <p:cxnSp>
        <p:nvCxnSpPr>
          <p:cNvPr id="23" name="Straight Arrow Connector 22">
            <a:extLst>
              <a:ext uri="{FF2B5EF4-FFF2-40B4-BE49-F238E27FC236}">
                <a16:creationId xmlns:a16="http://schemas.microsoft.com/office/drawing/2014/main" id="{1A7FCC2A-A133-D028-08C0-FBA43707C2F3}"/>
              </a:ext>
            </a:extLst>
          </p:cNvPr>
          <p:cNvCxnSpPr>
            <a:cxnSpLocks/>
            <a:endCxn id="22" idx="0"/>
          </p:cNvCxnSpPr>
          <p:nvPr/>
        </p:nvCxnSpPr>
        <p:spPr>
          <a:xfrm>
            <a:off x="4248895" y="3375676"/>
            <a:ext cx="462111" cy="1440025"/>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C8F65BAD-97F2-45AE-3E04-D4402DF2103C}"/>
              </a:ext>
            </a:extLst>
          </p:cNvPr>
          <p:cNvCxnSpPr>
            <a:cxnSpLocks/>
            <a:endCxn id="21" idx="0"/>
          </p:cNvCxnSpPr>
          <p:nvPr/>
        </p:nvCxnSpPr>
        <p:spPr>
          <a:xfrm flipH="1">
            <a:off x="2378189" y="3375676"/>
            <a:ext cx="508437" cy="1440025"/>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25" name="Subtitle 2">
            <a:extLst>
              <a:ext uri="{FF2B5EF4-FFF2-40B4-BE49-F238E27FC236}">
                <a16:creationId xmlns:a16="http://schemas.microsoft.com/office/drawing/2014/main" id="{E6E8F442-2791-9F1D-F4A4-8DF0A7664FE4}"/>
              </a:ext>
            </a:extLst>
          </p:cNvPr>
          <p:cNvSpPr txBox="1">
            <a:spLocks/>
          </p:cNvSpPr>
          <p:nvPr/>
        </p:nvSpPr>
        <p:spPr>
          <a:xfrm>
            <a:off x="1687642" y="3728196"/>
            <a:ext cx="1004596" cy="581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Yes</a:t>
            </a:r>
          </a:p>
        </p:txBody>
      </p:sp>
      <p:sp>
        <p:nvSpPr>
          <p:cNvPr id="26" name="Subtitle 2">
            <a:extLst>
              <a:ext uri="{FF2B5EF4-FFF2-40B4-BE49-F238E27FC236}">
                <a16:creationId xmlns:a16="http://schemas.microsoft.com/office/drawing/2014/main" id="{2CFCCE83-A198-E520-A007-4400269E57AF}"/>
              </a:ext>
            </a:extLst>
          </p:cNvPr>
          <p:cNvSpPr txBox="1">
            <a:spLocks/>
          </p:cNvSpPr>
          <p:nvPr/>
        </p:nvSpPr>
        <p:spPr>
          <a:xfrm>
            <a:off x="4452859" y="3728196"/>
            <a:ext cx="1004596" cy="581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No</a:t>
            </a:r>
          </a:p>
        </p:txBody>
      </p:sp>
      <p:sp>
        <p:nvSpPr>
          <p:cNvPr id="27" name="Subtitle 2">
            <a:extLst>
              <a:ext uri="{FF2B5EF4-FFF2-40B4-BE49-F238E27FC236}">
                <a16:creationId xmlns:a16="http://schemas.microsoft.com/office/drawing/2014/main" id="{A4443AA5-17E9-447A-29BA-E3BD137D8B1D}"/>
              </a:ext>
            </a:extLst>
          </p:cNvPr>
          <p:cNvSpPr txBox="1">
            <a:spLocks/>
          </p:cNvSpPr>
          <p:nvPr/>
        </p:nvSpPr>
        <p:spPr>
          <a:xfrm>
            <a:off x="3947703" y="1760265"/>
            <a:ext cx="1980329"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MatrixLib</a:t>
            </a:r>
            <a:endParaRPr lang="en-US" dirty="0"/>
          </a:p>
        </p:txBody>
      </p:sp>
      <p:pic>
        <p:nvPicPr>
          <p:cNvPr id="28" name="Picture 27" descr="Icon&#10;&#10;Description automatically generated">
            <a:extLst>
              <a:ext uri="{FF2B5EF4-FFF2-40B4-BE49-F238E27FC236}">
                <a16:creationId xmlns:a16="http://schemas.microsoft.com/office/drawing/2014/main" id="{301269E3-1D01-34C3-63D8-150ECC1F6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7635" y="2448718"/>
            <a:ext cx="807949" cy="807949"/>
          </a:xfrm>
          <a:prstGeom prst="rect">
            <a:avLst/>
          </a:prstGeom>
        </p:spPr>
      </p:pic>
      <p:sp>
        <p:nvSpPr>
          <p:cNvPr id="4" name="Slide Number Placeholder 3">
            <a:extLst>
              <a:ext uri="{FF2B5EF4-FFF2-40B4-BE49-F238E27FC236}">
                <a16:creationId xmlns:a16="http://schemas.microsoft.com/office/drawing/2014/main" id="{B8441DE5-8EE2-E006-92F1-ECA935017D5B}"/>
              </a:ext>
            </a:extLst>
          </p:cNvPr>
          <p:cNvSpPr>
            <a:spLocks noGrp="1"/>
          </p:cNvSpPr>
          <p:nvPr>
            <p:ph type="sldNum" sz="quarter" idx="12"/>
          </p:nvPr>
        </p:nvSpPr>
        <p:spPr/>
        <p:txBody>
          <a:bodyPr/>
          <a:lstStyle/>
          <a:p>
            <a:fld id="{12AAB52A-0632-4CEC-889C-627608545C4D}" type="slidenum">
              <a:rPr lang="en-US" smtClean="0"/>
              <a:t>24</a:t>
            </a:fld>
            <a:endParaRPr lang="en-US"/>
          </a:p>
        </p:txBody>
      </p:sp>
    </p:spTree>
    <p:extLst>
      <p:ext uri="{BB962C8B-B14F-4D97-AF65-F5344CB8AC3E}">
        <p14:creationId xmlns:p14="http://schemas.microsoft.com/office/powerpoint/2010/main" val="351746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117C480-7BA9-21A4-29BC-CC902E4D304D}"/>
              </a:ext>
            </a:extLst>
          </p:cNvPr>
          <p:cNvSpPr/>
          <p:nvPr/>
        </p:nvSpPr>
        <p:spPr>
          <a:xfrm>
            <a:off x="394689" y="1027753"/>
            <a:ext cx="5678905" cy="5759116"/>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CA4BA50-3F11-73B8-8D2D-E1C439B4681D}"/>
              </a:ext>
            </a:extLst>
          </p:cNvPr>
          <p:cNvSpPr/>
          <p:nvPr/>
        </p:nvSpPr>
        <p:spPr>
          <a:xfrm>
            <a:off x="6245617" y="1008208"/>
            <a:ext cx="5579377" cy="2571648"/>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7AD0D66-FF4E-F352-0028-52169F8FEA8A}"/>
              </a:ext>
            </a:extLst>
          </p:cNvPr>
          <p:cNvSpPr/>
          <p:nvPr/>
        </p:nvSpPr>
        <p:spPr>
          <a:xfrm>
            <a:off x="6245617" y="3726526"/>
            <a:ext cx="5579377" cy="3040797"/>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Subtitle 2">
            <a:extLst>
              <a:ext uri="{FF2B5EF4-FFF2-40B4-BE49-F238E27FC236}">
                <a16:creationId xmlns:a16="http://schemas.microsoft.com/office/drawing/2014/main" id="{580FD9AD-FCA6-4DDB-0F76-AE99F4AE9EFC}"/>
              </a:ext>
            </a:extLst>
          </p:cNvPr>
          <p:cNvSpPr txBox="1">
            <a:spLocks/>
          </p:cNvSpPr>
          <p:nvPr/>
        </p:nvSpPr>
        <p:spPr>
          <a:xfrm>
            <a:off x="3877642" y="1329198"/>
            <a:ext cx="1980329"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MatrixLib</a:t>
            </a:r>
            <a:endParaRPr lang="en-US" dirty="0"/>
          </a:p>
        </p:txBody>
      </p:sp>
      <p:pic>
        <p:nvPicPr>
          <p:cNvPr id="26" name="Picture 25" descr="A person wearing sunglasses&#10;&#10;Description automatically generated with medium confidence">
            <a:extLst>
              <a:ext uri="{FF2B5EF4-FFF2-40B4-BE49-F238E27FC236}">
                <a16:creationId xmlns:a16="http://schemas.microsoft.com/office/drawing/2014/main" id="{28112ADF-06ED-66F8-AF85-035ECEE1CB5E}"/>
              </a:ext>
            </a:extLst>
          </p:cNvPr>
          <p:cNvPicPr>
            <a:picLocks noChangeAspect="1"/>
          </p:cNvPicPr>
          <p:nvPr/>
        </p:nvPicPr>
        <p:blipFill rotWithShape="1">
          <a:blip r:embed="rId2">
            <a:extLst>
              <a:ext uri="{28A0092B-C50C-407E-A947-70E740481C1C}">
                <a14:useLocalDpi xmlns:a14="http://schemas.microsoft.com/office/drawing/2010/main" val="0"/>
              </a:ext>
            </a:extLst>
          </a:blip>
          <a:srcRect l="4099" b="4615"/>
          <a:stretch/>
        </p:blipFill>
        <p:spPr>
          <a:xfrm>
            <a:off x="8673367" y="1885205"/>
            <a:ext cx="1265712" cy="1509105"/>
          </a:xfrm>
          <a:prstGeom prst="rect">
            <a:avLst/>
          </a:prstGeom>
        </p:spPr>
      </p:pic>
      <p:pic>
        <p:nvPicPr>
          <p:cNvPr id="25" name="Graphic 24" descr="Gears with solid fill">
            <a:extLst>
              <a:ext uri="{FF2B5EF4-FFF2-40B4-BE49-F238E27FC236}">
                <a16:creationId xmlns:a16="http://schemas.microsoft.com/office/drawing/2014/main" id="{6A14FF9E-9990-D92D-EC6F-88461A0130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3886" y="1167403"/>
            <a:ext cx="1472354" cy="1472354"/>
          </a:xfrm>
          <a:prstGeom prst="rect">
            <a:avLst/>
          </a:prstGeom>
        </p:spPr>
      </p:pic>
      <p:sp>
        <p:nvSpPr>
          <p:cNvPr id="28" name="Subtitle 2">
            <a:extLst>
              <a:ext uri="{FF2B5EF4-FFF2-40B4-BE49-F238E27FC236}">
                <a16:creationId xmlns:a16="http://schemas.microsoft.com/office/drawing/2014/main" id="{69BA049B-974E-2525-4C53-388B40C5503A}"/>
              </a:ext>
            </a:extLst>
          </p:cNvPr>
          <p:cNvSpPr txBox="1">
            <a:spLocks/>
          </p:cNvSpPr>
          <p:nvPr/>
        </p:nvSpPr>
        <p:spPr>
          <a:xfrm>
            <a:off x="9318877" y="1264949"/>
            <a:ext cx="2325113" cy="76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MorpheusDSL</a:t>
            </a:r>
            <a:endParaRPr lang="en-US" dirty="0"/>
          </a:p>
        </p:txBody>
      </p:sp>
      <p:sp>
        <p:nvSpPr>
          <p:cNvPr id="29" name="Subtitle 2">
            <a:extLst>
              <a:ext uri="{FF2B5EF4-FFF2-40B4-BE49-F238E27FC236}">
                <a16:creationId xmlns:a16="http://schemas.microsoft.com/office/drawing/2014/main" id="{C7959CFF-9913-ACB3-A0B2-10A7082C9C14}"/>
              </a:ext>
            </a:extLst>
          </p:cNvPr>
          <p:cNvSpPr txBox="1">
            <a:spLocks/>
          </p:cNvSpPr>
          <p:nvPr/>
        </p:nvSpPr>
        <p:spPr>
          <a:xfrm>
            <a:off x="8342193" y="3895169"/>
            <a:ext cx="3503664" cy="76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Normalized Matrix</a:t>
            </a:r>
            <a:endParaRPr lang="en-US" dirty="0"/>
          </a:p>
        </p:txBody>
      </p:sp>
      <p:graphicFrame>
        <p:nvGraphicFramePr>
          <p:cNvPr id="34" name="Table 30">
            <a:extLst>
              <a:ext uri="{FF2B5EF4-FFF2-40B4-BE49-F238E27FC236}">
                <a16:creationId xmlns:a16="http://schemas.microsoft.com/office/drawing/2014/main" id="{95C44465-BC7F-1F4B-4AAE-B1BC73FE05B8}"/>
              </a:ext>
            </a:extLst>
          </p:cNvPr>
          <p:cNvGraphicFramePr>
            <a:graphicFrameLocks noGrp="1"/>
          </p:cNvGraphicFramePr>
          <p:nvPr>
            <p:extLst>
              <p:ext uri="{D42A27DB-BD31-4B8C-83A1-F6EECF244321}">
                <p14:modId xmlns:p14="http://schemas.microsoft.com/office/powerpoint/2010/main" val="3999063642"/>
              </p:ext>
            </p:extLst>
          </p:nvPr>
        </p:nvGraphicFramePr>
        <p:xfrm>
          <a:off x="9102580" y="4649105"/>
          <a:ext cx="841828" cy="1326267"/>
        </p:xfrm>
        <a:graphic>
          <a:graphicData uri="http://schemas.openxmlformats.org/drawingml/2006/table">
            <a:tbl>
              <a:tblPr firstRow="1" bandRow="1">
                <a:tableStyleId>{21E4AEA4-8DFA-4A89-87EB-49C32662AFE0}</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3" name="Table 30">
            <a:extLst>
              <a:ext uri="{FF2B5EF4-FFF2-40B4-BE49-F238E27FC236}">
                <a16:creationId xmlns:a16="http://schemas.microsoft.com/office/drawing/2014/main" id="{7CC11417-C7C2-6977-15A0-EC2B78158864}"/>
              </a:ext>
            </a:extLst>
          </p:cNvPr>
          <p:cNvGraphicFramePr>
            <a:graphicFrameLocks noGrp="1"/>
          </p:cNvGraphicFramePr>
          <p:nvPr>
            <p:extLst>
              <p:ext uri="{D42A27DB-BD31-4B8C-83A1-F6EECF244321}">
                <p14:modId xmlns:p14="http://schemas.microsoft.com/office/powerpoint/2010/main" val="3108081594"/>
              </p:ext>
            </p:extLst>
          </p:nvPr>
        </p:nvGraphicFramePr>
        <p:xfrm>
          <a:off x="8893609" y="4811126"/>
          <a:ext cx="841827" cy="1326267"/>
        </p:xfrm>
        <a:graphic>
          <a:graphicData uri="http://schemas.openxmlformats.org/drawingml/2006/table">
            <a:tbl>
              <a:tblPr firstRow="1" bandRow="1">
                <a:tableStyleId>{5C22544A-7EE6-4342-B048-85BDC9FD1C3A}</a:tableStyleId>
              </a:tblPr>
              <a:tblGrid>
                <a:gridCol w="280609">
                  <a:extLst>
                    <a:ext uri="{9D8B030D-6E8A-4147-A177-3AD203B41FA5}">
                      <a16:colId xmlns:a16="http://schemas.microsoft.com/office/drawing/2014/main" val="3404415691"/>
                    </a:ext>
                  </a:extLst>
                </a:gridCol>
                <a:gridCol w="280609">
                  <a:extLst>
                    <a:ext uri="{9D8B030D-6E8A-4147-A177-3AD203B41FA5}">
                      <a16:colId xmlns:a16="http://schemas.microsoft.com/office/drawing/2014/main" val="873243369"/>
                    </a:ext>
                  </a:extLst>
                </a:gridCol>
                <a:gridCol w="280609">
                  <a:extLst>
                    <a:ext uri="{9D8B030D-6E8A-4147-A177-3AD203B41FA5}">
                      <a16:colId xmlns:a16="http://schemas.microsoft.com/office/drawing/2014/main" val="490945295"/>
                    </a:ext>
                  </a:extLst>
                </a:gridCol>
              </a:tblGrid>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0" name="Table 30">
            <a:extLst>
              <a:ext uri="{FF2B5EF4-FFF2-40B4-BE49-F238E27FC236}">
                <a16:creationId xmlns:a16="http://schemas.microsoft.com/office/drawing/2014/main" id="{D16E8A02-56CC-86AC-691D-A9F4BEB5016E}"/>
              </a:ext>
            </a:extLst>
          </p:cNvPr>
          <p:cNvGraphicFramePr>
            <a:graphicFrameLocks noGrp="1"/>
          </p:cNvGraphicFramePr>
          <p:nvPr>
            <p:extLst>
              <p:ext uri="{D42A27DB-BD31-4B8C-83A1-F6EECF244321}">
                <p14:modId xmlns:p14="http://schemas.microsoft.com/office/powerpoint/2010/main" val="52040660"/>
              </p:ext>
            </p:extLst>
          </p:nvPr>
        </p:nvGraphicFramePr>
        <p:xfrm>
          <a:off x="8532049" y="5055648"/>
          <a:ext cx="841828" cy="1326267"/>
        </p:xfrm>
        <a:graphic>
          <a:graphicData uri="http://schemas.openxmlformats.org/drawingml/2006/table">
            <a:tbl>
              <a:tblPr firstRow="1" bandRow="1">
                <a:tableStyleId>{93296810-A885-4BE3-A3E7-6D5BEEA58F35}</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sp>
        <p:nvSpPr>
          <p:cNvPr id="35" name="Subtitle 2">
            <a:extLst>
              <a:ext uri="{FF2B5EF4-FFF2-40B4-BE49-F238E27FC236}">
                <a16:creationId xmlns:a16="http://schemas.microsoft.com/office/drawing/2014/main" id="{BE357554-8E8D-64CE-7EAA-7FAC71D660B4}"/>
              </a:ext>
            </a:extLst>
          </p:cNvPr>
          <p:cNvSpPr txBox="1">
            <a:spLocks/>
          </p:cNvSpPr>
          <p:nvPr/>
        </p:nvSpPr>
        <p:spPr>
          <a:xfrm>
            <a:off x="5841454" y="4745511"/>
            <a:ext cx="5352008" cy="11456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0" i="1" dirty="0"/>
              <a:t>Op</a:t>
            </a:r>
            <a:r>
              <a:rPr lang="en-US" sz="10000" dirty="0"/>
              <a:t>(       )</a:t>
            </a:r>
          </a:p>
        </p:txBody>
      </p:sp>
      <p:sp>
        <p:nvSpPr>
          <p:cNvPr id="36" name="Left Bracket 35">
            <a:extLst>
              <a:ext uri="{FF2B5EF4-FFF2-40B4-BE49-F238E27FC236}">
                <a16:creationId xmlns:a16="http://schemas.microsoft.com/office/drawing/2014/main" id="{B789976F-7382-0552-569B-B407C34C6F8F}"/>
              </a:ext>
            </a:extLst>
          </p:cNvPr>
          <p:cNvSpPr/>
          <p:nvPr/>
        </p:nvSpPr>
        <p:spPr>
          <a:xfrm>
            <a:off x="8389841" y="4495813"/>
            <a:ext cx="622237" cy="2033581"/>
          </a:xfrm>
          <a:prstGeom prst="leftBracket">
            <a:avLst/>
          </a:prstGeom>
          <a:ln w="762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37" name="Left Bracket 36">
            <a:extLst>
              <a:ext uri="{FF2B5EF4-FFF2-40B4-BE49-F238E27FC236}">
                <a16:creationId xmlns:a16="http://schemas.microsoft.com/office/drawing/2014/main" id="{85D5B810-D1D4-334B-0F19-A8AEDFC57502}"/>
              </a:ext>
            </a:extLst>
          </p:cNvPr>
          <p:cNvSpPr/>
          <p:nvPr/>
        </p:nvSpPr>
        <p:spPr>
          <a:xfrm flipH="1">
            <a:off x="9380858" y="4495820"/>
            <a:ext cx="713167" cy="2033581"/>
          </a:xfrm>
          <a:prstGeom prst="leftBracket">
            <a:avLst/>
          </a:prstGeom>
          <a:ln w="762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24" name="Picture 23" descr="Icon&#10;&#10;Description automatically generated">
            <a:extLst>
              <a:ext uri="{FF2B5EF4-FFF2-40B4-BE49-F238E27FC236}">
                <a16:creationId xmlns:a16="http://schemas.microsoft.com/office/drawing/2014/main" id="{FAA0E3C1-E64A-65C7-213C-E0B48D1500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4739" y="5732586"/>
            <a:ext cx="807949" cy="807949"/>
          </a:xfrm>
          <a:prstGeom prst="rect">
            <a:avLst/>
          </a:prstGeom>
        </p:spPr>
      </p:pic>
      <p:graphicFrame>
        <p:nvGraphicFramePr>
          <p:cNvPr id="27" name="Table 30">
            <a:extLst>
              <a:ext uri="{FF2B5EF4-FFF2-40B4-BE49-F238E27FC236}">
                <a16:creationId xmlns:a16="http://schemas.microsoft.com/office/drawing/2014/main" id="{B289D5AA-FF2F-E153-3EC4-BB0517BB1683}"/>
              </a:ext>
            </a:extLst>
          </p:cNvPr>
          <p:cNvGraphicFramePr>
            <a:graphicFrameLocks noGrp="1"/>
          </p:cNvGraphicFramePr>
          <p:nvPr>
            <p:extLst>
              <p:ext uri="{D42A27DB-BD31-4B8C-83A1-F6EECF244321}">
                <p14:modId xmlns:p14="http://schemas.microsoft.com/office/powerpoint/2010/main" val="1739567896"/>
              </p:ext>
            </p:extLst>
          </p:nvPr>
        </p:nvGraphicFramePr>
        <p:xfrm>
          <a:off x="1581266" y="1712563"/>
          <a:ext cx="841828" cy="1326267"/>
        </p:xfrm>
        <a:graphic>
          <a:graphicData uri="http://schemas.openxmlformats.org/drawingml/2006/table">
            <a:tbl>
              <a:tblPr firstRow="1" bandRow="1">
                <a:tableStyleId>{21E4AEA4-8DFA-4A89-87EB-49C32662AFE0}</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pic>
        <p:nvPicPr>
          <p:cNvPr id="31" name="Picture 30" descr="Icon&#10;&#10;Description automatically generated">
            <a:extLst>
              <a:ext uri="{FF2B5EF4-FFF2-40B4-BE49-F238E27FC236}">
                <a16:creationId xmlns:a16="http://schemas.microsoft.com/office/drawing/2014/main" id="{2DA29637-8E93-2F42-D138-F3A862112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2193" y="5723784"/>
            <a:ext cx="807949" cy="807949"/>
          </a:xfrm>
          <a:prstGeom prst="rect">
            <a:avLst/>
          </a:prstGeom>
        </p:spPr>
      </p:pic>
      <p:graphicFrame>
        <p:nvGraphicFramePr>
          <p:cNvPr id="32" name="Table 30">
            <a:extLst>
              <a:ext uri="{FF2B5EF4-FFF2-40B4-BE49-F238E27FC236}">
                <a16:creationId xmlns:a16="http://schemas.microsoft.com/office/drawing/2014/main" id="{32F8A017-7ED0-B9B5-DF6F-564AC3A9AAF3}"/>
              </a:ext>
            </a:extLst>
          </p:cNvPr>
          <p:cNvGraphicFramePr>
            <a:graphicFrameLocks noGrp="1"/>
          </p:cNvGraphicFramePr>
          <p:nvPr>
            <p:extLst>
              <p:ext uri="{D42A27DB-BD31-4B8C-83A1-F6EECF244321}">
                <p14:modId xmlns:p14="http://schemas.microsoft.com/office/powerpoint/2010/main" val="386655236"/>
              </p:ext>
            </p:extLst>
          </p:nvPr>
        </p:nvGraphicFramePr>
        <p:xfrm>
          <a:off x="1581266" y="5069452"/>
          <a:ext cx="841828" cy="1326267"/>
        </p:xfrm>
        <a:graphic>
          <a:graphicData uri="http://schemas.openxmlformats.org/drawingml/2006/table">
            <a:tbl>
              <a:tblPr firstRow="1" bandRow="1">
                <a:tableStyleId>{93296810-A885-4BE3-A3E7-6D5BEEA58F35}</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8" name="Table 30">
            <a:extLst>
              <a:ext uri="{FF2B5EF4-FFF2-40B4-BE49-F238E27FC236}">
                <a16:creationId xmlns:a16="http://schemas.microsoft.com/office/drawing/2014/main" id="{D519E1B2-9468-08AD-81A8-CA365CDDCFAF}"/>
              </a:ext>
            </a:extLst>
          </p:cNvPr>
          <p:cNvGraphicFramePr>
            <a:graphicFrameLocks noGrp="1"/>
          </p:cNvGraphicFramePr>
          <p:nvPr>
            <p:extLst>
              <p:ext uri="{D42A27DB-BD31-4B8C-83A1-F6EECF244321}">
                <p14:modId xmlns:p14="http://schemas.microsoft.com/office/powerpoint/2010/main" val="2406409416"/>
              </p:ext>
            </p:extLst>
          </p:nvPr>
        </p:nvGraphicFramePr>
        <p:xfrm>
          <a:off x="1581267" y="3382116"/>
          <a:ext cx="841827" cy="1326267"/>
        </p:xfrm>
        <a:graphic>
          <a:graphicData uri="http://schemas.openxmlformats.org/drawingml/2006/table">
            <a:tbl>
              <a:tblPr firstRow="1" bandRow="1">
                <a:tableStyleId>{5C22544A-7EE6-4342-B048-85BDC9FD1C3A}</a:tableStyleId>
              </a:tblPr>
              <a:tblGrid>
                <a:gridCol w="280609">
                  <a:extLst>
                    <a:ext uri="{9D8B030D-6E8A-4147-A177-3AD203B41FA5}">
                      <a16:colId xmlns:a16="http://schemas.microsoft.com/office/drawing/2014/main" val="3404415691"/>
                    </a:ext>
                  </a:extLst>
                </a:gridCol>
                <a:gridCol w="280609">
                  <a:extLst>
                    <a:ext uri="{9D8B030D-6E8A-4147-A177-3AD203B41FA5}">
                      <a16:colId xmlns:a16="http://schemas.microsoft.com/office/drawing/2014/main" val="873243369"/>
                    </a:ext>
                  </a:extLst>
                </a:gridCol>
                <a:gridCol w="280609">
                  <a:extLst>
                    <a:ext uri="{9D8B030D-6E8A-4147-A177-3AD203B41FA5}">
                      <a16:colId xmlns:a16="http://schemas.microsoft.com/office/drawing/2014/main" val="490945295"/>
                    </a:ext>
                  </a:extLst>
                </a:gridCol>
              </a:tblGrid>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sp>
        <p:nvSpPr>
          <p:cNvPr id="40" name="Subtitle 2">
            <a:extLst>
              <a:ext uri="{FF2B5EF4-FFF2-40B4-BE49-F238E27FC236}">
                <a16:creationId xmlns:a16="http://schemas.microsoft.com/office/drawing/2014/main" id="{3B2C15FC-FD35-9F5E-7FF0-F659B8F5ED56}"/>
              </a:ext>
            </a:extLst>
          </p:cNvPr>
          <p:cNvSpPr txBox="1">
            <a:spLocks/>
          </p:cNvSpPr>
          <p:nvPr/>
        </p:nvSpPr>
        <p:spPr>
          <a:xfrm>
            <a:off x="0" y="2035150"/>
            <a:ext cx="3369385" cy="681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Op</a:t>
            </a:r>
            <a:r>
              <a:rPr lang="en-US" sz="4400" dirty="0"/>
              <a:t>(         )</a:t>
            </a:r>
          </a:p>
        </p:txBody>
      </p:sp>
      <p:sp>
        <p:nvSpPr>
          <p:cNvPr id="41" name="Subtitle 2">
            <a:extLst>
              <a:ext uri="{FF2B5EF4-FFF2-40B4-BE49-F238E27FC236}">
                <a16:creationId xmlns:a16="http://schemas.microsoft.com/office/drawing/2014/main" id="{B7CFAED0-8FCB-E71D-95BD-11D185E2315E}"/>
              </a:ext>
            </a:extLst>
          </p:cNvPr>
          <p:cNvSpPr txBox="1">
            <a:spLocks/>
          </p:cNvSpPr>
          <p:nvPr/>
        </p:nvSpPr>
        <p:spPr>
          <a:xfrm>
            <a:off x="0" y="3780858"/>
            <a:ext cx="3369385" cy="681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Op</a:t>
            </a:r>
            <a:r>
              <a:rPr lang="en-US" sz="4400" dirty="0"/>
              <a:t>(         )</a:t>
            </a:r>
          </a:p>
        </p:txBody>
      </p:sp>
      <p:sp>
        <p:nvSpPr>
          <p:cNvPr id="42" name="Subtitle 2">
            <a:extLst>
              <a:ext uri="{FF2B5EF4-FFF2-40B4-BE49-F238E27FC236}">
                <a16:creationId xmlns:a16="http://schemas.microsoft.com/office/drawing/2014/main" id="{6F491BF7-1567-AB74-0F2F-37851563D8C6}"/>
              </a:ext>
            </a:extLst>
          </p:cNvPr>
          <p:cNvSpPr txBox="1">
            <a:spLocks/>
          </p:cNvSpPr>
          <p:nvPr/>
        </p:nvSpPr>
        <p:spPr>
          <a:xfrm>
            <a:off x="-16276" y="5531238"/>
            <a:ext cx="3369385" cy="681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Op</a:t>
            </a:r>
            <a:r>
              <a:rPr lang="en-US" sz="4400" dirty="0"/>
              <a:t>(         )</a:t>
            </a:r>
          </a:p>
        </p:txBody>
      </p:sp>
      <p:pic>
        <p:nvPicPr>
          <p:cNvPr id="3" name="Graphic 2" descr="Filter with solid fill">
            <a:extLst>
              <a:ext uri="{FF2B5EF4-FFF2-40B4-BE49-F238E27FC236}">
                <a16:creationId xmlns:a16="http://schemas.microsoft.com/office/drawing/2014/main" id="{518987F1-0ECC-00B7-C17A-D81AC9BD18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6862" y="2469867"/>
            <a:ext cx="2156833" cy="1690744"/>
          </a:xfrm>
          <a:prstGeom prst="rect">
            <a:avLst/>
          </a:prstGeom>
        </p:spPr>
      </p:pic>
      <p:sp>
        <p:nvSpPr>
          <p:cNvPr id="43" name="Subtitle 2">
            <a:extLst>
              <a:ext uri="{FF2B5EF4-FFF2-40B4-BE49-F238E27FC236}">
                <a16:creationId xmlns:a16="http://schemas.microsoft.com/office/drawing/2014/main" id="{49493668-7616-0F14-F3D9-4FE1B7F9C783}"/>
              </a:ext>
            </a:extLst>
          </p:cNvPr>
          <p:cNvSpPr txBox="1">
            <a:spLocks/>
          </p:cNvSpPr>
          <p:nvPr/>
        </p:nvSpPr>
        <p:spPr>
          <a:xfrm>
            <a:off x="3968627" y="2031125"/>
            <a:ext cx="1980329" cy="68109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PL Domain </a:t>
            </a:r>
          </a:p>
          <a:p>
            <a:pPr marL="0" indent="0">
              <a:buNone/>
            </a:pPr>
            <a:r>
              <a:rPr lang="en-US" b="1" dirty="0"/>
              <a:t>knowledge</a:t>
            </a:r>
            <a:endParaRPr lang="en-US" dirty="0"/>
          </a:p>
        </p:txBody>
      </p:sp>
      <p:sp>
        <p:nvSpPr>
          <p:cNvPr id="4" name="Arrow: Right 3">
            <a:extLst>
              <a:ext uri="{FF2B5EF4-FFF2-40B4-BE49-F238E27FC236}">
                <a16:creationId xmlns:a16="http://schemas.microsoft.com/office/drawing/2014/main" id="{CD690A95-A59A-4E0A-FB0A-3BA8FD3FFD25}"/>
              </a:ext>
            </a:extLst>
          </p:cNvPr>
          <p:cNvSpPr/>
          <p:nvPr/>
        </p:nvSpPr>
        <p:spPr>
          <a:xfrm>
            <a:off x="5575246" y="2536284"/>
            <a:ext cx="1764347" cy="44472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1F87895F-4037-8AC2-1AD7-CDF9B98F19C8}"/>
              </a:ext>
            </a:extLst>
          </p:cNvPr>
          <p:cNvSpPr/>
          <p:nvPr/>
        </p:nvSpPr>
        <p:spPr>
          <a:xfrm rot="10800000">
            <a:off x="5514798" y="1987449"/>
            <a:ext cx="1764347" cy="44472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6A72B80C-57A9-72CE-B3F2-B13AEC53E5F5}"/>
              </a:ext>
            </a:extLst>
          </p:cNvPr>
          <p:cNvSpPr/>
          <p:nvPr/>
        </p:nvSpPr>
        <p:spPr>
          <a:xfrm rot="5400000">
            <a:off x="5782561" y="3795556"/>
            <a:ext cx="1764347" cy="444720"/>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2FACB828-200C-33F1-44D9-2ECD9344ECEE}"/>
              </a:ext>
            </a:extLst>
          </p:cNvPr>
          <p:cNvSpPr/>
          <p:nvPr/>
        </p:nvSpPr>
        <p:spPr>
          <a:xfrm rot="16200000">
            <a:off x="6296159" y="3765287"/>
            <a:ext cx="1764347" cy="444720"/>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Arrow: Bent 16">
            <a:extLst>
              <a:ext uri="{FF2B5EF4-FFF2-40B4-BE49-F238E27FC236}">
                <a16:creationId xmlns:a16="http://schemas.microsoft.com/office/drawing/2014/main" id="{676BBFB8-2DCB-331B-9D55-F429EE042981}"/>
              </a:ext>
            </a:extLst>
          </p:cNvPr>
          <p:cNvSpPr/>
          <p:nvPr/>
        </p:nvSpPr>
        <p:spPr>
          <a:xfrm rot="10800000">
            <a:off x="2724010" y="3121314"/>
            <a:ext cx="2156833" cy="1326266"/>
          </a:xfrm>
          <a:prstGeom prst="bentArrow">
            <a:avLst>
              <a:gd name="adj1" fmla="val 25000"/>
              <a:gd name="adj2" fmla="val 25669"/>
              <a:gd name="adj3" fmla="val 25000"/>
              <a:gd name="adj4" fmla="val 4375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Arrow: Bent 53">
            <a:extLst>
              <a:ext uri="{FF2B5EF4-FFF2-40B4-BE49-F238E27FC236}">
                <a16:creationId xmlns:a16="http://schemas.microsoft.com/office/drawing/2014/main" id="{61B2422A-245C-EAC9-885A-1941714C365A}"/>
              </a:ext>
            </a:extLst>
          </p:cNvPr>
          <p:cNvSpPr/>
          <p:nvPr/>
        </p:nvSpPr>
        <p:spPr>
          <a:xfrm rot="10800000" flipV="1">
            <a:off x="2777917" y="2104654"/>
            <a:ext cx="1053704" cy="2104877"/>
          </a:xfrm>
          <a:prstGeom prst="bentArrow">
            <a:avLst>
              <a:gd name="adj1" fmla="val 25000"/>
              <a:gd name="adj2" fmla="val 24723"/>
              <a:gd name="adj3" fmla="val 23108"/>
              <a:gd name="adj4" fmla="val 4423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Arrow: Bent 54">
            <a:extLst>
              <a:ext uri="{FF2B5EF4-FFF2-40B4-BE49-F238E27FC236}">
                <a16:creationId xmlns:a16="http://schemas.microsoft.com/office/drawing/2014/main" id="{E49BC301-A4E2-6A86-2451-C2B1DC6AC916}"/>
              </a:ext>
            </a:extLst>
          </p:cNvPr>
          <p:cNvSpPr/>
          <p:nvPr/>
        </p:nvSpPr>
        <p:spPr>
          <a:xfrm rot="10800000">
            <a:off x="2780689" y="4110749"/>
            <a:ext cx="1076188" cy="2101580"/>
          </a:xfrm>
          <a:prstGeom prst="bentArrow">
            <a:avLst>
              <a:gd name="adj1" fmla="val 25000"/>
              <a:gd name="adj2" fmla="val 24723"/>
              <a:gd name="adj3" fmla="val 23108"/>
              <a:gd name="adj4" fmla="val 4423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Arrow: Right 55">
            <a:extLst>
              <a:ext uri="{FF2B5EF4-FFF2-40B4-BE49-F238E27FC236}">
                <a16:creationId xmlns:a16="http://schemas.microsoft.com/office/drawing/2014/main" id="{2C5F7927-D7BD-B5E1-2BDB-F570F4E8147E}"/>
              </a:ext>
            </a:extLst>
          </p:cNvPr>
          <p:cNvSpPr/>
          <p:nvPr/>
        </p:nvSpPr>
        <p:spPr>
          <a:xfrm rot="10800000">
            <a:off x="8399116" y="232474"/>
            <a:ext cx="516018" cy="45414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ubtitle 2">
            <a:extLst>
              <a:ext uri="{FF2B5EF4-FFF2-40B4-BE49-F238E27FC236}">
                <a16:creationId xmlns:a16="http://schemas.microsoft.com/office/drawing/2014/main" id="{3DF746D2-9E8E-4F76-B517-D6A813167B50}"/>
              </a:ext>
            </a:extLst>
          </p:cNvPr>
          <p:cNvSpPr txBox="1">
            <a:spLocks/>
          </p:cNvSpPr>
          <p:nvPr/>
        </p:nvSpPr>
        <p:spPr>
          <a:xfrm>
            <a:off x="8893609" y="159079"/>
            <a:ext cx="2325113" cy="7661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MatrixLib interop</a:t>
            </a:r>
            <a:endParaRPr lang="en-US" dirty="0"/>
          </a:p>
        </p:txBody>
      </p:sp>
      <p:sp>
        <p:nvSpPr>
          <p:cNvPr id="58" name="Arrow: Right 57">
            <a:extLst>
              <a:ext uri="{FF2B5EF4-FFF2-40B4-BE49-F238E27FC236}">
                <a16:creationId xmlns:a16="http://schemas.microsoft.com/office/drawing/2014/main" id="{A68A3F7B-D6C8-E6F2-B3E9-0EF680A72998}"/>
              </a:ext>
            </a:extLst>
          </p:cNvPr>
          <p:cNvSpPr/>
          <p:nvPr/>
        </p:nvSpPr>
        <p:spPr>
          <a:xfrm rot="10800000">
            <a:off x="4782155" y="265461"/>
            <a:ext cx="516018" cy="454143"/>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Subtitle 2">
            <a:extLst>
              <a:ext uri="{FF2B5EF4-FFF2-40B4-BE49-F238E27FC236}">
                <a16:creationId xmlns:a16="http://schemas.microsoft.com/office/drawing/2014/main" id="{3C4D4A7F-BFBC-1188-5180-E8693B30601B}"/>
              </a:ext>
            </a:extLst>
          </p:cNvPr>
          <p:cNvSpPr txBox="1">
            <a:spLocks/>
          </p:cNvSpPr>
          <p:nvPr/>
        </p:nvSpPr>
        <p:spPr>
          <a:xfrm>
            <a:off x="5375064" y="157494"/>
            <a:ext cx="2325113" cy="7661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Built-in</a:t>
            </a:r>
          </a:p>
          <a:p>
            <a:pPr marL="0" indent="0">
              <a:buNone/>
            </a:pPr>
            <a:r>
              <a:rPr lang="en-US" b="1" dirty="0"/>
              <a:t>interop</a:t>
            </a:r>
            <a:endParaRPr lang="en-US" dirty="0"/>
          </a:p>
        </p:txBody>
      </p:sp>
      <p:sp>
        <p:nvSpPr>
          <p:cNvPr id="60" name="Arrow: Right 59">
            <a:extLst>
              <a:ext uri="{FF2B5EF4-FFF2-40B4-BE49-F238E27FC236}">
                <a16:creationId xmlns:a16="http://schemas.microsoft.com/office/drawing/2014/main" id="{6C061D72-DA51-68BF-2D4C-1289A66EC4A6}"/>
              </a:ext>
            </a:extLst>
          </p:cNvPr>
          <p:cNvSpPr/>
          <p:nvPr/>
        </p:nvSpPr>
        <p:spPr>
          <a:xfrm rot="10800000">
            <a:off x="1149021" y="258482"/>
            <a:ext cx="516018" cy="454143"/>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Subtitle 2">
            <a:extLst>
              <a:ext uri="{FF2B5EF4-FFF2-40B4-BE49-F238E27FC236}">
                <a16:creationId xmlns:a16="http://schemas.microsoft.com/office/drawing/2014/main" id="{FDA44ACA-BBCD-8299-91B2-039591CD659B}"/>
              </a:ext>
            </a:extLst>
          </p:cNvPr>
          <p:cNvSpPr txBox="1">
            <a:spLocks/>
          </p:cNvSpPr>
          <p:nvPr/>
        </p:nvSpPr>
        <p:spPr>
          <a:xfrm>
            <a:off x="1643514" y="185087"/>
            <a:ext cx="2325113" cy="7661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In-PL</a:t>
            </a:r>
          </a:p>
          <a:p>
            <a:pPr marL="0" indent="0">
              <a:buNone/>
            </a:pPr>
            <a:r>
              <a:rPr lang="en-US" b="1" dirty="0"/>
              <a:t>invocation</a:t>
            </a:r>
            <a:endParaRPr lang="en-US" dirty="0"/>
          </a:p>
        </p:txBody>
      </p:sp>
      <p:sp>
        <p:nvSpPr>
          <p:cNvPr id="2" name="Slide Number Placeholder 1">
            <a:extLst>
              <a:ext uri="{FF2B5EF4-FFF2-40B4-BE49-F238E27FC236}">
                <a16:creationId xmlns:a16="http://schemas.microsoft.com/office/drawing/2014/main" id="{E02C58A9-BAC6-8A74-538F-EA1877E91B39}"/>
              </a:ext>
            </a:extLst>
          </p:cNvPr>
          <p:cNvSpPr>
            <a:spLocks noGrp="1"/>
          </p:cNvSpPr>
          <p:nvPr>
            <p:ph type="sldNum" sz="quarter" idx="12"/>
          </p:nvPr>
        </p:nvSpPr>
        <p:spPr/>
        <p:txBody>
          <a:bodyPr/>
          <a:lstStyle/>
          <a:p>
            <a:fld id="{12AAB52A-0632-4CEC-889C-627608545C4D}" type="slidenum">
              <a:rPr lang="en-US" smtClean="0"/>
              <a:t>25</a:t>
            </a:fld>
            <a:endParaRPr lang="en-US"/>
          </a:p>
        </p:txBody>
      </p:sp>
    </p:spTree>
    <p:extLst>
      <p:ext uri="{BB962C8B-B14F-4D97-AF65-F5344CB8AC3E}">
        <p14:creationId xmlns:p14="http://schemas.microsoft.com/office/powerpoint/2010/main" val="212594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3" grpId="0"/>
      <p:bldP spid="28" grpId="0"/>
      <p:bldP spid="35" grpId="0"/>
      <p:bldP spid="36" grpId="0" animBg="1"/>
      <p:bldP spid="37" grpId="0" animBg="1"/>
      <p:bldP spid="40" grpId="0"/>
      <p:bldP spid="41" grpId="0"/>
      <p:bldP spid="42" grpId="0"/>
      <p:bldP spid="43" grpId="0"/>
      <p:bldP spid="4" grpId="0" animBg="1"/>
      <p:bldP spid="44" grpId="0" animBg="1"/>
      <p:bldP spid="50" grpId="0" animBg="1"/>
      <p:bldP spid="51" grpId="0" animBg="1"/>
      <p:bldP spid="17" grpId="0" animBg="1"/>
      <p:bldP spid="54" grpId="0" animBg="1"/>
      <p:bldP spid="5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117C480-7BA9-21A4-29BC-CC902E4D304D}"/>
              </a:ext>
            </a:extLst>
          </p:cNvPr>
          <p:cNvSpPr/>
          <p:nvPr/>
        </p:nvSpPr>
        <p:spPr>
          <a:xfrm>
            <a:off x="394689" y="1027753"/>
            <a:ext cx="5678905" cy="5759116"/>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CA4BA50-3F11-73B8-8D2D-E1C439B4681D}"/>
              </a:ext>
            </a:extLst>
          </p:cNvPr>
          <p:cNvSpPr/>
          <p:nvPr/>
        </p:nvSpPr>
        <p:spPr>
          <a:xfrm>
            <a:off x="6245617" y="1008208"/>
            <a:ext cx="5579377" cy="2571648"/>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7AD0D66-FF4E-F352-0028-52169F8FEA8A}"/>
              </a:ext>
            </a:extLst>
          </p:cNvPr>
          <p:cNvSpPr/>
          <p:nvPr/>
        </p:nvSpPr>
        <p:spPr>
          <a:xfrm>
            <a:off x="6245617" y="3726526"/>
            <a:ext cx="5579377" cy="3040797"/>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Subtitle 2">
            <a:extLst>
              <a:ext uri="{FF2B5EF4-FFF2-40B4-BE49-F238E27FC236}">
                <a16:creationId xmlns:a16="http://schemas.microsoft.com/office/drawing/2014/main" id="{580FD9AD-FCA6-4DDB-0F76-AE99F4AE9EFC}"/>
              </a:ext>
            </a:extLst>
          </p:cNvPr>
          <p:cNvSpPr txBox="1">
            <a:spLocks/>
          </p:cNvSpPr>
          <p:nvPr/>
        </p:nvSpPr>
        <p:spPr>
          <a:xfrm>
            <a:off x="3877642" y="1329198"/>
            <a:ext cx="1980329" cy="681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MatrixLib</a:t>
            </a:r>
            <a:endParaRPr lang="en-US" dirty="0"/>
          </a:p>
        </p:txBody>
      </p:sp>
      <p:pic>
        <p:nvPicPr>
          <p:cNvPr id="26" name="Picture 25" descr="A person wearing sunglasses&#10;&#10;Description automatically generated with medium confidence">
            <a:extLst>
              <a:ext uri="{FF2B5EF4-FFF2-40B4-BE49-F238E27FC236}">
                <a16:creationId xmlns:a16="http://schemas.microsoft.com/office/drawing/2014/main" id="{28112ADF-06ED-66F8-AF85-035ECEE1CB5E}"/>
              </a:ext>
            </a:extLst>
          </p:cNvPr>
          <p:cNvPicPr>
            <a:picLocks noChangeAspect="1"/>
          </p:cNvPicPr>
          <p:nvPr/>
        </p:nvPicPr>
        <p:blipFill rotWithShape="1">
          <a:blip r:embed="rId2">
            <a:extLst>
              <a:ext uri="{28A0092B-C50C-407E-A947-70E740481C1C}">
                <a14:useLocalDpi xmlns:a14="http://schemas.microsoft.com/office/drawing/2010/main" val="0"/>
              </a:ext>
            </a:extLst>
          </a:blip>
          <a:srcRect l="4099" b="4615"/>
          <a:stretch/>
        </p:blipFill>
        <p:spPr>
          <a:xfrm>
            <a:off x="8673367" y="1885205"/>
            <a:ext cx="1265712" cy="1509105"/>
          </a:xfrm>
          <a:prstGeom prst="rect">
            <a:avLst/>
          </a:prstGeom>
        </p:spPr>
      </p:pic>
      <p:pic>
        <p:nvPicPr>
          <p:cNvPr id="25" name="Graphic 24" descr="Gears with solid fill">
            <a:extLst>
              <a:ext uri="{FF2B5EF4-FFF2-40B4-BE49-F238E27FC236}">
                <a16:creationId xmlns:a16="http://schemas.microsoft.com/office/drawing/2014/main" id="{6A14FF9E-9990-D92D-EC6F-88461A0130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3886" y="1167403"/>
            <a:ext cx="1472354" cy="1472354"/>
          </a:xfrm>
          <a:prstGeom prst="rect">
            <a:avLst/>
          </a:prstGeom>
        </p:spPr>
      </p:pic>
      <p:sp>
        <p:nvSpPr>
          <p:cNvPr id="28" name="Subtitle 2">
            <a:extLst>
              <a:ext uri="{FF2B5EF4-FFF2-40B4-BE49-F238E27FC236}">
                <a16:creationId xmlns:a16="http://schemas.microsoft.com/office/drawing/2014/main" id="{69BA049B-974E-2525-4C53-388B40C5503A}"/>
              </a:ext>
            </a:extLst>
          </p:cNvPr>
          <p:cNvSpPr txBox="1">
            <a:spLocks/>
          </p:cNvSpPr>
          <p:nvPr/>
        </p:nvSpPr>
        <p:spPr>
          <a:xfrm>
            <a:off x="9318877" y="1264949"/>
            <a:ext cx="2325113" cy="76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MorpheusDSL</a:t>
            </a:r>
            <a:endParaRPr lang="en-US" dirty="0"/>
          </a:p>
        </p:txBody>
      </p:sp>
      <p:sp>
        <p:nvSpPr>
          <p:cNvPr id="29" name="Subtitle 2">
            <a:extLst>
              <a:ext uri="{FF2B5EF4-FFF2-40B4-BE49-F238E27FC236}">
                <a16:creationId xmlns:a16="http://schemas.microsoft.com/office/drawing/2014/main" id="{C7959CFF-9913-ACB3-A0B2-10A7082C9C14}"/>
              </a:ext>
            </a:extLst>
          </p:cNvPr>
          <p:cNvSpPr txBox="1">
            <a:spLocks/>
          </p:cNvSpPr>
          <p:nvPr/>
        </p:nvSpPr>
        <p:spPr>
          <a:xfrm>
            <a:off x="8342193" y="3895169"/>
            <a:ext cx="3503664" cy="766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t>Normalized Matrix</a:t>
            </a:r>
            <a:endParaRPr lang="en-US" dirty="0"/>
          </a:p>
        </p:txBody>
      </p:sp>
      <p:graphicFrame>
        <p:nvGraphicFramePr>
          <p:cNvPr id="34" name="Table 30">
            <a:extLst>
              <a:ext uri="{FF2B5EF4-FFF2-40B4-BE49-F238E27FC236}">
                <a16:creationId xmlns:a16="http://schemas.microsoft.com/office/drawing/2014/main" id="{95C44465-BC7F-1F4B-4AAE-B1BC73FE05B8}"/>
              </a:ext>
            </a:extLst>
          </p:cNvPr>
          <p:cNvGraphicFramePr>
            <a:graphicFrameLocks noGrp="1"/>
          </p:cNvGraphicFramePr>
          <p:nvPr/>
        </p:nvGraphicFramePr>
        <p:xfrm>
          <a:off x="9102580" y="4649105"/>
          <a:ext cx="841828" cy="1326267"/>
        </p:xfrm>
        <a:graphic>
          <a:graphicData uri="http://schemas.openxmlformats.org/drawingml/2006/table">
            <a:tbl>
              <a:tblPr firstRow="1" bandRow="1">
                <a:tableStyleId>{21E4AEA4-8DFA-4A89-87EB-49C32662AFE0}</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3" name="Table 30">
            <a:extLst>
              <a:ext uri="{FF2B5EF4-FFF2-40B4-BE49-F238E27FC236}">
                <a16:creationId xmlns:a16="http://schemas.microsoft.com/office/drawing/2014/main" id="{7CC11417-C7C2-6977-15A0-EC2B78158864}"/>
              </a:ext>
            </a:extLst>
          </p:cNvPr>
          <p:cNvGraphicFramePr>
            <a:graphicFrameLocks noGrp="1"/>
          </p:cNvGraphicFramePr>
          <p:nvPr/>
        </p:nvGraphicFramePr>
        <p:xfrm>
          <a:off x="8893609" y="4811126"/>
          <a:ext cx="841827" cy="1326267"/>
        </p:xfrm>
        <a:graphic>
          <a:graphicData uri="http://schemas.openxmlformats.org/drawingml/2006/table">
            <a:tbl>
              <a:tblPr firstRow="1" bandRow="1">
                <a:tableStyleId>{5C22544A-7EE6-4342-B048-85BDC9FD1C3A}</a:tableStyleId>
              </a:tblPr>
              <a:tblGrid>
                <a:gridCol w="280609">
                  <a:extLst>
                    <a:ext uri="{9D8B030D-6E8A-4147-A177-3AD203B41FA5}">
                      <a16:colId xmlns:a16="http://schemas.microsoft.com/office/drawing/2014/main" val="3404415691"/>
                    </a:ext>
                  </a:extLst>
                </a:gridCol>
                <a:gridCol w="280609">
                  <a:extLst>
                    <a:ext uri="{9D8B030D-6E8A-4147-A177-3AD203B41FA5}">
                      <a16:colId xmlns:a16="http://schemas.microsoft.com/office/drawing/2014/main" val="873243369"/>
                    </a:ext>
                  </a:extLst>
                </a:gridCol>
                <a:gridCol w="280609">
                  <a:extLst>
                    <a:ext uri="{9D8B030D-6E8A-4147-A177-3AD203B41FA5}">
                      <a16:colId xmlns:a16="http://schemas.microsoft.com/office/drawing/2014/main" val="490945295"/>
                    </a:ext>
                  </a:extLst>
                </a:gridCol>
              </a:tblGrid>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0" name="Table 30">
            <a:extLst>
              <a:ext uri="{FF2B5EF4-FFF2-40B4-BE49-F238E27FC236}">
                <a16:creationId xmlns:a16="http://schemas.microsoft.com/office/drawing/2014/main" id="{D16E8A02-56CC-86AC-691D-A9F4BEB5016E}"/>
              </a:ext>
            </a:extLst>
          </p:cNvPr>
          <p:cNvGraphicFramePr>
            <a:graphicFrameLocks noGrp="1"/>
          </p:cNvGraphicFramePr>
          <p:nvPr/>
        </p:nvGraphicFramePr>
        <p:xfrm>
          <a:off x="8532049" y="5055648"/>
          <a:ext cx="841828" cy="1326267"/>
        </p:xfrm>
        <a:graphic>
          <a:graphicData uri="http://schemas.openxmlformats.org/drawingml/2006/table">
            <a:tbl>
              <a:tblPr firstRow="1" bandRow="1">
                <a:tableStyleId>{93296810-A885-4BE3-A3E7-6D5BEEA58F35}</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sp>
        <p:nvSpPr>
          <p:cNvPr id="35" name="Subtitle 2">
            <a:extLst>
              <a:ext uri="{FF2B5EF4-FFF2-40B4-BE49-F238E27FC236}">
                <a16:creationId xmlns:a16="http://schemas.microsoft.com/office/drawing/2014/main" id="{BE357554-8E8D-64CE-7EAA-7FAC71D660B4}"/>
              </a:ext>
            </a:extLst>
          </p:cNvPr>
          <p:cNvSpPr txBox="1">
            <a:spLocks/>
          </p:cNvSpPr>
          <p:nvPr/>
        </p:nvSpPr>
        <p:spPr>
          <a:xfrm>
            <a:off x="5841454" y="4745511"/>
            <a:ext cx="5352008" cy="11456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0" i="1" dirty="0"/>
              <a:t>Op</a:t>
            </a:r>
            <a:r>
              <a:rPr lang="en-US" sz="10000" dirty="0"/>
              <a:t>(       )</a:t>
            </a:r>
          </a:p>
        </p:txBody>
      </p:sp>
      <p:sp>
        <p:nvSpPr>
          <p:cNvPr id="36" name="Left Bracket 35">
            <a:extLst>
              <a:ext uri="{FF2B5EF4-FFF2-40B4-BE49-F238E27FC236}">
                <a16:creationId xmlns:a16="http://schemas.microsoft.com/office/drawing/2014/main" id="{B789976F-7382-0552-569B-B407C34C6F8F}"/>
              </a:ext>
            </a:extLst>
          </p:cNvPr>
          <p:cNvSpPr/>
          <p:nvPr/>
        </p:nvSpPr>
        <p:spPr>
          <a:xfrm>
            <a:off x="8389841" y="4495813"/>
            <a:ext cx="622237" cy="2033581"/>
          </a:xfrm>
          <a:prstGeom prst="leftBracket">
            <a:avLst/>
          </a:prstGeom>
          <a:ln w="762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37" name="Left Bracket 36">
            <a:extLst>
              <a:ext uri="{FF2B5EF4-FFF2-40B4-BE49-F238E27FC236}">
                <a16:creationId xmlns:a16="http://schemas.microsoft.com/office/drawing/2014/main" id="{85D5B810-D1D4-334B-0F19-A8AEDFC57502}"/>
              </a:ext>
            </a:extLst>
          </p:cNvPr>
          <p:cNvSpPr/>
          <p:nvPr/>
        </p:nvSpPr>
        <p:spPr>
          <a:xfrm flipH="1">
            <a:off x="9380858" y="4495820"/>
            <a:ext cx="713167" cy="2033581"/>
          </a:xfrm>
          <a:prstGeom prst="leftBracket">
            <a:avLst/>
          </a:prstGeom>
          <a:ln w="76200">
            <a:solidFill>
              <a:schemeClr val="accent1">
                <a:lumMod val="50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pic>
        <p:nvPicPr>
          <p:cNvPr id="24" name="Picture 23" descr="Icon&#10;&#10;Description automatically generated">
            <a:extLst>
              <a:ext uri="{FF2B5EF4-FFF2-40B4-BE49-F238E27FC236}">
                <a16:creationId xmlns:a16="http://schemas.microsoft.com/office/drawing/2014/main" id="{FAA0E3C1-E64A-65C7-213C-E0B48D1500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4739" y="5732586"/>
            <a:ext cx="807949" cy="807949"/>
          </a:xfrm>
          <a:prstGeom prst="rect">
            <a:avLst/>
          </a:prstGeom>
        </p:spPr>
      </p:pic>
      <p:graphicFrame>
        <p:nvGraphicFramePr>
          <p:cNvPr id="27" name="Table 30">
            <a:extLst>
              <a:ext uri="{FF2B5EF4-FFF2-40B4-BE49-F238E27FC236}">
                <a16:creationId xmlns:a16="http://schemas.microsoft.com/office/drawing/2014/main" id="{B289D5AA-FF2F-E153-3EC4-BB0517BB1683}"/>
              </a:ext>
            </a:extLst>
          </p:cNvPr>
          <p:cNvGraphicFramePr>
            <a:graphicFrameLocks noGrp="1"/>
          </p:cNvGraphicFramePr>
          <p:nvPr/>
        </p:nvGraphicFramePr>
        <p:xfrm>
          <a:off x="1581266" y="1712563"/>
          <a:ext cx="841828" cy="1326267"/>
        </p:xfrm>
        <a:graphic>
          <a:graphicData uri="http://schemas.openxmlformats.org/drawingml/2006/table">
            <a:tbl>
              <a:tblPr firstRow="1" bandRow="1">
                <a:tableStyleId>{21E4AEA4-8DFA-4A89-87EB-49C32662AFE0}</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2" name="Table 30">
            <a:extLst>
              <a:ext uri="{FF2B5EF4-FFF2-40B4-BE49-F238E27FC236}">
                <a16:creationId xmlns:a16="http://schemas.microsoft.com/office/drawing/2014/main" id="{32F8A017-7ED0-B9B5-DF6F-564AC3A9AAF3}"/>
              </a:ext>
            </a:extLst>
          </p:cNvPr>
          <p:cNvGraphicFramePr>
            <a:graphicFrameLocks noGrp="1"/>
          </p:cNvGraphicFramePr>
          <p:nvPr/>
        </p:nvGraphicFramePr>
        <p:xfrm>
          <a:off x="1581266" y="5069452"/>
          <a:ext cx="841828" cy="1326267"/>
        </p:xfrm>
        <a:graphic>
          <a:graphicData uri="http://schemas.openxmlformats.org/drawingml/2006/table">
            <a:tbl>
              <a:tblPr firstRow="1" bandRow="1">
                <a:tableStyleId>{93296810-A885-4BE3-A3E7-6D5BEEA58F35}</a:tableStyleId>
              </a:tblPr>
              <a:tblGrid>
                <a:gridCol w="420914">
                  <a:extLst>
                    <a:ext uri="{9D8B030D-6E8A-4147-A177-3AD203B41FA5}">
                      <a16:colId xmlns:a16="http://schemas.microsoft.com/office/drawing/2014/main" val="3404415691"/>
                    </a:ext>
                  </a:extLst>
                </a:gridCol>
                <a:gridCol w="420914">
                  <a:extLst>
                    <a:ext uri="{9D8B030D-6E8A-4147-A177-3AD203B41FA5}">
                      <a16:colId xmlns:a16="http://schemas.microsoft.com/office/drawing/2014/main" val="873243369"/>
                    </a:ext>
                  </a:extLst>
                </a:gridCol>
              </a:tblGrid>
              <a:tr h="44208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38" name="Table 30">
            <a:extLst>
              <a:ext uri="{FF2B5EF4-FFF2-40B4-BE49-F238E27FC236}">
                <a16:creationId xmlns:a16="http://schemas.microsoft.com/office/drawing/2014/main" id="{D519E1B2-9468-08AD-81A8-CA365CDDCFAF}"/>
              </a:ext>
            </a:extLst>
          </p:cNvPr>
          <p:cNvGraphicFramePr>
            <a:graphicFrameLocks noGrp="1"/>
          </p:cNvGraphicFramePr>
          <p:nvPr/>
        </p:nvGraphicFramePr>
        <p:xfrm>
          <a:off x="1581267" y="3382116"/>
          <a:ext cx="841827" cy="1326267"/>
        </p:xfrm>
        <a:graphic>
          <a:graphicData uri="http://schemas.openxmlformats.org/drawingml/2006/table">
            <a:tbl>
              <a:tblPr firstRow="1" bandRow="1">
                <a:tableStyleId>{5C22544A-7EE6-4342-B048-85BDC9FD1C3A}</a:tableStyleId>
              </a:tblPr>
              <a:tblGrid>
                <a:gridCol w="280609">
                  <a:extLst>
                    <a:ext uri="{9D8B030D-6E8A-4147-A177-3AD203B41FA5}">
                      <a16:colId xmlns:a16="http://schemas.microsoft.com/office/drawing/2014/main" val="3404415691"/>
                    </a:ext>
                  </a:extLst>
                </a:gridCol>
                <a:gridCol w="280609">
                  <a:extLst>
                    <a:ext uri="{9D8B030D-6E8A-4147-A177-3AD203B41FA5}">
                      <a16:colId xmlns:a16="http://schemas.microsoft.com/office/drawing/2014/main" val="873243369"/>
                    </a:ext>
                  </a:extLst>
                </a:gridCol>
                <a:gridCol w="280609">
                  <a:extLst>
                    <a:ext uri="{9D8B030D-6E8A-4147-A177-3AD203B41FA5}">
                      <a16:colId xmlns:a16="http://schemas.microsoft.com/office/drawing/2014/main" val="490945295"/>
                    </a:ext>
                  </a:extLst>
                </a:gridCol>
              </a:tblGrid>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442089">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44208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sp>
        <p:nvSpPr>
          <p:cNvPr id="40" name="Subtitle 2">
            <a:extLst>
              <a:ext uri="{FF2B5EF4-FFF2-40B4-BE49-F238E27FC236}">
                <a16:creationId xmlns:a16="http://schemas.microsoft.com/office/drawing/2014/main" id="{3B2C15FC-FD35-9F5E-7FF0-F659B8F5ED56}"/>
              </a:ext>
            </a:extLst>
          </p:cNvPr>
          <p:cNvSpPr txBox="1">
            <a:spLocks/>
          </p:cNvSpPr>
          <p:nvPr/>
        </p:nvSpPr>
        <p:spPr>
          <a:xfrm>
            <a:off x="0" y="2035150"/>
            <a:ext cx="3369385" cy="681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Op</a:t>
            </a:r>
            <a:r>
              <a:rPr lang="en-US" sz="4400" dirty="0"/>
              <a:t>(         )</a:t>
            </a:r>
          </a:p>
        </p:txBody>
      </p:sp>
      <p:sp>
        <p:nvSpPr>
          <p:cNvPr id="41" name="Subtitle 2">
            <a:extLst>
              <a:ext uri="{FF2B5EF4-FFF2-40B4-BE49-F238E27FC236}">
                <a16:creationId xmlns:a16="http://schemas.microsoft.com/office/drawing/2014/main" id="{B7CFAED0-8FCB-E71D-95BD-11D185E2315E}"/>
              </a:ext>
            </a:extLst>
          </p:cNvPr>
          <p:cNvSpPr txBox="1">
            <a:spLocks/>
          </p:cNvSpPr>
          <p:nvPr/>
        </p:nvSpPr>
        <p:spPr>
          <a:xfrm>
            <a:off x="0" y="3780858"/>
            <a:ext cx="3369385" cy="681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Op</a:t>
            </a:r>
            <a:r>
              <a:rPr lang="en-US" sz="4400" dirty="0"/>
              <a:t>(         )</a:t>
            </a:r>
          </a:p>
        </p:txBody>
      </p:sp>
      <p:sp>
        <p:nvSpPr>
          <p:cNvPr id="42" name="Subtitle 2">
            <a:extLst>
              <a:ext uri="{FF2B5EF4-FFF2-40B4-BE49-F238E27FC236}">
                <a16:creationId xmlns:a16="http://schemas.microsoft.com/office/drawing/2014/main" id="{6F491BF7-1567-AB74-0F2F-37851563D8C6}"/>
              </a:ext>
            </a:extLst>
          </p:cNvPr>
          <p:cNvSpPr txBox="1">
            <a:spLocks/>
          </p:cNvSpPr>
          <p:nvPr/>
        </p:nvSpPr>
        <p:spPr>
          <a:xfrm>
            <a:off x="-16276" y="5531238"/>
            <a:ext cx="3369385" cy="6810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i="1" dirty="0"/>
              <a:t>Op</a:t>
            </a:r>
            <a:r>
              <a:rPr lang="en-US" sz="4400" dirty="0"/>
              <a:t>(         )</a:t>
            </a:r>
          </a:p>
        </p:txBody>
      </p:sp>
      <p:pic>
        <p:nvPicPr>
          <p:cNvPr id="3" name="Graphic 2" descr="Filter with solid fill">
            <a:extLst>
              <a:ext uri="{FF2B5EF4-FFF2-40B4-BE49-F238E27FC236}">
                <a16:creationId xmlns:a16="http://schemas.microsoft.com/office/drawing/2014/main" id="{518987F1-0ECC-00B7-C17A-D81AC9BD18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36862" y="2469867"/>
            <a:ext cx="2156833" cy="1690744"/>
          </a:xfrm>
          <a:prstGeom prst="rect">
            <a:avLst/>
          </a:prstGeom>
        </p:spPr>
      </p:pic>
      <p:sp>
        <p:nvSpPr>
          <p:cNvPr id="43" name="Subtitle 2">
            <a:extLst>
              <a:ext uri="{FF2B5EF4-FFF2-40B4-BE49-F238E27FC236}">
                <a16:creationId xmlns:a16="http://schemas.microsoft.com/office/drawing/2014/main" id="{49493668-7616-0F14-F3D9-4FE1B7F9C783}"/>
              </a:ext>
            </a:extLst>
          </p:cNvPr>
          <p:cNvSpPr txBox="1">
            <a:spLocks/>
          </p:cNvSpPr>
          <p:nvPr/>
        </p:nvSpPr>
        <p:spPr>
          <a:xfrm>
            <a:off x="3968627" y="2031125"/>
            <a:ext cx="1980329" cy="68109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PL Domain </a:t>
            </a:r>
          </a:p>
          <a:p>
            <a:pPr marL="0" indent="0">
              <a:buNone/>
            </a:pPr>
            <a:r>
              <a:rPr lang="en-US" b="1" dirty="0"/>
              <a:t>knowledge</a:t>
            </a:r>
            <a:endParaRPr lang="en-US" dirty="0"/>
          </a:p>
        </p:txBody>
      </p:sp>
      <p:sp>
        <p:nvSpPr>
          <p:cNvPr id="4" name="Arrow: Right 3">
            <a:extLst>
              <a:ext uri="{FF2B5EF4-FFF2-40B4-BE49-F238E27FC236}">
                <a16:creationId xmlns:a16="http://schemas.microsoft.com/office/drawing/2014/main" id="{CD690A95-A59A-4E0A-FB0A-3BA8FD3FFD25}"/>
              </a:ext>
            </a:extLst>
          </p:cNvPr>
          <p:cNvSpPr/>
          <p:nvPr/>
        </p:nvSpPr>
        <p:spPr>
          <a:xfrm>
            <a:off x="5575246" y="2536284"/>
            <a:ext cx="1764347" cy="44472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1F87895F-4037-8AC2-1AD7-CDF9B98F19C8}"/>
              </a:ext>
            </a:extLst>
          </p:cNvPr>
          <p:cNvSpPr/>
          <p:nvPr/>
        </p:nvSpPr>
        <p:spPr>
          <a:xfrm rot="10800000">
            <a:off x="5514798" y="1987449"/>
            <a:ext cx="1764347" cy="444720"/>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6A72B80C-57A9-72CE-B3F2-B13AEC53E5F5}"/>
              </a:ext>
            </a:extLst>
          </p:cNvPr>
          <p:cNvSpPr/>
          <p:nvPr/>
        </p:nvSpPr>
        <p:spPr>
          <a:xfrm rot="5400000">
            <a:off x="5782561" y="3795556"/>
            <a:ext cx="1764347" cy="444720"/>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2FACB828-200C-33F1-44D9-2ECD9344ECEE}"/>
              </a:ext>
            </a:extLst>
          </p:cNvPr>
          <p:cNvSpPr/>
          <p:nvPr/>
        </p:nvSpPr>
        <p:spPr>
          <a:xfrm rot="16200000">
            <a:off x="6296159" y="3765287"/>
            <a:ext cx="1764347" cy="444720"/>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Arrow: Bent 16">
            <a:extLst>
              <a:ext uri="{FF2B5EF4-FFF2-40B4-BE49-F238E27FC236}">
                <a16:creationId xmlns:a16="http://schemas.microsoft.com/office/drawing/2014/main" id="{676BBFB8-2DCB-331B-9D55-F429EE042981}"/>
              </a:ext>
            </a:extLst>
          </p:cNvPr>
          <p:cNvSpPr/>
          <p:nvPr/>
        </p:nvSpPr>
        <p:spPr>
          <a:xfrm rot="10800000">
            <a:off x="2724010" y="3121314"/>
            <a:ext cx="2156833" cy="1326266"/>
          </a:xfrm>
          <a:prstGeom prst="bentArrow">
            <a:avLst>
              <a:gd name="adj1" fmla="val 25000"/>
              <a:gd name="adj2" fmla="val 25669"/>
              <a:gd name="adj3" fmla="val 25000"/>
              <a:gd name="adj4" fmla="val 4375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Arrow: Bent 53">
            <a:extLst>
              <a:ext uri="{FF2B5EF4-FFF2-40B4-BE49-F238E27FC236}">
                <a16:creationId xmlns:a16="http://schemas.microsoft.com/office/drawing/2014/main" id="{61B2422A-245C-EAC9-885A-1941714C365A}"/>
              </a:ext>
            </a:extLst>
          </p:cNvPr>
          <p:cNvSpPr/>
          <p:nvPr/>
        </p:nvSpPr>
        <p:spPr>
          <a:xfrm rot="10800000" flipV="1">
            <a:off x="2777917" y="2104654"/>
            <a:ext cx="1053704" cy="2104877"/>
          </a:xfrm>
          <a:prstGeom prst="bentArrow">
            <a:avLst>
              <a:gd name="adj1" fmla="val 25000"/>
              <a:gd name="adj2" fmla="val 24723"/>
              <a:gd name="adj3" fmla="val 23108"/>
              <a:gd name="adj4" fmla="val 4423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Arrow: Bent 54">
            <a:extLst>
              <a:ext uri="{FF2B5EF4-FFF2-40B4-BE49-F238E27FC236}">
                <a16:creationId xmlns:a16="http://schemas.microsoft.com/office/drawing/2014/main" id="{E49BC301-A4E2-6A86-2451-C2B1DC6AC916}"/>
              </a:ext>
            </a:extLst>
          </p:cNvPr>
          <p:cNvSpPr/>
          <p:nvPr/>
        </p:nvSpPr>
        <p:spPr>
          <a:xfrm rot="10800000">
            <a:off x="2780689" y="4110749"/>
            <a:ext cx="1076188" cy="2101580"/>
          </a:xfrm>
          <a:prstGeom prst="bentArrow">
            <a:avLst>
              <a:gd name="adj1" fmla="val 25000"/>
              <a:gd name="adj2" fmla="val 24723"/>
              <a:gd name="adj3" fmla="val 23108"/>
              <a:gd name="adj4" fmla="val 4423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Arrow: Right 55">
            <a:extLst>
              <a:ext uri="{FF2B5EF4-FFF2-40B4-BE49-F238E27FC236}">
                <a16:creationId xmlns:a16="http://schemas.microsoft.com/office/drawing/2014/main" id="{2C5F7927-D7BD-B5E1-2BDB-F570F4E8147E}"/>
              </a:ext>
            </a:extLst>
          </p:cNvPr>
          <p:cNvSpPr/>
          <p:nvPr/>
        </p:nvSpPr>
        <p:spPr>
          <a:xfrm rot="10800000">
            <a:off x="8399116" y="232474"/>
            <a:ext cx="516018" cy="45414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ubtitle 2">
            <a:extLst>
              <a:ext uri="{FF2B5EF4-FFF2-40B4-BE49-F238E27FC236}">
                <a16:creationId xmlns:a16="http://schemas.microsoft.com/office/drawing/2014/main" id="{3DF746D2-9E8E-4F76-B517-D6A813167B50}"/>
              </a:ext>
            </a:extLst>
          </p:cNvPr>
          <p:cNvSpPr txBox="1">
            <a:spLocks/>
          </p:cNvSpPr>
          <p:nvPr/>
        </p:nvSpPr>
        <p:spPr>
          <a:xfrm>
            <a:off x="8893609" y="159079"/>
            <a:ext cx="2325113" cy="7661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MatrixLib interop</a:t>
            </a:r>
            <a:endParaRPr lang="en-US" dirty="0"/>
          </a:p>
        </p:txBody>
      </p:sp>
      <p:sp>
        <p:nvSpPr>
          <p:cNvPr id="58" name="Arrow: Right 57">
            <a:extLst>
              <a:ext uri="{FF2B5EF4-FFF2-40B4-BE49-F238E27FC236}">
                <a16:creationId xmlns:a16="http://schemas.microsoft.com/office/drawing/2014/main" id="{A68A3F7B-D6C8-E6F2-B3E9-0EF680A72998}"/>
              </a:ext>
            </a:extLst>
          </p:cNvPr>
          <p:cNvSpPr/>
          <p:nvPr/>
        </p:nvSpPr>
        <p:spPr>
          <a:xfrm rot="10800000">
            <a:off x="4782155" y="265461"/>
            <a:ext cx="516018" cy="454143"/>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Subtitle 2">
            <a:extLst>
              <a:ext uri="{FF2B5EF4-FFF2-40B4-BE49-F238E27FC236}">
                <a16:creationId xmlns:a16="http://schemas.microsoft.com/office/drawing/2014/main" id="{3C4D4A7F-BFBC-1188-5180-E8693B30601B}"/>
              </a:ext>
            </a:extLst>
          </p:cNvPr>
          <p:cNvSpPr txBox="1">
            <a:spLocks/>
          </p:cNvSpPr>
          <p:nvPr/>
        </p:nvSpPr>
        <p:spPr>
          <a:xfrm>
            <a:off x="5375064" y="157494"/>
            <a:ext cx="2325113" cy="7661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Built-in</a:t>
            </a:r>
          </a:p>
          <a:p>
            <a:pPr marL="0" indent="0">
              <a:buNone/>
            </a:pPr>
            <a:r>
              <a:rPr lang="en-US" b="1" dirty="0"/>
              <a:t>interop</a:t>
            </a:r>
            <a:endParaRPr lang="en-US" dirty="0"/>
          </a:p>
        </p:txBody>
      </p:sp>
      <p:sp>
        <p:nvSpPr>
          <p:cNvPr id="60" name="Arrow: Right 59">
            <a:extLst>
              <a:ext uri="{FF2B5EF4-FFF2-40B4-BE49-F238E27FC236}">
                <a16:creationId xmlns:a16="http://schemas.microsoft.com/office/drawing/2014/main" id="{6C061D72-DA51-68BF-2D4C-1289A66EC4A6}"/>
              </a:ext>
            </a:extLst>
          </p:cNvPr>
          <p:cNvSpPr/>
          <p:nvPr/>
        </p:nvSpPr>
        <p:spPr>
          <a:xfrm rot="10800000">
            <a:off x="1149021" y="258482"/>
            <a:ext cx="516018" cy="454143"/>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Subtitle 2">
            <a:extLst>
              <a:ext uri="{FF2B5EF4-FFF2-40B4-BE49-F238E27FC236}">
                <a16:creationId xmlns:a16="http://schemas.microsoft.com/office/drawing/2014/main" id="{FDA44ACA-BBCD-8299-91B2-039591CD659B}"/>
              </a:ext>
            </a:extLst>
          </p:cNvPr>
          <p:cNvSpPr txBox="1">
            <a:spLocks/>
          </p:cNvSpPr>
          <p:nvPr/>
        </p:nvSpPr>
        <p:spPr>
          <a:xfrm>
            <a:off x="1643514" y="185087"/>
            <a:ext cx="2325113" cy="76617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In-PL</a:t>
            </a:r>
          </a:p>
          <a:p>
            <a:pPr marL="0" indent="0">
              <a:buNone/>
            </a:pPr>
            <a:r>
              <a:rPr lang="en-US" b="1" dirty="0"/>
              <a:t>invocation</a:t>
            </a:r>
            <a:endParaRPr lang="en-US" dirty="0"/>
          </a:p>
        </p:txBody>
      </p:sp>
      <p:pic>
        <p:nvPicPr>
          <p:cNvPr id="39" name="Picture 38" descr="Logo, icon&#10;&#10;Description automatically generated">
            <a:extLst>
              <a:ext uri="{FF2B5EF4-FFF2-40B4-BE49-F238E27FC236}">
                <a16:creationId xmlns:a16="http://schemas.microsoft.com/office/drawing/2014/main" id="{D925E8F6-83ED-DB33-7F17-1D32131374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6428" y="5604743"/>
            <a:ext cx="991195" cy="768176"/>
          </a:xfrm>
          <a:prstGeom prst="rect">
            <a:avLst/>
          </a:prstGeom>
        </p:spPr>
      </p:pic>
      <p:sp>
        <p:nvSpPr>
          <p:cNvPr id="46" name="Rectangle: Rounded Corners 45">
            <a:extLst>
              <a:ext uri="{FF2B5EF4-FFF2-40B4-BE49-F238E27FC236}">
                <a16:creationId xmlns:a16="http://schemas.microsoft.com/office/drawing/2014/main" id="{C79718E0-3FD3-E0C9-A99D-9CB1201FE27E}"/>
              </a:ext>
            </a:extLst>
          </p:cNvPr>
          <p:cNvSpPr/>
          <p:nvPr/>
        </p:nvSpPr>
        <p:spPr>
          <a:xfrm>
            <a:off x="8729318" y="5107576"/>
            <a:ext cx="1021259" cy="943733"/>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pic>
        <p:nvPicPr>
          <p:cNvPr id="45" name="Picture 44" descr="Logo, icon&#10;&#10;Description automatically generated">
            <a:extLst>
              <a:ext uri="{FF2B5EF4-FFF2-40B4-BE49-F238E27FC236}">
                <a16:creationId xmlns:a16="http://schemas.microsoft.com/office/drawing/2014/main" id="{6347B916-02C7-3B69-C861-E7A53A73D7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15379" y="5268851"/>
            <a:ext cx="746417" cy="578473"/>
          </a:xfrm>
          <a:prstGeom prst="rect">
            <a:avLst/>
          </a:prstGeom>
        </p:spPr>
      </p:pic>
      <p:sp>
        <p:nvSpPr>
          <p:cNvPr id="2" name="Slide Number Placeholder 1">
            <a:extLst>
              <a:ext uri="{FF2B5EF4-FFF2-40B4-BE49-F238E27FC236}">
                <a16:creationId xmlns:a16="http://schemas.microsoft.com/office/drawing/2014/main" id="{DA4D546F-431E-8413-E507-7D22DC66B3EC}"/>
              </a:ext>
            </a:extLst>
          </p:cNvPr>
          <p:cNvSpPr>
            <a:spLocks noGrp="1"/>
          </p:cNvSpPr>
          <p:nvPr>
            <p:ph type="sldNum" sz="quarter" idx="12"/>
          </p:nvPr>
        </p:nvSpPr>
        <p:spPr/>
        <p:txBody>
          <a:bodyPr/>
          <a:lstStyle/>
          <a:p>
            <a:fld id="{12AAB52A-0632-4CEC-889C-627608545C4D}" type="slidenum">
              <a:rPr lang="en-US" smtClean="0"/>
              <a:t>26</a:t>
            </a:fld>
            <a:endParaRPr lang="en-US"/>
          </a:p>
        </p:txBody>
      </p:sp>
    </p:spTree>
    <p:extLst>
      <p:ext uri="{BB962C8B-B14F-4D97-AF65-F5344CB8AC3E}">
        <p14:creationId xmlns:p14="http://schemas.microsoft.com/office/powerpoint/2010/main" val="4163975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r>
              <a:rPr lang="en-US" b="1" dirty="0">
                <a:solidFill>
                  <a:srgbClr val="002060"/>
                </a:solidFill>
              </a:rPr>
              <a:t>Agenda</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838200" y="1690688"/>
            <a:ext cx="9764806" cy="4088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 Introduction</a:t>
            </a:r>
          </a:p>
          <a:p>
            <a:r>
              <a:rPr lang="en-US" sz="4000" dirty="0"/>
              <a:t> </a:t>
            </a:r>
            <a:r>
              <a:rPr lang="en-US" sz="4000" dirty="0" err="1"/>
              <a:t>GraalVM</a:t>
            </a:r>
            <a:endParaRPr lang="en-US" sz="4000" dirty="0"/>
          </a:p>
          <a:p>
            <a:r>
              <a:rPr lang="en-US" sz="4000" dirty="0"/>
              <a:t> Architecture</a:t>
            </a:r>
          </a:p>
          <a:p>
            <a:r>
              <a:rPr lang="en-US" sz="4000" b="1" dirty="0">
                <a:solidFill>
                  <a:srgbClr val="002060"/>
                </a:solidFill>
              </a:rPr>
              <a:t> Evaluation</a:t>
            </a:r>
          </a:p>
          <a:p>
            <a:r>
              <a:rPr lang="en-US" sz="4000" dirty="0"/>
              <a:t> Future Directions</a:t>
            </a:r>
          </a:p>
          <a:p>
            <a:endParaRPr lang="en-US" sz="4000" b="1" i="1" dirty="0"/>
          </a:p>
        </p:txBody>
      </p:sp>
      <p:sp>
        <p:nvSpPr>
          <p:cNvPr id="3" name="Slide Number Placeholder 2">
            <a:extLst>
              <a:ext uri="{FF2B5EF4-FFF2-40B4-BE49-F238E27FC236}">
                <a16:creationId xmlns:a16="http://schemas.microsoft.com/office/drawing/2014/main" id="{A5E05244-169D-A550-30ED-BF90CDE300F9}"/>
              </a:ext>
            </a:extLst>
          </p:cNvPr>
          <p:cNvSpPr>
            <a:spLocks noGrp="1"/>
          </p:cNvSpPr>
          <p:nvPr>
            <p:ph type="sldNum" sz="quarter" idx="12"/>
          </p:nvPr>
        </p:nvSpPr>
        <p:spPr/>
        <p:txBody>
          <a:bodyPr/>
          <a:lstStyle/>
          <a:p>
            <a:fld id="{12AAB52A-0632-4CEC-889C-627608545C4D}" type="slidenum">
              <a:rPr lang="en-US" smtClean="0"/>
              <a:t>27</a:t>
            </a:fld>
            <a:endParaRPr lang="en-US"/>
          </a:p>
        </p:txBody>
      </p:sp>
    </p:spTree>
    <p:extLst>
      <p:ext uri="{BB962C8B-B14F-4D97-AF65-F5344CB8AC3E}">
        <p14:creationId xmlns:p14="http://schemas.microsoft.com/office/powerpoint/2010/main" val="3556200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Evaluation</a:t>
            </a:r>
          </a:p>
        </p:txBody>
      </p:sp>
      <p:sp>
        <p:nvSpPr>
          <p:cNvPr id="19" name="Subtitle 2">
            <a:extLst>
              <a:ext uri="{FF2B5EF4-FFF2-40B4-BE49-F238E27FC236}">
                <a16:creationId xmlns:a16="http://schemas.microsoft.com/office/drawing/2014/main" id="{903CFD1A-A9D1-6176-64E5-F20994A87A3A}"/>
              </a:ext>
            </a:extLst>
          </p:cNvPr>
          <p:cNvSpPr txBox="1">
            <a:spLocks/>
          </p:cNvSpPr>
          <p:nvPr/>
        </p:nvSpPr>
        <p:spPr>
          <a:xfrm>
            <a:off x="252274" y="2424713"/>
            <a:ext cx="3822577" cy="3238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Algorithms:</a:t>
            </a:r>
          </a:p>
          <a:p>
            <a:pPr marL="0" indent="0" algn="ctr">
              <a:buNone/>
            </a:pPr>
            <a:r>
              <a:rPr lang="en-US" sz="3500" dirty="0"/>
              <a:t>Logistic Regression</a:t>
            </a:r>
          </a:p>
          <a:p>
            <a:pPr marL="0" indent="0" algn="ctr">
              <a:buNone/>
            </a:pPr>
            <a:r>
              <a:rPr lang="en-US" sz="3500" dirty="0"/>
              <a:t>K-Means Clustering</a:t>
            </a:r>
          </a:p>
          <a:p>
            <a:pPr marL="0" indent="0" algn="ctr">
              <a:buNone/>
            </a:pPr>
            <a:r>
              <a:rPr lang="en-US" sz="3500" dirty="0"/>
              <a:t>Linear Regression</a:t>
            </a:r>
          </a:p>
          <a:p>
            <a:pPr marL="0" indent="0" algn="ctr">
              <a:buNone/>
            </a:pPr>
            <a:r>
              <a:rPr lang="en-US" sz="3500" dirty="0"/>
              <a:t>GNMF Clustering</a:t>
            </a:r>
          </a:p>
        </p:txBody>
      </p:sp>
      <p:sp>
        <p:nvSpPr>
          <p:cNvPr id="20" name="Subtitle 2">
            <a:extLst>
              <a:ext uri="{FF2B5EF4-FFF2-40B4-BE49-F238E27FC236}">
                <a16:creationId xmlns:a16="http://schemas.microsoft.com/office/drawing/2014/main" id="{4F540090-29FF-DC14-8EED-A47E82CBE147}"/>
              </a:ext>
            </a:extLst>
          </p:cNvPr>
          <p:cNvSpPr txBox="1">
            <a:spLocks/>
          </p:cNvSpPr>
          <p:nvPr/>
        </p:nvSpPr>
        <p:spPr>
          <a:xfrm>
            <a:off x="4184711" y="2424712"/>
            <a:ext cx="3822577" cy="2008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Baselines (in R):</a:t>
            </a:r>
          </a:p>
          <a:p>
            <a:pPr marL="0" indent="0" algn="ctr">
              <a:buNone/>
            </a:pPr>
            <a:r>
              <a:rPr lang="en-US" sz="3500" dirty="0"/>
              <a:t>Morpheus</a:t>
            </a:r>
          </a:p>
          <a:p>
            <a:pPr marL="0" indent="0" algn="ctr">
              <a:buNone/>
            </a:pPr>
            <a:r>
              <a:rPr lang="en-US" sz="3500" dirty="0"/>
              <a:t>Materialized</a:t>
            </a:r>
          </a:p>
        </p:txBody>
      </p:sp>
      <p:sp>
        <p:nvSpPr>
          <p:cNvPr id="21" name="Subtitle 2">
            <a:extLst>
              <a:ext uri="{FF2B5EF4-FFF2-40B4-BE49-F238E27FC236}">
                <a16:creationId xmlns:a16="http://schemas.microsoft.com/office/drawing/2014/main" id="{23B45BB4-E868-98D8-D639-CF57D274A947}"/>
              </a:ext>
            </a:extLst>
          </p:cNvPr>
          <p:cNvSpPr txBox="1">
            <a:spLocks/>
          </p:cNvSpPr>
          <p:nvPr/>
        </p:nvSpPr>
        <p:spPr>
          <a:xfrm>
            <a:off x="7815308" y="2424712"/>
            <a:ext cx="3822577" cy="25201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Setting:</a:t>
            </a:r>
          </a:p>
          <a:p>
            <a:pPr marL="0" indent="0" algn="ctr">
              <a:buNone/>
            </a:pPr>
            <a:r>
              <a:rPr lang="en-US" sz="3500" dirty="0"/>
              <a:t>R language</a:t>
            </a:r>
          </a:p>
          <a:p>
            <a:pPr marL="0" indent="0" algn="ctr">
              <a:buNone/>
            </a:pPr>
            <a:r>
              <a:rPr lang="en-US" sz="3500" dirty="0"/>
              <a:t>Movies dataset</a:t>
            </a:r>
          </a:p>
          <a:p>
            <a:pPr marL="0" indent="0" algn="ctr">
              <a:buNone/>
            </a:pPr>
            <a:r>
              <a:rPr lang="en-US" sz="3500" i="1" dirty="0"/>
              <a:t>(3-table join)</a:t>
            </a:r>
          </a:p>
        </p:txBody>
      </p:sp>
      <p:sp>
        <p:nvSpPr>
          <p:cNvPr id="3" name="Slide Number Placeholder 2">
            <a:extLst>
              <a:ext uri="{FF2B5EF4-FFF2-40B4-BE49-F238E27FC236}">
                <a16:creationId xmlns:a16="http://schemas.microsoft.com/office/drawing/2014/main" id="{D3F40160-7F7E-CF89-B11F-9E9C9CA89AEA}"/>
              </a:ext>
            </a:extLst>
          </p:cNvPr>
          <p:cNvSpPr>
            <a:spLocks noGrp="1"/>
          </p:cNvSpPr>
          <p:nvPr>
            <p:ph type="sldNum" sz="quarter" idx="12"/>
          </p:nvPr>
        </p:nvSpPr>
        <p:spPr/>
        <p:txBody>
          <a:bodyPr/>
          <a:lstStyle/>
          <a:p>
            <a:fld id="{12AAB52A-0632-4CEC-889C-627608545C4D}" type="slidenum">
              <a:rPr lang="en-US" smtClean="0"/>
              <a:t>28</a:t>
            </a:fld>
            <a:endParaRPr lang="en-US"/>
          </a:p>
        </p:txBody>
      </p:sp>
    </p:spTree>
    <p:extLst>
      <p:ext uri="{BB962C8B-B14F-4D97-AF65-F5344CB8AC3E}">
        <p14:creationId xmlns:p14="http://schemas.microsoft.com/office/powerpoint/2010/main" val="211098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build="p"/>
      <p:bldP spid="2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Model Training Time (lower is better)</a:t>
            </a:r>
          </a:p>
        </p:txBody>
      </p:sp>
      <p:graphicFrame>
        <p:nvGraphicFramePr>
          <p:cNvPr id="9" name="Chart 8">
            <a:extLst>
              <a:ext uri="{FF2B5EF4-FFF2-40B4-BE49-F238E27FC236}">
                <a16:creationId xmlns:a16="http://schemas.microsoft.com/office/drawing/2014/main" id="{06A754A3-3187-B3DF-C34D-BC2E8E4E8962}"/>
              </a:ext>
            </a:extLst>
          </p:cNvPr>
          <p:cNvGraphicFramePr/>
          <p:nvPr>
            <p:extLst>
              <p:ext uri="{D42A27DB-BD31-4B8C-83A1-F6EECF244321}">
                <p14:modId xmlns:p14="http://schemas.microsoft.com/office/powerpoint/2010/main" val="3146012029"/>
              </p:ext>
            </p:extLst>
          </p:nvPr>
        </p:nvGraphicFramePr>
        <p:xfrm>
          <a:off x="2032000" y="1439333"/>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10" name="Subtitle 2">
            <a:extLst>
              <a:ext uri="{FF2B5EF4-FFF2-40B4-BE49-F238E27FC236}">
                <a16:creationId xmlns:a16="http://schemas.microsoft.com/office/drawing/2014/main" id="{75296880-855C-5E12-4E8A-CD544329AFE4}"/>
              </a:ext>
            </a:extLst>
          </p:cNvPr>
          <p:cNvSpPr txBox="1">
            <a:spLocks/>
          </p:cNvSpPr>
          <p:nvPr/>
        </p:nvSpPr>
        <p:spPr>
          <a:xfrm>
            <a:off x="5268688" y="2764896"/>
            <a:ext cx="1654624"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 i="1" dirty="0"/>
              <a:t>165 sec</a:t>
            </a:r>
          </a:p>
        </p:txBody>
      </p:sp>
      <p:sp>
        <p:nvSpPr>
          <p:cNvPr id="12" name="Subtitle 2">
            <a:extLst>
              <a:ext uri="{FF2B5EF4-FFF2-40B4-BE49-F238E27FC236}">
                <a16:creationId xmlns:a16="http://schemas.microsoft.com/office/drawing/2014/main" id="{05736D09-80D1-E7A9-0F64-F6F541B32E90}"/>
              </a:ext>
            </a:extLst>
          </p:cNvPr>
          <p:cNvSpPr txBox="1">
            <a:spLocks/>
          </p:cNvSpPr>
          <p:nvPr/>
        </p:nvSpPr>
        <p:spPr>
          <a:xfrm>
            <a:off x="7458610" y="4894619"/>
            <a:ext cx="1654624"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358</a:t>
            </a:r>
            <a:r>
              <a:rPr lang="en-US" sz="2500" i="1" dirty="0"/>
              <a:t> sec</a:t>
            </a:r>
          </a:p>
        </p:txBody>
      </p:sp>
      <p:sp>
        <p:nvSpPr>
          <p:cNvPr id="13" name="Subtitle 2">
            <a:extLst>
              <a:ext uri="{FF2B5EF4-FFF2-40B4-BE49-F238E27FC236}">
                <a16:creationId xmlns:a16="http://schemas.microsoft.com/office/drawing/2014/main" id="{CD985378-26A1-D58D-35C2-C8EB2F39F8D2}"/>
              </a:ext>
            </a:extLst>
          </p:cNvPr>
          <p:cNvSpPr txBox="1">
            <a:spLocks/>
          </p:cNvSpPr>
          <p:nvPr/>
        </p:nvSpPr>
        <p:spPr>
          <a:xfrm>
            <a:off x="3532652" y="2440217"/>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8.13x speed-up</a:t>
            </a:r>
          </a:p>
        </p:txBody>
      </p:sp>
      <p:sp>
        <p:nvSpPr>
          <p:cNvPr id="14" name="Subtitle 2">
            <a:extLst>
              <a:ext uri="{FF2B5EF4-FFF2-40B4-BE49-F238E27FC236}">
                <a16:creationId xmlns:a16="http://schemas.microsoft.com/office/drawing/2014/main" id="{2F6BB8E8-F57B-A1BF-8864-B77274707A27}"/>
              </a:ext>
            </a:extLst>
          </p:cNvPr>
          <p:cNvSpPr txBox="1">
            <a:spLocks/>
          </p:cNvSpPr>
          <p:nvPr/>
        </p:nvSpPr>
        <p:spPr>
          <a:xfrm>
            <a:off x="3532651" y="2054500"/>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8.56x speed-up</a:t>
            </a:r>
          </a:p>
        </p:txBody>
      </p:sp>
      <p:sp>
        <p:nvSpPr>
          <p:cNvPr id="15" name="Subtitle 2">
            <a:extLst>
              <a:ext uri="{FF2B5EF4-FFF2-40B4-BE49-F238E27FC236}">
                <a16:creationId xmlns:a16="http://schemas.microsoft.com/office/drawing/2014/main" id="{A3DA072D-1058-6E6E-DD71-C0E653ABE719}"/>
              </a:ext>
            </a:extLst>
          </p:cNvPr>
          <p:cNvSpPr txBox="1">
            <a:spLocks/>
          </p:cNvSpPr>
          <p:nvPr/>
        </p:nvSpPr>
        <p:spPr>
          <a:xfrm>
            <a:off x="4042859" y="4562472"/>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4.98x speed-up</a:t>
            </a:r>
          </a:p>
        </p:txBody>
      </p:sp>
      <p:sp>
        <p:nvSpPr>
          <p:cNvPr id="16" name="Subtitle 2">
            <a:extLst>
              <a:ext uri="{FF2B5EF4-FFF2-40B4-BE49-F238E27FC236}">
                <a16:creationId xmlns:a16="http://schemas.microsoft.com/office/drawing/2014/main" id="{812538EC-B684-1734-A696-319469EDBD7D}"/>
              </a:ext>
            </a:extLst>
          </p:cNvPr>
          <p:cNvSpPr txBox="1">
            <a:spLocks/>
          </p:cNvSpPr>
          <p:nvPr/>
        </p:nvSpPr>
        <p:spPr>
          <a:xfrm>
            <a:off x="4026296" y="4188098"/>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5.05x speed-up</a:t>
            </a:r>
          </a:p>
        </p:txBody>
      </p:sp>
      <p:sp>
        <p:nvSpPr>
          <p:cNvPr id="3" name="Slide Number Placeholder 2">
            <a:extLst>
              <a:ext uri="{FF2B5EF4-FFF2-40B4-BE49-F238E27FC236}">
                <a16:creationId xmlns:a16="http://schemas.microsoft.com/office/drawing/2014/main" id="{9C90B754-08FA-C3A4-0F53-31D081137DA7}"/>
              </a:ext>
            </a:extLst>
          </p:cNvPr>
          <p:cNvSpPr>
            <a:spLocks noGrp="1"/>
          </p:cNvSpPr>
          <p:nvPr>
            <p:ph type="sldNum" sz="quarter" idx="12"/>
          </p:nvPr>
        </p:nvSpPr>
        <p:spPr/>
        <p:txBody>
          <a:bodyPr/>
          <a:lstStyle/>
          <a:p>
            <a:fld id="{12AAB52A-0632-4CEC-889C-627608545C4D}" type="slidenum">
              <a:rPr lang="en-US" smtClean="0"/>
              <a:t>29</a:t>
            </a:fld>
            <a:endParaRPr lang="en-US"/>
          </a:p>
        </p:txBody>
      </p:sp>
    </p:spTree>
    <p:extLst>
      <p:ext uri="{BB962C8B-B14F-4D97-AF65-F5344CB8AC3E}">
        <p14:creationId xmlns:p14="http://schemas.microsoft.com/office/powerpoint/2010/main" val="339586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Challenge</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1577788" y="2601119"/>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000" dirty="0"/>
              <a:t>Maintaining dev-tools across</a:t>
            </a:r>
          </a:p>
          <a:p>
            <a:pPr marL="0" indent="0" algn="ctr">
              <a:buNone/>
            </a:pPr>
            <a:r>
              <a:rPr lang="en-US" sz="4000" dirty="0"/>
              <a:t> multiple PLs is </a:t>
            </a:r>
            <a:r>
              <a:rPr lang="en-US" sz="4000" b="1" i="1" dirty="0"/>
              <a:t>hard to scale</a:t>
            </a:r>
          </a:p>
        </p:txBody>
      </p:sp>
      <p:sp>
        <p:nvSpPr>
          <p:cNvPr id="3" name="Slide Number Placeholder 2">
            <a:extLst>
              <a:ext uri="{FF2B5EF4-FFF2-40B4-BE49-F238E27FC236}">
                <a16:creationId xmlns:a16="http://schemas.microsoft.com/office/drawing/2014/main" id="{A5E05244-169D-A550-30ED-BF90CDE300F9}"/>
              </a:ext>
            </a:extLst>
          </p:cNvPr>
          <p:cNvSpPr>
            <a:spLocks noGrp="1"/>
          </p:cNvSpPr>
          <p:nvPr>
            <p:ph type="sldNum" sz="quarter" idx="12"/>
          </p:nvPr>
        </p:nvSpPr>
        <p:spPr/>
        <p:txBody>
          <a:bodyPr/>
          <a:lstStyle/>
          <a:p>
            <a:fld id="{12AAB52A-0632-4CEC-889C-627608545C4D}" type="slidenum">
              <a:rPr lang="en-US" smtClean="0"/>
              <a:t>3</a:t>
            </a:fld>
            <a:endParaRPr lang="en-US"/>
          </a:p>
        </p:txBody>
      </p:sp>
    </p:spTree>
    <p:extLst>
      <p:ext uri="{BB962C8B-B14F-4D97-AF65-F5344CB8AC3E}">
        <p14:creationId xmlns:p14="http://schemas.microsoft.com/office/powerpoint/2010/main" val="3783101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Model Training Time (lower is better)</a:t>
            </a:r>
          </a:p>
        </p:txBody>
      </p:sp>
      <p:graphicFrame>
        <p:nvGraphicFramePr>
          <p:cNvPr id="9" name="Chart 8">
            <a:extLst>
              <a:ext uri="{FF2B5EF4-FFF2-40B4-BE49-F238E27FC236}">
                <a16:creationId xmlns:a16="http://schemas.microsoft.com/office/drawing/2014/main" id="{06A754A3-3187-B3DF-C34D-BC2E8E4E8962}"/>
              </a:ext>
            </a:extLst>
          </p:cNvPr>
          <p:cNvGraphicFramePr/>
          <p:nvPr>
            <p:extLst>
              <p:ext uri="{D42A27DB-BD31-4B8C-83A1-F6EECF244321}">
                <p14:modId xmlns:p14="http://schemas.microsoft.com/office/powerpoint/2010/main" val="1675111115"/>
              </p:ext>
            </p:extLst>
          </p:nvPr>
        </p:nvGraphicFramePr>
        <p:xfrm>
          <a:off x="2032000" y="1439333"/>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4" name="Subtitle 2">
            <a:extLst>
              <a:ext uri="{FF2B5EF4-FFF2-40B4-BE49-F238E27FC236}">
                <a16:creationId xmlns:a16="http://schemas.microsoft.com/office/drawing/2014/main" id="{6D098DBE-4E69-54F3-4BF3-6EE73287A87F}"/>
              </a:ext>
            </a:extLst>
          </p:cNvPr>
          <p:cNvSpPr txBox="1">
            <a:spLocks/>
          </p:cNvSpPr>
          <p:nvPr/>
        </p:nvSpPr>
        <p:spPr>
          <a:xfrm>
            <a:off x="4920818" y="2764896"/>
            <a:ext cx="1654624"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 i="1" dirty="0"/>
              <a:t>132 sec</a:t>
            </a:r>
          </a:p>
        </p:txBody>
      </p:sp>
      <p:sp>
        <p:nvSpPr>
          <p:cNvPr id="5" name="Subtitle 2">
            <a:extLst>
              <a:ext uri="{FF2B5EF4-FFF2-40B4-BE49-F238E27FC236}">
                <a16:creationId xmlns:a16="http://schemas.microsoft.com/office/drawing/2014/main" id="{1BC66779-CD6C-5E53-1CAF-F1EA55547E8F}"/>
              </a:ext>
            </a:extLst>
          </p:cNvPr>
          <p:cNvSpPr txBox="1">
            <a:spLocks/>
          </p:cNvSpPr>
          <p:nvPr/>
        </p:nvSpPr>
        <p:spPr>
          <a:xfrm>
            <a:off x="6285790" y="4964756"/>
            <a:ext cx="1654624"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 i="1" dirty="0"/>
              <a:t>256 sec</a:t>
            </a:r>
          </a:p>
        </p:txBody>
      </p:sp>
      <p:sp>
        <p:nvSpPr>
          <p:cNvPr id="6" name="Subtitle 2">
            <a:extLst>
              <a:ext uri="{FF2B5EF4-FFF2-40B4-BE49-F238E27FC236}">
                <a16:creationId xmlns:a16="http://schemas.microsoft.com/office/drawing/2014/main" id="{DA415429-AB5A-B1B7-391B-6DC29D261AE8}"/>
              </a:ext>
            </a:extLst>
          </p:cNvPr>
          <p:cNvSpPr txBox="1">
            <a:spLocks/>
          </p:cNvSpPr>
          <p:nvPr/>
        </p:nvSpPr>
        <p:spPr>
          <a:xfrm>
            <a:off x="3499523" y="2458690"/>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7.49x speed-up</a:t>
            </a:r>
          </a:p>
        </p:txBody>
      </p:sp>
      <p:sp>
        <p:nvSpPr>
          <p:cNvPr id="7" name="Subtitle 2">
            <a:extLst>
              <a:ext uri="{FF2B5EF4-FFF2-40B4-BE49-F238E27FC236}">
                <a16:creationId xmlns:a16="http://schemas.microsoft.com/office/drawing/2014/main" id="{39470B7E-37F4-C856-2AE4-9FB29E8033BA}"/>
              </a:ext>
            </a:extLst>
          </p:cNvPr>
          <p:cNvSpPr txBox="1">
            <a:spLocks/>
          </p:cNvSpPr>
          <p:nvPr/>
        </p:nvSpPr>
        <p:spPr>
          <a:xfrm>
            <a:off x="3492899" y="2074378"/>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7.55x speed-up</a:t>
            </a:r>
          </a:p>
        </p:txBody>
      </p:sp>
      <p:sp>
        <p:nvSpPr>
          <p:cNvPr id="8" name="Subtitle 2">
            <a:extLst>
              <a:ext uri="{FF2B5EF4-FFF2-40B4-BE49-F238E27FC236}">
                <a16:creationId xmlns:a16="http://schemas.microsoft.com/office/drawing/2014/main" id="{5DFA53C5-A363-38F8-AE64-07006599B2D0}"/>
              </a:ext>
            </a:extLst>
          </p:cNvPr>
          <p:cNvSpPr txBox="1">
            <a:spLocks/>
          </p:cNvSpPr>
          <p:nvPr/>
        </p:nvSpPr>
        <p:spPr>
          <a:xfrm>
            <a:off x="6663402" y="4628528"/>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0.88x slow-down</a:t>
            </a:r>
          </a:p>
        </p:txBody>
      </p:sp>
      <p:sp>
        <p:nvSpPr>
          <p:cNvPr id="10" name="Subtitle 2">
            <a:extLst>
              <a:ext uri="{FF2B5EF4-FFF2-40B4-BE49-F238E27FC236}">
                <a16:creationId xmlns:a16="http://schemas.microsoft.com/office/drawing/2014/main" id="{CB789BB8-35BA-BB00-A9DC-D2C2508A9494}"/>
              </a:ext>
            </a:extLst>
          </p:cNvPr>
          <p:cNvSpPr txBox="1">
            <a:spLocks/>
          </p:cNvSpPr>
          <p:nvPr/>
        </p:nvSpPr>
        <p:spPr>
          <a:xfrm>
            <a:off x="7014585" y="4224336"/>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0.79x slow-down</a:t>
            </a:r>
          </a:p>
        </p:txBody>
      </p:sp>
      <p:sp>
        <p:nvSpPr>
          <p:cNvPr id="3" name="Slide Number Placeholder 2">
            <a:extLst>
              <a:ext uri="{FF2B5EF4-FFF2-40B4-BE49-F238E27FC236}">
                <a16:creationId xmlns:a16="http://schemas.microsoft.com/office/drawing/2014/main" id="{C663DDB8-C786-1554-9404-82986360BB09}"/>
              </a:ext>
            </a:extLst>
          </p:cNvPr>
          <p:cNvSpPr>
            <a:spLocks noGrp="1"/>
          </p:cNvSpPr>
          <p:nvPr>
            <p:ph type="sldNum" sz="quarter" idx="12"/>
          </p:nvPr>
        </p:nvSpPr>
        <p:spPr/>
        <p:txBody>
          <a:bodyPr/>
          <a:lstStyle/>
          <a:p>
            <a:fld id="{12AAB52A-0632-4CEC-889C-627608545C4D}" type="slidenum">
              <a:rPr lang="en-US" smtClean="0"/>
              <a:t>30</a:t>
            </a:fld>
            <a:endParaRPr lang="en-US"/>
          </a:p>
        </p:txBody>
      </p:sp>
    </p:spTree>
    <p:extLst>
      <p:ext uri="{BB962C8B-B14F-4D97-AF65-F5344CB8AC3E}">
        <p14:creationId xmlns:p14="http://schemas.microsoft.com/office/powerpoint/2010/main" val="196614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Aside: When is Factorized ML slower?</a:t>
            </a:r>
          </a:p>
        </p:txBody>
      </p:sp>
      <p:sp>
        <p:nvSpPr>
          <p:cNvPr id="3" name="Subtitle 2">
            <a:extLst>
              <a:ext uri="{FF2B5EF4-FFF2-40B4-BE49-F238E27FC236}">
                <a16:creationId xmlns:a16="http://schemas.microsoft.com/office/drawing/2014/main" id="{9F729E84-54C2-0FB8-6FAA-358AE6AA0CCE}"/>
              </a:ext>
            </a:extLst>
          </p:cNvPr>
          <p:cNvSpPr txBox="1">
            <a:spLocks/>
          </p:cNvSpPr>
          <p:nvPr/>
        </p:nvSpPr>
        <p:spPr>
          <a:xfrm>
            <a:off x="598133" y="1980828"/>
            <a:ext cx="10995734" cy="4091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sz="3500" dirty="0"/>
              <a:t>Unexpected variance in cost of LA operators</a:t>
            </a:r>
          </a:p>
          <a:p>
            <a:pPr marL="514350" indent="-514350">
              <a:buAutoNum type="arabicPeriod"/>
            </a:pPr>
            <a:r>
              <a:rPr lang="en-US" sz="3500" dirty="0"/>
              <a:t>Minimal redundancy introduced by the </a:t>
            </a:r>
            <a:r>
              <a:rPr lang="en-US" sz="3500" i="1" dirty="0"/>
              <a:t>join</a:t>
            </a:r>
            <a:endParaRPr lang="en-US" sz="3500" dirty="0"/>
          </a:p>
        </p:txBody>
      </p:sp>
      <p:sp>
        <p:nvSpPr>
          <p:cNvPr id="4" name="Slide Number Placeholder 3">
            <a:extLst>
              <a:ext uri="{FF2B5EF4-FFF2-40B4-BE49-F238E27FC236}">
                <a16:creationId xmlns:a16="http://schemas.microsoft.com/office/drawing/2014/main" id="{24A6658D-4CA8-0D12-7E38-9E89DB8BAB62}"/>
              </a:ext>
            </a:extLst>
          </p:cNvPr>
          <p:cNvSpPr>
            <a:spLocks noGrp="1"/>
          </p:cNvSpPr>
          <p:nvPr>
            <p:ph type="sldNum" sz="quarter" idx="12"/>
          </p:nvPr>
        </p:nvSpPr>
        <p:spPr/>
        <p:txBody>
          <a:bodyPr/>
          <a:lstStyle/>
          <a:p>
            <a:fld id="{12AAB52A-0632-4CEC-889C-627608545C4D}" type="slidenum">
              <a:rPr lang="en-US" smtClean="0"/>
              <a:t>31</a:t>
            </a:fld>
            <a:endParaRPr lang="en-US"/>
          </a:p>
        </p:txBody>
      </p:sp>
    </p:spTree>
    <p:extLst>
      <p:ext uri="{BB962C8B-B14F-4D97-AF65-F5344CB8AC3E}">
        <p14:creationId xmlns:p14="http://schemas.microsoft.com/office/powerpoint/2010/main" val="69887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Model Training Time</a:t>
            </a:r>
          </a:p>
        </p:txBody>
      </p:sp>
      <p:graphicFrame>
        <p:nvGraphicFramePr>
          <p:cNvPr id="9" name="Chart 8">
            <a:extLst>
              <a:ext uri="{FF2B5EF4-FFF2-40B4-BE49-F238E27FC236}">
                <a16:creationId xmlns:a16="http://schemas.microsoft.com/office/drawing/2014/main" id="{06A754A3-3187-B3DF-C34D-BC2E8E4E8962}"/>
              </a:ext>
            </a:extLst>
          </p:cNvPr>
          <p:cNvGraphicFramePr/>
          <p:nvPr>
            <p:extLst>
              <p:ext uri="{D42A27DB-BD31-4B8C-83A1-F6EECF244321}">
                <p14:modId xmlns:p14="http://schemas.microsoft.com/office/powerpoint/2010/main" val="3675497595"/>
              </p:ext>
            </p:extLst>
          </p:nvPr>
        </p:nvGraphicFramePr>
        <p:xfrm>
          <a:off x="2032000" y="1439333"/>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9C90B754-08FA-C3A4-0F53-31D081137DA7}"/>
              </a:ext>
            </a:extLst>
          </p:cNvPr>
          <p:cNvSpPr>
            <a:spLocks noGrp="1"/>
          </p:cNvSpPr>
          <p:nvPr>
            <p:ph type="sldNum" sz="quarter" idx="12"/>
          </p:nvPr>
        </p:nvSpPr>
        <p:spPr/>
        <p:txBody>
          <a:bodyPr/>
          <a:lstStyle/>
          <a:p>
            <a:fld id="{12AAB52A-0632-4CEC-889C-627608545C4D}" type="slidenum">
              <a:rPr lang="en-US" smtClean="0"/>
              <a:t>32</a:t>
            </a:fld>
            <a:endParaRPr lang="en-US"/>
          </a:p>
        </p:txBody>
      </p:sp>
    </p:spTree>
    <p:extLst>
      <p:ext uri="{BB962C8B-B14F-4D97-AF65-F5344CB8AC3E}">
        <p14:creationId xmlns:p14="http://schemas.microsoft.com/office/powerpoint/2010/main" val="2910550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Evaluation Summary</a:t>
            </a:r>
          </a:p>
        </p:txBody>
      </p:sp>
      <p:sp>
        <p:nvSpPr>
          <p:cNvPr id="3" name="Subtitle 2">
            <a:extLst>
              <a:ext uri="{FF2B5EF4-FFF2-40B4-BE49-F238E27FC236}">
                <a16:creationId xmlns:a16="http://schemas.microsoft.com/office/drawing/2014/main" id="{DFE4C354-A00F-29E2-FC7B-0C6DC4EEC7BB}"/>
              </a:ext>
            </a:extLst>
          </p:cNvPr>
          <p:cNvSpPr txBox="1">
            <a:spLocks/>
          </p:cNvSpPr>
          <p:nvPr/>
        </p:nvSpPr>
        <p:spPr>
          <a:xfrm>
            <a:off x="598133" y="2300425"/>
            <a:ext cx="10995734" cy="29729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dirty="0"/>
              <a:t>Trinity (multi-PL) achieves comparable speed-ups to Morpheus (single PL)</a:t>
            </a:r>
          </a:p>
          <a:p>
            <a:pPr marL="0" indent="0" algn="ctr">
              <a:buNone/>
            </a:pPr>
            <a:endParaRPr lang="en-US" sz="3500" dirty="0"/>
          </a:p>
          <a:p>
            <a:pPr marL="0" indent="0" algn="ctr">
              <a:buNone/>
            </a:pPr>
            <a:r>
              <a:rPr lang="en-US" sz="3500" dirty="0"/>
              <a:t>Trinity’s relative performance difference with Morpheus is small, no larger than 20%</a:t>
            </a:r>
          </a:p>
        </p:txBody>
      </p:sp>
      <p:sp>
        <p:nvSpPr>
          <p:cNvPr id="4" name="Rectangle: Rounded Corners 3">
            <a:extLst>
              <a:ext uri="{FF2B5EF4-FFF2-40B4-BE49-F238E27FC236}">
                <a16:creationId xmlns:a16="http://schemas.microsoft.com/office/drawing/2014/main" id="{22988887-95AD-1E81-C600-4CBDA935F20F}"/>
              </a:ext>
            </a:extLst>
          </p:cNvPr>
          <p:cNvSpPr/>
          <p:nvPr/>
        </p:nvSpPr>
        <p:spPr>
          <a:xfrm rot="20289838">
            <a:off x="1783784" y="3041589"/>
            <a:ext cx="8624429" cy="95041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Big win: performance and generality</a:t>
            </a:r>
          </a:p>
        </p:txBody>
      </p:sp>
      <p:sp>
        <p:nvSpPr>
          <p:cNvPr id="5" name="Slide Number Placeholder 4">
            <a:extLst>
              <a:ext uri="{FF2B5EF4-FFF2-40B4-BE49-F238E27FC236}">
                <a16:creationId xmlns:a16="http://schemas.microsoft.com/office/drawing/2014/main" id="{AAAEE857-5E0A-1A91-D3A1-5802E5AD285E}"/>
              </a:ext>
            </a:extLst>
          </p:cNvPr>
          <p:cNvSpPr>
            <a:spLocks noGrp="1"/>
          </p:cNvSpPr>
          <p:nvPr>
            <p:ph type="sldNum" sz="quarter" idx="12"/>
          </p:nvPr>
        </p:nvSpPr>
        <p:spPr/>
        <p:txBody>
          <a:bodyPr/>
          <a:lstStyle/>
          <a:p>
            <a:fld id="{12AAB52A-0632-4CEC-889C-627608545C4D}" type="slidenum">
              <a:rPr lang="en-US" smtClean="0"/>
              <a:t>33</a:t>
            </a:fld>
            <a:endParaRPr lang="en-US"/>
          </a:p>
        </p:txBody>
      </p:sp>
    </p:spTree>
    <p:extLst>
      <p:ext uri="{BB962C8B-B14F-4D97-AF65-F5344CB8AC3E}">
        <p14:creationId xmlns:p14="http://schemas.microsoft.com/office/powerpoint/2010/main" val="6936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Takeaways</a:t>
            </a:r>
          </a:p>
        </p:txBody>
      </p:sp>
      <p:sp>
        <p:nvSpPr>
          <p:cNvPr id="3" name="Subtitle 2">
            <a:extLst>
              <a:ext uri="{FF2B5EF4-FFF2-40B4-BE49-F238E27FC236}">
                <a16:creationId xmlns:a16="http://schemas.microsoft.com/office/drawing/2014/main" id="{DFE4C354-A00F-29E2-FC7B-0C6DC4EEC7BB}"/>
              </a:ext>
            </a:extLst>
          </p:cNvPr>
          <p:cNvSpPr txBox="1">
            <a:spLocks/>
          </p:cNvSpPr>
          <p:nvPr/>
        </p:nvSpPr>
        <p:spPr>
          <a:xfrm>
            <a:off x="598133" y="1980828"/>
            <a:ext cx="10995734" cy="4091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dirty="0"/>
              <a:t>Trinity is a </a:t>
            </a:r>
            <a:r>
              <a:rPr lang="en-US" sz="3500" b="1" i="1" dirty="0"/>
              <a:t>polyglot framework </a:t>
            </a:r>
            <a:r>
              <a:rPr lang="en-US" sz="3500" dirty="0"/>
              <a:t>for Factorized ML</a:t>
            </a:r>
          </a:p>
          <a:p>
            <a:pPr marL="0" indent="0" algn="ctr">
              <a:buNone/>
            </a:pPr>
            <a:endParaRPr lang="en-US" sz="3500" dirty="0"/>
          </a:p>
          <a:p>
            <a:pPr marL="0" indent="0" algn="ctr">
              <a:buNone/>
            </a:pPr>
            <a:r>
              <a:rPr lang="en-US" sz="3500" dirty="0"/>
              <a:t>Solves a developability challenge for today’s polyglot Data Science landscape</a:t>
            </a:r>
          </a:p>
          <a:p>
            <a:pPr marL="0" indent="0" algn="ctr">
              <a:buNone/>
            </a:pPr>
            <a:endParaRPr lang="en-US" sz="3500" dirty="0"/>
          </a:p>
          <a:p>
            <a:pPr marL="0" indent="0" algn="ctr">
              <a:buNone/>
            </a:pPr>
            <a:r>
              <a:rPr lang="en-US" sz="3500" dirty="0"/>
              <a:t>Performance comparable to single-language Morpheus implementations</a:t>
            </a:r>
          </a:p>
        </p:txBody>
      </p:sp>
      <p:sp>
        <p:nvSpPr>
          <p:cNvPr id="4" name="Slide Number Placeholder 3">
            <a:extLst>
              <a:ext uri="{FF2B5EF4-FFF2-40B4-BE49-F238E27FC236}">
                <a16:creationId xmlns:a16="http://schemas.microsoft.com/office/drawing/2014/main" id="{C85C8D91-BC2B-40E7-04BC-E7EC3CE5BDE9}"/>
              </a:ext>
            </a:extLst>
          </p:cNvPr>
          <p:cNvSpPr>
            <a:spLocks noGrp="1"/>
          </p:cNvSpPr>
          <p:nvPr>
            <p:ph type="sldNum" sz="quarter" idx="12"/>
          </p:nvPr>
        </p:nvSpPr>
        <p:spPr/>
        <p:txBody>
          <a:bodyPr/>
          <a:lstStyle/>
          <a:p>
            <a:fld id="{12AAB52A-0632-4CEC-889C-627608545C4D}" type="slidenum">
              <a:rPr lang="en-US" smtClean="0"/>
              <a:t>34</a:t>
            </a:fld>
            <a:endParaRPr lang="en-US"/>
          </a:p>
        </p:txBody>
      </p:sp>
    </p:spTree>
    <p:extLst>
      <p:ext uri="{BB962C8B-B14F-4D97-AF65-F5344CB8AC3E}">
        <p14:creationId xmlns:p14="http://schemas.microsoft.com/office/powerpoint/2010/main" val="127647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r>
              <a:rPr lang="en-US" b="1" dirty="0">
                <a:solidFill>
                  <a:srgbClr val="002060"/>
                </a:solidFill>
              </a:rPr>
              <a:t>Agenda</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838200" y="1690688"/>
            <a:ext cx="9764806" cy="4088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 Introduction</a:t>
            </a:r>
          </a:p>
          <a:p>
            <a:r>
              <a:rPr lang="en-US" sz="4000" dirty="0"/>
              <a:t> </a:t>
            </a:r>
            <a:r>
              <a:rPr lang="en-US" sz="4000" dirty="0" err="1"/>
              <a:t>GraalVM</a:t>
            </a:r>
            <a:endParaRPr lang="en-US" sz="4000" dirty="0"/>
          </a:p>
          <a:p>
            <a:r>
              <a:rPr lang="en-US" sz="4000" dirty="0"/>
              <a:t> Architecture</a:t>
            </a:r>
          </a:p>
          <a:p>
            <a:r>
              <a:rPr lang="en-US" sz="4000" dirty="0"/>
              <a:t> Evaluation</a:t>
            </a:r>
          </a:p>
          <a:p>
            <a:r>
              <a:rPr lang="en-US" sz="4000" b="1" dirty="0">
                <a:solidFill>
                  <a:srgbClr val="002060"/>
                </a:solidFill>
              </a:rPr>
              <a:t> Future Directions</a:t>
            </a:r>
          </a:p>
          <a:p>
            <a:endParaRPr lang="en-US" sz="4000" b="1" i="1" dirty="0"/>
          </a:p>
        </p:txBody>
      </p:sp>
      <p:sp>
        <p:nvSpPr>
          <p:cNvPr id="3" name="Slide Number Placeholder 2">
            <a:extLst>
              <a:ext uri="{FF2B5EF4-FFF2-40B4-BE49-F238E27FC236}">
                <a16:creationId xmlns:a16="http://schemas.microsoft.com/office/drawing/2014/main" id="{A5E05244-169D-A550-30ED-BF90CDE300F9}"/>
              </a:ext>
            </a:extLst>
          </p:cNvPr>
          <p:cNvSpPr>
            <a:spLocks noGrp="1"/>
          </p:cNvSpPr>
          <p:nvPr>
            <p:ph type="sldNum" sz="quarter" idx="12"/>
          </p:nvPr>
        </p:nvSpPr>
        <p:spPr/>
        <p:txBody>
          <a:bodyPr/>
          <a:lstStyle/>
          <a:p>
            <a:fld id="{12AAB52A-0632-4CEC-889C-627608545C4D}" type="slidenum">
              <a:rPr lang="en-US" smtClean="0"/>
              <a:t>35</a:t>
            </a:fld>
            <a:endParaRPr lang="en-US"/>
          </a:p>
        </p:txBody>
      </p:sp>
    </p:spTree>
    <p:extLst>
      <p:ext uri="{BB962C8B-B14F-4D97-AF65-F5344CB8AC3E}">
        <p14:creationId xmlns:p14="http://schemas.microsoft.com/office/powerpoint/2010/main" val="3576537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Where to go next?</a:t>
            </a:r>
          </a:p>
        </p:txBody>
      </p:sp>
      <p:sp>
        <p:nvSpPr>
          <p:cNvPr id="6" name="Slide Number Placeholder 5">
            <a:extLst>
              <a:ext uri="{FF2B5EF4-FFF2-40B4-BE49-F238E27FC236}">
                <a16:creationId xmlns:a16="http://schemas.microsoft.com/office/drawing/2014/main" id="{5067855F-A091-A493-E798-0C1BA194BC02}"/>
              </a:ext>
            </a:extLst>
          </p:cNvPr>
          <p:cNvSpPr>
            <a:spLocks noGrp="1"/>
          </p:cNvSpPr>
          <p:nvPr>
            <p:ph type="sldNum" sz="quarter" idx="12"/>
          </p:nvPr>
        </p:nvSpPr>
        <p:spPr/>
        <p:txBody>
          <a:bodyPr/>
          <a:lstStyle/>
          <a:p>
            <a:fld id="{12AAB52A-0632-4CEC-889C-627608545C4D}" type="slidenum">
              <a:rPr lang="en-US" smtClean="0"/>
              <a:t>36</a:t>
            </a:fld>
            <a:endParaRPr lang="en-US"/>
          </a:p>
        </p:txBody>
      </p:sp>
      <p:sp>
        <p:nvSpPr>
          <p:cNvPr id="32" name="Subtitle 2">
            <a:extLst>
              <a:ext uri="{FF2B5EF4-FFF2-40B4-BE49-F238E27FC236}">
                <a16:creationId xmlns:a16="http://schemas.microsoft.com/office/drawing/2014/main" id="{634740CB-0808-BED7-4DBB-E21A64C67326}"/>
              </a:ext>
            </a:extLst>
          </p:cNvPr>
          <p:cNvSpPr txBox="1">
            <a:spLocks/>
          </p:cNvSpPr>
          <p:nvPr/>
        </p:nvSpPr>
        <p:spPr>
          <a:xfrm>
            <a:off x="1606662" y="2061511"/>
            <a:ext cx="10995734" cy="40914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3500" dirty="0"/>
              <a:t>Remove dependency on GraalVM</a:t>
            </a:r>
          </a:p>
          <a:p>
            <a:pPr marL="514350" indent="-514350">
              <a:buFont typeface="+mj-lt"/>
              <a:buAutoNum type="arabicPeriod"/>
            </a:pPr>
            <a:endParaRPr lang="en-US" sz="3500" dirty="0"/>
          </a:p>
          <a:p>
            <a:pPr marL="514350" indent="-514350">
              <a:buFont typeface="+mj-lt"/>
              <a:buAutoNum type="arabicPeriod"/>
            </a:pPr>
            <a:r>
              <a:rPr lang="en-US" sz="3500" dirty="0"/>
              <a:t>Automatic PL-specific fine-tuning</a:t>
            </a:r>
          </a:p>
          <a:p>
            <a:pPr marL="514350" indent="-514350">
              <a:buFont typeface="+mj-lt"/>
              <a:buAutoNum type="arabicPeriod"/>
            </a:pPr>
            <a:endParaRPr lang="en-US" sz="3500" dirty="0"/>
          </a:p>
          <a:p>
            <a:pPr marL="514350" indent="-514350">
              <a:buFont typeface="+mj-lt"/>
              <a:buAutoNum type="arabicPeriod"/>
            </a:pPr>
            <a:r>
              <a:rPr lang="en-US" sz="3500" dirty="0"/>
              <a:t>User Study on debuggability and productivity</a:t>
            </a:r>
          </a:p>
        </p:txBody>
      </p:sp>
    </p:spTree>
    <p:extLst>
      <p:ext uri="{BB962C8B-B14F-4D97-AF65-F5344CB8AC3E}">
        <p14:creationId xmlns:p14="http://schemas.microsoft.com/office/powerpoint/2010/main" val="75454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fade">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xEl>
                                              <p:pRg st="2" end="2"/>
                                            </p:txEl>
                                          </p:spTgt>
                                        </p:tgtEl>
                                        <p:attrNameLst>
                                          <p:attrName>style.visibility</p:attrName>
                                        </p:attrNameLst>
                                      </p:cBhvr>
                                      <p:to>
                                        <p:strVal val="visible"/>
                                      </p:to>
                                    </p:set>
                                    <p:animEffect transition="in" filter="fade">
                                      <p:cBhvr>
                                        <p:cTn id="12" dur="500"/>
                                        <p:tgtEl>
                                          <p:spTgt spid="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xEl>
                                              <p:pRg st="4" end="4"/>
                                            </p:txEl>
                                          </p:spTgt>
                                        </p:tgtEl>
                                        <p:attrNameLst>
                                          <p:attrName>style.visibility</p:attrName>
                                        </p:attrNameLst>
                                      </p:cBhvr>
                                      <p:to>
                                        <p:strVal val="visible"/>
                                      </p:to>
                                    </p:set>
                                    <p:animEffect transition="in" filter="fade">
                                      <p:cBhvr>
                                        <p:cTn id="17" dur="5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1CBB-B961-D10C-0BC3-94F3164A37F1}"/>
              </a:ext>
            </a:extLst>
          </p:cNvPr>
          <p:cNvSpPr>
            <a:spLocks noGrp="1"/>
          </p:cNvSpPr>
          <p:nvPr>
            <p:ph type="ctrTitle"/>
          </p:nvPr>
        </p:nvSpPr>
        <p:spPr>
          <a:xfrm>
            <a:off x="1524000" y="1324992"/>
            <a:ext cx="9144000" cy="2387600"/>
          </a:xfrm>
        </p:spPr>
        <p:txBody>
          <a:bodyPr>
            <a:normAutofit fontScale="90000"/>
          </a:bodyPr>
          <a:lstStyle/>
          <a:p>
            <a:r>
              <a:rPr lang="en-US" b="1" dirty="0">
                <a:solidFill>
                  <a:srgbClr val="002060"/>
                </a:solidFill>
                <a:latin typeface="+mn-lt"/>
              </a:rPr>
              <a:t>Towards</a:t>
            </a:r>
            <a:br>
              <a:rPr lang="en-US" b="1" dirty="0">
                <a:solidFill>
                  <a:srgbClr val="002060"/>
                </a:solidFill>
                <a:latin typeface="+mn-lt"/>
              </a:rPr>
            </a:br>
            <a:r>
              <a:rPr lang="en-US" b="1" dirty="0">
                <a:solidFill>
                  <a:srgbClr val="002060"/>
                </a:solidFill>
                <a:latin typeface="+mn-lt"/>
              </a:rPr>
              <a:t>A Polyglot Framework</a:t>
            </a:r>
            <a:br>
              <a:rPr lang="en-US" b="1" dirty="0">
                <a:solidFill>
                  <a:srgbClr val="002060"/>
                </a:solidFill>
                <a:latin typeface="+mn-lt"/>
              </a:rPr>
            </a:br>
            <a:r>
              <a:rPr lang="en-US" b="1" dirty="0">
                <a:solidFill>
                  <a:srgbClr val="002060"/>
                </a:solidFill>
                <a:latin typeface="+mn-lt"/>
              </a:rPr>
              <a:t>for Factorized ML</a:t>
            </a:r>
          </a:p>
        </p:txBody>
      </p:sp>
      <p:sp>
        <p:nvSpPr>
          <p:cNvPr id="3" name="Subtitle 2">
            <a:extLst>
              <a:ext uri="{FF2B5EF4-FFF2-40B4-BE49-F238E27FC236}">
                <a16:creationId xmlns:a16="http://schemas.microsoft.com/office/drawing/2014/main" id="{05F64B7D-945F-BF7E-57B9-D42D2000CBC4}"/>
              </a:ext>
            </a:extLst>
          </p:cNvPr>
          <p:cNvSpPr>
            <a:spLocks noGrp="1"/>
          </p:cNvSpPr>
          <p:nvPr>
            <p:ph type="subTitle" idx="1"/>
          </p:nvPr>
        </p:nvSpPr>
        <p:spPr>
          <a:xfrm>
            <a:off x="1524000" y="4028166"/>
            <a:ext cx="9144000" cy="1655762"/>
          </a:xfrm>
        </p:spPr>
        <p:txBody>
          <a:bodyPr/>
          <a:lstStyle/>
          <a:p>
            <a:r>
              <a:rPr lang="en-US" b="1" dirty="0">
                <a:highlight>
                  <a:srgbClr val="FFFF00"/>
                </a:highlight>
              </a:rPr>
              <a:t>https://adalabucsd.github.io/morpheus.html</a:t>
            </a:r>
            <a:endParaRPr lang="en-US" dirty="0">
              <a:highlight>
                <a:srgbClr val="FFFF00"/>
              </a:highlight>
            </a:endParaRPr>
          </a:p>
        </p:txBody>
      </p:sp>
      <p:sp>
        <p:nvSpPr>
          <p:cNvPr id="4" name="Title 1">
            <a:extLst>
              <a:ext uri="{FF2B5EF4-FFF2-40B4-BE49-F238E27FC236}">
                <a16:creationId xmlns:a16="http://schemas.microsoft.com/office/drawing/2014/main" id="{B42CCF82-BB82-A1FE-E284-EB18B8132BF4}"/>
              </a:ext>
            </a:extLst>
          </p:cNvPr>
          <p:cNvSpPr txBox="1">
            <a:spLocks/>
          </p:cNvSpPr>
          <p:nvPr/>
        </p:nvSpPr>
        <p:spPr>
          <a:xfrm>
            <a:off x="9295660" y="313754"/>
            <a:ext cx="2407328" cy="8465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800" b="1" dirty="0">
                <a:solidFill>
                  <a:srgbClr val="002060"/>
                </a:solidFill>
                <a:latin typeface="+mn-lt"/>
              </a:rPr>
              <a:t>VLDB’21</a:t>
            </a:r>
          </a:p>
          <a:p>
            <a:pPr algn="r"/>
            <a:r>
              <a:rPr lang="en-US" sz="2800" b="1" dirty="0">
                <a:solidFill>
                  <a:srgbClr val="002060"/>
                </a:solidFill>
                <a:latin typeface="+mn-lt"/>
              </a:rPr>
              <a:t>Industry Track</a:t>
            </a:r>
          </a:p>
        </p:txBody>
      </p:sp>
      <p:pic>
        <p:nvPicPr>
          <p:cNvPr id="6" name="Picture 5" descr="A picture containing logo&#10;&#10;Description automatically generated">
            <a:extLst>
              <a:ext uri="{FF2B5EF4-FFF2-40B4-BE49-F238E27FC236}">
                <a16:creationId xmlns:a16="http://schemas.microsoft.com/office/drawing/2014/main" id="{8A7691F1-68F6-9EEB-8C97-068DF3A8C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47" y="5542277"/>
            <a:ext cx="2913529" cy="553874"/>
          </a:xfrm>
          <a:prstGeom prst="rect">
            <a:avLst/>
          </a:prstGeom>
        </p:spPr>
      </p:pic>
      <p:pic>
        <p:nvPicPr>
          <p:cNvPr id="8" name="Picture 7" descr="Logo&#10;&#10;Description automatically generated">
            <a:extLst>
              <a:ext uri="{FF2B5EF4-FFF2-40B4-BE49-F238E27FC236}">
                <a16:creationId xmlns:a16="http://schemas.microsoft.com/office/drawing/2014/main" id="{99455A3C-3EF0-2374-2BF0-58AFB0C8D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720" y="4856047"/>
            <a:ext cx="2943576" cy="1655762"/>
          </a:xfrm>
          <a:prstGeom prst="rect">
            <a:avLst/>
          </a:prstGeom>
        </p:spPr>
      </p:pic>
      <p:sp>
        <p:nvSpPr>
          <p:cNvPr id="5" name="Slide Number Placeholder 4">
            <a:extLst>
              <a:ext uri="{FF2B5EF4-FFF2-40B4-BE49-F238E27FC236}">
                <a16:creationId xmlns:a16="http://schemas.microsoft.com/office/drawing/2014/main" id="{90004D68-27D5-69E4-CF96-C765DFAB3FF5}"/>
              </a:ext>
            </a:extLst>
          </p:cNvPr>
          <p:cNvSpPr>
            <a:spLocks noGrp="1"/>
          </p:cNvSpPr>
          <p:nvPr>
            <p:ph type="sldNum" sz="quarter" idx="12"/>
          </p:nvPr>
        </p:nvSpPr>
        <p:spPr/>
        <p:txBody>
          <a:bodyPr/>
          <a:lstStyle/>
          <a:p>
            <a:fld id="{12AAB52A-0632-4CEC-889C-627608545C4D}" type="slidenum">
              <a:rPr lang="en-US" smtClean="0"/>
              <a:t>37</a:t>
            </a:fld>
            <a:endParaRPr lang="en-US"/>
          </a:p>
        </p:txBody>
      </p:sp>
    </p:spTree>
    <p:extLst>
      <p:ext uri="{BB962C8B-B14F-4D97-AF65-F5344CB8AC3E}">
        <p14:creationId xmlns:p14="http://schemas.microsoft.com/office/powerpoint/2010/main" val="4140678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996113" y="2681245"/>
            <a:ext cx="10515600" cy="1325563"/>
          </a:xfrm>
        </p:spPr>
        <p:txBody>
          <a:bodyPr/>
          <a:lstStyle/>
          <a:p>
            <a:pPr algn="ctr"/>
            <a:r>
              <a:rPr lang="en-US" b="1" dirty="0">
                <a:solidFill>
                  <a:srgbClr val="002060"/>
                </a:solidFill>
              </a:rPr>
              <a:t>Backup Slides</a:t>
            </a:r>
          </a:p>
        </p:txBody>
      </p:sp>
      <p:sp>
        <p:nvSpPr>
          <p:cNvPr id="3" name="Slide Number Placeholder 2">
            <a:extLst>
              <a:ext uri="{FF2B5EF4-FFF2-40B4-BE49-F238E27FC236}">
                <a16:creationId xmlns:a16="http://schemas.microsoft.com/office/drawing/2014/main" id="{C2D4A650-3CEB-6DF2-D6BD-68D398365AD2}"/>
              </a:ext>
            </a:extLst>
          </p:cNvPr>
          <p:cNvSpPr>
            <a:spLocks noGrp="1"/>
          </p:cNvSpPr>
          <p:nvPr>
            <p:ph type="sldNum" sz="quarter" idx="12"/>
          </p:nvPr>
        </p:nvSpPr>
        <p:spPr/>
        <p:txBody>
          <a:bodyPr/>
          <a:lstStyle/>
          <a:p>
            <a:fld id="{12AAB52A-0632-4CEC-889C-627608545C4D}" type="slidenum">
              <a:rPr lang="en-US" smtClean="0"/>
              <a:t>38</a:t>
            </a:fld>
            <a:endParaRPr lang="en-US"/>
          </a:p>
        </p:txBody>
      </p:sp>
    </p:spTree>
    <p:extLst>
      <p:ext uri="{BB962C8B-B14F-4D97-AF65-F5344CB8AC3E}">
        <p14:creationId xmlns:p14="http://schemas.microsoft.com/office/powerpoint/2010/main" val="673236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Where to go next?</a:t>
            </a:r>
          </a:p>
        </p:txBody>
      </p:sp>
      <p:sp>
        <p:nvSpPr>
          <p:cNvPr id="3" name="Title 1">
            <a:extLst>
              <a:ext uri="{FF2B5EF4-FFF2-40B4-BE49-F238E27FC236}">
                <a16:creationId xmlns:a16="http://schemas.microsoft.com/office/drawing/2014/main" id="{28BFAD5B-8634-9F0E-E97D-95B7D12E64D0}"/>
              </a:ext>
            </a:extLst>
          </p:cNvPr>
          <p:cNvSpPr txBox="1">
            <a:spLocks/>
          </p:cNvSpPr>
          <p:nvPr/>
        </p:nvSpPr>
        <p:spPr>
          <a:xfrm>
            <a:off x="1222586" y="2494626"/>
            <a:ext cx="3482579" cy="10294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2060"/>
                </a:solidFill>
              </a:rPr>
              <a:t>✨Trinity ✨</a:t>
            </a:r>
          </a:p>
        </p:txBody>
      </p:sp>
      <p:sp>
        <p:nvSpPr>
          <p:cNvPr id="5" name="Arrow: Bent 4">
            <a:extLst>
              <a:ext uri="{FF2B5EF4-FFF2-40B4-BE49-F238E27FC236}">
                <a16:creationId xmlns:a16="http://schemas.microsoft.com/office/drawing/2014/main" id="{75D05261-949B-7E3D-4CE5-21DC16DC7C8E}"/>
              </a:ext>
            </a:extLst>
          </p:cNvPr>
          <p:cNvSpPr/>
          <p:nvPr/>
        </p:nvSpPr>
        <p:spPr>
          <a:xfrm rot="5400000">
            <a:off x="1777257" y="1606753"/>
            <a:ext cx="962025" cy="1088894"/>
          </a:xfrm>
          <a:prstGeom prst="ben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7" name="Arrow: Bent 6">
            <a:extLst>
              <a:ext uri="{FF2B5EF4-FFF2-40B4-BE49-F238E27FC236}">
                <a16:creationId xmlns:a16="http://schemas.microsoft.com/office/drawing/2014/main" id="{8D898F18-07F9-B76C-8FA6-7AB9A5053291}"/>
              </a:ext>
            </a:extLst>
          </p:cNvPr>
          <p:cNvSpPr/>
          <p:nvPr/>
        </p:nvSpPr>
        <p:spPr>
          <a:xfrm flipV="1">
            <a:off x="2946195" y="3429000"/>
            <a:ext cx="962025" cy="1109729"/>
          </a:xfrm>
          <a:prstGeom prst="ben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11" name="Subtitle 2">
            <a:extLst>
              <a:ext uri="{FF2B5EF4-FFF2-40B4-BE49-F238E27FC236}">
                <a16:creationId xmlns:a16="http://schemas.microsoft.com/office/drawing/2014/main" id="{6C1D65CB-9665-204D-1AAC-8E30366BEC4D}"/>
              </a:ext>
            </a:extLst>
          </p:cNvPr>
          <p:cNvSpPr txBox="1">
            <a:spLocks/>
          </p:cNvSpPr>
          <p:nvPr/>
        </p:nvSpPr>
        <p:spPr>
          <a:xfrm>
            <a:off x="748919" y="5599026"/>
            <a:ext cx="4429912" cy="668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dirty="0"/>
              <a:t>Trinity as a transpiler</a:t>
            </a:r>
            <a:endParaRPr lang="en-US" sz="3500" i="1" dirty="0"/>
          </a:p>
        </p:txBody>
      </p:sp>
      <p:pic>
        <p:nvPicPr>
          <p:cNvPr id="15" name="Picture 14" descr="A person wearing sunglasses&#10;&#10;Description automatically generated with medium confidence">
            <a:extLst>
              <a:ext uri="{FF2B5EF4-FFF2-40B4-BE49-F238E27FC236}">
                <a16:creationId xmlns:a16="http://schemas.microsoft.com/office/drawing/2014/main" id="{8EC133EF-1E9D-E80B-C58A-E3C5882CA13C}"/>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5365753" y="3450210"/>
            <a:ext cx="722740" cy="861721"/>
          </a:xfrm>
          <a:prstGeom prst="rect">
            <a:avLst/>
          </a:prstGeom>
        </p:spPr>
      </p:pic>
      <p:sp>
        <p:nvSpPr>
          <p:cNvPr id="16" name="Subtitle 2">
            <a:extLst>
              <a:ext uri="{FF2B5EF4-FFF2-40B4-BE49-F238E27FC236}">
                <a16:creationId xmlns:a16="http://schemas.microsoft.com/office/drawing/2014/main" id="{1E7C6FA0-1DF8-8EA2-B064-A4636B34AA7A}"/>
              </a:ext>
            </a:extLst>
          </p:cNvPr>
          <p:cNvSpPr txBox="1">
            <a:spLocks/>
          </p:cNvSpPr>
          <p:nvPr/>
        </p:nvSpPr>
        <p:spPr>
          <a:xfrm>
            <a:off x="4631933" y="3396245"/>
            <a:ext cx="982096" cy="668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a:t>
            </a:r>
            <a:endParaRPr lang="en-US" sz="3500" b="1" i="1" dirty="0"/>
          </a:p>
        </p:txBody>
      </p:sp>
      <p:sp>
        <p:nvSpPr>
          <p:cNvPr id="17" name="Arrow: Bent 16">
            <a:extLst>
              <a:ext uri="{FF2B5EF4-FFF2-40B4-BE49-F238E27FC236}">
                <a16:creationId xmlns:a16="http://schemas.microsoft.com/office/drawing/2014/main" id="{9299734E-C5FA-635C-3ED2-9150CEED9D98}"/>
              </a:ext>
            </a:extLst>
          </p:cNvPr>
          <p:cNvSpPr/>
          <p:nvPr/>
        </p:nvSpPr>
        <p:spPr>
          <a:xfrm flipH="1" flipV="1">
            <a:off x="1856082" y="3389531"/>
            <a:ext cx="982095" cy="1109729"/>
          </a:xfrm>
          <a:prstGeom prst="ben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18" name="Picture 17" descr="Logo, company name&#10;&#10;Description automatically generated">
            <a:extLst>
              <a:ext uri="{FF2B5EF4-FFF2-40B4-BE49-F238E27FC236}">
                <a16:creationId xmlns:a16="http://schemas.microsoft.com/office/drawing/2014/main" id="{88A79674-1E00-81DC-1198-AB76DFCE8ADA}"/>
              </a:ext>
            </a:extLst>
          </p:cNvPr>
          <p:cNvPicPr>
            <a:picLocks noChangeAspect="1"/>
          </p:cNvPicPr>
          <p:nvPr/>
        </p:nvPicPr>
        <p:blipFill rotWithShape="1">
          <a:blip r:embed="rId4">
            <a:extLst>
              <a:ext uri="{28A0092B-C50C-407E-A947-70E740481C1C}">
                <a14:useLocalDpi xmlns:a14="http://schemas.microsoft.com/office/drawing/2010/main" val="0"/>
              </a:ext>
            </a:extLst>
          </a:blip>
          <a:srcRect l="13128" t="31011" r="12820" b="36349"/>
          <a:stretch/>
        </p:blipFill>
        <p:spPr>
          <a:xfrm>
            <a:off x="89992" y="4010314"/>
            <a:ext cx="1687813" cy="510539"/>
          </a:xfrm>
          <a:prstGeom prst="rect">
            <a:avLst/>
          </a:prstGeom>
        </p:spPr>
      </p:pic>
      <p:grpSp>
        <p:nvGrpSpPr>
          <p:cNvPr id="4" name="Group 3">
            <a:extLst>
              <a:ext uri="{FF2B5EF4-FFF2-40B4-BE49-F238E27FC236}">
                <a16:creationId xmlns:a16="http://schemas.microsoft.com/office/drawing/2014/main" id="{49902DC4-F41C-287E-7A54-FF26F2695433}"/>
              </a:ext>
            </a:extLst>
          </p:cNvPr>
          <p:cNvGrpSpPr/>
          <p:nvPr/>
        </p:nvGrpSpPr>
        <p:grpSpPr>
          <a:xfrm>
            <a:off x="6974609" y="1519872"/>
            <a:ext cx="4104866" cy="3539782"/>
            <a:chOff x="6935906" y="1529158"/>
            <a:chExt cx="4104866" cy="3539782"/>
          </a:xfrm>
        </p:grpSpPr>
        <p:sp>
          <p:nvSpPr>
            <p:cNvPr id="20" name="Rectangle: Rounded Corners 19">
              <a:extLst>
                <a:ext uri="{FF2B5EF4-FFF2-40B4-BE49-F238E27FC236}">
                  <a16:creationId xmlns:a16="http://schemas.microsoft.com/office/drawing/2014/main" id="{D6D3C127-81F1-6476-0546-C3B362B87E10}"/>
                </a:ext>
              </a:extLst>
            </p:cNvPr>
            <p:cNvSpPr/>
            <p:nvPr/>
          </p:nvSpPr>
          <p:spPr>
            <a:xfrm>
              <a:off x="6935906" y="1529158"/>
              <a:ext cx="4104866" cy="3539782"/>
            </a:xfrm>
            <a:prstGeom prst="round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2B3483C6-13D0-AA4D-86B3-4B55B6ADDDB6}"/>
                </a:ext>
              </a:extLst>
            </p:cNvPr>
            <p:cNvSpPr/>
            <p:nvPr/>
          </p:nvSpPr>
          <p:spPr>
            <a:xfrm>
              <a:off x="7660894" y="1760897"/>
              <a:ext cx="2513528" cy="601748"/>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Matrix is sparse in        ?</a:t>
              </a:r>
            </a:p>
          </p:txBody>
        </p:sp>
        <p:sp>
          <p:nvSpPr>
            <p:cNvPr id="22" name="Rectangle 21">
              <a:extLst>
                <a:ext uri="{FF2B5EF4-FFF2-40B4-BE49-F238E27FC236}">
                  <a16:creationId xmlns:a16="http://schemas.microsoft.com/office/drawing/2014/main" id="{A52B6300-7A03-5454-D822-6C5737CC8039}"/>
                </a:ext>
              </a:extLst>
            </p:cNvPr>
            <p:cNvSpPr/>
            <p:nvPr/>
          </p:nvSpPr>
          <p:spPr>
            <a:xfrm>
              <a:off x="7231016" y="4087939"/>
              <a:ext cx="1251480" cy="601748"/>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 Foo()</a:t>
              </a:r>
            </a:p>
          </p:txBody>
        </p:sp>
        <p:sp>
          <p:nvSpPr>
            <p:cNvPr id="23" name="Rectangle 22">
              <a:extLst>
                <a:ext uri="{FF2B5EF4-FFF2-40B4-BE49-F238E27FC236}">
                  <a16:creationId xmlns:a16="http://schemas.microsoft.com/office/drawing/2014/main" id="{78773D8C-1134-E8A9-3173-B0FA91DE3FC9}"/>
                </a:ext>
              </a:extLst>
            </p:cNvPr>
            <p:cNvSpPr/>
            <p:nvPr/>
          </p:nvSpPr>
          <p:spPr>
            <a:xfrm>
              <a:off x="9530377" y="4067373"/>
              <a:ext cx="1178774" cy="601748"/>
            </a:xfrm>
            <a:prstGeom prst="rect">
              <a:avLst/>
            </a:prstGeom>
            <a:ln w="28575">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Call Bar()</a:t>
              </a:r>
            </a:p>
          </p:txBody>
        </p:sp>
        <p:cxnSp>
          <p:nvCxnSpPr>
            <p:cNvPr id="24" name="Straight Arrow Connector 23">
              <a:extLst>
                <a:ext uri="{FF2B5EF4-FFF2-40B4-BE49-F238E27FC236}">
                  <a16:creationId xmlns:a16="http://schemas.microsoft.com/office/drawing/2014/main" id="{CAAB3994-D8EA-D0E7-524E-D1D88889BCB6}"/>
                </a:ext>
              </a:extLst>
            </p:cNvPr>
            <p:cNvCxnSpPr>
              <a:cxnSpLocks/>
            </p:cNvCxnSpPr>
            <p:nvPr/>
          </p:nvCxnSpPr>
          <p:spPr>
            <a:xfrm>
              <a:off x="9595760" y="2362645"/>
              <a:ext cx="462111" cy="1647669"/>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F4C96CDD-54BF-D92D-B624-A30DA9A8F943}"/>
                </a:ext>
              </a:extLst>
            </p:cNvPr>
            <p:cNvCxnSpPr>
              <a:cxnSpLocks/>
            </p:cNvCxnSpPr>
            <p:nvPr/>
          </p:nvCxnSpPr>
          <p:spPr>
            <a:xfrm flipH="1">
              <a:off x="7799965" y="2349326"/>
              <a:ext cx="508437" cy="1647669"/>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26" name="Subtitle 2">
              <a:extLst>
                <a:ext uri="{FF2B5EF4-FFF2-40B4-BE49-F238E27FC236}">
                  <a16:creationId xmlns:a16="http://schemas.microsoft.com/office/drawing/2014/main" id="{D8470543-EDFB-216A-E67F-F36802823FA0}"/>
                </a:ext>
              </a:extLst>
            </p:cNvPr>
            <p:cNvSpPr txBox="1">
              <a:spLocks/>
            </p:cNvSpPr>
            <p:nvPr/>
          </p:nvSpPr>
          <p:spPr>
            <a:xfrm>
              <a:off x="7316089" y="3041453"/>
              <a:ext cx="559138" cy="3438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Yes</a:t>
              </a:r>
            </a:p>
          </p:txBody>
        </p:sp>
        <p:sp>
          <p:nvSpPr>
            <p:cNvPr id="27" name="Subtitle 2">
              <a:extLst>
                <a:ext uri="{FF2B5EF4-FFF2-40B4-BE49-F238E27FC236}">
                  <a16:creationId xmlns:a16="http://schemas.microsoft.com/office/drawing/2014/main" id="{89666766-52A0-5AC9-C1C8-FBEC7CB1E8C4}"/>
                </a:ext>
              </a:extLst>
            </p:cNvPr>
            <p:cNvSpPr txBox="1">
              <a:spLocks/>
            </p:cNvSpPr>
            <p:nvPr/>
          </p:nvSpPr>
          <p:spPr>
            <a:xfrm>
              <a:off x="9934816" y="3041453"/>
              <a:ext cx="559138" cy="34382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No</a:t>
              </a:r>
            </a:p>
          </p:txBody>
        </p:sp>
        <p:pic>
          <p:nvPicPr>
            <p:cNvPr id="29" name="Picture 28" descr="Icon&#10;&#10;Description automatically generated">
              <a:extLst>
                <a:ext uri="{FF2B5EF4-FFF2-40B4-BE49-F238E27FC236}">
                  <a16:creationId xmlns:a16="http://schemas.microsoft.com/office/drawing/2014/main" id="{6710D8A0-F137-AEB4-7A81-4B1920A89C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9466" y="1910494"/>
              <a:ext cx="343826" cy="343825"/>
            </a:xfrm>
            <a:prstGeom prst="rect">
              <a:avLst/>
            </a:prstGeom>
          </p:spPr>
        </p:pic>
      </p:grpSp>
      <p:sp>
        <p:nvSpPr>
          <p:cNvPr id="30" name="Subtitle 2">
            <a:extLst>
              <a:ext uri="{FF2B5EF4-FFF2-40B4-BE49-F238E27FC236}">
                <a16:creationId xmlns:a16="http://schemas.microsoft.com/office/drawing/2014/main" id="{9686970D-DC55-B3D3-5865-62D05DC93468}"/>
              </a:ext>
            </a:extLst>
          </p:cNvPr>
          <p:cNvSpPr txBox="1">
            <a:spLocks/>
          </p:cNvSpPr>
          <p:nvPr/>
        </p:nvSpPr>
        <p:spPr>
          <a:xfrm>
            <a:off x="6426739" y="5207349"/>
            <a:ext cx="5268112" cy="16094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dirty="0"/>
              <a:t>Automatic discovery of PL-aware perf knowledge</a:t>
            </a:r>
          </a:p>
        </p:txBody>
      </p:sp>
      <p:pic>
        <p:nvPicPr>
          <p:cNvPr id="28" name="Graphic 27" descr="Gears with solid fill">
            <a:extLst>
              <a:ext uri="{FF2B5EF4-FFF2-40B4-BE49-F238E27FC236}">
                <a16:creationId xmlns:a16="http://schemas.microsoft.com/office/drawing/2014/main" id="{FEB17197-3E91-42DF-479D-CB82889293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96103" y="1254732"/>
            <a:ext cx="1472354" cy="1472354"/>
          </a:xfrm>
          <a:prstGeom prst="rect">
            <a:avLst/>
          </a:prstGeom>
        </p:spPr>
      </p:pic>
      <p:sp>
        <p:nvSpPr>
          <p:cNvPr id="31" name="Arrow: Bent 30">
            <a:extLst>
              <a:ext uri="{FF2B5EF4-FFF2-40B4-BE49-F238E27FC236}">
                <a16:creationId xmlns:a16="http://schemas.microsoft.com/office/drawing/2014/main" id="{ACD13BEB-C7D6-8250-D763-19CB702EDC96}"/>
              </a:ext>
            </a:extLst>
          </p:cNvPr>
          <p:cNvSpPr/>
          <p:nvPr/>
        </p:nvSpPr>
        <p:spPr>
          <a:xfrm rot="5400000" flipV="1">
            <a:off x="2901949" y="1658496"/>
            <a:ext cx="962025" cy="962024"/>
          </a:xfrm>
          <a:prstGeom prst="ben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33" name="Picture 32" descr="Logo&#10;&#10;Description automatically generated">
            <a:extLst>
              <a:ext uri="{FF2B5EF4-FFF2-40B4-BE49-F238E27FC236}">
                <a16:creationId xmlns:a16="http://schemas.microsoft.com/office/drawing/2014/main" id="{326AA22E-C767-8385-03E0-AA17BFCF32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0921" y="834511"/>
            <a:ext cx="939030" cy="939030"/>
          </a:xfrm>
          <a:prstGeom prst="rect">
            <a:avLst/>
          </a:prstGeom>
        </p:spPr>
      </p:pic>
      <p:pic>
        <p:nvPicPr>
          <p:cNvPr id="34" name="Picture 33" descr="Logo&#10;&#10;Description automatically generated">
            <a:extLst>
              <a:ext uri="{FF2B5EF4-FFF2-40B4-BE49-F238E27FC236}">
                <a16:creationId xmlns:a16="http://schemas.microsoft.com/office/drawing/2014/main" id="{37162886-481E-83FE-6585-1B29C96454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0096" y="3289763"/>
            <a:ext cx="939030" cy="939030"/>
          </a:xfrm>
          <a:prstGeom prst="rect">
            <a:avLst/>
          </a:prstGeom>
        </p:spPr>
      </p:pic>
      <p:pic>
        <p:nvPicPr>
          <p:cNvPr id="36" name="Picture 35" descr="Icon&#10;&#10;Description automatically generated">
            <a:extLst>
              <a:ext uri="{FF2B5EF4-FFF2-40B4-BE49-F238E27FC236}">
                <a16:creationId xmlns:a16="http://schemas.microsoft.com/office/drawing/2014/main" id="{D60B2369-2BB1-D4BB-4B00-EE74957F46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002" y="1896085"/>
            <a:ext cx="807949" cy="807949"/>
          </a:xfrm>
          <a:prstGeom prst="rect">
            <a:avLst/>
          </a:prstGeom>
        </p:spPr>
      </p:pic>
      <p:pic>
        <p:nvPicPr>
          <p:cNvPr id="37" name="Picture 36" descr="Icon&#10;&#10;Description automatically generated">
            <a:extLst>
              <a:ext uri="{FF2B5EF4-FFF2-40B4-BE49-F238E27FC236}">
                <a16:creationId xmlns:a16="http://schemas.microsoft.com/office/drawing/2014/main" id="{9288072C-48A4-11F2-947B-596DC5640F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0303" y="4420521"/>
            <a:ext cx="690080" cy="690080"/>
          </a:xfrm>
          <a:prstGeom prst="rect">
            <a:avLst/>
          </a:prstGeom>
        </p:spPr>
      </p:pic>
      <p:sp>
        <p:nvSpPr>
          <p:cNvPr id="38" name="Subtitle 2">
            <a:extLst>
              <a:ext uri="{FF2B5EF4-FFF2-40B4-BE49-F238E27FC236}">
                <a16:creationId xmlns:a16="http://schemas.microsoft.com/office/drawing/2014/main" id="{71D56C30-C94B-DEC2-C1D5-2D777C5C7DBC}"/>
              </a:ext>
            </a:extLst>
          </p:cNvPr>
          <p:cNvSpPr txBox="1">
            <a:spLocks/>
          </p:cNvSpPr>
          <p:nvPr/>
        </p:nvSpPr>
        <p:spPr>
          <a:xfrm>
            <a:off x="4585562" y="4492489"/>
            <a:ext cx="982096" cy="668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a:t>
            </a:r>
            <a:endParaRPr lang="en-US" sz="3500" b="1" i="1" dirty="0"/>
          </a:p>
        </p:txBody>
      </p:sp>
      <p:pic>
        <p:nvPicPr>
          <p:cNvPr id="39" name="Picture 38" descr="A person wearing sunglasses&#10;&#10;Description automatically generated with medium confidence">
            <a:extLst>
              <a:ext uri="{FF2B5EF4-FFF2-40B4-BE49-F238E27FC236}">
                <a16:creationId xmlns:a16="http://schemas.microsoft.com/office/drawing/2014/main" id="{EFCCD441-4F78-8FB2-82CF-5D2A269648F7}"/>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5383002" y="4365896"/>
            <a:ext cx="722740" cy="861721"/>
          </a:xfrm>
          <a:prstGeom prst="rect">
            <a:avLst/>
          </a:prstGeom>
        </p:spPr>
      </p:pic>
      <p:sp>
        <p:nvSpPr>
          <p:cNvPr id="6" name="Slide Number Placeholder 5">
            <a:extLst>
              <a:ext uri="{FF2B5EF4-FFF2-40B4-BE49-F238E27FC236}">
                <a16:creationId xmlns:a16="http://schemas.microsoft.com/office/drawing/2014/main" id="{5067855F-A091-A493-E798-0C1BA194BC02}"/>
              </a:ext>
            </a:extLst>
          </p:cNvPr>
          <p:cNvSpPr>
            <a:spLocks noGrp="1"/>
          </p:cNvSpPr>
          <p:nvPr>
            <p:ph type="sldNum" sz="quarter" idx="12"/>
          </p:nvPr>
        </p:nvSpPr>
        <p:spPr/>
        <p:txBody>
          <a:bodyPr/>
          <a:lstStyle/>
          <a:p>
            <a:fld id="{12AAB52A-0632-4CEC-889C-627608545C4D}" type="slidenum">
              <a:rPr lang="en-US" smtClean="0"/>
              <a:t>39</a:t>
            </a:fld>
            <a:endParaRPr lang="en-US"/>
          </a:p>
        </p:txBody>
      </p:sp>
    </p:spTree>
    <p:extLst>
      <p:ext uri="{BB962C8B-B14F-4D97-AF65-F5344CB8AC3E}">
        <p14:creationId xmlns:p14="http://schemas.microsoft.com/office/powerpoint/2010/main" val="339943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p:bldP spid="16" grpId="0"/>
      <p:bldP spid="17" grpId="0" animBg="1"/>
      <p:bldP spid="30" grpId="0"/>
      <p:bldP spid="31"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wearing sunglasses&#10;&#10;Description automatically generated with medium confidence">
            <a:extLst>
              <a:ext uri="{FF2B5EF4-FFF2-40B4-BE49-F238E27FC236}">
                <a16:creationId xmlns:a16="http://schemas.microsoft.com/office/drawing/2014/main" id="{5D10DA42-C505-1C21-1EA2-4D52B62E7E61}"/>
              </a:ext>
            </a:extLst>
          </p:cNvPr>
          <p:cNvPicPr>
            <a:picLocks noChangeAspect="1"/>
          </p:cNvPicPr>
          <p:nvPr/>
        </p:nvPicPr>
        <p:blipFill rotWithShape="1">
          <a:blip r:embed="rId2">
            <a:extLst>
              <a:ext uri="{28A0092B-C50C-407E-A947-70E740481C1C}">
                <a14:useLocalDpi xmlns:a14="http://schemas.microsoft.com/office/drawing/2010/main" val="0"/>
              </a:ext>
            </a:extLst>
          </a:blip>
          <a:srcRect l="4099" b="4615"/>
          <a:stretch/>
        </p:blipFill>
        <p:spPr>
          <a:xfrm>
            <a:off x="4759569" y="1666219"/>
            <a:ext cx="2672862" cy="3186846"/>
          </a:xfrm>
          <a:prstGeom prst="rect">
            <a:avLst/>
          </a:prstGeom>
        </p:spPr>
      </p:pic>
      <p:sp>
        <p:nvSpPr>
          <p:cNvPr id="13" name="Title 1">
            <a:extLst>
              <a:ext uri="{FF2B5EF4-FFF2-40B4-BE49-F238E27FC236}">
                <a16:creationId xmlns:a16="http://schemas.microsoft.com/office/drawing/2014/main" id="{8DF3D964-53B4-D74D-097F-FF138D97DB0C}"/>
              </a:ext>
            </a:extLst>
          </p:cNvPr>
          <p:cNvSpPr>
            <a:spLocks noGrp="1"/>
          </p:cNvSpPr>
          <p:nvPr>
            <p:ph type="title"/>
          </p:nvPr>
        </p:nvSpPr>
        <p:spPr>
          <a:xfrm>
            <a:off x="4613031" y="4856813"/>
            <a:ext cx="2819400" cy="956170"/>
          </a:xfrm>
        </p:spPr>
        <p:txBody>
          <a:bodyPr/>
          <a:lstStyle/>
          <a:p>
            <a:pPr algn="ctr"/>
            <a:r>
              <a:rPr lang="en-US" b="1" dirty="0">
                <a:solidFill>
                  <a:srgbClr val="002060"/>
                </a:solidFill>
              </a:rPr>
              <a:t>Morpheus</a:t>
            </a:r>
          </a:p>
        </p:txBody>
      </p:sp>
      <p:sp>
        <p:nvSpPr>
          <p:cNvPr id="2" name="Slide Number Placeholder 1">
            <a:extLst>
              <a:ext uri="{FF2B5EF4-FFF2-40B4-BE49-F238E27FC236}">
                <a16:creationId xmlns:a16="http://schemas.microsoft.com/office/drawing/2014/main" id="{43077185-9A2A-031F-6C2C-A651EE06641F}"/>
              </a:ext>
            </a:extLst>
          </p:cNvPr>
          <p:cNvSpPr>
            <a:spLocks noGrp="1"/>
          </p:cNvSpPr>
          <p:nvPr>
            <p:ph type="sldNum" sz="quarter" idx="12"/>
          </p:nvPr>
        </p:nvSpPr>
        <p:spPr/>
        <p:txBody>
          <a:bodyPr/>
          <a:lstStyle/>
          <a:p>
            <a:fld id="{12AAB52A-0632-4CEC-889C-627608545C4D}" type="slidenum">
              <a:rPr lang="en-US" smtClean="0"/>
              <a:t>4</a:t>
            </a:fld>
            <a:endParaRPr lang="en-US"/>
          </a:p>
        </p:txBody>
      </p:sp>
    </p:spTree>
    <p:extLst>
      <p:ext uri="{BB962C8B-B14F-4D97-AF65-F5344CB8AC3E}">
        <p14:creationId xmlns:p14="http://schemas.microsoft.com/office/powerpoint/2010/main" val="100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Where to go next?</a:t>
            </a:r>
          </a:p>
        </p:txBody>
      </p:sp>
      <p:sp>
        <p:nvSpPr>
          <p:cNvPr id="11" name="Subtitle 2">
            <a:extLst>
              <a:ext uri="{FF2B5EF4-FFF2-40B4-BE49-F238E27FC236}">
                <a16:creationId xmlns:a16="http://schemas.microsoft.com/office/drawing/2014/main" id="{6C1D65CB-9665-204D-1AAC-8E30366BEC4D}"/>
              </a:ext>
            </a:extLst>
          </p:cNvPr>
          <p:cNvSpPr txBox="1">
            <a:spLocks/>
          </p:cNvSpPr>
          <p:nvPr/>
        </p:nvSpPr>
        <p:spPr>
          <a:xfrm>
            <a:off x="1913965" y="4463261"/>
            <a:ext cx="8364069" cy="668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dirty="0"/>
              <a:t>User Study: productivity and debuggability</a:t>
            </a:r>
            <a:endParaRPr lang="en-US" sz="3500" i="1" dirty="0"/>
          </a:p>
        </p:txBody>
      </p:sp>
      <p:sp>
        <p:nvSpPr>
          <p:cNvPr id="6" name="Slide Number Placeholder 5">
            <a:extLst>
              <a:ext uri="{FF2B5EF4-FFF2-40B4-BE49-F238E27FC236}">
                <a16:creationId xmlns:a16="http://schemas.microsoft.com/office/drawing/2014/main" id="{5067855F-A091-A493-E798-0C1BA194BC02}"/>
              </a:ext>
            </a:extLst>
          </p:cNvPr>
          <p:cNvSpPr>
            <a:spLocks noGrp="1"/>
          </p:cNvSpPr>
          <p:nvPr>
            <p:ph type="sldNum" sz="quarter" idx="12"/>
          </p:nvPr>
        </p:nvSpPr>
        <p:spPr/>
        <p:txBody>
          <a:bodyPr/>
          <a:lstStyle/>
          <a:p>
            <a:fld id="{12AAB52A-0632-4CEC-889C-627608545C4D}" type="slidenum">
              <a:rPr lang="en-US" smtClean="0"/>
              <a:t>40</a:t>
            </a:fld>
            <a:endParaRPr lang="en-US"/>
          </a:p>
        </p:txBody>
      </p:sp>
      <p:sp>
        <p:nvSpPr>
          <p:cNvPr id="32" name="TextBox 31">
            <a:extLst>
              <a:ext uri="{FF2B5EF4-FFF2-40B4-BE49-F238E27FC236}">
                <a16:creationId xmlns:a16="http://schemas.microsoft.com/office/drawing/2014/main" id="{2BBAFA84-0F2C-5685-4706-37549717A361}"/>
              </a:ext>
            </a:extLst>
          </p:cNvPr>
          <p:cNvSpPr txBox="1"/>
          <p:nvPr/>
        </p:nvSpPr>
        <p:spPr>
          <a:xfrm>
            <a:off x="4827494" y="2730250"/>
            <a:ext cx="1801906" cy="1569660"/>
          </a:xfrm>
          <a:prstGeom prst="rect">
            <a:avLst/>
          </a:prstGeom>
          <a:noFill/>
        </p:spPr>
        <p:txBody>
          <a:bodyPr wrap="square">
            <a:spAutoFit/>
          </a:bodyPr>
          <a:lstStyle/>
          <a:p>
            <a:r>
              <a:rPr lang="en-US" sz="9600" dirty="0"/>
              <a:t>👩‍💻</a:t>
            </a:r>
          </a:p>
        </p:txBody>
      </p:sp>
      <p:pic>
        <p:nvPicPr>
          <p:cNvPr id="42" name="Picture 41" descr="A person wearing sunglasses&#10;&#10;Description automatically generated with medium confidence">
            <a:extLst>
              <a:ext uri="{FF2B5EF4-FFF2-40B4-BE49-F238E27FC236}">
                <a16:creationId xmlns:a16="http://schemas.microsoft.com/office/drawing/2014/main" id="{B74D5AA5-87BD-2449-CCF1-CD2F8F6D6ECA}"/>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3661666" y="2951052"/>
            <a:ext cx="946120" cy="1128056"/>
          </a:xfrm>
          <a:prstGeom prst="rect">
            <a:avLst/>
          </a:prstGeom>
        </p:spPr>
      </p:pic>
      <p:grpSp>
        <p:nvGrpSpPr>
          <p:cNvPr id="9" name="Group 8">
            <a:extLst>
              <a:ext uri="{FF2B5EF4-FFF2-40B4-BE49-F238E27FC236}">
                <a16:creationId xmlns:a16="http://schemas.microsoft.com/office/drawing/2014/main" id="{6E9ED23B-C722-D910-4A18-2E4332C15EAC}"/>
              </a:ext>
            </a:extLst>
          </p:cNvPr>
          <p:cNvGrpSpPr/>
          <p:nvPr/>
        </p:nvGrpSpPr>
        <p:grpSpPr>
          <a:xfrm>
            <a:off x="6849108" y="2951052"/>
            <a:ext cx="1801906" cy="1299899"/>
            <a:chOff x="6575743" y="3047796"/>
            <a:chExt cx="1801906" cy="1299899"/>
          </a:xfrm>
        </p:grpSpPr>
        <p:pic>
          <p:nvPicPr>
            <p:cNvPr id="35" name="Picture 34" descr="Icon&#10;&#10;Description automatically generated">
              <a:extLst>
                <a:ext uri="{FF2B5EF4-FFF2-40B4-BE49-F238E27FC236}">
                  <a16:creationId xmlns:a16="http://schemas.microsoft.com/office/drawing/2014/main" id="{C9DAE3EE-1BAC-66EA-8B05-B96BB2C4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696" y="3047796"/>
              <a:ext cx="690080" cy="690080"/>
            </a:xfrm>
            <a:prstGeom prst="rect">
              <a:avLst/>
            </a:prstGeom>
          </p:spPr>
        </p:pic>
        <p:pic>
          <p:nvPicPr>
            <p:cNvPr id="40" name="Picture 39" descr="Logo&#10;&#10;Description automatically generated">
              <a:extLst>
                <a:ext uri="{FF2B5EF4-FFF2-40B4-BE49-F238E27FC236}">
                  <a16:creationId xmlns:a16="http://schemas.microsoft.com/office/drawing/2014/main" id="{EFE148B1-524C-A873-E9D8-6C5C86D090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8442" y="3069330"/>
              <a:ext cx="668546" cy="668546"/>
            </a:xfrm>
            <a:prstGeom prst="rect">
              <a:avLst/>
            </a:prstGeom>
          </p:spPr>
        </p:pic>
        <p:pic>
          <p:nvPicPr>
            <p:cNvPr id="43" name="Picture 42" descr="Logo, company name&#10;&#10;Description automatically generated">
              <a:extLst>
                <a:ext uri="{FF2B5EF4-FFF2-40B4-BE49-F238E27FC236}">
                  <a16:creationId xmlns:a16="http://schemas.microsoft.com/office/drawing/2014/main" id="{0B2E79D4-5273-AD34-8355-FD1EAC9C43A3}"/>
                </a:ext>
              </a:extLst>
            </p:cNvPr>
            <p:cNvPicPr>
              <a:picLocks noChangeAspect="1"/>
            </p:cNvPicPr>
            <p:nvPr/>
          </p:nvPicPr>
          <p:blipFill rotWithShape="1">
            <a:blip r:embed="rId6">
              <a:extLst>
                <a:ext uri="{28A0092B-C50C-407E-A947-70E740481C1C}">
                  <a14:useLocalDpi xmlns:a14="http://schemas.microsoft.com/office/drawing/2010/main" val="0"/>
                </a:ext>
              </a:extLst>
            </a:blip>
            <a:srcRect l="13128" t="31011" r="12820" b="36349"/>
            <a:stretch/>
          </p:blipFill>
          <p:spPr>
            <a:xfrm>
              <a:off x="6575743" y="3837156"/>
              <a:ext cx="1801906" cy="510539"/>
            </a:xfrm>
            <a:prstGeom prst="rect">
              <a:avLst/>
            </a:prstGeom>
          </p:spPr>
        </p:pic>
      </p:grpSp>
    </p:spTree>
    <p:extLst>
      <p:ext uri="{BB962C8B-B14F-4D97-AF65-F5344CB8AC3E}">
        <p14:creationId xmlns:p14="http://schemas.microsoft.com/office/powerpoint/2010/main" val="28286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Options</a:t>
            </a:r>
          </a:p>
        </p:txBody>
      </p:sp>
      <p:pic>
        <p:nvPicPr>
          <p:cNvPr id="12" name="Graphic 11" descr="Network with solid fill">
            <a:extLst>
              <a:ext uri="{FF2B5EF4-FFF2-40B4-BE49-F238E27FC236}">
                <a16:creationId xmlns:a16="http://schemas.microsoft.com/office/drawing/2014/main" id="{06B2381C-A37D-A756-7B27-B9833AB4F1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29273" y="2206275"/>
            <a:ext cx="1939529" cy="1939529"/>
          </a:xfrm>
          <a:prstGeom prst="rect">
            <a:avLst/>
          </a:prstGeom>
        </p:spPr>
      </p:pic>
      <p:pic>
        <p:nvPicPr>
          <p:cNvPr id="16" name="Graphic 15" descr="Flowchart with solid fill">
            <a:extLst>
              <a:ext uri="{FF2B5EF4-FFF2-40B4-BE49-F238E27FC236}">
                <a16:creationId xmlns:a16="http://schemas.microsoft.com/office/drawing/2014/main" id="{D1499313-2D8D-5324-AA83-CDA6EF1F49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480517" y="2190738"/>
            <a:ext cx="2029839" cy="2029839"/>
          </a:xfrm>
          <a:prstGeom prst="rect">
            <a:avLst/>
          </a:prstGeom>
        </p:spPr>
      </p:pic>
      <p:pic>
        <p:nvPicPr>
          <p:cNvPr id="18" name="Graphic 17" descr="Disconnected with solid fill">
            <a:extLst>
              <a:ext uri="{FF2B5EF4-FFF2-40B4-BE49-F238E27FC236}">
                <a16:creationId xmlns:a16="http://schemas.microsoft.com/office/drawing/2014/main" id="{AC23A74E-3F9B-A239-915A-C2948A246F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8906" y="2155302"/>
            <a:ext cx="2029839" cy="2029839"/>
          </a:xfrm>
          <a:prstGeom prst="rect">
            <a:avLst/>
          </a:prstGeom>
        </p:spPr>
      </p:pic>
      <p:sp>
        <p:nvSpPr>
          <p:cNvPr id="20" name="Subtitle 2">
            <a:extLst>
              <a:ext uri="{FF2B5EF4-FFF2-40B4-BE49-F238E27FC236}">
                <a16:creationId xmlns:a16="http://schemas.microsoft.com/office/drawing/2014/main" id="{1910D15D-ADC6-2F40-CAEF-428E99B6603F}"/>
              </a:ext>
            </a:extLst>
          </p:cNvPr>
          <p:cNvSpPr txBox="1">
            <a:spLocks/>
          </p:cNvSpPr>
          <p:nvPr/>
        </p:nvSpPr>
        <p:spPr>
          <a:xfrm>
            <a:off x="1040493" y="4145804"/>
            <a:ext cx="2907297" cy="2029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a:t>FFIs</a:t>
            </a:r>
          </a:p>
          <a:p>
            <a:r>
              <a:rPr lang="en-US" sz="2400" b="1" dirty="0"/>
              <a:t>not PL-general</a:t>
            </a:r>
          </a:p>
          <a:p>
            <a:r>
              <a:rPr lang="en-US" sz="2400" b="1" dirty="0"/>
              <a:t>not efficient</a:t>
            </a:r>
          </a:p>
        </p:txBody>
      </p:sp>
      <p:sp>
        <p:nvSpPr>
          <p:cNvPr id="21" name="Subtitle 2">
            <a:extLst>
              <a:ext uri="{FF2B5EF4-FFF2-40B4-BE49-F238E27FC236}">
                <a16:creationId xmlns:a16="http://schemas.microsoft.com/office/drawing/2014/main" id="{241B69A4-6D6E-062D-EA3C-F995463BE34A}"/>
              </a:ext>
            </a:extLst>
          </p:cNvPr>
          <p:cNvSpPr txBox="1">
            <a:spLocks/>
          </p:cNvSpPr>
          <p:nvPr/>
        </p:nvSpPr>
        <p:spPr>
          <a:xfrm>
            <a:off x="4600133" y="4233239"/>
            <a:ext cx="2746158" cy="2029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a:t>Compiler</a:t>
            </a:r>
          </a:p>
          <a:p>
            <a:r>
              <a:rPr lang="en-US" sz="2400" b="1" dirty="0"/>
              <a:t>hard to extend</a:t>
            </a:r>
          </a:p>
        </p:txBody>
      </p:sp>
      <p:sp>
        <p:nvSpPr>
          <p:cNvPr id="22" name="Subtitle 2">
            <a:extLst>
              <a:ext uri="{FF2B5EF4-FFF2-40B4-BE49-F238E27FC236}">
                <a16:creationId xmlns:a16="http://schemas.microsoft.com/office/drawing/2014/main" id="{DC5D1EC8-D761-48BB-0CFA-3031663181F2}"/>
              </a:ext>
            </a:extLst>
          </p:cNvPr>
          <p:cNvSpPr txBox="1">
            <a:spLocks/>
          </p:cNvSpPr>
          <p:nvPr/>
        </p:nvSpPr>
        <p:spPr>
          <a:xfrm>
            <a:off x="8178708" y="4233238"/>
            <a:ext cx="3644972" cy="20298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b="1" dirty="0"/>
              <a:t>Shared Runtime</a:t>
            </a:r>
          </a:p>
          <a:p>
            <a:r>
              <a:rPr lang="en-US" sz="2400" b="1" dirty="0"/>
              <a:t>challenge: how many PLs are supported</a:t>
            </a:r>
          </a:p>
        </p:txBody>
      </p:sp>
      <p:pic>
        <p:nvPicPr>
          <p:cNvPr id="24" name="Graphic 23" descr="Checkbox Checked with solid fill">
            <a:extLst>
              <a:ext uri="{FF2B5EF4-FFF2-40B4-BE49-F238E27FC236}">
                <a16:creationId xmlns:a16="http://schemas.microsoft.com/office/drawing/2014/main" id="{7D1FD2BF-BEF7-1C90-DE74-5C892AC7EFB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9037" y="1452782"/>
            <a:ext cx="1506984" cy="1506984"/>
          </a:xfrm>
          <a:prstGeom prst="rect">
            <a:avLst/>
          </a:prstGeom>
        </p:spPr>
      </p:pic>
      <p:pic>
        <p:nvPicPr>
          <p:cNvPr id="28" name="Graphic 27" descr="Badge Cross with solid fill">
            <a:extLst>
              <a:ext uri="{FF2B5EF4-FFF2-40B4-BE49-F238E27FC236}">
                <a16:creationId xmlns:a16="http://schemas.microsoft.com/office/drawing/2014/main" id="{FE7CF7AC-0CBB-EB9F-ADFB-3AEB440BB75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24345" y="1868027"/>
            <a:ext cx="914400" cy="914400"/>
          </a:xfrm>
          <a:prstGeom prst="rect">
            <a:avLst/>
          </a:prstGeom>
        </p:spPr>
      </p:pic>
      <p:pic>
        <p:nvPicPr>
          <p:cNvPr id="29" name="Graphic 28" descr="Badge Cross with solid fill">
            <a:extLst>
              <a:ext uri="{FF2B5EF4-FFF2-40B4-BE49-F238E27FC236}">
                <a16:creationId xmlns:a16="http://schemas.microsoft.com/office/drawing/2014/main" id="{15EF9737-F9B6-2D2E-83AF-FF60E96DE3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09950" y="1779382"/>
            <a:ext cx="914400" cy="914400"/>
          </a:xfrm>
          <a:prstGeom prst="rect">
            <a:avLst/>
          </a:prstGeom>
        </p:spPr>
      </p:pic>
      <p:pic>
        <p:nvPicPr>
          <p:cNvPr id="31" name="Picture 30" descr="Logo, company name&#10;&#10;Description automatically generated">
            <a:extLst>
              <a:ext uri="{FF2B5EF4-FFF2-40B4-BE49-F238E27FC236}">
                <a16:creationId xmlns:a16="http://schemas.microsoft.com/office/drawing/2014/main" id="{6D70E460-B437-A7CF-94E4-BE3133CD77FB}"/>
              </a:ext>
            </a:extLst>
          </p:cNvPr>
          <p:cNvPicPr>
            <a:picLocks noChangeAspect="1"/>
          </p:cNvPicPr>
          <p:nvPr/>
        </p:nvPicPr>
        <p:blipFill rotWithShape="1">
          <a:blip r:embed="rId12">
            <a:extLst>
              <a:ext uri="{28A0092B-C50C-407E-A947-70E740481C1C}">
                <a14:useLocalDpi xmlns:a14="http://schemas.microsoft.com/office/drawing/2010/main" val="0"/>
              </a:ext>
            </a:extLst>
          </a:blip>
          <a:srcRect l="13128" t="31011" r="12820" b="36349"/>
          <a:stretch/>
        </p:blipFill>
        <p:spPr>
          <a:xfrm>
            <a:off x="8683281" y="5843018"/>
            <a:ext cx="2857767" cy="665250"/>
          </a:xfrm>
          <a:prstGeom prst="rect">
            <a:avLst/>
          </a:prstGeom>
        </p:spPr>
      </p:pic>
      <p:sp>
        <p:nvSpPr>
          <p:cNvPr id="3" name="Slide Number Placeholder 2">
            <a:extLst>
              <a:ext uri="{FF2B5EF4-FFF2-40B4-BE49-F238E27FC236}">
                <a16:creationId xmlns:a16="http://schemas.microsoft.com/office/drawing/2014/main" id="{37BFB77F-AA10-52B5-8BE5-49791BFE9899}"/>
              </a:ext>
            </a:extLst>
          </p:cNvPr>
          <p:cNvSpPr>
            <a:spLocks noGrp="1"/>
          </p:cNvSpPr>
          <p:nvPr>
            <p:ph type="sldNum" sz="quarter" idx="12"/>
          </p:nvPr>
        </p:nvSpPr>
        <p:spPr/>
        <p:txBody>
          <a:bodyPr/>
          <a:lstStyle/>
          <a:p>
            <a:fld id="{12AAB52A-0632-4CEC-889C-627608545C4D}" type="slidenum">
              <a:rPr lang="en-US" smtClean="0"/>
              <a:t>41</a:t>
            </a:fld>
            <a:endParaRPr lang="en-US"/>
          </a:p>
        </p:txBody>
      </p:sp>
    </p:spTree>
    <p:extLst>
      <p:ext uri="{BB962C8B-B14F-4D97-AF65-F5344CB8AC3E}">
        <p14:creationId xmlns:p14="http://schemas.microsoft.com/office/powerpoint/2010/main" val="375058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build="p"/>
      <p:bldP spid="2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JS and polyglot (</a:t>
            </a:r>
            <a:r>
              <a:rPr lang="en-US" b="1" dirty="0" err="1">
                <a:solidFill>
                  <a:srgbClr val="002060"/>
                </a:solidFill>
              </a:rPr>
              <a:t>R+Python</a:t>
            </a:r>
            <a:r>
              <a:rPr lang="en-US" b="1" dirty="0">
                <a:solidFill>
                  <a:srgbClr val="002060"/>
                </a:solidFill>
              </a:rPr>
              <a:t>) Evaluation</a:t>
            </a:r>
          </a:p>
        </p:txBody>
      </p:sp>
      <p:sp>
        <p:nvSpPr>
          <p:cNvPr id="19" name="Subtitle 2">
            <a:extLst>
              <a:ext uri="{FF2B5EF4-FFF2-40B4-BE49-F238E27FC236}">
                <a16:creationId xmlns:a16="http://schemas.microsoft.com/office/drawing/2014/main" id="{903CFD1A-A9D1-6176-64E5-F20994A87A3A}"/>
              </a:ext>
            </a:extLst>
          </p:cNvPr>
          <p:cNvSpPr txBox="1">
            <a:spLocks/>
          </p:cNvSpPr>
          <p:nvPr/>
        </p:nvSpPr>
        <p:spPr>
          <a:xfrm>
            <a:off x="1873373" y="2424710"/>
            <a:ext cx="3822577" cy="2008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Algorithm:</a:t>
            </a:r>
          </a:p>
          <a:p>
            <a:pPr marL="0" indent="0" algn="ctr">
              <a:buNone/>
            </a:pPr>
            <a:r>
              <a:rPr lang="en-US" sz="3500" dirty="0"/>
              <a:t>Linear Regression</a:t>
            </a:r>
          </a:p>
        </p:txBody>
      </p:sp>
      <p:sp>
        <p:nvSpPr>
          <p:cNvPr id="20" name="Subtitle 2">
            <a:extLst>
              <a:ext uri="{FF2B5EF4-FFF2-40B4-BE49-F238E27FC236}">
                <a16:creationId xmlns:a16="http://schemas.microsoft.com/office/drawing/2014/main" id="{4F540090-29FF-DC14-8EED-A47E82CBE147}"/>
              </a:ext>
            </a:extLst>
          </p:cNvPr>
          <p:cNvSpPr txBox="1">
            <a:spLocks/>
          </p:cNvSpPr>
          <p:nvPr/>
        </p:nvSpPr>
        <p:spPr>
          <a:xfrm>
            <a:off x="1873372" y="4217491"/>
            <a:ext cx="3822577" cy="2008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Baselines:</a:t>
            </a:r>
          </a:p>
          <a:p>
            <a:pPr marL="0" indent="0" algn="ctr">
              <a:buNone/>
            </a:pPr>
            <a:r>
              <a:rPr lang="en-US" sz="3500" dirty="0"/>
              <a:t>Materialized</a:t>
            </a:r>
          </a:p>
        </p:txBody>
      </p:sp>
      <mc:AlternateContent xmlns:mc="http://schemas.openxmlformats.org/markup-compatibility/2006" xmlns:a14="http://schemas.microsoft.com/office/drawing/2010/main">
        <mc:Choice Requires="a14">
          <p:sp>
            <p:nvSpPr>
              <p:cNvPr id="21" name="Subtitle 2">
                <a:extLst>
                  <a:ext uri="{FF2B5EF4-FFF2-40B4-BE49-F238E27FC236}">
                    <a16:creationId xmlns:a16="http://schemas.microsoft.com/office/drawing/2014/main" id="{23B45BB4-E868-98D8-D639-CF57D274A947}"/>
                  </a:ext>
                </a:extLst>
              </p:cNvPr>
              <p:cNvSpPr txBox="1">
                <a:spLocks/>
              </p:cNvSpPr>
              <p:nvPr/>
            </p:nvSpPr>
            <p:spPr>
              <a:xfrm>
                <a:off x="5695950" y="2424710"/>
                <a:ext cx="5934075" cy="358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Setting:</a:t>
                </a:r>
                <a:endParaRPr lang="en-US" sz="3500" dirty="0"/>
              </a:p>
              <a:p>
                <a:pPr marL="0" indent="0" algn="ctr">
                  <a:buNone/>
                </a:pPr>
                <a:r>
                  <a:rPr lang="en-US" sz="3500" dirty="0"/>
                  <a:t>synthetic 2-table join dataset</a:t>
                </a:r>
              </a:p>
              <a:p>
                <a:pPr marL="0" indent="0" algn="ctr">
                  <a:buNone/>
                </a:pPr>
                <a:endParaRPr lang="en-US" sz="3500" dirty="0"/>
              </a:p>
              <a:p>
                <a:pPr marL="0" indent="0" algn="ctr">
                  <a:buNone/>
                </a:pPr>
                <a:r>
                  <a:rPr lang="en-US" sz="3500" b="0" dirty="0"/>
                  <a:t>TR </a:t>
                </a:r>
                <a14:m>
                  <m:oMath xmlns:m="http://schemas.openxmlformats.org/officeDocument/2006/math">
                    <m:r>
                      <a:rPr lang="en-US" sz="3500" b="0" i="0" smtClean="0">
                        <a:latin typeface="Cambria Math" panose="02040503050406030204" pitchFamily="18" charset="0"/>
                      </a:rPr>
                      <m:t>=</m:t>
                    </m:r>
                    <m:r>
                      <a:rPr lang="en-US" sz="3500" b="0" i="1" smtClean="0">
                        <a:latin typeface="Cambria Math" panose="02040503050406030204" pitchFamily="18" charset="0"/>
                      </a:rPr>
                      <m:t>10 </m:t>
                    </m:r>
                  </m:oMath>
                </a14:m>
                <a:r>
                  <a:rPr lang="en-US" sz="3500" dirty="0"/>
                  <a:t>, FR </a:t>
                </a:r>
                <a14:m>
                  <m:oMath xmlns:m="http://schemas.openxmlformats.org/officeDocument/2006/math">
                    <m:r>
                      <a:rPr lang="en-US" sz="3500">
                        <a:latin typeface="Cambria Math" panose="02040503050406030204" pitchFamily="18" charset="0"/>
                      </a:rPr>
                      <m:t>=</m:t>
                    </m:r>
                    <m:r>
                      <a:rPr lang="en-US" sz="3500" b="0" i="1" smtClean="0">
                        <a:latin typeface="Cambria Math" panose="02040503050406030204" pitchFamily="18" charset="0"/>
                      </a:rPr>
                      <m:t>5</m:t>
                    </m:r>
                    <m:r>
                      <a:rPr lang="en-US" sz="3500" i="1">
                        <a:latin typeface="Cambria Math" panose="02040503050406030204" pitchFamily="18" charset="0"/>
                      </a:rPr>
                      <m:t> </m:t>
                    </m:r>
                  </m:oMath>
                </a14:m>
                <a:endParaRPr lang="en-US" sz="3500" dirty="0"/>
              </a:p>
              <a:p>
                <a:pPr marL="0" indent="0" algn="ctr">
                  <a:buNone/>
                </a:pPr>
                <a14:m>
                  <m:oMathPara xmlns:m="http://schemas.openxmlformats.org/officeDocument/2006/math">
                    <m:oMathParaPr>
                      <m:jc m:val="centerGroup"/>
                    </m:oMathParaPr>
                    <m:oMath xmlns:m="http://schemas.openxmlformats.org/officeDocument/2006/math">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𝑛</m:t>
                          </m:r>
                        </m:e>
                        <m:sub>
                          <m:r>
                            <a:rPr lang="en-US" sz="3500" b="0" i="1" smtClean="0">
                              <a:latin typeface="Cambria Math" panose="02040503050406030204" pitchFamily="18" charset="0"/>
                            </a:rPr>
                            <m:t>𝑠</m:t>
                          </m:r>
                        </m:sub>
                      </m:sSub>
                      <m:r>
                        <a:rPr lang="en-US" sz="3500" b="0" i="0" smtClean="0">
                          <a:latin typeface="Cambria Math" panose="02040503050406030204" pitchFamily="18" charset="0"/>
                        </a:rPr>
                        <m:t>=</m:t>
                      </m:r>
                      <m:sSup>
                        <m:sSupPr>
                          <m:ctrlPr>
                            <a:rPr lang="en-US" sz="3500" b="0" i="1" smtClean="0">
                              <a:latin typeface="Cambria Math" panose="02040503050406030204" pitchFamily="18" charset="0"/>
                            </a:rPr>
                          </m:ctrlPr>
                        </m:sSupPr>
                        <m:e>
                          <m:r>
                            <a:rPr lang="en-US" sz="3500" b="0" i="0" smtClean="0">
                              <a:latin typeface="Cambria Math" panose="02040503050406030204" pitchFamily="18" charset="0"/>
                            </a:rPr>
                            <m:t>10</m:t>
                          </m:r>
                        </m:e>
                        <m:sup>
                          <m:r>
                            <a:rPr lang="en-US" sz="3500" b="0" i="0" smtClean="0">
                              <a:latin typeface="Cambria Math" panose="02040503050406030204" pitchFamily="18" charset="0"/>
                            </a:rPr>
                            <m:t>4</m:t>
                          </m:r>
                        </m:sup>
                      </m:sSup>
                      <m:r>
                        <a:rPr lang="en-US" sz="3500" b="0" i="0" smtClean="0">
                          <a:latin typeface="Cambria Math" panose="02040503050406030204" pitchFamily="18" charset="0"/>
                        </a:rPr>
                        <m:t>, </m:t>
                      </m:r>
                      <m:sSub>
                        <m:sSubPr>
                          <m:ctrlPr>
                            <a:rPr lang="en-US" sz="3500" b="0" i="1" smtClean="0">
                              <a:latin typeface="Cambria Math" panose="02040503050406030204" pitchFamily="18" charset="0"/>
                            </a:rPr>
                          </m:ctrlPr>
                        </m:sSubPr>
                        <m:e>
                          <m:r>
                            <m:rPr>
                              <m:sty m:val="p"/>
                            </m:rPr>
                            <a:rPr lang="en-US" sz="3500" b="0" i="0" smtClean="0">
                              <a:latin typeface="Cambria Math" panose="02040503050406030204" pitchFamily="18" charset="0"/>
                            </a:rPr>
                            <m:t>d</m:t>
                          </m:r>
                        </m:e>
                        <m:sub>
                          <m:r>
                            <m:rPr>
                              <m:sty m:val="p"/>
                            </m:rPr>
                            <a:rPr lang="en-US" sz="3500" b="0" i="0" smtClean="0">
                              <a:latin typeface="Cambria Math" panose="02040503050406030204" pitchFamily="18" charset="0"/>
                            </a:rPr>
                            <m:t>s</m:t>
                          </m:r>
                        </m:sub>
                      </m:sSub>
                      <m:r>
                        <a:rPr lang="en-US" sz="3500" b="0" i="0" smtClean="0">
                          <a:latin typeface="Cambria Math" panose="02040503050406030204" pitchFamily="18" charset="0"/>
                        </a:rPr>
                        <m:t>=20</m:t>
                      </m:r>
                    </m:oMath>
                  </m:oMathPara>
                </a14:m>
                <a:endParaRPr lang="en-US" sz="3500" dirty="0"/>
              </a:p>
            </p:txBody>
          </p:sp>
        </mc:Choice>
        <mc:Fallback xmlns="">
          <p:sp>
            <p:nvSpPr>
              <p:cNvPr id="21" name="Subtitle 2">
                <a:extLst>
                  <a:ext uri="{FF2B5EF4-FFF2-40B4-BE49-F238E27FC236}">
                    <a16:creationId xmlns:a16="http://schemas.microsoft.com/office/drawing/2014/main" id="{23B45BB4-E868-98D8-D639-CF57D274A947}"/>
                  </a:ext>
                </a:extLst>
              </p:cNvPr>
              <p:cNvSpPr txBox="1">
                <a:spLocks noRot="1" noChangeAspect="1" noMove="1" noResize="1" noEditPoints="1" noAdjustHandles="1" noChangeArrowheads="1" noChangeShapeType="1" noTextEdit="1"/>
              </p:cNvSpPr>
              <p:nvPr/>
            </p:nvSpPr>
            <p:spPr>
              <a:xfrm>
                <a:off x="5695950" y="2424710"/>
                <a:ext cx="5934075" cy="3585563"/>
              </a:xfrm>
              <a:prstGeom prst="rect">
                <a:avLst/>
              </a:prstGeom>
              <a:blipFill>
                <a:blip r:embed="rId2"/>
                <a:stretch>
                  <a:fillRect t="-391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2D652F8-0527-4F1D-1689-A2BD70119F28}"/>
              </a:ext>
            </a:extLst>
          </p:cNvPr>
          <p:cNvSpPr>
            <a:spLocks noGrp="1"/>
          </p:cNvSpPr>
          <p:nvPr>
            <p:ph type="sldNum" sz="quarter" idx="12"/>
          </p:nvPr>
        </p:nvSpPr>
        <p:spPr/>
        <p:txBody>
          <a:bodyPr/>
          <a:lstStyle/>
          <a:p>
            <a:fld id="{12AAB52A-0632-4CEC-889C-627608545C4D}" type="slidenum">
              <a:rPr lang="en-US" smtClean="0"/>
              <a:t>42</a:t>
            </a:fld>
            <a:endParaRPr lang="en-US"/>
          </a:p>
        </p:txBody>
      </p:sp>
    </p:spTree>
    <p:extLst>
      <p:ext uri="{BB962C8B-B14F-4D97-AF65-F5344CB8AC3E}">
        <p14:creationId xmlns:p14="http://schemas.microsoft.com/office/powerpoint/2010/main" val="3623020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JS and polyglot (</a:t>
            </a:r>
            <a:r>
              <a:rPr lang="en-US" b="1" dirty="0" err="1">
                <a:solidFill>
                  <a:srgbClr val="002060"/>
                </a:solidFill>
              </a:rPr>
              <a:t>R+Python</a:t>
            </a:r>
            <a:r>
              <a:rPr lang="en-US" b="1" dirty="0">
                <a:solidFill>
                  <a:srgbClr val="002060"/>
                </a:solidFill>
              </a:rPr>
              <a:t>) Evaluation</a:t>
            </a:r>
          </a:p>
        </p:txBody>
      </p:sp>
      <p:sp>
        <p:nvSpPr>
          <p:cNvPr id="19" name="Subtitle 2">
            <a:extLst>
              <a:ext uri="{FF2B5EF4-FFF2-40B4-BE49-F238E27FC236}">
                <a16:creationId xmlns:a16="http://schemas.microsoft.com/office/drawing/2014/main" id="{903CFD1A-A9D1-6176-64E5-F20994A87A3A}"/>
              </a:ext>
            </a:extLst>
          </p:cNvPr>
          <p:cNvSpPr txBox="1">
            <a:spLocks/>
          </p:cNvSpPr>
          <p:nvPr/>
        </p:nvSpPr>
        <p:spPr>
          <a:xfrm>
            <a:off x="1873373" y="2424710"/>
            <a:ext cx="3822577" cy="2008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Algorithm:</a:t>
            </a:r>
          </a:p>
          <a:p>
            <a:pPr marL="0" indent="0" algn="ctr">
              <a:buNone/>
            </a:pPr>
            <a:r>
              <a:rPr lang="en-US" sz="3500" dirty="0"/>
              <a:t>Linear Regression</a:t>
            </a:r>
          </a:p>
        </p:txBody>
      </p:sp>
      <p:sp>
        <p:nvSpPr>
          <p:cNvPr id="20" name="Subtitle 2">
            <a:extLst>
              <a:ext uri="{FF2B5EF4-FFF2-40B4-BE49-F238E27FC236}">
                <a16:creationId xmlns:a16="http://schemas.microsoft.com/office/drawing/2014/main" id="{4F540090-29FF-DC14-8EED-A47E82CBE147}"/>
              </a:ext>
            </a:extLst>
          </p:cNvPr>
          <p:cNvSpPr txBox="1">
            <a:spLocks/>
          </p:cNvSpPr>
          <p:nvPr/>
        </p:nvSpPr>
        <p:spPr>
          <a:xfrm>
            <a:off x="1873372" y="4217491"/>
            <a:ext cx="3822577" cy="20085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Baselines:</a:t>
            </a:r>
          </a:p>
          <a:p>
            <a:pPr marL="0" indent="0" algn="ctr">
              <a:buNone/>
            </a:pPr>
            <a:r>
              <a:rPr lang="en-US" sz="3500" dirty="0"/>
              <a:t>Materialized</a:t>
            </a:r>
          </a:p>
        </p:txBody>
      </p:sp>
      <mc:AlternateContent xmlns:mc="http://schemas.openxmlformats.org/markup-compatibility/2006" xmlns:a14="http://schemas.microsoft.com/office/drawing/2010/main">
        <mc:Choice Requires="a14">
          <p:sp>
            <p:nvSpPr>
              <p:cNvPr id="21" name="Subtitle 2">
                <a:extLst>
                  <a:ext uri="{FF2B5EF4-FFF2-40B4-BE49-F238E27FC236}">
                    <a16:creationId xmlns:a16="http://schemas.microsoft.com/office/drawing/2014/main" id="{23B45BB4-E868-98D8-D639-CF57D274A947}"/>
                  </a:ext>
                </a:extLst>
              </p:cNvPr>
              <p:cNvSpPr txBox="1">
                <a:spLocks/>
              </p:cNvSpPr>
              <p:nvPr/>
            </p:nvSpPr>
            <p:spPr>
              <a:xfrm>
                <a:off x="5695950" y="2424710"/>
                <a:ext cx="5934075" cy="358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b="1" dirty="0"/>
                  <a:t>Setting:</a:t>
                </a:r>
                <a:endParaRPr lang="en-US" sz="3500" dirty="0"/>
              </a:p>
              <a:p>
                <a:pPr marL="0" indent="0" algn="ctr">
                  <a:buNone/>
                </a:pPr>
                <a:r>
                  <a:rPr lang="en-US" sz="3500" dirty="0"/>
                  <a:t>synthetic 2-table join dataset</a:t>
                </a:r>
              </a:p>
              <a:p>
                <a:pPr marL="0" indent="0" algn="ctr">
                  <a:buNone/>
                </a:pPr>
                <a:endParaRPr lang="en-US" sz="3500" dirty="0"/>
              </a:p>
              <a:p>
                <a:pPr marL="0" indent="0" algn="ctr">
                  <a:buNone/>
                </a:pPr>
                <a:r>
                  <a:rPr lang="en-US" sz="3500" b="0" dirty="0"/>
                  <a:t>TR </a:t>
                </a:r>
                <a14:m>
                  <m:oMath xmlns:m="http://schemas.openxmlformats.org/officeDocument/2006/math">
                    <m:r>
                      <a:rPr lang="en-US" sz="3500" b="0" i="0" smtClean="0">
                        <a:latin typeface="Cambria Math" panose="02040503050406030204" pitchFamily="18" charset="0"/>
                      </a:rPr>
                      <m:t>=</m:t>
                    </m:r>
                    <m:r>
                      <a:rPr lang="en-US" sz="3500" b="0" i="1" smtClean="0">
                        <a:latin typeface="Cambria Math" panose="02040503050406030204" pitchFamily="18" charset="0"/>
                      </a:rPr>
                      <m:t>10 </m:t>
                    </m:r>
                  </m:oMath>
                </a14:m>
                <a:r>
                  <a:rPr lang="en-US" sz="3500" dirty="0"/>
                  <a:t>, TR </a:t>
                </a:r>
                <a14:m>
                  <m:oMath xmlns:m="http://schemas.openxmlformats.org/officeDocument/2006/math">
                    <m:r>
                      <a:rPr lang="en-US" sz="3500">
                        <a:latin typeface="Cambria Math" panose="02040503050406030204" pitchFamily="18" charset="0"/>
                      </a:rPr>
                      <m:t>=</m:t>
                    </m:r>
                    <m:r>
                      <a:rPr lang="en-US" sz="3500" b="0" i="1" smtClean="0">
                        <a:latin typeface="Cambria Math" panose="02040503050406030204" pitchFamily="18" charset="0"/>
                      </a:rPr>
                      <m:t>5</m:t>
                    </m:r>
                    <m:r>
                      <a:rPr lang="en-US" sz="3500" i="1">
                        <a:latin typeface="Cambria Math" panose="02040503050406030204" pitchFamily="18" charset="0"/>
                      </a:rPr>
                      <m:t> </m:t>
                    </m:r>
                  </m:oMath>
                </a14:m>
                <a:endParaRPr lang="en-US" sz="3500" dirty="0"/>
              </a:p>
              <a:p>
                <a:pPr marL="0" indent="0" algn="ctr">
                  <a:buNone/>
                </a:pPr>
                <a14:m>
                  <m:oMathPara xmlns:m="http://schemas.openxmlformats.org/officeDocument/2006/math">
                    <m:oMathParaPr>
                      <m:jc m:val="centerGroup"/>
                    </m:oMathParaPr>
                    <m:oMath xmlns:m="http://schemas.openxmlformats.org/officeDocument/2006/math">
                      <m:sSub>
                        <m:sSubPr>
                          <m:ctrlPr>
                            <a:rPr lang="en-US" sz="3500" b="0" i="1" smtClean="0">
                              <a:latin typeface="Cambria Math" panose="02040503050406030204" pitchFamily="18" charset="0"/>
                            </a:rPr>
                          </m:ctrlPr>
                        </m:sSubPr>
                        <m:e>
                          <m:r>
                            <a:rPr lang="en-US" sz="3500" b="0" i="1" smtClean="0">
                              <a:latin typeface="Cambria Math" panose="02040503050406030204" pitchFamily="18" charset="0"/>
                            </a:rPr>
                            <m:t>𝑛</m:t>
                          </m:r>
                        </m:e>
                        <m:sub>
                          <m:r>
                            <a:rPr lang="en-US" sz="3500" b="0" i="1" smtClean="0">
                              <a:latin typeface="Cambria Math" panose="02040503050406030204" pitchFamily="18" charset="0"/>
                            </a:rPr>
                            <m:t>𝑠</m:t>
                          </m:r>
                        </m:sub>
                      </m:sSub>
                      <m:r>
                        <a:rPr lang="en-US" sz="3500" b="0" i="0" smtClean="0">
                          <a:latin typeface="Cambria Math" panose="02040503050406030204" pitchFamily="18" charset="0"/>
                        </a:rPr>
                        <m:t>=</m:t>
                      </m:r>
                      <m:sSup>
                        <m:sSupPr>
                          <m:ctrlPr>
                            <a:rPr lang="en-US" sz="3500" b="0" i="1" smtClean="0">
                              <a:latin typeface="Cambria Math" panose="02040503050406030204" pitchFamily="18" charset="0"/>
                            </a:rPr>
                          </m:ctrlPr>
                        </m:sSupPr>
                        <m:e>
                          <m:r>
                            <a:rPr lang="en-US" sz="3500" b="0" i="0" smtClean="0">
                              <a:latin typeface="Cambria Math" panose="02040503050406030204" pitchFamily="18" charset="0"/>
                            </a:rPr>
                            <m:t>10</m:t>
                          </m:r>
                        </m:e>
                        <m:sup>
                          <m:r>
                            <a:rPr lang="en-US" sz="3500" b="0" i="0" smtClean="0">
                              <a:latin typeface="Cambria Math" panose="02040503050406030204" pitchFamily="18" charset="0"/>
                            </a:rPr>
                            <m:t>4</m:t>
                          </m:r>
                        </m:sup>
                      </m:sSup>
                      <m:r>
                        <a:rPr lang="en-US" sz="3500" b="0" i="0" smtClean="0">
                          <a:latin typeface="Cambria Math" panose="02040503050406030204" pitchFamily="18" charset="0"/>
                        </a:rPr>
                        <m:t>, </m:t>
                      </m:r>
                      <m:sSub>
                        <m:sSubPr>
                          <m:ctrlPr>
                            <a:rPr lang="en-US" sz="3500" b="0" i="1" smtClean="0">
                              <a:latin typeface="Cambria Math" panose="02040503050406030204" pitchFamily="18" charset="0"/>
                            </a:rPr>
                          </m:ctrlPr>
                        </m:sSubPr>
                        <m:e>
                          <m:r>
                            <m:rPr>
                              <m:sty m:val="p"/>
                            </m:rPr>
                            <a:rPr lang="en-US" sz="3500" b="0" i="0" smtClean="0">
                              <a:latin typeface="Cambria Math" panose="02040503050406030204" pitchFamily="18" charset="0"/>
                            </a:rPr>
                            <m:t>d</m:t>
                          </m:r>
                        </m:e>
                        <m:sub>
                          <m:r>
                            <m:rPr>
                              <m:sty m:val="p"/>
                            </m:rPr>
                            <a:rPr lang="en-US" sz="3500" b="0" i="0" smtClean="0">
                              <a:latin typeface="Cambria Math" panose="02040503050406030204" pitchFamily="18" charset="0"/>
                            </a:rPr>
                            <m:t>s</m:t>
                          </m:r>
                        </m:sub>
                      </m:sSub>
                      <m:r>
                        <a:rPr lang="en-US" sz="3500" b="0" i="0" smtClean="0">
                          <a:latin typeface="Cambria Math" panose="02040503050406030204" pitchFamily="18" charset="0"/>
                        </a:rPr>
                        <m:t>=20</m:t>
                      </m:r>
                    </m:oMath>
                  </m:oMathPara>
                </a14:m>
                <a:endParaRPr lang="en-US" sz="3500" dirty="0"/>
              </a:p>
            </p:txBody>
          </p:sp>
        </mc:Choice>
        <mc:Fallback xmlns="">
          <p:sp>
            <p:nvSpPr>
              <p:cNvPr id="21" name="Subtitle 2">
                <a:extLst>
                  <a:ext uri="{FF2B5EF4-FFF2-40B4-BE49-F238E27FC236}">
                    <a16:creationId xmlns:a16="http://schemas.microsoft.com/office/drawing/2014/main" id="{23B45BB4-E868-98D8-D639-CF57D274A947}"/>
                  </a:ext>
                </a:extLst>
              </p:cNvPr>
              <p:cNvSpPr txBox="1">
                <a:spLocks noRot="1" noChangeAspect="1" noMove="1" noResize="1" noEditPoints="1" noAdjustHandles="1" noChangeArrowheads="1" noChangeShapeType="1" noTextEdit="1"/>
              </p:cNvSpPr>
              <p:nvPr/>
            </p:nvSpPr>
            <p:spPr>
              <a:xfrm>
                <a:off x="5695950" y="2424710"/>
                <a:ext cx="5934075" cy="3585563"/>
              </a:xfrm>
              <a:prstGeom prst="rect">
                <a:avLst/>
              </a:prstGeom>
              <a:blipFill>
                <a:blip r:embed="rId2"/>
                <a:stretch>
                  <a:fillRect t="-391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0305574F-315B-2E2F-6AD0-BA10FAC6C29F}"/>
              </a:ext>
            </a:extLst>
          </p:cNvPr>
          <p:cNvSpPr>
            <a:spLocks noGrp="1"/>
          </p:cNvSpPr>
          <p:nvPr>
            <p:ph type="sldNum" sz="quarter" idx="12"/>
          </p:nvPr>
        </p:nvSpPr>
        <p:spPr/>
        <p:txBody>
          <a:bodyPr/>
          <a:lstStyle/>
          <a:p>
            <a:fld id="{12AAB52A-0632-4CEC-889C-627608545C4D}" type="slidenum">
              <a:rPr lang="en-US" smtClean="0"/>
              <a:t>43</a:t>
            </a:fld>
            <a:endParaRPr lang="en-US"/>
          </a:p>
        </p:txBody>
      </p:sp>
    </p:spTree>
    <p:extLst>
      <p:ext uri="{BB962C8B-B14F-4D97-AF65-F5344CB8AC3E}">
        <p14:creationId xmlns:p14="http://schemas.microsoft.com/office/powerpoint/2010/main" val="499819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Aside: GNMF analysis</a:t>
            </a:r>
          </a:p>
        </p:txBody>
      </p:sp>
      <p:pic>
        <p:nvPicPr>
          <p:cNvPr id="11" name="Picture 10" descr="Text&#10;&#10;Description automatically generated">
            <a:extLst>
              <a:ext uri="{FF2B5EF4-FFF2-40B4-BE49-F238E27FC236}">
                <a16:creationId xmlns:a16="http://schemas.microsoft.com/office/drawing/2014/main" id="{214A35F4-7DF7-5846-408D-824C83C43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68" y="1990643"/>
            <a:ext cx="5254494" cy="2692729"/>
          </a:xfrm>
          <a:prstGeom prst="rect">
            <a:avLst/>
          </a:prstGeom>
        </p:spPr>
      </p:pic>
      <p:pic>
        <p:nvPicPr>
          <p:cNvPr id="19" name="Picture 18" descr="Text, letter&#10;&#10;Description automatically generated">
            <a:extLst>
              <a:ext uri="{FF2B5EF4-FFF2-40B4-BE49-F238E27FC236}">
                <a16:creationId xmlns:a16="http://schemas.microsoft.com/office/drawing/2014/main" id="{62300DB5-12F9-1BC5-7250-349B98246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990644"/>
            <a:ext cx="5643032" cy="2692729"/>
          </a:xfrm>
          <a:prstGeom prst="rect">
            <a:avLst/>
          </a:prstGeom>
        </p:spPr>
      </p:pic>
      <p:sp>
        <p:nvSpPr>
          <p:cNvPr id="3" name="Slide Number Placeholder 2">
            <a:extLst>
              <a:ext uri="{FF2B5EF4-FFF2-40B4-BE49-F238E27FC236}">
                <a16:creationId xmlns:a16="http://schemas.microsoft.com/office/drawing/2014/main" id="{3370CE3E-92DD-DB7D-7360-6142A98DA424}"/>
              </a:ext>
            </a:extLst>
          </p:cNvPr>
          <p:cNvSpPr>
            <a:spLocks noGrp="1"/>
          </p:cNvSpPr>
          <p:nvPr>
            <p:ph type="sldNum" sz="quarter" idx="12"/>
          </p:nvPr>
        </p:nvSpPr>
        <p:spPr/>
        <p:txBody>
          <a:bodyPr/>
          <a:lstStyle/>
          <a:p>
            <a:fld id="{12AAB52A-0632-4CEC-889C-627608545C4D}" type="slidenum">
              <a:rPr lang="en-US" smtClean="0"/>
              <a:t>44</a:t>
            </a:fld>
            <a:endParaRPr lang="en-US"/>
          </a:p>
        </p:txBody>
      </p:sp>
    </p:spTree>
    <p:extLst>
      <p:ext uri="{BB962C8B-B14F-4D97-AF65-F5344CB8AC3E}">
        <p14:creationId xmlns:p14="http://schemas.microsoft.com/office/powerpoint/2010/main" val="2964959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Aside: GNMF analysis</a:t>
            </a:r>
          </a:p>
        </p:txBody>
      </p:sp>
      <p:pic>
        <p:nvPicPr>
          <p:cNvPr id="19" name="Picture 18" descr="Text, letter&#10;&#10;Description automatically generated">
            <a:extLst>
              <a:ext uri="{FF2B5EF4-FFF2-40B4-BE49-F238E27FC236}">
                <a16:creationId xmlns:a16="http://schemas.microsoft.com/office/drawing/2014/main" id="{62300DB5-12F9-1BC5-7250-349B98246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971" y="1881353"/>
            <a:ext cx="7612129" cy="3632338"/>
          </a:xfrm>
          <a:prstGeom prst="rect">
            <a:avLst/>
          </a:prstGeom>
        </p:spPr>
      </p:pic>
      <p:sp>
        <p:nvSpPr>
          <p:cNvPr id="3" name="Slide Number Placeholder 2">
            <a:extLst>
              <a:ext uri="{FF2B5EF4-FFF2-40B4-BE49-F238E27FC236}">
                <a16:creationId xmlns:a16="http://schemas.microsoft.com/office/drawing/2014/main" id="{76D9EEB7-0CA3-1B73-E5E5-F88E84607647}"/>
              </a:ext>
            </a:extLst>
          </p:cNvPr>
          <p:cNvSpPr>
            <a:spLocks noGrp="1"/>
          </p:cNvSpPr>
          <p:nvPr>
            <p:ph type="sldNum" sz="quarter" idx="12"/>
          </p:nvPr>
        </p:nvSpPr>
        <p:spPr/>
        <p:txBody>
          <a:bodyPr/>
          <a:lstStyle/>
          <a:p>
            <a:fld id="{12AAB52A-0632-4CEC-889C-627608545C4D}" type="slidenum">
              <a:rPr lang="en-US" smtClean="0"/>
              <a:t>45</a:t>
            </a:fld>
            <a:endParaRPr lang="en-US"/>
          </a:p>
        </p:txBody>
      </p:sp>
    </p:spTree>
    <p:extLst>
      <p:ext uri="{BB962C8B-B14F-4D97-AF65-F5344CB8AC3E}">
        <p14:creationId xmlns:p14="http://schemas.microsoft.com/office/powerpoint/2010/main" val="118320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Aside: GNMF analysis</a:t>
            </a:r>
          </a:p>
        </p:txBody>
      </p:sp>
      <p:pic>
        <p:nvPicPr>
          <p:cNvPr id="19" name="Picture 18" descr="Text, letter&#10;&#10;Description automatically generated">
            <a:extLst>
              <a:ext uri="{FF2B5EF4-FFF2-40B4-BE49-F238E27FC236}">
                <a16:creationId xmlns:a16="http://schemas.microsoft.com/office/drawing/2014/main" id="{62300DB5-12F9-1BC5-7250-349B98246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971" y="1881353"/>
            <a:ext cx="7612129" cy="3632338"/>
          </a:xfrm>
          <a:prstGeom prst="rect">
            <a:avLst/>
          </a:prstGeom>
        </p:spPr>
      </p:pic>
      <p:sp>
        <p:nvSpPr>
          <p:cNvPr id="3" name="Rectangle 2">
            <a:extLst>
              <a:ext uri="{FF2B5EF4-FFF2-40B4-BE49-F238E27FC236}">
                <a16:creationId xmlns:a16="http://schemas.microsoft.com/office/drawing/2014/main" id="{5FA2F43F-2B80-CC75-59FD-903165EFB863}"/>
              </a:ext>
            </a:extLst>
          </p:cNvPr>
          <p:cNvSpPr/>
          <p:nvPr/>
        </p:nvSpPr>
        <p:spPr>
          <a:xfrm>
            <a:off x="6219121" y="2811366"/>
            <a:ext cx="1496673" cy="5255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1B717E0-3CDC-2B5E-399E-2698E265647B}"/>
              </a:ext>
            </a:extLst>
          </p:cNvPr>
          <p:cNvSpPr>
            <a:spLocks noGrp="1"/>
          </p:cNvSpPr>
          <p:nvPr>
            <p:ph type="sldNum" sz="quarter" idx="12"/>
          </p:nvPr>
        </p:nvSpPr>
        <p:spPr/>
        <p:txBody>
          <a:bodyPr/>
          <a:lstStyle/>
          <a:p>
            <a:fld id="{12AAB52A-0632-4CEC-889C-627608545C4D}" type="slidenum">
              <a:rPr lang="en-US" smtClean="0"/>
              <a:t>46</a:t>
            </a:fld>
            <a:endParaRPr lang="en-US"/>
          </a:p>
        </p:txBody>
      </p:sp>
    </p:spTree>
    <p:extLst>
      <p:ext uri="{BB962C8B-B14F-4D97-AF65-F5344CB8AC3E}">
        <p14:creationId xmlns:p14="http://schemas.microsoft.com/office/powerpoint/2010/main" val="1595011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Aside: GNMF analysis</a:t>
            </a:r>
          </a:p>
        </p:txBody>
      </p:sp>
      <p:pic>
        <p:nvPicPr>
          <p:cNvPr id="19" name="Picture 18" descr="Text, letter&#10;&#10;Description automatically generated">
            <a:extLst>
              <a:ext uri="{FF2B5EF4-FFF2-40B4-BE49-F238E27FC236}">
                <a16:creationId xmlns:a16="http://schemas.microsoft.com/office/drawing/2014/main" id="{62300DB5-12F9-1BC5-7250-349B98246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971" y="1881353"/>
            <a:ext cx="7612129" cy="3632338"/>
          </a:xfrm>
          <a:prstGeom prst="rect">
            <a:avLst/>
          </a:prstGeom>
        </p:spPr>
      </p:pic>
      <p:sp>
        <p:nvSpPr>
          <p:cNvPr id="3" name="Rectangle 2">
            <a:extLst>
              <a:ext uri="{FF2B5EF4-FFF2-40B4-BE49-F238E27FC236}">
                <a16:creationId xmlns:a16="http://schemas.microsoft.com/office/drawing/2014/main" id="{5FA2F43F-2B80-CC75-59FD-903165EFB863}"/>
              </a:ext>
            </a:extLst>
          </p:cNvPr>
          <p:cNvSpPr/>
          <p:nvPr/>
        </p:nvSpPr>
        <p:spPr>
          <a:xfrm>
            <a:off x="3310458" y="3814354"/>
            <a:ext cx="3116468" cy="597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8D3572D-77F8-B7A4-7F98-438116358FDB}"/>
              </a:ext>
            </a:extLst>
          </p:cNvPr>
          <p:cNvSpPr/>
          <p:nvPr/>
        </p:nvSpPr>
        <p:spPr>
          <a:xfrm>
            <a:off x="3310458" y="4506685"/>
            <a:ext cx="3116468" cy="597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C21DB3-4827-E7C4-6745-CFECAF78C981}"/>
              </a:ext>
            </a:extLst>
          </p:cNvPr>
          <p:cNvSpPr>
            <a:spLocks noGrp="1"/>
          </p:cNvSpPr>
          <p:nvPr>
            <p:ph type="sldNum" sz="quarter" idx="12"/>
          </p:nvPr>
        </p:nvSpPr>
        <p:spPr/>
        <p:txBody>
          <a:bodyPr/>
          <a:lstStyle/>
          <a:p>
            <a:fld id="{12AAB52A-0632-4CEC-889C-627608545C4D}" type="slidenum">
              <a:rPr lang="en-US" smtClean="0"/>
              <a:t>47</a:t>
            </a:fld>
            <a:endParaRPr lang="en-US"/>
          </a:p>
        </p:txBody>
      </p:sp>
    </p:spTree>
    <p:extLst>
      <p:ext uri="{BB962C8B-B14F-4D97-AF65-F5344CB8AC3E}">
        <p14:creationId xmlns:p14="http://schemas.microsoft.com/office/powerpoint/2010/main" val="297763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Aside: GNMF analysis</a:t>
            </a:r>
          </a:p>
        </p:txBody>
      </p:sp>
      <p:pic>
        <p:nvPicPr>
          <p:cNvPr id="19" name="Picture 18" descr="Text, letter&#10;&#10;Description automatically generated">
            <a:extLst>
              <a:ext uri="{FF2B5EF4-FFF2-40B4-BE49-F238E27FC236}">
                <a16:creationId xmlns:a16="http://schemas.microsoft.com/office/drawing/2014/main" id="{62300DB5-12F9-1BC5-7250-349B98246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971" y="1881353"/>
            <a:ext cx="7612129" cy="3632338"/>
          </a:xfrm>
          <a:prstGeom prst="rect">
            <a:avLst/>
          </a:prstGeom>
        </p:spPr>
      </p:pic>
      <p:sp>
        <p:nvSpPr>
          <p:cNvPr id="3" name="Rectangle 2">
            <a:extLst>
              <a:ext uri="{FF2B5EF4-FFF2-40B4-BE49-F238E27FC236}">
                <a16:creationId xmlns:a16="http://schemas.microsoft.com/office/drawing/2014/main" id="{5FA2F43F-2B80-CC75-59FD-903165EFB863}"/>
              </a:ext>
            </a:extLst>
          </p:cNvPr>
          <p:cNvSpPr/>
          <p:nvPr/>
        </p:nvSpPr>
        <p:spPr>
          <a:xfrm>
            <a:off x="3310458" y="3814354"/>
            <a:ext cx="3116468" cy="597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8D3572D-77F8-B7A4-7F98-438116358FDB}"/>
              </a:ext>
            </a:extLst>
          </p:cNvPr>
          <p:cNvSpPr/>
          <p:nvPr/>
        </p:nvSpPr>
        <p:spPr>
          <a:xfrm>
            <a:off x="3310458" y="4506685"/>
            <a:ext cx="3116468" cy="597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9009A15-9D51-9A4D-2778-198050462BA5}"/>
              </a:ext>
            </a:extLst>
          </p:cNvPr>
          <p:cNvSpPr>
            <a:spLocks noGrp="1"/>
          </p:cNvSpPr>
          <p:nvPr>
            <p:ph type="sldNum" sz="quarter" idx="12"/>
          </p:nvPr>
        </p:nvSpPr>
        <p:spPr/>
        <p:txBody>
          <a:bodyPr/>
          <a:lstStyle/>
          <a:p>
            <a:fld id="{12AAB52A-0632-4CEC-889C-627608545C4D}" type="slidenum">
              <a:rPr lang="en-US" smtClean="0"/>
              <a:t>48</a:t>
            </a:fld>
            <a:endParaRPr lang="en-US"/>
          </a:p>
        </p:txBody>
      </p:sp>
    </p:spTree>
    <p:extLst>
      <p:ext uri="{BB962C8B-B14F-4D97-AF65-F5344CB8AC3E}">
        <p14:creationId xmlns:p14="http://schemas.microsoft.com/office/powerpoint/2010/main" val="311074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Aside: GNMF analysis</a:t>
            </a:r>
          </a:p>
        </p:txBody>
      </p:sp>
      <p:pic>
        <p:nvPicPr>
          <p:cNvPr id="19" name="Picture 18" descr="Text, letter&#10;&#10;Description automatically generated">
            <a:extLst>
              <a:ext uri="{FF2B5EF4-FFF2-40B4-BE49-F238E27FC236}">
                <a16:creationId xmlns:a16="http://schemas.microsoft.com/office/drawing/2014/main" id="{62300DB5-12F9-1BC5-7250-349B98246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971" y="1881353"/>
            <a:ext cx="7612129" cy="3632338"/>
          </a:xfrm>
          <a:prstGeom prst="rect">
            <a:avLst/>
          </a:prstGeom>
        </p:spPr>
      </p:pic>
      <p:sp>
        <p:nvSpPr>
          <p:cNvPr id="5" name="Rectangle 4">
            <a:extLst>
              <a:ext uri="{FF2B5EF4-FFF2-40B4-BE49-F238E27FC236}">
                <a16:creationId xmlns:a16="http://schemas.microsoft.com/office/drawing/2014/main" id="{18D3572D-77F8-B7A4-7F98-438116358FDB}"/>
              </a:ext>
            </a:extLst>
          </p:cNvPr>
          <p:cNvSpPr/>
          <p:nvPr/>
        </p:nvSpPr>
        <p:spPr>
          <a:xfrm>
            <a:off x="4354285" y="4511040"/>
            <a:ext cx="435429" cy="1132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13B8F75-5786-989A-6EB5-1B5800A02295}"/>
              </a:ext>
            </a:extLst>
          </p:cNvPr>
          <p:cNvSpPr>
            <a:spLocks noGrp="1"/>
          </p:cNvSpPr>
          <p:nvPr>
            <p:ph type="sldNum" sz="quarter" idx="12"/>
          </p:nvPr>
        </p:nvSpPr>
        <p:spPr/>
        <p:txBody>
          <a:bodyPr/>
          <a:lstStyle/>
          <a:p>
            <a:fld id="{12AAB52A-0632-4CEC-889C-627608545C4D}" type="slidenum">
              <a:rPr lang="en-US" smtClean="0"/>
              <a:t>49</a:t>
            </a:fld>
            <a:endParaRPr lang="en-US"/>
          </a:p>
        </p:txBody>
      </p:sp>
    </p:spTree>
    <p:extLst>
      <p:ext uri="{BB962C8B-B14F-4D97-AF65-F5344CB8AC3E}">
        <p14:creationId xmlns:p14="http://schemas.microsoft.com/office/powerpoint/2010/main" val="348727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De-normalizing leads to redundancy</a:t>
            </a:r>
          </a:p>
        </p:txBody>
      </p:sp>
      <p:graphicFrame>
        <p:nvGraphicFramePr>
          <p:cNvPr id="10" name="Table 30">
            <a:extLst>
              <a:ext uri="{FF2B5EF4-FFF2-40B4-BE49-F238E27FC236}">
                <a16:creationId xmlns:a16="http://schemas.microsoft.com/office/drawing/2014/main" id="{6638CDC8-2C78-4F35-90DD-23D78F57F925}"/>
              </a:ext>
            </a:extLst>
          </p:cNvPr>
          <p:cNvGraphicFramePr>
            <a:graphicFrameLocks noGrp="1"/>
          </p:cNvGraphicFramePr>
          <p:nvPr>
            <p:extLst>
              <p:ext uri="{D42A27DB-BD31-4B8C-83A1-F6EECF244321}">
                <p14:modId xmlns:p14="http://schemas.microsoft.com/office/powerpoint/2010/main" val="3763689781"/>
              </p:ext>
            </p:extLst>
          </p:nvPr>
        </p:nvGraphicFramePr>
        <p:xfrm>
          <a:off x="3933338" y="2037645"/>
          <a:ext cx="1126934" cy="1608696"/>
        </p:xfrm>
        <a:graphic>
          <a:graphicData uri="http://schemas.openxmlformats.org/drawingml/2006/table">
            <a:tbl>
              <a:tblPr firstRow="1" bandRow="1">
                <a:tableStyleId>{21E4AEA4-8DFA-4A89-87EB-49C32662AFE0}</a:tableStyleId>
              </a:tblPr>
              <a:tblGrid>
                <a:gridCol w="563467">
                  <a:extLst>
                    <a:ext uri="{9D8B030D-6E8A-4147-A177-3AD203B41FA5}">
                      <a16:colId xmlns:a16="http://schemas.microsoft.com/office/drawing/2014/main" val="3404415691"/>
                    </a:ext>
                  </a:extLst>
                </a:gridCol>
                <a:gridCol w="563467">
                  <a:extLst>
                    <a:ext uri="{9D8B030D-6E8A-4147-A177-3AD203B41FA5}">
                      <a16:colId xmlns:a16="http://schemas.microsoft.com/office/drawing/2014/main" val="873243369"/>
                    </a:ext>
                  </a:extLst>
                </a:gridCol>
              </a:tblGrid>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12" name="Table 30">
            <a:extLst>
              <a:ext uri="{FF2B5EF4-FFF2-40B4-BE49-F238E27FC236}">
                <a16:creationId xmlns:a16="http://schemas.microsoft.com/office/drawing/2014/main" id="{F8A3EC2C-EB19-BCDD-567C-D22BDEDB34E4}"/>
              </a:ext>
            </a:extLst>
          </p:cNvPr>
          <p:cNvGraphicFramePr>
            <a:graphicFrameLocks noGrp="1"/>
          </p:cNvGraphicFramePr>
          <p:nvPr>
            <p:extLst>
              <p:ext uri="{D42A27DB-BD31-4B8C-83A1-F6EECF244321}">
                <p14:modId xmlns:p14="http://schemas.microsoft.com/office/powerpoint/2010/main" val="1248819566"/>
              </p:ext>
            </p:extLst>
          </p:nvPr>
        </p:nvGraphicFramePr>
        <p:xfrm>
          <a:off x="2455947" y="2841993"/>
          <a:ext cx="1126934" cy="1608696"/>
        </p:xfrm>
        <a:graphic>
          <a:graphicData uri="http://schemas.openxmlformats.org/drawingml/2006/table">
            <a:tbl>
              <a:tblPr firstRow="1" bandRow="1">
                <a:tableStyleId>{93296810-A885-4BE3-A3E7-6D5BEEA58F35}</a:tableStyleId>
              </a:tblPr>
              <a:tblGrid>
                <a:gridCol w="563467">
                  <a:extLst>
                    <a:ext uri="{9D8B030D-6E8A-4147-A177-3AD203B41FA5}">
                      <a16:colId xmlns:a16="http://schemas.microsoft.com/office/drawing/2014/main" val="3404415691"/>
                    </a:ext>
                  </a:extLst>
                </a:gridCol>
                <a:gridCol w="563467">
                  <a:extLst>
                    <a:ext uri="{9D8B030D-6E8A-4147-A177-3AD203B41FA5}">
                      <a16:colId xmlns:a16="http://schemas.microsoft.com/office/drawing/2014/main" val="873243369"/>
                    </a:ext>
                  </a:extLst>
                </a:gridCol>
              </a:tblGrid>
              <a:tr h="53623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90513823"/>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13" name="Table 30">
            <a:extLst>
              <a:ext uri="{FF2B5EF4-FFF2-40B4-BE49-F238E27FC236}">
                <a16:creationId xmlns:a16="http://schemas.microsoft.com/office/drawing/2014/main" id="{385BC6F6-47B3-D7E8-E1AA-480EE204FF41}"/>
              </a:ext>
            </a:extLst>
          </p:cNvPr>
          <p:cNvGraphicFramePr>
            <a:graphicFrameLocks noGrp="1"/>
          </p:cNvGraphicFramePr>
          <p:nvPr>
            <p:extLst>
              <p:ext uri="{D42A27DB-BD31-4B8C-83A1-F6EECF244321}">
                <p14:modId xmlns:p14="http://schemas.microsoft.com/office/powerpoint/2010/main" val="3105002214"/>
              </p:ext>
            </p:extLst>
          </p:nvPr>
        </p:nvGraphicFramePr>
        <p:xfrm>
          <a:off x="1083606" y="1891644"/>
          <a:ext cx="1126935" cy="1608696"/>
        </p:xfrm>
        <a:graphic>
          <a:graphicData uri="http://schemas.openxmlformats.org/drawingml/2006/table">
            <a:tbl>
              <a:tblPr firstRow="1" bandRow="1">
                <a:tableStyleId>{5C22544A-7EE6-4342-B048-85BDC9FD1C3A}</a:tableStyleId>
              </a:tblPr>
              <a:tblGrid>
                <a:gridCol w="375645">
                  <a:extLst>
                    <a:ext uri="{9D8B030D-6E8A-4147-A177-3AD203B41FA5}">
                      <a16:colId xmlns:a16="http://schemas.microsoft.com/office/drawing/2014/main" val="3404415691"/>
                    </a:ext>
                  </a:extLst>
                </a:gridCol>
                <a:gridCol w="375645">
                  <a:extLst>
                    <a:ext uri="{9D8B030D-6E8A-4147-A177-3AD203B41FA5}">
                      <a16:colId xmlns:a16="http://schemas.microsoft.com/office/drawing/2014/main" val="873243369"/>
                    </a:ext>
                  </a:extLst>
                </a:gridCol>
                <a:gridCol w="375645">
                  <a:extLst>
                    <a:ext uri="{9D8B030D-6E8A-4147-A177-3AD203B41FA5}">
                      <a16:colId xmlns:a16="http://schemas.microsoft.com/office/drawing/2014/main" val="490945295"/>
                    </a:ext>
                  </a:extLst>
                </a:gridCol>
              </a:tblGrid>
              <a:tr h="5362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362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sp>
        <p:nvSpPr>
          <p:cNvPr id="3" name="Arrow: Right 2">
            <a:extLst>
              <a:ext uri="{FF2B5EF4-FFF2-40B4-BE49-F238E27FC236}">
                <a16:creationId xmlns:a16="http://schemas.microsoft.com/office/drawing/2014/main" id="{B7B2D412-1718-4AD5-5F33-57A45FC55ED5}"/>
              </a:ext>
            </a:extLst>
          </p:cNvPr>
          <p:cNvSpPr/>
          <p:nvPr/>
        </p:nvSpPr>
        <p:spPr>
          <a:xfrm>
            <a:off x="5503626" y="2247189"/>
            <a:ext cx="2130640" cy="11896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b="1" dirty="0"/>
              <a:t>JOIN</a:t>
            </a:r>
          </a:p>
        </p:txBody>
      </p:sp>
      <p:graphicFrame>
        <p:nvGraphicFramePr>
          <p:cNvPr id="14" name="Table 30">
            <a:extLst>
              <a:ext uri="{FF2B5EF4-FFF2-40B4-BE49-F238E27FC236}">
                <a16:creationId xmlns:a16="http://schemas.microsoft.com/office/drawing/2014/main" id="{7AF8E5A4-B835-01EE-F86F-0A5900453B49}"/>
              </a:ext>
            </a:extLst>
          </p:cNvPr>
          <p:cNvGraphicFramePr>
            <a:graphicFrameLocks noGrp="1"/>
          </p:cNvGraphicFramePr>
          <p:nvPr>
            <p:extLst>
              <p:ext uri="{D42A27DB-BD31-4B8C-83A1-F6EECF244321}">
                <p14:modId xmlns:p14="http://schemas.microsoft.com/office/powerpoint/2010/main" val="2873604548"/>
              </p:ext>
            </p:extLst>
          </p:nvPr>
        </p:nvGraphicFramePr>
        <p:xfrm>
          <a:off x="7938645" y="1784416"/>
          <a:ext cx="2945375" cy="3261072"/>
        </p:xfrm>
        <a:graphic>
          <a:graphicData uri="http://schemas.openxmlformats.org/drawingml/2006/table">
            <a:tbl>
              <a:tblPr firstRow="1" bandRow="1">
                <a:tableStyleId>{00A15C55-8517-42AA-B614-E9B94910E393}</a:tableStyleId>
              </a:tblPr>
              <a:tblGrid>
                <a:gridCol w="589075">
                  <a:extLst>
                    <a:ext uri="{9D8B030D-6E8A-4147-A177-3AD203B41FA5}">
                      <a16:colId xmlns:a16="http://schemas.microsoft.com/office/drawing/2014/main" val="3404415691"/>
                    </a:ext>
                  </a:extLst>
                </a:gridCol>
                <a:gridCol w="589075">
                  <a:extLst>
                    <a:ext uri="{9D8B030D-6E8A-4147-A177-3AD203B41FA5}">
                      <a16:colId xmlns:a16="http://schemas.microsoft.com/office/drawing/2014/main" val="873243369"/>
                    </a:ext>
                  </a:extLst>
                </a:gridCol>
                <a:gridCol w="589075">
                  <a:extLst>
                    <a:ext uri="{9D8B030D-6E8A-4147-A177-3AD203B41FA5}">
                      <a16:colId xmlns:a16="http://schemas.microsoft.com/office/drawing/2014/main" val="490945295"/>
                    </a:ext>
                  </a:extLst>
                </a:gridCol>
                <a:gridCol w="589075">
                  <a:extLst>
                    <a:ext uri="{9D8B030D-6E8A-4147-A177-3AD203B41FA5}">
                      <a16:colId xmlns:a16="http://schemas.microsoft.com/office/drawing/2014/main" val="1145559119"/>
                    </a:ext>
                  </a:extLst>
                </a:gridCol>
                <a:gridCol w="589075">
                  <a:extLst>
                    <a:ext uri="{9D8B030D-6E8A-4147-A177-3AD203B41FA5}">
                      <a16:colId xmlns:a16="http://schemas.microsoft.com/office/drawing/2014/main" val="580654708"/>
                    </a:ext>
                  </a:extLst>
                </a:gridCol>
              </a:tblGrid>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90513823"/>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11410941"/>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58194923"/>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93180993"/>
                  </a:ext>
                </a:extLst>
              </a:tr>
            </a:tbl>
          </a:graphicData>
        </a:graphic>
      </p:graphicFrame>
      <p:sp>
        <p:nvSpPr>
          <p:cNvPr id="15" name="Subtitle 2">
            <a:extLst>
              <a:ext uri="{FF2B5EF4-FFF2-40B4-BE49-F238E27FC236}">
                <a16:creationId xmlns:a16="http://schemas.microsoft.com/office/drawing/2014/main" id="{B6011C78-5678-D830-7B69-F62DD27103E6}"/>
              </a:ext>
            </a:extLst>
          </p:cNvPr>
          <p:cNvSpPr txBox="1">
            <a:spLocks/>
          </p:cNvSpPr>
          <p:nvPr/>
        </p:nvSpPr>
        <p:spPr>
          <a:xfrm>
            <a:off x="918099" y="5385019"/>
            <a:ext cx="4429912" cy="668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dirty="0"/>
              <a:t>A relational dataset</a:t>
            </a:r>
          </a:p>
        </p:txBody>
      </p:sp>
      <p:sp>
        <p:nvSpPr>
          <p:cNvPr id="16" name="Subtitle 2">
            <a:extLst>
              <a:ext uri="{FF2B5EF4-FFF2-40B4-BE49-F238E27FC236}">
                <a16:creationId xmlns:a16="http://schemas.microsoft.com/office/drawing/2014/main" id="{F3E7B878-BAE1-070C-D7DF-DE8F263ED393}"/>
              </a:ext>
            </a:extLst>
          </p:cNvPr>
          <p:cNvSpPr txBox="1">
            <a:spLocks/>
          </p:cNvSpPr>
          <p:nvPr/>
        </p:nvSpPr>
        <p:spPr>
          <a:xfrm>
            <a:off x="7196376" y="5403006"/>
            <a:ext cx="4429912" cy="6685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dirty="0"/>
              <a:t>The dataset post-join</a:t>
            </a:r>
          </a:p>
        </p:txBody>
      </p:sp>
      <p:cxnSp>
        <p:nvCxnSpPr>
          <p:cNvPr id="17" name="Connector: Elbow 16">
            <a:extLst>
              <a:ext uri="{FF2B5EF4-FFF2-40B4-BE49-F238E27FC236}">
                <a16:creationId xmlns:a16="http://schemas.microsoft.com/office/drawing/2014/main" id="{F76D6F49-E7F9-21EC-7294-2170B0E93AC8}"/>
              </a:ext>
            </a:extLst>
          </p:cNvPr>
          <p:cNvCxnSpPr/>
          <p:nvPr/>
        </p:nvCxnSpPr>
        <p:spPr>
          <a:xfrm rot="16200000" flipV="1">
            <a:off x="1751023" y="2283180"/>
            <a:ext cx="1131683" cy="825623"/>
          </a:xfrm>
          <a:prstGeom prst="bentConnector3">
            <a:avLst>
              <a:gd name="adj1" fmla="val 98637"/>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a:extLst>
              <a:ext uri="{FF2B5EF4-FFF2-40B4-BE49-F238E27FC236}">
                <a16:creationId xmlns:a16="http://schemas.microsoft.com/office/drawing/2014/main" id="{8640A4ED-52D2-5FB4-72B0-C7915E011486}"/>
              </a:ext>
            </a:extLst>
          </p:cNvPr>
          <p:cNvCxnSpPr>
            <a:cxnSpLocks/>
          </p:cNvCxnSpPr>
          <p:nvPr/>
        </p:nvCxnSpPr>
        <p:spPr>
          <a:xfrm flipV="1">
            <a:off x="3316284" y="2317075"/>
            <a:ext cx="909490" cy="821401"/>
          </a:xfrm>
          <a:prstGeom prst="bentConnector3">
            <a:avLst>
              <a:gd name="adj1" fmla="val -3686"/>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18" name="Rectangle: Rounded Corners 17">
            <a:extLst>
              <a:ext uri="{FF2B5EF4-FFF2-40B4-BE49-F238E27FC236}">
                <a16:creationId xmlns:a16="http://schemas.microsoft.com/office/drawing/2014/main" id="{E9E0F5BC-CC6E-268C-191A-F55A0982C56F}"/>
              </a:ext>
            </a:extLst>
          </p:cNvPr>
          <p:cNvSpPr/>
          <p:nvPr/>
        </p:nvSpPr>
        <p:spPr>
          <a:xfrm rot="20289838">
            <a:off x="1960062" y="3151158"/>
            <a:ext cx="7384654" cy="113425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Redundancy =</a:t>
            </a:r>
          </a:p>
          <a:p>
            <a:pPr algn="ctr"/>
            <a:r>
              <a:rPr lang="en-US" sz="4000" b="1" dirty="0"/>
              <a:t>slower training times</a:t>
            </a:r>
          </a:p>
        </p:txBody>
      </p:sp>
      <p:sp>
        <p:nvSpPr>
          <p:cNvPr id="4" name="Slide Number Placeholder 3">
            <a:extLst>
              <a:ext uri="{FF2B5EF4-FFF2-40B4-BE49-F238E27FC236}">
                <a16:creationId xmlns:a16="http://schemas.microsoft.com/office/drawing/2014/main" id="{B688ADA1-4BAA-C421-86AD-D78517B0E8D3}"/>
              </a:ext>
            </a:extLst>
          </p:cNvPr>
          <p:cNvSpPr>
            <a:spLocks noGrp="1"/>
          </p:cNvSpPr>
          <p:nvPr>
            <p:ph type="sldNum" sz="quarter" idx="12"/>
          </p:nvPr>
        </p:nvSpPr>
        <p:spPr/>
        <p:txBody>
          <a:bodyPr/>
          <a:lstStyle/>
          <a:p>
            <a:fld id="{12AAB52A-0632-4CEC-889C-627608545C4D}" type="slidenum">
              <a:rPr lang="en-US" smtClean="0"/>
              <a:t>5</a:t>
            </a:fld>
            <a:endParaRPr lang="en-US"/>
          </a:p>
        </p:txBody>
      </p:sp>
    </p:spTree>
    <p:extLst>
      <p:ext uri="{BB962C8B-B14F-4D97-AF65-F5344CB8AC3E}">
        <p14:creationId xmlns:p14="http://schemas.microsoft.com/office/powerpoint/2010/main" val="392785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16" grpId="0"/>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Aside: GNMF analysis</a:t>
            </a:r>
          </a:p>
        </p:txBody>
      </p:sp>
      <p:pic>
        <p:nvPicPr>
          <p:cNvPr id="19" name="Picture 18" descr="Text, letter&#10;&#10;Description automatically generated">
            <a:extLst>
              <a:ext uri="{FF2B5EF4-FFF2-40B4-BE49-F238E27FC236}">
                <a16:creationId xmlns:a16="http://schemas.microsoft.com/office/drawing/2014/main" id="{62300DB5-12F9-1BC5-7250-349B98246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971" y="1881353"/>
            <a:ext cx="7612129" cy="3632338"/>
          </a:xfrm>
          <a:prstGeom prst="rect">
            <a:avLst/>
          </a:prstGeom>
        </p:spPr>
      </p:pic>
      <p:sp>
        <p:nvSpPr>
          <p:cNvPr id="5" name="Rectangle 4">
            <a:extLst>
              <a:ext uri="{FF2B5EF4-FFF2-40B4-BE49-F238E27FC236}">
                <a16:creationId xmlns:a16="http://schemas.microsoft.com/office/drawing/2014/main" id="{18D3572D-77F8-B7A4-7F98-438116358FDB}"/>
              </a:ext>
            </a:extLst>
          </p:cNvPr>
          <p:cNvSpPr/>
          <p:nvPr/>
        </p:nvSpPr>
        <p:spPr>
          <a:xfrm>
            <a:off x="4354285" y="4511040"/>
            <a:ext cx="435429" cy="11321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4A4D9DB-927D-0BE4-B3A3-5544218AEBA3}"/>
              </a:ext>
            </a:extLst>
          </p:cNvPr>
          <p:cNvSpPr/>
          <p:nvPr/>
        </p:nvSpPr>
        <p:spPr>
          <a:xfrm>
            <a:off x="7994468" y="3041589"/>
            <a:ext cx="3359331" cy="258414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 </a:t>
            </a:r>
            <a:r>
              <a:rPr lang="en-US" sz="2400" b="1" dirty="0" err="1"/>
              <a:t>GraalVM’s</a:t>
            </a:r>
            <a:r>
              <a:rPr lang="en-US" sz="2400" b="1" dirty="0"/>
              <a:t> R:</a:t>
            </a:r>
          </a:p>
          <a:p>
            <a:pPr algn="ctr"/>
            <a:r>
              <a:rPr lang="en-US" sz="2400" b="1" dirty="0"/>
              <a:t>addition operator had a higher cost than anticipated.</a:t>
            </a:r>
          </a:p>
        </p:txBody>
      </p:sp>
      <p:sp>
        <p:nvSpPr>
          <p:cNvPr id="3" name="Slide Number Placeholder 2">
            <a:extLst>
              <a:ext uri="{FF2B5EF4-FFF2-40B4-BE49-F238E27FC236}">
                <a16:creationId xmlns:a16="http://schemas.microsoft.com/office/drawing/2014/main" id="{ADC1F4AE-F4B9-C97F-9A1D-ABE13014E957}"/>
              </a:ext>
            </a:extLst>
          </p:cNvPr>
          <p:cNvSpPr>
            <a:spLocks noGrp="1"/>
          </p:cNvSpPr>
          <p:nvPr>
            <p:ph type="sldNum" sz="quarter" idx="12"/>
          </p:nvPr>
        </p:nvSpPr>
        <p:spPr/>
        <p:txBody>
          <a:bodyPr/>
          <a:lstStyle/>
          <a:p>
            <a:fld id="{12AAB52A-0632-4CEC-889C-627608545C4D}" type="slidenum">
              <a:rPr lang="en-US" smtClean="0"/>
              <a:t>50</a:t>
            </a:fld>
            <a:endParaRPr lang="en-US"/>
          </a:p>
        </p:txBody>
      </p:sp>
    </p:spTree>
    <p:extLst>
      <p:ext uri="{BB962C8B-B14F-4D97-AF65-F5344CB8AC3E}">
        <p14:creationId xmlns:p14="http://schemas.microsoft.com/office/powerpoint/2010/main" val="31109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838200" y="344624"/>
            <a:ext cx="10515600" cy="1325563"/>
          </a:xfrm>
        </p:spPr>
        <p:txBody>
          <a:bodyPr/>
          <a:lstStyle/>
          <a:p>
            <a:pPr algn="ctr"/>
            <a:r>
              <a:rPr lang="en-US" b="1" dirty="0">
                <a:solidFill>
                  <a:srgbClr val="002060"/>
                </a:solidFill>
              </a:rPr>
              <a:t>Model Training Time (lower is better)</a:t>
            </a:r>
          </a:p>
        </p:txBody>
      </p:sp>
      <p:graphicFrame>
        <p:nvGraphicFramePr>
          <p:cNvPr id="9" name="Chart 8">
            <a:extLst>
              <a:ext uri="{FF2B5EF4-FFF2-40B4-BE49-F238E27FC236}">
                <a16:creationId xmlns:a16="http://schemas.microsoft.com/office/drawing/2014/main" id="{06A754A3-3187-B3DF-C34D-BC2E8E4E8962}"/>
              </a:ext>
            </a:extLst>
          </p:cNvPr>
          <p:cNvGraphicFramePr/>
          <p:nvPr>
            <p:extLst>
              <p:ext uri="{D42A27DB-BD31-4B8C-83A1-F6EECF244321}">
                <p14:modId xmlns:p14="http://schemas.microsoft.com/office/powerpoint/2010/main" val="2322742520"/>
              </p:ext>
            </p:extLst>
          </p:nvPr>
        </p:nvGraphicFramePr>
        <p:xfrm>
          <a:off x="2032000" y="1439333"/>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Subtitle 2">
            <a:extLst>
              <a:ext uri="{FF2B5EF4-FFF2-40B4-BE49-F238E27FC236}">
                <a16:creationId xmlns:a16="http://schemas.microsoft.com/office/drawing/2014/main" id="{96F8DC45-A685-6058-A5A8-6FF2686366BE}"/>
              </a:ext>
            </a:extLst>
          </p:cNvPr>
          <p:cNvSpPr txBox="1">
            <a:spLocks/>
          </p:cNvSpPr>
          <p:nvPr/>
        </p:nvSpPr>
        <p:spPr>
          <a:xfrm>
            <a:off x="7523924" y="2612593"/>
            <a:ext cx="1654624"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 i="1" dirty="0"/>
              <a:t>2688 sec</a:t>
            </a:r>
          </a:p>
        </p:txBody>
      </p:sp>
      <p:sp>
        <p:nvSpPr>
          <p:cNvPr id="5" name="Subtitle 2">
            <a:extLst>
              <a:ext uri="{FF2B5EF4-FFF2-40B4-BE49-F238E27FC236}">
                <a16:creationId xmlns:a16="http://schemas.microsoft.com/office/drawing/2014/main" id="{B58A94B5-4BD4-2032-0B12-0A9F47A70127}"/>
              </a:ext>
            </a:extLst>
          </p:cNvPr>
          <p:cNvSpPr txBox="1">
            <a:spLocks/>
          </p:cNvSpPr>
          <p:nvPr/>
        </p:nvSpPr>
        <p:spPr>
          <a:xfrm>
            <a:off x="5580112" y="4815670"/>
            <a:ext cx="1654624"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 i="1" dirty="0"/>
              <a:t>873 sec</a:t>
            </a:r>
          </a:p>
        </p:txBody>
      </p:sp>
      <p:sp>
        <p:nvSpPr>
          <p:cNvPr id="6" name="Subtitle 2">
            <a:extLst>
              <a:ext uri="{FF2B5EF4-FFF2-40B4-BE49-F238E27FC236}">
                <a16:creationId xmlns:a16="http://schemas.microsoft.com/office/drawing/2014/main" id="{F3B289DC-9341-4AD2-13E2-CC3FA964C5A8}"/>
              </a:ext>
            </a:extLst>
          </p:cNvPr>
          <p:cNvSpPr txBox="1">
            <a:spLocks/>
          </p:cNvSpPr>
          <p:nvPr/>
        </p:nvSpPr>
        <p:spPr>
          <a:xfrm>
            <a:off x="5013585" y="4380257"/>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2.02x speed-up</a:t>
            </a:r>
          </a:p>
        </p:txBody>
      </p:sp>
      <p:sp>
        <p:nvSpPr>
          <p:cNvPr id="7" name="Subtitle 2">
            <a:extLst>
              <a:ext uri="{FF2B5EF4-FFF2-40B4-BE49-F238E27FC236}">
                <a16:creationId xmlns:a16="http://schemas.microsoft.com/office/drawing/2014/main" id="{35673007-0006-850D-0086-969462CE54E8}"/>
              </a:ext>
            </a:extLst>
          </p:cNvPr>
          <p:cNvSpPr txBox="1">
            <a:spLocks/>
          </p:cNvSpPr>
          <p:nvPr/>
        </p:nvSpPr>
        <p:spPr>
          <a:xfrm>
            <a:off x="4659094" y="2196966"/>
            <a:ext cx="2728999" cy="47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300" b="1" dirty="0"/>
              <a:t>28.66x speed-up</a:t>
            </a:r>
          </a:p>
        </p:txBody>
      </p:sp>
      <p:sp>
        <p:nvSpPr>
          <p:cNvPr id="3" name="Slide Number Placeholder 2">
            <a:extLst>
              <a:ext uri="{FF2B5EF4-FFF2-40B4-BE49-F238E27FC236}">
                <a16:creationId xmlns:a16="http://schemas.microsoft.com/office/drawing/2014/main" id="{EC505498-B52D-7AAC-A803-A4C3973D9C85}"/>
              </a:ext>
            </a:extLst>
          </p:cNvPr>
          <p:cNvSpPr>
            <a:spLocks noGrp="1"/>
          </p:cNvSpPr>
          <p:nvPr>
            <p:ph type="sldNum" sz="quarter" idx="12"/>
          </p:nvPr>
        </p:nvSpPr>
        <p:spPr/>
        <p:txBody>
          <a:bodyPr/>
          <a:lstStyle/>
          <a:p>
            <a:fld id="{12AAB52A-0632-4CEC-889C-627608545C4D}" type="slidenum">
              <a:rPr lang="en-US" smtClean="0"/>
              <a:t>51</a:t>
            </a:fld>
            <a:endParaRPr lang="en-US"/>
          </a:p>
        </p:txBody>
      </p:sp>
    </p:spTree>
    <p:extLst>
      <p:ext uri="{BB962C8B-B14F-4D97-AF65-F5344CB8AC3E}">
        <p14:creationId xmlns:p14="http://schemas.microsoft.com/office/powerpoint/2010/main" val="60106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a:xfrm>
            <a:off x="1062788" y="2109745"/>
            <a:ext cx="10515600" cy="1325563"/>
          </a:xfrm>
        </p:spPr>
        <p:txBody>
          <a:bodyPr/>
          <a:lstStyle/>
          <a:p>
            <a:pPr algn="ctr"/>
            <a:r>
              <a:rPr lang="en-US" b="1" dirty="0">
                <a:solidFill>
                  <a:srgbClr val="002060"/>
                </a:solidFill>
              </a:rPr>
              <a:t>✨DISCLAIMER ✨</a:t>
            </a:r>
          </a:p>
        </p:txBody>
      </p:sp>
      <p:sp>
        <p:nvSpPr>
          <p:cNvPr id="10" name="Subtitle 2">
            <a:extLst>
              <a:ext uri="{FF2B5EF4-FFF2-40B4-BE49-F238E27FC236}">
                <a16:creationId xmlns:a16="http://schemas.microsoft.com/office/drawing/2014/main" id="{2FCBC197-355D-EE9B-CBC8-21330B990D44}"/>
              </a:ext>
            </a:extLst>
          </p:cNvPr>
          <p:cNvSpPr txBox="1">
            <a:spLocks/>
          </p:cNvSpPr>
          <p:nvPr/>
        </p:nvSpPr>
        <p:spPr>
          <a:xfrm>
            <a:off x="1748588" y="343530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The following is a merely a high-level summary of the concepts in the Morpheus rewrite system</a:t>
            </a:r>
          </a:p>
        </p:txBody>
      </p:sp>
      <p:sp>
        <p:nvSpPr>
          <p:cNvPr id="3" name="Slide Number Placeholder 2">
            <a:extLst>
              <a:ext uri="{FF2B5EF4-FFF2-40B4-BE49-F238E27FC236}">
                <a16:creationId xmlns:a16="http://schemas.microsoft.com/office/drawing/2014/main" id="{3BD76124-0DC2-EF84-3FC5-A1F5BB035992}"/>
              </a:ext>
            </a:extLst>
          </p:cNvPr>
          <p:cNvSpPr>
            <a:spLocks noGrp="1"/>
          </p:cNvSpPr>
          <p:nvPr>
            <p:ph type="sldNum" sz="quarter" idx="12"/>
          </p:nvPr>
        </p:nvSpPr>
        <p:spPr/>
        <p:txBody>
          <a:bodyPr/>
          <a:lstStyle/>
          <a:p>
            <a:fld id="{12AAB52A-0632-4CEC-889C-627608545C4D}" type="slidenum">
              <a:rPr lang="en-US" smtClean="0"/>
              <a:t>52</a:t>
            </a:fld>
            <a:endParaRPr lang="en-US"/>
          </a:p>
        </p:txBody>
      </p:sp>
    </p:spTree>
    <p:extLst>
      <p:ext uri="{BB962C8B-B14F-4D97-AF65-F5344CB8AC3E}">
        <p14:creationId xmlns:p14="http://schemas.microsoft.com/office/powerpoint/2010/main" val="2683797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53</a:t>
            </a:fld>
            <a:endParaRPr lang="en-US"/>
          </a:p>
        </p:txBody>
      </p:sp>
      <p:graphicFrame>
        <p:nvGraphicFramePr>
          <p:cNvPr id="5" name="Table 30">
            <a:extLst>
              <a:ext uri="{FF2B5EF4-FFF2-40B4-BE49-F238E27FC236}">
                <a16:creationId xmlns:a16="http://schemas.microsoft.com/office/drawing/2014/main" id="{1F49F2D6-24DE-F64B-0FDE-707748302BE4}"/>
              </a:ext>
            </a:extLst>
          </p:cNvPr>
          <p:cNvGraphicFramePr>
            <a:graphicFrameLocks noGrp="1"/>
          </p:cNvGraphicFramePr>
          <p:nvPr>
            <p:extLst>
              <p:ext uri="{D42A27DB-BD31-4B8C-83A1-F6EECF244321}">
                <p14:modId xmlns:p14="http://schemas.microsoft.com/office/powerpoint/2010/main" val="1394549014"/>
              </p:ext>
            </p:extLst>
          </p:nvPr>
        </p:nvGraphicFramePr>
        <p:xfrm>
          <a:off x="3921371" y="2918010"/>
          <a:ext cx="1456142" cy="1848019"/>
        </p:xfrm>
        <a:graphic>
          <a:graphicData uri="http://schemas.openxmlformats.org/drawingml/2006/table">
            <a:tbl>
              <a:tblPr firstRow="1" bandRow="1">
                <a:tableStyleId>{21E4AEA4-8DFA-4A89-87EB-49C32662AFE0}</a:tableStyleId>
              </a:tblPr>
              <a:tblGrid>
                <a:gridCol w="728071">
                  <a:extLst>
                    <a:ext uri="{9D8B030D-6E8A-4147-A177-3AD203B41FA5}">
                      <a16:colId xmlns:a16="http://schemas.microsoft.com/office/drawing/2014/main" val="3404415691"/>
                    </a:ext>
                  </a:extLst>
                </a:gridCol>
                <a:gridCol w="728071">
                  <a:extLst>
                    <a:ext uri="{9D8B030D-6E8A-4147-A177-3AD203B41FA5}">
                      <a16:colId xmlns:a16="http://schemas.microsoft.com/office/drawing/2014/main" val="873243369"/>
                    </a:ext>
                  </a:extLst>
                </a:gridCol>
              </a:tblGrid>
              <a:tr h="56819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639912">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63991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7" name="Table 30">
            <a:extLst>
              <a:ext uri="{FF2B5EF4-FFF2-40B4-BE49-F238E27FC236}">
                <a16:creationId xmlns:a16="http://schemas.microsoft.com/office/drawing/2014/main" id="{8241C95C-2C64-159D-59D3-B996954ADB87}"/>
              </a:ext>
            </a:extLst>
          </p:cNvPr>
          <p:cNvGraphicFramePr>
            <a:graphicFrameLocks noGrp="1"/>
          </p:cNvGraphicFramePr>
          <p:nvPr>
            <p:extLst>
              <p:ext uri="{D42A27DB-BD31-4B8C-83A1-F6EECF244321}">
                <p14:modId xmlns:p14="http://schemas.microsoft.com/office/powerpoint/2010/main" val="4243477320"/>
              </p:ext>
            </p:extLst>
          </p:nvPr>
        </p:nvGraphicFramePr>
        <p:xfrm>
          <a:off x="269060" y="2232211"/>
          <a:ext cx="1735239" cy="2291064"/>
        </p:xfrm>
        <a:graphic>
          <a:graphicData uri="http://schemas.openxmlformats.org/drawingml/2006/table">
            <a:tbl>
              <a:tblPr firstRow="1" bandRow="1">
                <a:tableStyleId>{5C22544A-7EE6-4342-B048-85BDC9FD1C3A}</a:tableStyleId>
              </a:tblPr>
              <a:tblGrid>
                <a:gridCol w="578413">
                  <a:extLst>
                    <a:ext uri="{9D8B030D-6E8A-4147-A177-3AD203B41FA5}">
                      <a16:colId xmlns:a16="http://schemas.microsoft.com/office/drawing/2014/main" val="3404415691"/>
                    </a:ext>
                  </a:extLst>
                </a:gridCol>
                <a:gridCol w="578413">
                  <a:extLst>
                    <a:ext uri="{9D8B030D-6E8A-4147-A177-3AD203B41FA5}">
                      <a16:colId xmlns:a16="http://schemas.microsoft.com/office/drawing/2014/main" val="873243369"/>
                    </a:ext>
                  </a:extLst>
                </a:gridCol>
                <a:gridCol w="578413">
                  <a:extLst>
                    <a:ext uri="{9D8B030D-6E8A-4147-A177-3AD203B41FA5}">
                      <a16:colId xmlns:a16="http://schemas.microsoft.com/office/drawing/2014/main" val="490945295"/>
                    </a:ext>
                  </a:extLst>
                </a:gridCol>
              </a:tblGrid>
              <a:tr h="57276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72766">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7276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r h="57276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30777474"/>
                  </a:ext>
                </a:extLst>
              </a:tr>
            </a:tbl>
          </a:graphicData>
        </a:graphic>
      </p:graphicFrame>
      <p:cxnSp>
        <p:nvCxnSpPr>
          <p:cNvPr id="11" name="Connector: Elbow 10">
            <a:extLst>
              <a:ext uri="{FF2B5EF4-FFF2-40B4-BE49-F238E27FC236}">
                <a16:creationId xmlns:a16="http://schemas.microsoft.com/office/drawing/2014/main" id="{7131F07E-A435-28B6-049F-7C87528FB56B}"/>
              </a:ext>
            </a:extLst>
          </p:cNvPr>
          <p:cNvCxnSpPr>
            <a:cxnSpLocks/>
          </p:cNvCxnSpPr>
          <p:nvPr/>
        </p:nvCxnSpPr>
        <p:spPr>
          <a:xfrm>
            <a:off x="1586752" y="2411505"/>
            <a:ext cx="2832847" cy="493059"/>
          </a:xfrm>
          <a:prstGeom prst="bentConnector3">
            <a:avLst>
              <a:gd name="adj1" fmla="val 100316"/>
            </a:avLst>
          </a:prstGeom>
          <a:ln w="76200">
            <a:tailEnd type="triangle"/>
          </a:ln>
        </p:spPr>
        <p:style>
          <a:lnRef idx="1">
            <a:schemeClr val="accent4"/>
          </a:lnRef>
          <a:fillRef idx="0">
            <a:schemeClr val="accent4"/>
          </a:fillRef>
          <a:effectRef idx="0">
            <a:schemeClr val="accent4"/>
          </a:effectRef>
          <a:fontRef idx="minor">
            <a:schemeClr val="tx1"/>
          </a:fontRef>
        </p:style>
      </p:cxnSp>
      <p:graphicFrame>
        <p:nvGraphicFramePr>
          <p:cNvPr id="14" name="Table 30">
            <a:extLst>
              <a:ext uri="{FF2B5EF4-FFF2-40B4-BE49-F238E27FC236}">
                <a16:creationId xmlns:a16="http://schemas.microsoft.com/office/drawing/2014/main" id="{F925D9DB-B2F2-3548-5162-51CE27155BA3}"/>
              </a:ext>
            </a:extLst>
          </p:cNvPr>
          <p:cNvGraphicFramePr>
            <a:graphicFrameLocks noGrp="1"/>
          </p:cNvGraphicFramePr>
          <p:nvPr>
            <p:extLst>
              <p:ext uri="{D42A27DB-BD31-4B8C-83A1-F6EECF244321}">
                <p14:modId xmlns:p14="http://schemas.microsoft.com/office/powerpoint/2010/main" val="3528658239"/>
              </p:ext>
            </p:extLst>
          </p:nvPr>
        </p:nvGraphicFramePr>
        <p:xfrm>
          <a:off x="8861024" y="1798464"/>
          <a:ext cx="2945375" cy="3261072"/>
        </p:xfrm>
        <a:graphic>
          <a:graphicData uri="http://schemas.openxmlformats.org/drawingml/2006/table">
            <a:tbl>
              <a:tblPr firstRow="1" bandRow="1">
                <a:tableStyleId>{93296810-A885-4BE3-A3E7-6D5BEEA58F35}</a:tableStyleId>
              </a:tblPr>
              <a:tblGrid>
                <a:gridCol w="589075">
                  <a:extLst>
                    <a:ext uri="{9D8B030D-6E8A-4147-A177-3AD203B41FA5}">
                      <a16:colId xmlns:a16="http://schemas.microsoft.com/office/drawing/2014/main" val="3404415691"/>
                    </a:ext>
                  </a:extLst>
                </a:gridCol>
                <a:gridCol w="589075">
                  <a:extLst>
                    <a:ext uri="{9D8B030D-6E8A-4147-A177-3AD203B41FA5}">
                      <a16:colId xmlns:a16="http://schemas.microsoft.com/office/drawing/2014/main" val="873243369"/>
                    </a:ext>
                  </a:extLst>
                </a:gridCol>
                <a:gridCol w="589075">
                  <a:extLst>
                    <a:ext uri="{9D8B030D-6E8A-4147-A177-3AD203B41FA5}">
                      <a16:colId xmlns:a16="http://schemas.microsoft.com/office/drawing/2014/main" val="490945295"/>
                    </a:ext>
                  </a:extLst>
                </a:gridCol>
                <a:gridCol w="589075">
                  <a:extLst>
                    <a:ext uri="{9D8B030D-6E8A-4147-A177-3AD203B41FA5}">
                      <a16:colId xmlns:a16="http://schemas.microsoft.com/office/drawing/2014/main" val="1145559119"/>
                    </a:ext>
                  </a:extLst>
                </a:gridCol>
                <a:gridCol w="589075">
                  <a:extLst>
                    <a:ext uri="{9D8B030D-6E8A-4147-A177-3AD203B41FA5}">
                      <a16:colId xmlns:a16="http://schemas.microsoft.com/office/drawing/2014/main" val="580654708"/>
                    </a:ext>
                  </a:extLst>
                </a:gridCol>
              </a:tblGrid>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90513823"/>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11410941"/>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58194923"/>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93180993"/>
                  </a:ext>
                </a:extLst>
              </a:tr>
            </a:tbl>
          </a:graphicData>
        </a:graphic>
      </p:graphicFrame>
      <p:sp>
        <p:nvSpPr>
          <p:cNvPr id="15" name="Arrow: Right 14">
            <a:extLst>
              <a:ext uri="{FF2B5EF4-FFF2-40B4-BE49-F238E27FC236}">
                <a16:creationId xmlns:a16="http://schemas.microsoft.com/office/drawing/2014/main" id="{CB281CFF-FAB8-0D97-B2C4-75695405B725}"/>
              </a:ext>
            </a:extLst>
          </p:cNvPr>
          <p:cNvSpPr/>
          <p:nvPr/>
        </p:nvSpPr>
        <p:spPr>
          <a:xfrm>
            <a:off x="6229265" y="2918010"/>
            <a:ext cx="2130640" cy="11896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b="1" dirty="0"/>
              <a:t>JOIN</a:t>
            </a:r>
          </a:p>
        </p:txBody>
      </p:sp>
    </p:spTree>
    <p:extLst>
      <p:ext uri="{BB962C8B-B14F-4D97-AF65-F5344CB8AC3E}">
        <p14:creationId xmlns:p14="http://schemas.microsoft.com/office/powerpoint/2010/main" val="302446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54</a:t>
            </a:fld>
            <a:endParaRPr lang="en-US"/>
          </a:p>
        </p:txBody>
      </p:sp>
      <p:graphicFrame>
        <p:nvGraphicFramePr>
          <p:cNvPr id="5" name="Table 30">
            <a:extLst>
              <a:ext uri="{FF2B5EF4-FFF2-40B4-BE49-F238E27FC236}">
                <a16:creationId xmlns:a16="http://schemas.microsoft.com/office/drawing/2014/main" id="{1F49F2D6-24DE-F64B-0FDE-707748302BE4}"/>
              </a:ext>
            </a:extLst>
          </p:cNvPr>
          <p:cNvGraphicFramePr>
            <a:graphicFrameLocks noGrp="1"/>
          </p:cNvGraphicFramePr>
          <p:nvPr/>
        </p:nvGraphicFramePr>
        <p:xfrm>
          <a:off x="3921371" y="2918010"/>
          <a:ext cx="1456142" cy="1848019"/>
        </p:xfrm>
        <a:graphic>
          <a:graphicData uri="http://schemas.openxmlformats.org/drawingml/2006/table">
            <a:tbl>
              <a:tblPr firstRow="1" bandRow="1">
                <a:tableStyleId>{21E4AEA4-8DFA-4A89-87EB-49C32662AFE0}</a:tableStyleId>
              </a:tblPr>
              <a:tblGrid>
                <a:gridCol w="728071">
                  <a:extLst>
                    <a:ext uri="{9D8B030D-6E8A-4147-A177-3AD203B41FA5}">
                      <a16:colId xmlns:a16="http://schemas.microsoft.com/office/drawing/2014/main" val="3404415691"/>
                    </a:ext>
                  </a:extLst>
                </a:gridCol>
                <a:gridCol w="728071">
                  <a:extLst>
                    <a:ext uri="{9D8B030D-6E8A-4147-A177-3AD203B41FA5}">
                      <a16:colId xmlns:a16="http://schemas.microsoft.com/office/drawing/2014/main" val="873243369"/>
                    </a:ext>
                  </a:extLst>
                </a:gridCol>
              </a:tblGrid>
              <a:tr h="56819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639912">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63991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7" name="Table 30">
            <a:extLst>
              <a:ext uri="{FF2B5EF4-FFF2-40B4-BE49-F238E27FC236}">
                <a16:creationId xmlns:a16="http://schemas.microsoft.com/office/drawing/2014/main" id="{8241C95C-2C64-159D-59D3-B996954ADB87}"/>
              </a:ext>
            </a:extLst>
          </p:cNvPr>
          <p:cNvGraphicFramePr>
            <a:graphicFrameLocks noGrp="1"/>
          </p:cNvGraphicFramePr>
          <p:nvPr/>
        </p:nvGraphicFramePr>
        <p:xfrm>
          <a:off x="269060" y="2232211"/>
          <a:ext cx="1735239" cy="2291064"/>
        </p:xfrm>
        <a:graphic>
          <a:graphicData uri="http://schemas.openxmlformats.org/drawingml/2006/table">
            <a:tbl>
              <a:tblPr firstRow="1" bandRow="1">
                <a:tableStyleId>{5C22544A-7EE6-4342-B048-85BDC9FD1C3A}</a:tableStyleId>
              </a:tblPr>
              <a:tblGrid>
                <a:gridCol w="578413">
                  <a:extLst>
                    <a:ext uri="{9D8B030D-6E8A-4147-A177-3AD203B41FA5}">
                      <a16:colId xmlns:a16="http://schemas.microsoft.com/office/drawing/2014/main" val="3404415691"/>
                    </a:ext>
                  </a:extLst>
                </a:gridCol>
                <a:gridCol w="578413">
                  <a:extLst>
                    <a:ext uri="{9D8B030D-6E8A-4147-A177-3AD203B41FA5}">
                      <a16:colId xmlns:a16="http://schemas.microsoft.com/office/drawing/2014/main" val="873243369"/>
                    </a:ext>
                  </a:extLst>
                </a:gridCol>
                <a:gridCol w="578413">
                  <a:extLst>
                    <a:ext uri="{9D8B030D-6E8A-4147-A177-3AD203B41FA5}">
                      <a16:colId xmlns:a16="http://schemas.microsoft.com/office/drawing/2014/main" val="490945295"/>
                    </a:ext>
                  </a:extLst>
                </a:gridCol>
              </a:tblGrid>
              <a:tr h="57276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72766">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7276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r h="57276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30777474"/>
                  </a:ext>
                </a:extLst>
              </a:tr>
            </a:tbl>
          </a:graphicData>
        </a:graphic>
      </p:graphicFrame>
      <p:cxnSp>
        <p:nvCxnSpPr>
          <p:cNvPr id="11" name="Connector: Elbow 10">
            <a:extLst>
              <a:ext uri="{FF2B5EF4-FFF2-40B4-BE49-F238E27FC236}">
                <a16:creationId xmlns:a16="http://schemas.microsoft.com/office/drawing/2014/main" id="{7131F07E-A435-28B6-049F-7C87528FB56B}"/>
              </a:ext>
            </a:extLst>
          </p:cNvPr>
          <p:cNvCxnSpPr>
            <a:cxnSpLocks/>
          </p:cNvCxnSpPr>
          <p:nvPr/>
        </p:nvCxnSpPr>
        <p:spPr>
          <a:xfrm>
            <a:off x="1586752" y="2411505"/>
            <a:ext cx="2832847" cy="493059"/>
          </a:xfrm>
          <a:prstGeom prst="bentConnector3">
            <a:avLst>
              <a:gd name="adj1" fmla="val 100316"/>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15" name="Arrow: Right 14">
            <a:extLst>
              <a:ext uri="{FF2B5EF4-FFF2-40B4-BE49-F238E27FC236}">
                <a16:creationId xmlns:a16="http://schemas.microsoft.com/office/drawing/2014/main" id="{CB281CFF-FAB8-0D97-B2C4-75695405B725}"/>
              </a:ext>
            </a:extLst>
          </p:cNvPr>
          <p:cNvSpPr/>
          <p:nvPr/>
        </p:nvSpPr>
        <p:spPr>
          <a:xfrm>
            <a:off x="6229265" y="2918010"/>
            <a:ext cx="2130640" cy="11896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b="1" dirty="0"/>
              <a:t>JOIN</a:t>
            </a:r>
          </a:p>
        </p:txBody>
      </p:sp>
      <p:sp>
        <p:nvSpPr>
          <p:cNvPr id="9" name="Subtitle 2">
            <a:extLst>
              <a:ext uri="{FF2B5EF4-FFF2-40B4-BE49-F238E27FC236}">
                <a16:creationId xmlns:a16="http://schemas.microsoft.com/office/drawing/2014/main" id="{68B2CF76-F943-CC13-B604-7CF4278944C3}"/>
              </a:ext>
            </a:extLst>
          </p:cNvPr>
          <p:cNvSpPr txBox="1">
            <a:spLocks/>
          </p:cNvSpPr>
          <p:nvPr/>
        </p:nvSpPr>
        <p:spPr>
          <a:xfrm>
            <a:off x="8866094" y="192830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rgbClr val="00B050"/>
                </a:solidFill>
              </a:rPr>
              <a:t>T</a:t>
            </a:r>
          </a:p>
        </p:txBody>
      </p:sp>
    </p:spTree>
    <p:extLst>
      <p:ext uri="{BB962C8B-B14F-4D97-AF65-F5344CB8AC3E}">
        <p14:creationId xmlns:p14="http://schemas.microsoft.com/office/powerpoint/2010/main" val="977022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55</a:t>
            </a:fld>
            <a:endParaRPr lang="en-US"/>
          </a:p>
        </p:txBody>
      </p:sp>
      <p:graphicFrame>
        <p:nvGraphicFramePr>
          <p:cNvPr id="5" name="Table 30">
            <a:extLst>
              <a:ext uri="{FF2B5EF4-FFF2-40B4-BE49-F238E27FC236}">
                <a16:creationId xmlns:a16="http://schemas.microsoft.com/office/drawing/2014/main" id="{1F49F2D6-24DE-F64B-0FDE-707748302BE4}"/>
              </a:ext>
            </a:extLst>
          </p:cNvPr>
          <p:cNvGraphicFramePr>
            <a:graphicFrameLocks noGrp="1"/>
          </p:cNvGraphicFramePr>
          <p:nvPr/>
        </p:nvGraphicFramePr>
        <p:xfrm>
          <a:off x="3921371" y="2918010"/>
          <a:ext cx="1456142" cy="1848019"/>
        </p:xfrm>
        <a:graphic>
          <a:graphicData uri="http://schemas.openxmlformats.org/drawingml/2006/table">
            <a:tbl>
              <a:tblPr firstRow="1" bandRow="1">
                <a:tableStyleId>{21E4AEA4-8DFA-4A89-87EB-49C32662AFE0}</a:tableStyleId>
              </a:tblPr>
              <a:tblGrid>
                <a:gridCol w="728071">
                  <a:extLst>
                    <a:ext uri="{9D8B030D-6E8A-4147-A177-3AD203B41FA5}">
                      <a16:colId xmlns:a16="http://schemas.microsoft.com/office/drawing/2014/main" val="3404415691"/>
                    </a:ext>
                  </a:extLst>
                </a:gridCol>
                <a:gridCol w="728071">
                  <a:extLst>
                    <a:ext uri="{9D8B030D-6E8A-4147-A177-3AD203B41FA5}">
                      <a16:colId xmlns:a16="http://schemas.microsoft.com/office/drawing/2014/main" val="873243369"/>
                    </a:ext>
                  </a:extLst>
                </a:gridCol>
              </a:tblGrid>
              <a:tr h="56819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639912">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63991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cxnSp>
        <p:nvCxnSpPr>
          <p:cNvPr id="11" name="Connector: Elbow 10">
            <a:extLst>
              <a:ext uri="{FF2B5EF4-FFF2-40B4-BE49-F238E27FC236}">
                <a16:creationId xmlns:a16="http://schemas.microsoft.com/office/drawing/2014/main" id="{7131F07E-A435-28B6-049F-7C87528FB56B}"/>
              </a:ext>
            </a:extLst>
          </p:cNvPr>
          <p:cNvCxnSpPr>
            <a:cxnSpLocks/>
          </p:cNvCxnSpPr>
          <p:nvPr/>
        </p:nvCxnSpPr>
        <p:spPr>
          <a:xfrm>
            <a:off x="1586752" y="2411505"/>
            <a:ext cx="2832847" cy="493059"/>
          </a:xfrm>
          <a:prstGeom prst="bentConnector3">
            <a:avLst>
              <a:gd name="adj1" fmla="val 100316"/>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15" name="Arrow: Right 14">
            <a:extLst>
              <a:ext uri="{FF2B5EF4-FFF2-40B4-BE49-F238E27FC236}">
                <a16:creationId xmlns:a16="http://schemas.microsoft.com/office/drawing/2014/main" id="{CB281CFF-FAB8-0D97-B2C4-75695405B725}"/>
              </a:ext>
            </a:extLst>
          </p:cNvPr>
          <p:cNvSpPr/>
          <p:nvPr/>
        </p:nvSpPr>
        <p:spPr>
          <a:xfrm>
            <a:off x="6229265" y="2918010"/>
            <a:ext cx="2130640" cy="11896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b="1" dirty="0"/>
              <a:t>JOIN</a:t>
            </a:r>
          </a:p>
        </p:txBody>
      </p:sp>
      <p:sp>
        <p:nvSpPr>
          <p:cNvPr id="9" name="Subtitle 2">
            <a:extLst>
              <a:ext uri="{FF2B5EF4-FFF2-40B4-BE49-F238E27FC236}">
                <a16:creationId xmlns:a16="http://schemas.microsoft.com/office/drawing/2014/main" id="{68B2CF76-F943-CC13-B604-7CF4278944C3}"/>
              </a:ext>
            </a:extLst>
          </p:cNvPr>
          <p:cNvSpPr txBox="1">
            <a:spLocks/>
          </p:cNvSpPr>
          <p:nvPr/>
        </p:nvSpPr>
        <p:spPr>
          <a:xfrm>
            <a:off x="8866094" y="192830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rgbClr val="00B050"/>
                </a:solidFill>
              </a:rPr>
              <a:t>T</a:t>
            </a:r>
          </a:p>
        </p:txBody>
      </p:sp>
      <p:sp>
        <p:nvSpPr>
          <p:cNvPr id="10" name="Subtitle 2">
            <a:extLst>
              <a:ext uri="{FF2B5EF4-FFF2-40B4-BE49-F238E27FC236}">
                <a16:creationId xmlns:a16="http://schemas.microsoft.com/office/drawing/2014/main" id="{6D365D15-F728-85E7-A458-6491A16F8815}"/>
              </a:ext>
            </a:extLst>
          </p:cNvPr>
          <p:cNvSpPr txBox="1">
            <a:spLocks/>
          </p:cNvSpPr>
          <p:nvPr/>
        </p:nvSpPr>
        <p:spPr>
          <a:xfrm>
            <a:off x="44770" y="219187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1"/>
                </a:solidFill>
              </a:rPr>
              <a:t>S</a:t>
            </a:r>
          </a:p>
        </p:txBody>
      </p:sp>
    </p:spTree>
    <p:extLst>
      <p:ext uri="{BB962C8B-B14F-4D97-AF65-F5344CB8AC3E}">
        <p14:creationId xmlns:p14="http://schemas.microsoft.com/office/powerpoint/2010/main" val="38312861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56</a:t>
            </a:fld>
            <a:endParaRPr lang="en-US"/>
          </a:p>
        </p:txBody>
      </p:sp>
      <p:sp>
        <p:nvSpPr>
          <p:cNvPr id="15" name="Arrow: Right 14">
            <a:extLst>
              <a:ext uri="{FF2B5EF4-FFF2-40B4-BE49-F238E27FC236}">
                <a16:creationId xmlns:a16="http://schemas.microsoft.com/office/drawing/2014/main" id="{CB281CFF-FAB8-0D97-B2C4-75695405B725}"/>
              </a:ext>
            </a:extLst>
          </p:cNvPr>
          <p:cNvSpPr/>
          <p:nvPr/>
        </p:nvSpPr>
        <p:spPr>
          <a:xfrm>
            <a:off x="6229265" y="2918010"/>
            <a:ext cx="2130640" cy="11896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b="1" dirty="0"/>
              <a:t>JOIN</a:t>
            </a:r>
          </a:p>
        </p:txBody>
      </p:sp>
      <p:sp>
        <p:nvSpPr>
          <p:cNvPr id="9" name="Subtitle 2">
            <a:extLst>
              <a:ext uri="{FF2B5EF4-FFF2-40B4-BE49-F238E27FC236}">
                <a16:creationId xmlns:a16="http://schemas.microsoft.com/office/drawing/2014/main" id="{68B2CF76-F943-CC13-B604-7CF4278944C3}"/>
              </a:ext>
            </a:extLst>
          </p:cNvPr>
          <p:cNvSpPr txBox="1">
            <a:spLocks/>
          </p:cNvSpPr>
          <p:nvPr/>
        </p:nvSpPr>
        <p:spPr>
          <a:xfrm>
            <a:off x="8866094" y="192830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rgbClr val="00B050"/>
                </a:solidFill>
              </a:rPr>
              <a:t>T</a:t>
            </a:r>
          </a:p>
        </p:txBody>
      </p:sp>
      <p:sp>
        <p:nvSpPr>
          <p:cNvPr id="10" name="Subtitle 2">
            <a:extLst>
              <a:ext uri="{FF2B5EF4-FFF2-40B4-BE49-F238E27FC236}">
                <a16:creationId xmlns:a16="http://schemas.microsoft.com/office/drawing/2014/main" id="{6D365D15-F728-85E7-A458-6491A16F8815}"/>
              </a:ext>
            </a:extLst>
          </p:cNvPr>
          <p:cNvSpPr txBox="1">
            <a:spLocks/>
          </p:cNvSpPr>
          <p:nvPr/>
        </p:nvSpPr>
        <p:spPr>
          <a:xfrm>
            <a:off x="44770" y="219187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1"/>
                </a:solidFill>
              </a:rPr>
              <a:t>S</a:t>
            </a:r>
          </a:p>
        </p:txBody>
      </p:sp>
      <p:sp>
        <p:nvSpPr>
          <p:cNvPr id="12" name="Subtitle 2">
            <a:extLst>
              <a:ext uri="{FF2B5EF4-FFF2-40B4-BE49-F238E27FC236}">
                <a16:creationId xmlns:a16="http://schemas.microsoft.com/office/drawing/2014/main" id="{2F925FA8-37D0-D615-7E78-1EE552D7051B}"/>
              </a:ext>
            </a:extLst>
          </p:cNvPr>
          <p:cNvSpPr txBox="1">
            <a:spLocks/>
          </p:cNvSpPr>
          <p:nvPr/>
        </p:nvSpPr>
        <p:spPr>
          <a:xfrm>
            <a:off x="3863788" y="2214283"/>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2"/>
                </a:solidFill>
              </a:rPr>
              <a:t>R</a:t>
            </a:r>
          </a:p>
        </p:txBody>
      </p:sp>
      <p:cxnSp>
        <p:nvCxnSpPr>
          <p:cNvPr id="11" name="Connector: Elbow 10">
            <a:extLst>
              <a:ext uri="{FF2B5EF4-FFF2-40B4-BE49-F238E27FC236}">
                <a16:creationId xmlns:a16="http://schemas.microsoft.com/office/drawing/2014/main" id="{7131F07E-A435-28B6-049F-7C87528FB56B}"/>
              </a:ext>
            </a:extLst>
          </p:cNvPr>
          <p:cNvCxnSpPr>
            <a:cxnSpLocks/>
          </p:cNvCxnSpPr>
          <p:nvPr/>
        </p:nvCxnSpPr>
        <p:spPr>
          <a:xfrm>
            <a:off x="1586752" y="2411505"/>
            <a:ext cx="2832847" cy="493059"/>
          </a:xfrm>
          <a:prstGeom prst="bentConnector3">
            <a:avLst>
              <a:gd name="adj1" fmla="val 100316"/>
            </a:avLst>
          </a:prstGeom>
          <a:ln w="762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742638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57</a:t>
            </a:fld>
            <a:endParaRPr lang="en-US"/>
          </a:p>
        </p:txBody>
      </p:sp>
      <p:sp>
        <p:nvSpPr>
          <p:cNvPr id="15" name="Arrow: Right 14">
            <a:extLst>
              <a:ext uri="{FF2B5EF4-FFF2-40B4-BE49-F238E27FC236}">
                <a16:creationId xmlns:a16="http://schemas.microsoft.com/office/drawing/2014/main" id="{CB281CFF-FAB8-0D97-B2C4-75695405B725}"/>
              </a:ext>
            </a:extLst>
          </p:cNvPr>
          <p:cNvSpPr/>
          <p:nvPr/>
        </p:nvSpPr>
        <p:spPr>
          <a:xfrm>
            <a:off x="6229265" y="2918010"/>
            <a:ext cx="2130640" cy="11896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b="1" dirty="0"/>
              <a:t>JOIN</a:t>
            </a:r>
          </a:p>
        </p:txBody>
      </p:sp>
      <p:sp>
        <p:nvSpPr>
          <p:cNvPr id="9" name="Subtitle 2">
            <a:extLst>
              <a:ext uri="{FF2B5EF4-FFF2-40B4-BE49-F238E27FC236}">
                <a16:creationId xmlns:a16="http://schemas.microsoft.com/office/drawing/2014/main" id="{68B2CF76-F943-CC13-B604-7CF4278944C3}"/>
              </a:ext>
            </a:extLst>
          </p:cNvPr>
          <p:cNvSpPr txBox="1">
            <a:spLocks/>
          </p:cNvSpPr>
          <p:nvPr/>
        </p:nvSpPr>
        <p:spPr>
          <a:xfrm>
            <a:off x="8866094" y="192830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rgbClr val="00B050"/>
                </a:solidFill>
              </a:rPr>
              <a:t>T</a:t>
            </a:r>
          </a:p>
        </p:txBody>
      </p:sp>
      <p:sp>
        <p:nvSpPr>
          <p:cNvPr id="10" name="Subtitle 2">
            <a:extLst>
              <a:ext uri="{FF2B5EF4-FFF2-40B4-BE49-F238E27FC236}">
                <a16:creationId xmlns:a16="http://schemas.microsoft.com/office/drawing/2014/main" id="{6D365D15-F728-85E7-A458-6491A16F8815}"/>
              </a:ext>
            </a:extLst>
          </p:cNvPr>
          <p:cNvSpPr txBox="1">
            <a:spLocks/>
          </p:cNvSpPr>
          <p:nvPr/>
        </p:nvSpPr>
        <p:spPr>
          <a:xfrm>
            <a:off x="44770" y="219187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1"/>
                </a:solidFill>
              </a:rPr>
              <a:t>S</a:t>
            </a:r>
          </a:p>
        </p:txBody>
      </p:sp>
      <p:sp>
        <p:nvSpPr>
          <p:cNvPr id="12" name="Subtitle 2">
            <a:extLst>
              <a:ext uri="{FF2B5EF4-FFF2-40B4-BE49-F238E27FC236}">
                <a16:creationId xmlns:a16="http://schemas.microsoft.com/office/drawing/2014/main" id="{2F925FA8-37D0-D615-7E78-1EE552D7051B}"/>
              </a:ext>
            </a:extLst>
          </p:cNvPr>
          <p:cNvSpPr txBox="1">
            <a:spLocks/>
          </p:cNvSpPr>
          <p:nvPr/>
        </p:nvSpPr>
        <p:spPr>
          <a:xfrm>
            <a:off x="3863788" y="2214283"/>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2"/>
                </a:solidFill>
              </a:rPr>
              <a:t>R</a:t>
            </a:r>
          </a:p>
        </p:txBody>
      </p:sp>
      <p:sp>
        <p:nvSpPr>
          <p:cNvPr id="13" name="Subtitle 2">
            <a:extLst>
              <a:ext uri="{FF2B5EF4-FFF2-40B4-BE49-F238E27FC236}">
                <a16:creationId xmlns:a16="http://schemas.microsoft.com/office/drawing/2014/main" id="{5A0EAC95-96DF-EB57-7F79-0AA572A8F254}"/>
              </a:ext>
            </a:extLst>
          </p:cNvPr>
          <p:cNvSpPr txBox="1">
            <a:spLocks/>
          </p:cNvSpPr>
          <p:nvPr/>
        </p:nvSpPr>
        <p:spPr>
          <a:xfrm>
            <a:off x="1921649" y="2214283"/>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4"/>
                </a:solidFill>
              </a:rPr>
              <a:t>K</a:t>
            </a:r>
          </a:p>
        </p:txBody>
      </p:sp>
    </p:spTree>
    <p:extLst>
      <p:ext uri="{BB962C8B-B14F-4D97-AF65-F5344CB8AC3E}">
        <p14:creationId xmlns:p14="http://schemas.microsoft.com/office/powerpoint/2010/main" val="1269108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58</a:t>
            </a:fld>
            <a:endParaRPr lang="en-US"/>
          </a:p>
        </p:txBody>
      </p:sp>
      <p:sp>
        <p:nvSpPr>
          <p:cNvPr id="9" name="Subtitle 2">
            <a:extLst>
              <a:ext uri="{FF2B5EF4-FFF2-40B4-BE49-F238E27FC236}">
                <a16:creationId xmlns:a16="http://schemas.microsoft.com/office/drawing/2014/main" id="{68B2CF76-F943-CC13-B604-7CF4278944C3}"/>
              </a:ext>
            </a:extLst>
          </p:cNvPr>
          <p:cNvSpPr txBox="1">
            <a:spLocks/>
          </p:cNvSpPr>
          <p:nvPr/>
        </p:nvSpPr>
        <p:spPr>
          <a:xfrm>
            <a:off x="8866094" y="192830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rgbClr val="00B050"/>
                </a:solidFill>
              </a:rPr>
              <a:t>T</a:t>
            </a:r>
          </a:p>
        </p:txBody>
      </p:sp>
      <p:sp>
        <p:nvSpPr>
          <p:cNvPr id="10" name="Subtitle 2">
            <a:extLst>
              <a:ext uri="{FF2B5EF4-FFF2-40B4-BE49-F238E27FC236}">
                <a16:creationId xmlns:a16="http://schemas.microsoft.com/office/drawing/2014/main" id="{6D365D15-F728-85E7-A458-6491A16F8815}"/>
              </a:ext>
            </a:extLst>
          </p:cNvPr>
          <p:cNvSpPr txBox="1">
            <a:spLocks/>
          </p:cNvSpPr>
          <p:nvPr/>
        </p:nvSpPr>
        <p:spPr>
          <a:xfrm>
            <a:off x="44770" y="2191871"/>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1"/>
                </a:solidFill>
              </a:rPr>
              <a:t>S</a:t>
            </a:r>
          </a:p>
        </p:txBody>
      </p:sp>
      <p:sp>
        <p:nvSpPr>
          <p:cNvPr id="12" name="Subtitle 2">
            <a:extLst>
              <a:ext uri="{FF2B5EF4-FFF2-40B4-BE49-F238E27FC236}">
                <a16:creationId xmlns:a16="http://schemas.microsoft.com/office/drawing/2014/main" id="{2F925FA8-37D0-D615-7E78-1EE552D7051B}"/>
              </a:ext>
            </a:extLst>
          </p:cNvPr>
          <p:cNvSpPr txBox="1">
            <a:spLocks/>
          </p:cNvSpPr>
          <p:nvPr/>
        </p:nvSpPr>
        <p:spPr>
          <a:xfrm>
            <a:off x="3863788" y="2214283"/>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2"/>
                </a:solidFill>
              </a:rPr>
              <a:t>R</a:t>
            </a:r>
          </a:p>
        </p:txBody>
      </p:sp>
      <p:sp>
        <p:nvSpPr>
          <p:cNvPr id="13" name="Subtitle 2">
            <a:extLst>
              <a:ext uri="{FF2B5EF4-FFF2-40B4-BE49-F238E27FC236}">
                <a16:creationId xmlns:a16="http://schemas.microsoft.com/office/drawing/2014/main" id="{5A0EAC95-96DF-EB57-7F79-0AA572A8F254}"/>
              </a:ext>
            </a:extLst>
          </p:cNvPr>
          <p:cNvSpPr txBox="1">
            <a:spLocks/>
          </p:cNvSpPr>
          <p:nvPr/>
        </p:nvSpPr>
        <p:spPr>
          <a:xfrm>
            <a:off x="1921649" y="2214283"/>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4"/>
                </a:solidFill>
              </a:rPr>
              <a:t>K</a:t>
            </a:r>
          </a:p>
        </p:txBody>
      </p:sp>
      <p:sp>
        <p:nvSpPr>
          <p:cNvPr id="11" name="Subtitle 2">
            <a:extLst>
              <a:ext uri="{FF2B5EF4-FFF2-40B4-BE49-F238E27FC236}">
                <a16:creationId xmlns:a16="http://schemas.microsoft.com/office/drawing/2014/main" id="{7D95419E-6BF4-585B-7FED-5C1DD6FE1342}"/>
              </a:ext>
            </a:extLst>
          </p:cNvPr>
          <p:cNvSpPr txBox="1">
            <a:spLocks/>
          </p:cNvSpPr>
          <p:nvPr/>
        </p:nvSpPr>
        <p:spPr>
          <a:xfrm>
            <a:off x="-770964" y="2344595"/>
            <a:ext cx="10753164"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0" b="1" i="1" dirty="0"/>
              <a:t> </a:t>
            </a:r>
            <a:r>
              <a:rPr lang="en-US" sz="20000" dirty="0"/>
              <a:t>[  ,      ] =</a:t>
            </a:r>
          </a:p>
        </p:txBody>
      </p:sp>
    </p:spTree>
    <p:extLst>
      <p:ext uri="{BB962C8B-B14F-4D97-AF65-F5344CB8AC3E}">
        <p14:creationId xmlns:p14="http://schemas.microsoft.com/office/powerpoint/2010/main" val="1340593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59</a:t>
            </a:fld>
            <a:endParaRPr lang="en-US"/>
          </a:p>
        </p:txBody>
      </p:sp>
      <p:sp>
        <p:nvSpPr>
          <p:cNvPr id="10" name="Subtitle 2">
            <a:extLst>
              <a:ext uri="{FF2B5EF4-FFF2-40B4-BE49-F238E27FC236}">
                <a16:creationId xmlns:a16="http://schemas.microsoft.com/office/drawing/2014/main" id="{6D365D15-F728-85E7-A458-6491A16F8815}"/>
              </a:ext>
            </a:extLst>
          </p:cNvPr>
          <p:cNvSpPr txBox="1">
            <a:spLocks/>
          </p:cNvSpPr>
          <p:nvPr/>
        </p:nvSpPr>
        <p:spPr>
          <a:xfrm>
            <a:off x="2123355" y="1844488"/>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1"/>
                </a:solidFill>
              </a:rPr>
              <a:t>S</a:t>
            </a:r>
          </a:p>
        </p:txBody>
      </p:sp>
      <p:sp>
        <p:nvSpPr>
          <p:cNvPr id="12" name="Subtitle 2">
            <a:extLst>
              <a:ext uri="{FF2B5EF4-FFF2-40B4-BE49-F238E27FC236}">
                <a16:creationId xmlns:a16="http://schemas.microsoft.com/office/drawing/2014/main" id="{2F925FA8-37D0-D615-7E78-1EE552D7051B}"/>
              </a:ext>
            </a:extLst>
          </p:cNvPr>
          <p:cNvSpPr txBox="1">
            <a:spLocks/>
          </p:cNvSpPr>
          <p:nvPr/>
        </p:nvSpPr>
        <p:spPr>
          <a:xfrm>
            <a:off x="7379235" y="1926569"/>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2"/>
                </a:solidFill>
              </a:rPr>
              <a:t>R</a:t>
            </a:r>
          </a:p>
        </p:txBody>
      </p:sp>
      <p:sp>
        <p:nvSpPr>
          <p:cNvPr id="13" name="Subtitle 2">
            <a:extLst>
              <a:ext uri="{FF2B5EF4-FFF2-40B4-BE49-F238E27FC236}">
                <a16:creationId xmlns:a16="http://schemas.microsoft.com/office/drawing/2014/main" id="{5A0EAC95-96DF-EB57-7F79-0AA572A8F254}"/>
              </a:ext>
            </a:extLst>
          </p:cNvPr>
          <p:cNvSpPr txBox="1">
            <a:spLocks/>
          </p:cNvSpPr>
          <p:nvPr/>
        </p:nvSpPr>
        <p:spPr>
          <a:xfrm>
            <a:off x="4667731" y="1826842"/>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4"/>
                </a:solidFill>
              </a:rPr>
              <a:t>K</a:t>
            </a:r>
          </a:p>
        </p:txBody>
      </p:sp>
    </p:spTree>
    <p:extLst>
      <p:ext uri="{BB962C8B-B14F-4D97-AF65-F5344CB8AC3E}">
        <p14:creationId xmlns:p14="http://schemas.microsoft.com/office/powerpoint/2010/main" val="370660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De-normalizing leads to redundancy</a:t>
            </a:r>
          </a:p>
        </p:txBody>
      </p:sp>
      <p:graphicFrame>
        <p:nvGraphicFramePr>
          <p:cNvPr id="11" name="Table 30">
            <a:extLst>
              <a:ext uri="{FF2B5EF4-FFF2-40B4-BE49-F238E27FC236}">
                <a16:creationId xmlns:a16="http://schemas.microsoft.com/office/drawing/2014/main" id="{7A3A21EB-1202-AEA7-5C3F-079DF61A58EF}"/>
              </a:ext>
            </a:extLst>
          </p:cNvPr>
          <p:cNvGraphicFramePr>
            <a:graphicFrameLocks noGrp="1"/>
          </p:cNvGraphicFramePr>
          <p:nvPr>
            <p:extLst>
              <p:ext uri="{D42A27DB-BD31-4B8C-83A1-F6EECF244321}">
                <p14:modId xmlns:p14="http://schemas.microsoft.com/office/powerpoint/2010/main" val="175340096"/>
              </p:ext>
            </p:extLst>
          </p:nvPr>
        </p:nvGraphicFramePr>
        <p:xfrm>
          <a:off x="4495649" y="2045673"/>
          <a:ext cx="2945375" cy="3261072"/>
        </p:xfrm>
        <a:graphic>
          <a:graphicData uri="http://schemas.openxmlformats.org/drawingml/2006/table">
            <a:tbl>
              <a:tblPr firstRow="1" bandRow="1">
                <a:tableStyleId>{00A15C55-8517-42AA-B614-E9B94910E393}</a:tableStyleId>
              </a:tblPr>
              <a:tblGrid>
                <a:gridCol w="589075">
                  <a:extLst>
                    <a:ext uri="{9D8B030D-6E8A-4147-A177-3AD203B41FA5}">
                      <a16:colId xmlns:a16="http://schemas.microsoft.com/office/drawing/2014/main" val="3404415691"/>
                    </a:ext>
                  </a:extLst>
                </a:gridCol>
                <a:gridCol w="589075">
                  <a:extLst>
                    <a:ext uri="{9D8B030D-6E8A-4147-A177-3AD203B41FA5}">
                      <a16:colId xmlns:a16="http://schemas.microsoft.com/office/drawing/2014/main" val="873243369"/>
                    </a:ext>
                  </a:extLst>
                </a:gridCol>
                <a:gridCol w="589075">
                  <a:extLst>
                    <a:ext uri="{9D8B030D-6E8A-4147-A177-3AD203B41FA5}">
                      <a16:colId xmlns:a16="http://schemas.microsoft.com/office/drawing/2014/main" val="490945295"/>
                    </a:ext>
                  </a:extLst>
                </a:gridCol>
                <a:gridCol w="589075">
                  <a:extLst>
                    <a:ext uri="{9D8B030D-6E8A-4147-A177-3AD203B41FA5}">
                      <a16:colId xmlns:a16="http://schemas.microsoft.com/office/drawing/2014/main" val="1145559119"/>
                    </a:ext>
                  </a:extLst>
                </a:gridCol>
                <a:gridCol w="589075">
                  <a:extLst>
                    <a:ext uri="{9D8B030D-6E8A-4147-A177-3AD203B41FA5}">
                      <a16:colId xmlns:a16="http://schemas.microsoft.com/office/drawing/2014/main" val="580654708"/>
                    </a:ext>
                  </a:extLst>
                </a:gridCol>
              </a:tblGrid>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90513823"/>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11410941"/>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58194923"/>
                  </a:ext>
                </a:extLst>
              </a:tr>
              <a:tr h="54351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93180993"/>
                  </a:ext>
                </a:extLst>
              </a:tr>
            </a:tbl>
          </a:graphicData>
        </a:graphic>
      </p:graphicFrame>
      <p:sp>
        <p:nvSpPr>
          <p:cNvPr id="3" name="Slide Number Placeholder 2">
            <a:extLst>
              <a:ext uri="{FF2B5EF4-FFF2-40B4-BE49-F238E27FC236}">
                <a16:creationId xmlns:a16="http://schemas.microsoft.com/office/drawing/2014/main" id="{BB037C02-9460-49C9-09FC-63A02E3838C5}"/>
              </a:ext>
            </a:extLst>
          </p:cNvPr>
          <p:cNvSpPr>
            <a:spLocks noGrp="1"/>
          </p:cNvSpPr>
          <p:nvPr>
            <p:ph type="sldNum" sz="quarter" idx="12"/>
          </p:nvPr>
        </p:nvSpPr>
        <p:spPr/>
        <p:txBody>
          <a:bodyPr/>
          <a:lstStyle/>
          <a:p>
            <a:fld id="{12AAB52A-0632-4CEC-889C-627608545C4D}" type="slidenum">
              <a:rPr lang="en-US" smtClean="0"/>
              <a:t>6</a:t>
            </a:fld>
            <a:endParaRPr lang="en-US"/>
          </a:p>
        </p:txBody>
      </p:sp>
    </p:spTree>
    <p:extLst>
      <p:ext uri="{BB962C8B-B14F-4D97-AF65-F5344CB8AC3E}">
        <p14:creationId xmlns:p14="http://schemas.microsoft.com/office/powerpoint/2010/main" val="167311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60</a:t>
            </a:fld>
            <a:endParaRPr lang="en-US"/>
          </a:p>
        </p:txBody>
      </p:sp>
      <p:sp>
        <p:nvSpPr>
          <p:cNvPr id="10" name="Subtitle 2">
            <a:extLst>
              <a:ext uri="{FF2B5EF4-FFF2-40B4-BE49-F238E27FC236}">
                <a16:creationId xmlns:a16="http://schemas.microsoft.com/office/drawing/2014/main" id="{6D365D15-F728-85E7-A458-6491A16F8815}"/>
              </a:ext>
            </a:extLst>
          </p:cNvPr>
          <p:cNvSpPr txBox="1">
            <a:spLocks/>
          </p:cNvSpPr>
          <p:nvPr/>
        </p:nvSpPr>
        <p:spPr>
          <a:xfrm>
            <a:off x="2123355" y="1844488"/>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1"/>
                </a:solidFill>
              </a:rPr>
              <a:t>S</a:t>
            </a:r>
          </a:p>
        </p:txBody>
      </p:sp>
      <p:sp>
        <p:nvSpPr>
          <p:cNvPr id="12" name="Subtitle 2">
            <a:extLst>
              <a:ext uri="{FF2B5EF4-FFF2-40B4-BE49-F238E27FC236}">
                <a16:creationId xmlns:a16="http://schemas.microsoft.com/office/drawing/2014/main" id="{2F925FA8-37D0-D615-7E78-1EE552D7051B}"/>
              </a:ext>
            </a:extLst>
          </p:cNvPr>
          <p:cNvSpPr txBox="1">
            <a:spLocks/>
          </p:cNvSpPr>
          <p:nvPr/>
        </p:nvSpPr>
        <p:spPr>
          <a:xfrm>
            <a:off x="7379235" y="1926569"/>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2"/>
                </a:solidFill>
              </a:rPr>
              <a:t>R</a:t>
            </a:r>
          </a:p>
        </p:txBody>
      </p:sp>
      <p:sp>
        <p:nvSpPr>
          <p:cNvPr id="13" name="Subtitle 2">
            <a:extLst>
              <a:ext uri="{FF2B5EF4-FFF2-40B4-BE49-F238E27FC236}">
                <a16:creationId xmlns:a16="http://schemas.microsoft.com/office/drawing/2014/main" id="{5A0EAC95-96DF-EB57-7F79-0AA572A8F254}"/>
              </a:ext>
            </a:extLst>
          </p:cNvPr>
          <p:cNvSpPr txBox="1">
            <a:spLocks/>
          </p:cNvSpPr>
          <p:nvPr/>
        </p:nvSpPr>
        <p:spPr>
          <a:xfrm>
            <a:off x="4667731" y="1826842"/>
            <a:ext cx="2232212"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0" b="1" i="1" dirty="0">
                <a:solidFill>
                  <a:schemeClr val="accent4"/>
                </a:solidFill>
              </a:rPr>
              <a:t>K</a:t>
            </a:r>
          </a:p>
        </p:txBody>
      </p:sp>
      <p:sp>
        <p:nvSpPr>
          <p:cNvPr id="14" name="Subtitle 2">
            <a:extLst>
              <a:ext uri="{FF2B5EF4-FFF2-40B4-BE49-F238E27FC236}">
                <a16:creationId xmlns:a16="http://schemas.microsoft.com/office/drawing/2014/main" id="{3B9EA191-C142-2FEF-E921-0CA98482B26B}"/>
              </a:ext>
            </a:extLst>
          </p:cNvPr>
          <p:cNvSpPr txBox="1">
            <a:spLocks/>
          </p:cNvSpPr>
          <p:nvPr/>
        </p:nvSpPr>
        <p:spPr>
          <a:xfrm>
            <a:off x="1069097" y="2062723"/>
            <a:ext cx="10753164" cy="31690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0" i="1" dirty="0"/>
              <a:t> </a:t>
            </a:r>
            <a:r>
              <a:rPr lang="en-US" sz="20000" dirty="0"/>
              <a:t>(   ,   ,    )</a:t>
            </a:r>
          </a:p>
        </p:txBody>
      </p:sp>
    </p:spTree>
    <p:extLst>
      <p:ext uri="{BB962C8B-B14F-4D97-AF65-F5344CB8AC3E}">
        <p14:creationId xmlns:p14="http://schemas.microsoft.com/office/powerpoint/2010/main" val="3155431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61</a:t>
            </a:fld>
            <a:endParaRPr lang="en-US"/>
          </a:p>
        </p:txBody>
      </p:sp>
      <p:pic>
        <p:nvPicPr>
          <p:cNvPr id="15" name="Picture 14" descr="Text, letter&#10;&#10;Description automatically generated">
            <a:extLst>
              <a:ext uri="{FF2B5EF4-FFF2-40B4-BE49-F238E27FC236}">
                <a16:creationId xmlns:a16="http://schemas.microsoft.com/office/drawing/2014/main" id="{0DFD8B1B-B43A-C6A5-A355-6161D9ED3444}"/>
              </a:ext>
            </a:extLst>
          </p:cNvPr>
          <p:cNvPicPr>
            <a:picLocks noChangeAspect="1"/>
          </p:cNvPicPr>
          <p:nvPr/>
        </p:nvPicPr>
        <p:blipFill rotWithShape="1">
          <a:blip r:embed="rId3">
            <a:extLst>
              <a:ext uri="{28A0092B-C50C-407E-A947-70E740481C1C}">
                <a14:useLocalDpi xmlns:a14="http://schemas.microsoft.com/office/drawing/2010/main" val="0"/>
              </a:ext>
            </a:extLst>
          </a:blip>
          <a:srcRect t="25707" b="51189"/>
          <a:stretch/>
        </p:blipFill>
        <p:spPr>
          <a:xfrm>
            <a:off x="2319617" y="2650216"/>
            <a:ext cx="9462247" cy="715936"/>
          </a:xfrm>
          <a:prstGeom prst="rect">
            <a:avLst/>
          </a:prstGeom>
        </p:spPr>
      </p:pic>
      <p:sp>
        <p:nvSpPr>
          <p:cNvPr id="17" name="Subtitle 2">
            <a:extLst>
              <a:ext uri="{FF2B5EF4-FFF2-40B4-BE49-F238E27FC236}">
                <a16:creationId xmlns:a16="http://schemas.microsoft.com/office/drawing/2014/main" id="{ADD4F4D8-1355-D6B0-FE62-99F14825C01E}"/>
              </a:ext>
            </a:extLst>
          </p:cNvPr>
          <p:cNvSpPr txBox="1">
            <a:spLocks/>
          </p:cNvSpPr>
          <p:nvPr/>
        </p:nvSpPr>
        <p:spPr>
          <a:xfrm>
            <a:off x="2178162" y="1794744"/>
            <a:ext cx="4471408" cy="640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dirty="0"/>
              <a:t>Element-wise sum:</a:t>
            </a:r>
          </a:p>
        </p:txBody>
      </p:sp>
      <p:sp>
        <p:nvSpPr>
          <p:cNvPr id="11" name="Rectangle 10">
            <a:extLst>
              <a:ext uri="{FF2B5EF4-FFF2-40B4-BE49-F238E27FC236}">
                <a16:creationId xmlns:a16="http://schemas.microsoft.com/office/drawing/2014/main" id="{B55335F1-C418-1E9F-8876-8E6644172E28}"/>
              </a:ext>
            </a:extLst>
          </p:cNvPr>
          <p:cNvSpPr/>
          <p:nvPr/>
        </p:nvSpPr>
        <p:spPr>
          <a:xfrm>
            <a:off x="4524937" y="2692202"/>
            <a:ext cx="7785847" cy="71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2">
            <a:extLst>
              <a:ext uri="{FF2B5EF4-FFF2-40B4-BE49-F238E27FC236}">
                <a16:creationId xmlns:a16="http://schemas.microsoft.com/office/drawing/2014/main" id="{3BA9D598-09DB-808D-341E-13DAC6AC9FB8}"/>
              </a:ext>
            </a:extLst>
          </p:cNvPr>
          <p:cNvSpPr txBox="1">
            <a:spLocks/>
          </p:cNvSpPr>
          <p:nvPr/>
        </p:nvSpPr>
        <p:spPr>
          <a:xfrm>
            <a:off x="4652681" y="2701807"/>
            <a:ext cx="685800" cy="640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dirty="0"/>
              <a:t>??</a:t>
            </a:r>
          </a:p>
        </p:txBody>
      </p:sp>
    </p:spTree>
    <p:extLst>
      <p:ext uri="{BB962C8B-B14F-4D97-AF65-F5344CB8AC3E}">
        <p14:creationId xmlns:p14="http://schemas.microsoft.com/office/powerpoint/2010/main" val="148316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16"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62</a:t>
            </a:fld>
            <a:endParaRPr lang="en-US"/>
          </a:p>
        </p:txBody>
      </p:sp>
      <p:pic>
        <p:nvPicPr>
          <p:cNvPr id="15" name="Picture 14" descr="Text, letter&#10;&#10;Description automatically generated">
            <a:extLst>
              <a:ext uri="{FF2B5EF4-FFF2-40B4-BE49-F238E27FC236}">
                <a16:creationId xmlns:a16="http://schemas.microsoft.com/office/drawing/2014/main" id="{0DFD8B1B-B43A-C6A5-A355-6161D9ED3444}"/>
              </a:ext>
            </a:extLst>
          </p:cNvPr>
          <p:cNvPicPr>
            <a:picLocks noChangeAspect="1"/>
          </p:cNvPicPr>
          <p:nvPr/>
        </p:nvPicPr>
        <p:blipFill rotWithShape="1">
          <a:blip r:embed="rId3">
            <a:extLst>
              <a:ext uri="{28A0092B-C50C-407E-A947-70E740481C1C}">
                <a14:useLocalDpi xmlns:a14="http://schemas.microsoft.com/office/drawing/2010/main" val="0"/>
              </a:ext>
            </a:extLst>
          </a:blip>
          <a:srcRect t="25707" b="51189"/>
          <a:stretch/>
        </p:blipFill>
        <p:spPr>
          <a:xfrm>
            <a:off x="2319617" y="2650216"/>
            <a:ext cx="9462247" cy="715936"/>
          </a:xfrm>
          <a:prstGeom prst="rect">
            <a:avLst/>
          </a:prstGeom>
        </p:spPr>
      </p:pic>
      <p:sp>
        <p:nvSpPr>
          <p:cNvPr id="16" name="Subtitle 2">
            <a:extLst>
              <a:ext uri="{FF2B5EF4-FFF2-40B4-BE49-F238E27FC236}">
                <a16:creationId xmlns:a16="http://schemas.microsoft.com/office/drawing/2014/main" id="{3BA9D598-09DB-808D-341E-13DAC6AC9FB8}"/>
              </a:ext>
            </a:extLst>
          </p:cNvPr>
          <p:cNvSpPr txBox="1">
            <a:spLocks/>
          </p:cNvSpPr>
          <p:nvPr/>
        </p:nvSpPr>
        <p:spPr>
          <a:xfrm>
            <a:off x="2339787" y="4283757"/>
            <a:ext cx="8478371" cy="640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dirty="0"/>
              <a:t>Matrix-scalar op:</a:t>
            </a:r>
          </a:p>
        </p:txBody>
      </p:sp>
      <p:sp>
        <p:nvSpPr>
          <p:cNvPr id="17" name="Subtitle 2">
            <a:extLst>
              <a:ext uri="{FF2B5EF4-FFF2-40B4-BE49-F238E27FC236}">
                <a16:creationId xmlns:a16="http://schemas.microsoft.com/office/drawing/2014/main" id="{ADD4F4D8-1355-D6B0-FE62-99F14825C01E}"/>
              </a:ext>
            </a:extLst>
          </p:cNvPr>
          <p:cNvSpPr txBox="1">
            <a:spLocks/>
          </p:cNvSpPr>
          <p:nvPr/>
        </p:nvSpPr>
        <p:spPr>
          <a:xfrm>
            <a:off x="2178162" y="1794744"/>
            <a:ext cx="4471408" cy="640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dirty="0"/>
              <a:t>Element-wise sum:</a:t>
            </a:r>
          </a:p>
        </p:txBody>
      </p:sp>
      <p:grpSp>
        <p:nvGrpSpPr>
          <p:cNvPr id="7" name="Group 6">
            <a:extLst>
              <a:ext uri="{FF2B5EF4-FFF2-40B4-BE49-F238E27FC236}">
                <a16:creationId xmlns:a16="http://schemas.microsoft.com/office/drawing/2014/main" id="{63A89176-7CE4-D810-144F-E03138423337}"/>
              </a:ext>
            </a:extLst>
          </p:cNvPr>
          <p:cNvGrpSpPr/>
          <p:nvPr/>
        </p:nvGrpSpPr>
        <p:grpSpPr>
          <a:xfrm>
            <a:off x="2049686" y="5083666"/>
            <a:ext cx="10022283" cy="757858"/>
            <a:chOff x="2049686" y="5083666"/>
            <a:chExt cx="10022283" cy="757858"/>
          </a:xfrm>
        </p:grpSpPr>
        <p:pic>
          <p:nvPicPr>
            <p:cNvPr id="9" name="Picture 8" descr="Text, letter&#10;&#10;Description automatically generated">
              <a:extLst>
                <a:ext uri="{FF2B5EF4-FFF2-40B4-BE49-F238E27FC236}">
                  <a16:creationId xmlns:a16="http://schemas.microsoft.com/office/drawing/2014/main" id="{E099D10C-E55B-083B-F0AD-AF8A24489197}"/>
                </a:ext>
              </a:extLst>
            </p:cNvPr>
            <p:cNvPicPr>
              <a:picLocks noChangeAspect="1"/>
            </p:cNvPicPr>
            <p:nvPr/>
          </p:nvPicPr>
          <p:blipFill rotWithShape="1">
            <a:blip r:embed="rId3">
              <a:extLst>
                <a:ext uri="{28A0092B-C50C-407E-A947-70E740481C1C}">
                  <a14:useLocalDpi xmlns:a14="http://schemas.microsoft.com/office/drawing/2010/main" val="0"/>
                </a:ext>
              </a:extLst>
            </a:blip>
            <a:srcRect b="76896"/>
            <a:stretch/>
          </p:blipFill>
          <p:spPr>
            <a:xfrm>
              <a:off x="2049686" y="5083666"/>
              <a:ext cx="9462247" cy="715935"/>
            </a:xfrm>
            <a:prstGeom prst="rect">
              <a:avLst/>
            </a:prstGeom>
          </p:spPr>
        </p:pic>
        <p:grpSp>
          <p:nvGrpSpPr>
            <p:cNvPr id="6" name="Group 5">
              <a:extLst>
                <a:ext uri="{FF2B5EF4-FFF2-40B4-BE49-F238E27FC236}">
                  <a16:creationId xmlns:a16="http://schemas.microsoft.com/office/drawing/2014/main" id="{DF21DE79-700E-6437-9D4F-23821EBD07EF}"/>
                </a:ext>
              </a:extLst>
            </p:cNvPr>
            <p:cNvGrpSpPr/>
            <p:nvPr/>
          </p:nvGrpSpPr>
          <p:grpSpPr>
            <a:xfrm>
              <a:off x="4286122" y="5095418"/>
              <a:ext cx="7785847" cy="746106"/>
              <a:chOff x="4286122" y="5095418"/>
              <a:chExt cx="7785847" cy="746106"/>
            </a:xfrm>
          </p:grpSpPr>
          <p:sp>
            <p:nvSpPr>
              <p:cNvPr id="8" name="Rectangle 7">
                <a:extLst>
                  <a:ext uri="{FF2B5EF4-FFF2-40B4-BE49-F238E27FC236}">
                    <a16:creationId xmlns:a16="http://schemas.microsoft.com/office/drawing/2014/main" id="{16E4D4F6-878F-2CB1-7A03-2CB8D2BF4838}"/>
                  </a:ext>
                </a:extLst>
              </p:cNvPr>
              <p:cNvSpPr/>
              <p:nvPr/>
            </p:nvSpPr>
            <p:spPr>
              <a:xfrm>
                <a:off x="4286122" y="5095418"/>
                <a:ext cx="7785847" cy="71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ubtitle 2">
                <a:extLst>
                  <a:ext uri="{FF2B5EF4-FFF2-40B4-BE49-F238E27FC236}">
                    <a16:creationId xmlns:a16="http://schemas.microsoft.com/office/drawing/2014/main" id="{98570272-073F-5CEC-0C08-260EAC53A71E}"/>
                  </a:ext>
                </a:extLst>
              </p:cNvPr>
              <p:cNvSpPr txBox="1">
                <a:spLocks/>
              </p:cNvSpPr>
              <p:nvPr/>
            </p:nvSpPr>
            <p:spPr>
              <a:xfrm>
                <a:off x="4413866" y="5201362"/>
                <a:ext cx="685800" cy="640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dirty="0"/>
                  <a:t>??</a:t>
                </a:r>
              </a:p>
            </p:txBody>
          </p:sp>
        </p:grpSp>
      </p:grpSp>
    </p:spTree>
    <p:extLst>
      <p:ext uri="{BB962C8B-B14F-4D97-AF65-F5344CB8AC3E}">
        <p14:creationId xmlns:p14="http://schemas.microsoft.com/office/powerpoint/2010/main" val="16371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Intuition of Morpheus rewrite rules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63</a:t>
            </a:fld>
            <a:endParaRPr lang="en-US"/>
          </a:p>
        </p:txBody>
      </p:sp>
      <p:pic>
        <p:nvPicPr>
          <p:cNvPr id="9" name="Picture 8" descr="Text, letter&#10;&#10;Description automatically generated">
            <a:extLst>
              <a:ext uri="{FF2B5EF4-FFF2-40B4-BE49-F238E27FC236}">
                <a16:creationId xmlns:a16="http://schemas.microsoft.com/office/drawing/2014/main" id="{E099D10C-E55B-083B-F0AD-AF8A24489197}"/>
              </a:ext>
            </a:extLst>
          </p:cNvPr>
          <p:cNvPicPr>
            <a:picLocks noChangeAspect="1"/>
          </p:cNvPicPr>
          <p:nvPr/>
        </p:nvPicPr>
        <p:blipFill rotWithShape="1">
          <a:blip r:embed="rId3">
            <a:extLst>
              <a:ext uri="{28A0092B-C50C-407E-A947-70E740481C1C}">
                <a14:useLocalDpi xmlns:a14="http://schemas.microsoft.com/office/drawing/2010/main" val="0"/>
              </a:ext>
            </a:extLst>
          </a:blip>
          <a:srcRect b="76896"/>
          <a:stretch/>
        </p:blipFill>
        <p:spPr>
          <a:xfrm>
            <a:off x="2080072" y="5097307"/>
            <a:ext cx="9462247" cy="715935"/>
          </a:xfrm>
          <a:prstGeom prst="rect">
            <a:avLst/>
          </a:prstGeom>
        </p:spPr>
      </p:pic>
      <p:pic>
        <p:nvPicPr>
          <p:cNvPr id="15" name="Picture 14" descr="Text, letter&#10;&#10;Description automatically generated">
            <a:extLst>
              <a:ext uri="{FF2B5EF4-FFF2-40B4-BE49-F238E27FC236}">
                <a16:creationId xmlns:a16="http://schemas.microsoft.com/office/drawing/2014/main" id="{0DFD8B1B-B43A-C6A5-A355-6161D9ED3444}"/>
              </a:ext>
            </a:extLst>
          </p:cNvPr>
          <p:cNvPicPr>
            <a:picLocks noChangeAspect="1"/>
          </p:cNvPicPr>
          <p:nvPr/>
        </p:nvPicPr>
        <p:blipFill rotWithShape="1">
          <a:blip r:embed="rId3">
            <a:extLst>
              <a:ext uri="{28A0092B-C50C-407E-A947-70E740481C1C}">
                <a14:useLocalDpi xmlns:a14="http://schemas.microsoft.com/office/drawing/2010/main" val="0"/>
              </a:ext>
            </a:extLst>
          </a:blip>
          <a:srcRect t="25707" b="51189"/>
          <a:stretch/>
        </p:blipFill>
        <p:spPr>
          <a:xfrm>
            <a:off x="2319617" y="2650216"/>
            <a:ext cx="9462247" cy="715936"/>
          </a:xfrm>
          <a:prstGeom prst="rect">
            <a:avLst/>
          </a:prstGeom>
        </p:spPr>
      </p:pic>
      <p:sp>
        <p:nvSpPr>
          <p:cNvPr id="16" name="Subtitle 2">
            <a:extLst>
              <a:ext uri="{FF2B5EF4-FFF2-40B4-BE49-F238E27FC236}">
                <a16:creationId xmlns:a16="http://schemas.microsoft.com/office/drawing/2014/main" id="{3BA9D598-09DB-808D-341E-13DAC6AC9FB8}"/>
              </a:ext>
            </a:extLst>
          </p:cNvPr>
          <p:cNvSpPr txBox="1">
            <a:spLocks/>
          </p:cNvSpPr>
          <p:nvPr/>
        </p:nvSpPr>
        <p:spPr>
          <a:xfrm>
            <a:off x="2339788" y="4283757"/>
            <a:ext cx="4471408" cy="640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dirty="0"/>
              <a:t>Matrix-scalar op:</a:t>
            </a:r>
          </a:p>
        </p:txBody>
      </p:sp>
      <p:sp>
        <p:nvSpPr>
          <p:cNvPr id="17" name="Subtitle 2">
            <a:extLst>
              <a:ext uri="{FF2B5EF4-FFF2-40B4-BE49-F238E27FC236}">
                <a16:creationId xmlns:a16="http://schemas.microsoft.com/office/drawing/2014/main" id="{ADD4F4D8-1355-D6B0-FE62-99F14825C01E}"/>
              </a:ext>
            </a:extLst>
          </p:cNvPr>
          <p:cNvSpPr txBox="1">
            <a:spLocks/>
          </p:cNvSpPr>
          <p:nvPr/>
        </p:nvSpPr>
        <p:spPr>
          <a:xfrm>
            <a:off x="2178162" y="1794744"/>
            <a:ext cx="4471408" cy="640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dirty="0"/>
              <a:t>Element-wise sum:</a:t>
            </a:r>
          </a:p>
        </p:txBody>
      </p:sp>
    </p:spTree>
    <p:extLst>
      <p:ext uri="{BB962C8B-B14F-4D97-AF65-F5344CB8AC3E}">
        <p14:creationId xmlns:p14="http://schemas.microsoft.com/office/powerpoint/2010/main" val="39925060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Summary of Morpheus</a:t>
            </a:r>
          </a:p>
        </p:txBody>
      </p:sp>
      <p:sp>
        <p:nvSpPr>
          <p:cNvPr id="3" name="Slide Number Placeholder 2">
            <a:extLst>
              <a:ext uri="{FF2B5EF4-FFF2-40B4-BE49-F238E27FC236}">
                <a16:creationId xmlns:a16="http://schemas.microsoft.com/office/drawing/2014/main" id="{4B4307CC-2EC2-11F0-E70A-F41D8E5CD3AB}"/>
              </a:ext>
            </a:extLst>
          </p:cNvPr>
          <p:cNvSpPr>
            <a:spLocks noGrp="1"/>
          </p:cNvSpPr>
          <p:nvPr>
            <p:ph type="sldNum" sz="quarter" idx="12"/>
          </p:nvPr>
        </p:nvSpPr>
        <p:spPr/>
        <p:txBody>
          <a:bodyPr/>
          <a:lstStyle/>
          <a:p>
            <a:fld id="{12AAB52A-0632-4CEC-889C-627608545C4D}" type="slidenum">
              <a:rPr lang="en-US" smtClean="0"/>
              <a:t>64</a:t>
            </a:fld>
            <a:endParaRPr lang="en-US"/>
          </a:p>
        </p:txBody>
      </p:sp>
      <p:sp>
        <p:nvSpPr>
          <p:cNvPr id="17" name="Subtitle 2">
            <a:extLst>
              <a:ext uri="{FF2B5EF4-FFF2-40B4-BE49-F238E27FC236}">
                <a16:creationId xmlns:a16="http://schemas.microsoft.com/office/drawing/2014/main" id="{ADD4F4D8-1355-D6B0-FE62-99F14825C01E}"/>
              </a:ext>
            </a:extLst>
          </p:cNvPr>
          <p:cNvSpPr txBox="1">
            <a:spLocks/>
          </p:cNvSpPr>
          <p:nvPr/>
        </p:nvSpPr>
        <p:spPr>
          <a:xfrm>
            <a:off x="1095935" y="2164243"/>
            <a:ext cx="10152529" cy="3718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500" dirty="0"/>
              <a:t>Normalized data representation: (</a:t>
            </a:r>
            <a:r>
              <a:rPr lang="en-US" sz="3500" b="1" dirty="0">
                <a:solidFill>
                  <a:srgbClr val="0070C0"/>
                </a:solidFill>
              </a:rPr>
              <a:t>S</a:t>
            </a:r>
            <a:r>
              <a:rPr lang="en-US" sz="3500" dirty="0"/>
              <a:t>, </a:t>
            </a:r>
            <a:r>
              <a:rPr lang="en-US" sz="3500" b="1" dirty="0">
                <a:solidFill>
                  <a:schemeClr val="accent4"/>
                </a:solidFill>
              </a:rPr>
              <a:t>K</a:t>
            </a:r>
            <a:r>
              <a:rPr lang="en-US" sz="3500" dirty="0"/>
              <a:t>, </a:t>
            </a:r>
            <a:r>
              <a:rPr lang="en-US" sz="3500" b="1" dirty="0">
                <a:solidFill>
                  <a:schemeClr val="accent2"/>
                </a:solidFill>
              </a:rPr>
              <a:t>R</a:t>
            </a:r>
            <a:r>
              <a:rPr lang="en-US" sz="3500" dirty="0"/>
              <a:t>)</a:t>
            </a:r>
          </a:p>
          <a:p>
            <a:pPr marL="514350" indent="-514350" algn="ctr">
              <a:buAutoNum type="arabicPeriod"/>
            </a:pPr>
            <a:endParaRPr lang="en-US" sz="3500" dirty="0"/>
          </a:p>
          <a:p>
            <a:pPr marL="0" indent="0" algn="ctr">
              <a:buNone/>
            </a:pPr>
            <a:r>
              <a:rPr lang="en-US" sz="3600" dirty="0"/>
              <a:t>Avoids the need to materialize the redundancy of </a:t>
            </a:r>
            <a:r>
              <a:rPr lang="en-US" sz="3600" b="1" i="1" dirty="0">
                <a:solidFill>
                  <a:schemeClr val="accent6"/>
                </a:solidFill>
              </a:rPr>
              <a:t>T</a:t>
            </a:r>
          </a:p>
          <a:p>
            <a:pPr marL="0" indent="0" algn="ctr">
              <a:buNone/>
            </a:pPr>
            <a:endParaRPr lang="en-US" sz="3500" dirty="0"/>
          </a:p>
          <a:p>
            <a:pPr marL="0" indent="0" algn="ctr">
              <a:buNone/>
            </a:pPr>
            <a:r>
              <a:rPr lang="en-US" sz="3500" dirty="0"/>
              <a:t>Rewrites may preserve normalized representation</a:t>
            </a:r>
          </a:p>
          <a:p>
            <a:pPr marL="0" indent="0" algn="ctr">
              <a:buNone/>
            </a:pPr>
            <a:endParaRPr lang="en-US" sz="3500" dirty="0"/>
          </a:p>
          <a:p>
            <a:pPr marL="514350" indent="-514350">
              <a:buAutoNum type="arabicPeriod"/>
            </a:pPr>
            <a:endParaRPr lang="en-US" sz="3500" b="1" dirty="0"/>
          </a:p>
          <a:p>
            <a:pPr marL="514350" indent="-514350">
              <a:buAutoNum type="arabicPeriod"/>
            </a:pPr>
            <a:endParaRPr lang="en-US" sz="3500" b="1" dirty="0"/>
          </a:p>
        </p:txBody>
      </p:sp>
    </p:spTree>
    <p:extLst>
      <p:ext uri="{BB962C8B-B14F-4D97-AF65-F5344CB8AC3E}">
        <p14:creationId xmlns:p14="http://schemas.microsoft.com/office/powerpoint/2010/main" val="208411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De-normalizing leads to redundancy</a:t>
            </a:r>
          </a:p>
        </p:txBody>
      </p:sp>
      <p:graphicFrame>
        <p:nvGraphicFramePr>
          <p:cNvPr id="10" name="Table 30">
            <a:extLst>
              <a:ext uri="{FF2B5EF4-FFF2-40B4-BE49-F238E27FC236}">
                <a16:creationId xmlns:a16="http://schemas.microsoft.com/office/drawing/2014/main" id="{6638CDC8-2C78-4F35-90DD-23D78F57F925}"/>
              </a:ext>
            </a:extLst>
          </p:cNvPr>
          <p:cNvGraphicFramePr>
            <a:graphicFrameLocks noGrp="1"/>
          </p:cNvGraphicFramePr>
          <p:nvPr/>
        </p:nvGraphicFramePr>
        <p:xfrm>
          <a:off x="6694296" y="2685714"/>
          <a:ext cx="1126934" cy="1608696"/>
        </p:xfrm>
        <a:graphic>
          <a:graphicData uri="http://schemas.openxmlformats.org/drawingml/2006/table">
            <a:tbl>
              <a:tblPr firstRow="1" bandRow="1">
                <a:tableStyleId>{21E4AEA4-8DFA-4A89-87EB-49C32662AFE0}</a:tableStyleId>
              </a:tblPr>
              <a:tblGrid>
                <a:gridCol w="563467">
                  <a:extLst>
                    <a:ext uri="{9D8B030D-6E8A-4147-A177-3AD203B41FA5}">
                      <a16:colId xmlns:a16="http://schemas.microsoft.com/office/drawing/2014/main" val="3404415691"/>
                    </a:ext>
                  </a:extLst>
                </a:gridCol>
                <a:gridCol w="563467">
                  <a:extLst>
                    <a:ext uri="{9D8B030D-6E8A-4147-A177-3AD203B41FA5}">
                      <a16:colId xmlns:a16="http://schemas.microsoft.com/office/drawing/2014/main" val="873243369"/>
                    </a:ext>
                  </a:extLst>
                </a:gridCol>
              </a:tblGrid>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12" name="Table 30">
            <a:extLst>
              <a:ext uri="{FF2B5EF4-FFF2-40B4-BE49-F238E27FC236}">
                <a16:creationId xmlns:a16="http://schemas.microsoft.com/office/drawing/2014/main" id="{F8A3EC2C-EB19-BCDD-567C-D22BDEDB34E4}"/>
              </a:ext>
            </a:extLst>
          </p:cNvPr>
          <p:cNvGraphicFramePr>
            <a:graphicFrameLocks noGrp="1"/>
          </p:cNvGraphicFramePr>
          <p:nvPr/>
        </p:nvGraphicFramePr>
        <p:xfrm>
          <a:off x="5216905" y="3490062"/>
          <a:ext cx="1126934" cy="1608696"/>
        </p:xfrm>
        <a:graphic>
          <a:graphicData uri="http://schemas.openxmlformats.org/drawingml/2006/table">
            <a:tbl>
              <a:tblPr firstRow="1" bandRow="1">
                <a:tableStyleId>{93296810-A885-4BE3-A3E7-6D5BEEA58F35}</a:tableStyleId>
              </a:tblPr>
              <a:tblGrid>
                <a:gridCol w="563467">
                  <a:extLst>
                    <a:ext uri="{9D8B030D-6E8A-4147-A177-3AD203B41FA5}">
                      <a16:colId xmlns:a16="http://schemas.microsoft.com/office/drawing/2014/main" val="3404415691"/>
                    </a:ext>
                  </a:extLst>
                </a:gridCol>
                <a:gridCol w="563467">
                  <a:extLst>
                    <a:ext uri="{9D8B030D-6E8A-4147-A177-3AD203B41FA5}">
                      <a16:colId xmlns:a16="http://schemas.microsoft.com/office/drawing/2014/main" val="873243369"/>
                    </a:ext>
                  </a:extLst>
                </a:gridCol>
              </a:tblGrid>
              <a:tr h="53623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13" name="Table 30">
            <a:extLst>
              <a:ext uri="{FF2B5EF4-FFF2-40B4-BE49-F238E27FC236}">
                <a16:creationId xmlns:a16="http://schemas.microsoft.com/office/drawing/2014/main" id="{385BC6F6-47B3-D7E8-E1AA-480EE204FF41}"/>
              </a:ext>
            </a:extLst>
          </p:cNvPr>
          <p:cNvGraphicFramePr>
            <a:graphicFrameLocks noGrp="1"/>
          </p:cNvGraphicFramePr>
          <p:nvPr/>
        </p:nvGraphicFramePr>
        <p:xfrm>
          <a:off x="3844564" y="2539713"/>
          <a:ext cx="1126935" cy="1608696"/>
        </p:xfrm>
        <a:graphic>
          <a:graphicData uri="http://schemas.openxmlformats.org/drawingml/2006/table">
            <a:tbl>
              <a:tblPr firstRow="1" bandRow="1">
                <a:tableStyleId>{5C22544A-7EE6-4342-B048-85BDC9FD1C3A}</a:tableStyleId>
              </a:tblPr>
              <a:tblGrid>
                <a:gridCol w="375645">
                  <a:extLst>
                    <a:ext uri="{9D8B030D-6E8A-4147-A177-3AD203B41FA5}">
                      <a16:colId xmlns:a16="http://schemas.microsoft.com/office/drawing/2014/main" val="3404415691"/>
                    </a:ext>
                  </a:extLst>
                </a:gridCol>
                <a:gridCol w="375645">
                  <a:extLst>
                    <a:ext uri="{9D8B030D-6E8A-4147-A177-3AD203B41FA5}">
                      <a16:colId xmlns:a16="http://schemas.microsoft.com/office/drawing/2014/main" val="873243369"/>
                    </a:ext>
                  </a:extLst>
                </a:gridCol>
                <a:gridCol w="375645">
                  <a:extLst>
                    <a:ext uri="{9D8B030D-6E8A-4147-A177-3AD203B41FA5}">
                      <a16:colId xmlns:a16="http://schemas.microsoft.com/office/drawing/2014/main" val="490945295"/>
                    </a:ext>
                  </a:extLst>
                </a:gridCol>
              </a:tblGrid>
              <a:tr h="5362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362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cxnSp>
        <p:nvCxnSpPr>
          <p:cNvPr id="17" name="Connector: Elbow 16">
            <a:extLst>
              <a:ext uri="{FF2B5EF4-FFF2-40B4-BE49-F238E27FC236}">
                <a16:creationId xmlns:a16="http://schemas.microsoft.com/office/drawing/2014/main" id="{F76D6F49-E7F9-21EC-7294-2170B0E93AC8}"/>
              </a:ext>
            </a:extLst>
          </p:cNvPr>
          <p:cNvCxnSpPr/>
          <p:nvPr/>
        </p:nvCxnSpPr>
        <p:spPr>
          <a:xfrm rot="16200000" flipV="1">
            <a:off x="4511981" y="2931249"/>
            <a:ext cx="1131683" cy="825623"/>
          </a:xfrm>
          <a:prstGeom prst="bentConnector3">
            <a:avLst>
              <a:gd name="adj1" fmla="val 98637"/>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a:extLst>
              <a:ext uri="{FF2B5EF4-FFF2-40B4-BE49-F238E27FC236}">
                <a16:creationId xmlns:a16="http://schemas.microsoft.com/office/drawing/2014/main" id="{8640A4ED-52D2-5FB4-72B0-C7915E011486}"/>
              </a:ext>
            </a:extLst>
          </p:cNvPr>
          <p:cNvCxnSpPr>
            <a:cxnSpLocks/>
          </p:cNvCxnSpPr>
          <p:nvPr/>
        </p:nvCxnSpPr>
        <p:spPr>
          <a:xfrm flipV="1">
            <a:off x="6077242" y="2965144"/>
            <a:ext cx="909490" cy="821401"/>
          </a:xfrm>
          <a:prstGeom prst="bentConnector3">
            <a:avLst>
              <a:gd name="adj1" fmla="val -3686"/>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18" name="Subtitle 2">
            <a:extLst>
              <a:ext uri="{FF2B5EF4-FFF2-40B4-BE49-F238E27FC236}">
                <a16:creationId xmlns:a16="http://schemas.microsoft.com/office/drawing/2014/main" id="{37343104-C863-45A6-F276-16383A470C67}"/>
              </a:ext>
            </a:extLst>
          </p:cNvPr>
          <p:cNvSpPr txBox="1">
            <a:spLocks/>
          </p:cNvSpPr>
          <p:nvPr/>
        </p:nvSpPr>
        <p:spPr>
          <a:xfrm>
            <a:off x="985422" y="2917215"/>
            <a:ext cx="8323450" cy="11456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500" i="1" dirty="0"/>
              <a:t>Op</a:t>
            </a:r>
            <a:r>
              <a:rPr lang="en-US" sz="10500" dirty="0"/>
              <a:t>(                 )</a:t>
            </a:r>
          </a:p>
        </p:txBody>
      </p:sp>
      <p:pic>
        <p:nvPicPr>
          <p:cNvPr id="19" name="Picture 18" descr="A person wearing sunglasses&#10;&#10;Description automatically generated with medium confidence">
            <a:extLst>
              <a:ext uri="{FF2B5EF4-FFF2-40B4-BE49-F238E27FC236}">
                <a16:creationId xmlns:a16="http://schemas.microsoft.com/office/drawing/2014/main" id="{615093B3-8E5F-A8E7-3BA9-B855E58FC86E}"/>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9053800" y="2792354"/>
            <a:ext cx="1874612" cy="2235095"/>
          </a:xfrm>
          <a:prstGeom prst="rect">
            <a:avLst/>
          </a:prstGeom>
        </p:spPr>
      </p:pic>
      <p:sp>
        <p:nvSpPr>
          <p:cNvPr id="3" name="Slide Number Placeholder 2">
            <a:extLst>
              <a:ext uri="{FF2B5EF4-FFF2-40B4-BE49-F238E27FC236}">
                <a16:creationId xmlns:a16="http://schemas.microsoft.com/office/drawing/2014/main" id="{8ECA9988-8500-9597-D4AE-B91CACD65603}"/>
              </a:ext>
            </a:extLst>
          </p:cNvPr>
          <p:cNvSpPr>
            <a:spLocks noGrp="1"/>
          </p:cNvSpPr>
          <p:nvPr>
            <p:ph type="sldNum" sz="quarter" idx="12"/>
          </p:nvPr>
        </p:nvSpPr>
        <p:spPr/>
        <p:txBody>
          <a:bodyPr/>
          <a:lstStyle/>
          <a:p>
            <a:fld id="{12AAB52A-0632-4CEC-889C-627608545C4D}" type="slidenum">
              <a:rPr lang="en-US" smtClean="0"/>
              <a:t>7</a:t>
            </a:fld>
            <a:endParaRPr lang="en-US"/>
          </a:p>
        </p:txBody>
      </p:sp>
    </p:spTree>
    <p:extLst>
      <p:ext uri="{BB962C8B-B14F-4D97-AF65-F5344CB8AC3E}">
        <p14:creationId xmlns:p14="http://schemas.microsoft.com/office/powerpoint/2010/main" val="297772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De-normalizing leads to redundancy</a:t>
            </a:r>
          </a:p>
        </p:txBody>
      </p:sp>
      <p:graphicFrame>
        <p:nvGraphicFramePr>
          <p:cNvPr id="10" name="Table 30">
            <a:extLst>
              <a:ext uri="{FF2B5EF4-FFF2-40B4-BE49-F238E27FC236}">
                <a16:creationId xmlns:a16="http://schemas.microsoft.com/office/drawing/2014/main" id="{6638CDC8-2C78-4F35-90DD-23D78F57F925}"/>
              </a:ext>
            </a:extLst>
          </p:cNvPr>
          <p:cNvGraphicFramePr>
            <a:graphicFrameLocks noGrp="1"/>
          </p:cNvGraphicFramePr>
          <p:nvPr/>
        </p:nvGraphicFramePr>
        <p:xfrm>
          <a:off x="6694296" y="2685714"/>
          <a:ext cx="1126934" cy="1608696"/>
        </p:xfrm>
        <a:graphic>
          <a:graphicData uri="http://schemas.openxmlformats.org/drawingml/2006/table">
            <a:tbl>
              <a:tblPr firstRow="1" bandRow="1">
                <a:tableStyleId>{21E4AEA4-8DFA-4A89-87EB-49C32662AFE0}</a:tableStyleId>
              </a:tblPr>
              <a:tblGrid>
                <a:gridCol w="563467">
                  <a:extLst>
                    <a:ext uri="{9D8B030D-6E8A-4147-A177-3AD203B41FA5}">
                      <a16:colId xmlns:a16="http://schemas.microsoft.com/office/drawing/2014/main" val="3404415691"/>
                    </a:ext>
                  </a:extLst>
                </a:gridCol>
                <a:gridCol w="563467">
                  <a:extLst>
                    <a:ext uri="{9D8B030D-6E8A-4147-A177-3AD203B41FA5}">
                      <a16:colId xmlns:a16="http://schemas.microsoft.com/office/drawing/2014/main" val="873243369"/>
                    </a:ext>
                  </a:extLst>
                </a:gridCol>
              </a:tblGrid>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12" name="Table 30">
            <a:extLst>
              <a:ext uri="{FF2B5EF4-FFF2-40B4-BE49-F238E27FC236}">
                <a16:creationId xmlns:a16="http://schemas.microsoft.com/office/drawing/2014/main" id="{F8A3EC2C-EB19-BCDD-567C-D22BDEDB34E4}"/>
              </a:ext>
            </a:extLst>
          </p:cNvPr>
          <p:cNvGraphicFramePr>
            <a:graphicFrameLocks noGrp="1"/>
          </p:cNvGraphicFramePr>
          <p:nvPr/>
        </p:nvGraphicFramePr>
        <p:xfrm>
          <a:off x="5216905" y="3490062"/>
          <a:ext cx="1126934" cy="1608696"/>
        </p:xfrm>
        <a:graphic>
          <a:graphicData uri="http://schemas.openxmlformats.org/drawingml/2006/table">
            <a:tbl>
              <a:tblPr firstRow="1" bandRow="1">
                <a:tableStyleId>{93296810-A885-4BE3-A3E7-6D5BEEA58F35}</a:tableStyleId>
              </a:tblPr>
              <a:tblGrid>
                <a:gridCol w="563467">
                  <a:extLst>
                    <a:ext uri="{9D8B030D-6E8A-4147-A177-3AD203B41FA5}">
                      <a16:colId xmlns:a16="http://schemas.microsoft.com/office/drawing/2014/main" val="3404415691"/>
                    </a:ext>
                  </a:extLst>
                </a:gridCol>
                <a:gridCol w="563467">
                  <a:extLst>
                    <a:ext uri="{9D8B030D-6E8A-4147-A177-3AD203B41FA5}">
                      <a16:colId xmlns:a16="http://schemas.microsoft.com/office/drawing/2014/main" val="873243369"/>
                    </a:ext>
                  </a:extLst>
                </a:gridCol>
              </a:tblGrid>
              <a:tr h="53623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13" name="Table 30">
            <a:extLst>
              <a:ext uri="{FF2B5EF4-FFF2-40B4-BE49-F238E27FC236}">
                <a16:creationId xmlns:a16="http://schemas.microsoft.com/office/drawing/2014/main" id="{385BC6F6-47B3-D7E8-E1AA-480EE204FF41}"/>
              </a:ext>
            </a:extLst>
          </p:cNvPr>
          <p:cNvGraphicFramePr>
            <a:graphicFrameLocks noGrp="1"/>
          </p:cNvGraphicFramePr>
          <p:nvPr/>
        </p:nvGraphicFramePr>
        <p:xfrm>
          <a:off x="3844564" y="2539713"/>
          <a:ext cx="1126935" cy="1608696"/>
        </p:xfrm>
        <a:graphic>
          <a:graphicData uri="http://schemas.openxmlformats.org/drawingml/2006/table">
            <a:tbl>
              <a:tblPr firstRow="1" bandRow="1">
                <a:tableStyleId>{5C22544A-7EE6-4342-B048-85BDC9FD1C3A}</a:tableStyleId>
              </a:tblPr>
              <a:tblGrid>
                <a:gridCol w="375645">
                  <a:extLst>
                    <a:ext uri="{9D8B030D-6E8A-4147-A177-3AD203B41FA5}">
                      <a16:colId xmlns:a16="http://schemas.microsoft.com/office/drawing/2014/main" val="3404415691"/>
                    </a:ext>
                  </a:extLst>
                </a:gridCol>
                <a:gridCol w="375645">
                  <a:extLst>
                    <a:ext uri="{9D8B030D-6E8A-4147-A177-3AD203B41FA5}">
                      <a16:colId xmlns:a16="http://schemas.microsoft.com/office/drawing/2014/main" val="873243369"/>
                    </a:ext>
                  </a:extLst>
                </a:gridCol>
                <a:gridCol w="375645">
                  <a:extLst>
                    <a:ext uri="{9D8B030D-6E8A-4147-A177-3AD203B41FA5}">
                      <a16:colId xmlns:a16="http://schemas.microsoft.com/office/drawing/2014/main" val="490945295"/>
                    </a:ext>
                  </a:extLst>
                </a:gridCol>
              </a:tblGrid>
              <a:tr h="5362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362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cxnSp>
        <p:nvCxnSpPr>
          <p:cNvPr id="17" name="Connector: Elbow 16">
            <a:extLst>
              <a:ext uri="{FF2B5EF4-FFF2-40B4-BE49-F238E27FC236}">
                <a16:creationId xmlns:a16="http://schemas.microsoft.com/office/drawing/2014/main" id="{F76D6F49-E7F9-21EC-7294-2170B0E93AC8}"/>
              </a:ext>
            </a:extLst>
          </p:cNvPr>
          <p:cNvCxnSpPr/>
          <p:nvPr/>
        </p:nvCxnSpPr>
        <p:spPr>
          <a:xfrm rot="16200000" flipV="1">
            <a:off x="4511981" y="2931249"/>
            <a:ext cx="1131683" cy="825623"/>
          </a:xfrm>
          <a:prstGeom prst="bentConnector3">
            <a:avLst>
              <a:gd name="adj1" fmla="val 98637"/>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a:extLst>
              <a:ext uri="{FF2B5EF4-FFF2-40B4-BE49-F238E27FC236}">
                <a16:creationId xmlns:a16="http://schemas.microsoft.com/office/drawing/2014/main" id="{8640A4ED-52D2-5FB4-72B0-C7915E011486}"/>
              </a:ext>
            </a:extLst>
          </p:cNvPr>
          <p:cNvCxnSpPr>
            <a:cxnSpLocks/>
          </p:cNvCxnSpPr>
          <p:nvPr/>
        </p:nvCxnSpPr>
        <p:spPr>
          <a:xfrm flipV="1">
            <a:off x="6077242" y="2965144"/>
            <a:ext cx="909490" cy="821401"/>
          </a:xfrm>
          <a:prstGeom prst="bentConnector3">
            <a:avLst>
              <a:gd name="adj1" fmla="val -3686"/>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18" name="Subtitle 2">
            <a:extLst>
              <a:ext uri="{FF2B5EF4-FFF2-40B4-BE49-F238E27FC236}">
                <a16:creationId xmlns:a16="http://schemas.microsoft.com/office/drawing/2014/main" id="{37343104-C863-45A6-F276-16383A470C67}"/>
              </a:ext>
            </a:extLst>
          </p:cNvPr>
          <p:cNvSpPr txBox="1">
            <a:spLocks/>
          </p:cNvSpPr>
          <p:nvPr/>
        </p:nvSpPr>
        <p:spPr>
          <a:xfrm>
            <a:off x="2460972" y="2750517"/>
            <a:ext cx="3231471" cy="1131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i="1" dirty="0"/>
              <a:t>Op(         )</a:t>
            </a:r>
            <a:endParaRPr lang="en-US" sz="5000" dirty="0"/>
          </a:p>
        </p:txBody>
      </p:sp>
      <p:sp>
        <p:nvSpPr>
          <p:cNvPr id="9" name="Subtitle 2">
            <a:extLst>
              <a:ext uri="{FF2B5EF4-FFF2-40B4-BE49-F238E27FC236}">
                <a16:creationId xmlns:a16="http://schemas.microsoft.com/office/drawing/2014/main" id="{8294D1A5-923A-598E-5F35-E9B95600CF3B}"/>
              </a:ext>
            </a:extLst>
          </p:cNvPr>
          <p:cNvSpPr txBox="1">
            <a:spLocks/>
          </p:cNvSpPr>
          <p:nvPr/>
        </p:nvSpPr>
        <p:spPr>
          <a:xfrm>
            <a:off x="3755261" y="4107483"/>
            <a:ext cx="3231471" cy="1131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i="1" dirty="0"/>
              <a:t>Op(         )</a:t>
            </a:r>
            <a:endParaRPr lang="en-US" sz="5000" dirty="0"/>
          </a:p>
        </p:txBody>
      </p:sp>
      <p:sp>
        <p:nvSpPr>
          <p:cNvPr id="11" name="Subtitle 2">
            <a:extLst>
              <a:ext uri="{FF2B5EF4-FFF2-40B4-BE49-F238E27FC236}">
                <a16:creationId xmlns:a16="http://schemas.microsoft.com/office/drawing/2014/main" id="{71797E9D-7695-E052-E506-C016A7B0211D}"/>
              </a:ext>
            </a:extLst>
          </p:cNvPr>
          <p:cNvSpPr txBox="1">
            <a:spLocks/>
          </p:cNvSpPr>
          <p:nvPr/>
        </p:nvSpPr>
        <p:spPr>
          <a:xfrm>
            <a:off x="5336542" y="2642878"/>
            <a:ext cx="3231471" cy="1131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i="1" dirty="0"/>
              <a:t>Op(         )</a:t>
            </a:r>
            <a:endParaRPr lang="en-US" sz="5000" dirty="0"/>
          </a:p>
        </p:txBody>
      </p:sp>
      <p:pic>
        <p:nvPicPr>
          <p:cNvPr id="14" name="Picture 13" descr="A person wearing sunglasses&#10;&#10;Description automatically generated with medium confidence">
            <a:extLst>
              <a:ext uri="{FF2B5EF4-FFF2-40B4-BE49-F238E27FC236}">
                <a16:creationId xmlns:a16="http://schemas.microsoft.com/office/drawing/2014/main" id="{AA24C89A-19A4-A39E-C80F-6FCA003D7783}"/>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9053800" y="2792354"/>
            <a:ext cx="1874612" cy="2235095"/>
          </a:xfrm>
          <a:prstGeom prst="rect">
            <a:avLst/>
          </a:prstGeom>
        </p:spPr>
      </p:pic>
      <p:sp>
        <p:nvSpPr>
          <p:cNvPr id="3" name="Slide Number Placeholder 2">
            <a:extLst>
              <a:ext uri="{FF2B5EF4-FFF2-40B4-BE49-F238E27FC236}">
                <a16:creationId xmlns:a16="http://schemas.microsoft.com/office/drawing/2014/main" id="{31EF8096-D162-5A4D-A585-E7B67F7AFBFC}"/>
              </a:ext>
            </a:extLst>
          </p:cNvPr>
          <p:cNvSpPr>
            <a:spLocks noGrp="1"/>
          </p:cNvSpPr>
          <p:nvPr>
            <p:ph type="sldNum" sz="quarter" idx="12"/>
          </p:nvPr>
        </p:nvSpPr>
        <p:spPr/>
        <p:txBody>
          <a:bodyPr/>
          <a:lstStyle/>
          <a:p>
            <a:fld id="{12AAB52A-0632-4CEC-889C-627608545C4D}" type="slidenum">
              <a:rPr lang="en-US" smtClean="0"/>
              <a:t>8</a:t>
            </a:fld>
            <a:endParaRPr lang="en-US"/>
          </a:p>
        </p:txBody>
      </p:sp>
    </p:spTree>
    <p:extLst>
      <p:ext uri="{BB962C8B-B14F-4D97-AF65-F5344CB8AC3E}">
        <p14:creationId xmlns:p14="http://schemas.microsoft.com/office/powerpoint/2010/main" val="206320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4816D-1FB0-36A1-DC72-13602737A504}"/>
              </a:ext>
            </a:extLst>
          </p:cNvPr>
          <p:cNvSpPr>
            <a:spLocks noGrp="1"/>
          </p:cNvSpPr>
          <p:nvPr>
            <p:ph type="title"/>
          </p:nvPr>
        </p:nvSpPr>
        <p:spPr/>
        <p:txBody>
          <a:bodyPr/>
          <a:lstStyle/>
          <a:p>
            <a:pPr algn="ctr"/>
            <a:r>
              <a:rPr lang="en-US" b="1" dirty="0">
                <a:solidFill>
                  <a:srgbClr val="002060"/>
                </a:solidFill>
              </a:rPr>
              <a:t>De-normalizing leads to redundancy</a:t>
            </a:r>
          </a:p>
        </p:txBody>
      </p:sp>
      <p:graphicFrame>
        <p:nvGraphicFramePr>
          <p:cNvPr id="10" name="Table 30">
            <a:extLst>
              <a:ext uri="{FF2B5EF4-FFF2-40B4-BE49-F238E27FC236}">
                <a16:creationId xmlns:a16="http://schemas.microsoft.com/office/drawing/2014/main" id="{6638CDC8-2C78-4F35-90DD-23D78F57F925}"/>
              </a:ext>
            </a:extLst>
          </p:cNvPr>
          <p:cNvGraphicFramePr>
            <a:graphicFrameLocks noGrp="1"/>
          </p:cNvGraphicFramePr>
          <p:nvPr/>
        </p:nvGraphicFramePr>
        <p:xfrm>
          <a:off x="6694296" y="2685714"/>
          <a:ext cx="1126934" cy="1608696"/>
        </p:xfrm>
        <a:graphic>
          <a:graphicData uri="http://schemas.openxmlformats.org/drawingml/2006/table">
            <a:tbl>
              <a:tblPr firstRow="1" bandRow="1">
                <a:tableStyleId>{21E4AEA4-8DFA-4A89-87EB-49C32662AFE0}</a:tableStyleId>
              </a:tblPr>
              <a:tblGrid>
                <a:gridCol w="563467">
                  <a:extLst>
                    <a:ext uri="{9D8B030D-6E8A-4147-A177-3AD203B41FA5}">
                      <a16:colId xmlns:a16="http://schemas.microsoft.com/office/drawing/2014/main" val="3404415691"/>
                    </a:ext>
                  </a:extLst>
                </a:gridCol>
                <a:gridCol w="563467">
                  <a:extLst>
                    <a:ext uri="{9D8B030D-6E8A-4147-A177-3AD203B41FA5}">
                      <a16:colId xmlns:a16="http://schemas.microsoft.com/office/drawing/2014/main" val="873243369"/>
                    </a:ext>
                  </a:extLst>
                </a:gridCol>
              </a:tblGrid>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a:p>
                  </a:txBody>
                  <a:tcPr/>
                </a:tc>
                <a:extLst>
                  <a:ext uri="{0D108BD9-81ED-4DB2-BD59-A6C34878D82A}">
                    <a16:rowId xmlns:a16="http://schemas.microsoft.com/office/drawing/2014/main" val="1290513823"/>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12" name="Table 30">
            <a:extLst>
              <a:ext uri="{FF2B5EF4-FFF2-40B4-BE49-F238E27FC236}">
                <a16:creationId xmlns:a16="http://schemas.microsoft.com/office/drawing/2014/main" id="{F8A3EC2C-EB19-BCDD-567C-D22BDEDB34E4}"/>
              </a:ext>
            </a:extLst>
          </p:cNvPr>
          <p:cNvGraphicFramePr>
            <a:graphicFrameLocks noGrp="1"/>
          </p:cNvGraphicFramePr>
          <p:nvPr/>
        </p:nvGraphicFramePr>
        <p:xfrm>
          <a:off x="5216905" y="3490062"/>
          <a:ext cx="1126934" cy="1608696"/>
        </p:xfrm>
        <a:graphic>
          <a:graphicData uri="http://schemas.openxmlformats.org/drawingml/2006/table">
            <a:tbl>
              <a:tblPr firstRow="1" bandRow="1">
                <a:tableStyleId>{93296810-A885-4BE3-A3E7-6D5BEEA58F35}</a:tableStyleId>
              </a:tblPr>
              <a:tblGrid>
                <a:gridCol w="563467">
                  <a:extLst>
                    <a:ext uri="{9D8B030D-6E8A-4147-A177-3AD203B41FA5}">
                      <a16:colId xmlns:a16="http://schemas.microsoft.com/office/drawing/2014/main" val="3404415691"/>
                    </a:ext>
                  </a:extLst>
                </a:gridCol>
                <a:gridCol w="563467">
                  <a:extLst>
                    <a:ext uri="{9D8B030D-6E8A-4147-A177-3AD203B41FA5}">
                      <a16:colId xmlns:a16="http://schemas.microsoft.com/office/drawing/2014/main" val="873243369"/>
                    </a:ext>
                  </a:extLst>
                </a:gridCol>
              </a:tblGrid>
              <a:tr h="53623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36232">
                <a:tc>
                  <a:txBody>
                    <a:bodyPr/>
                    <a:lstStyle/>
                    <a:p>
                      <a:endParaRPr lang="en-US"/>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graphicFrame>
        <p:nvGraphicFramePr>
          <p:cNvPr id="13" name="Table 30">
            <a:extLst>
              <a:ext uri="{FF2B5EF4-FFF2-40B4-BE49-F238E27FC236}">
                <a16:creationId xmlns:a16="http://schemas.microsoft.com/office/drawing/2014/main" id="{385BC6F6-47B3-D7E8-E1AA-480EE204FF41}"/>
              </a:ext>
            </a:extLst>
          </p:cNvPr>
          <p:cNvGraphicFramePr>
            <a:graphicFrameLocks noGrp="1"/>
          </p:cNvGraphicFramePr>
          <p:nvPr/>
        </p:nvGraphicFramePr>
        <p:xfrm>
          <a:off x="3844564" y="2539713"/>
          <a:ext cx="1126935" cy="1608696"/>
        </p:xfrm>
        <a:graphic>
          <a:graphicData uri="http://schemas.openxmlformats.org/drawingml/2006/table">
            <a:tbl>
              <a:tblPr firstRow="1" bandRow="1">
                <a:tableStyleId>{5C22544A-7EE6-4342-B048-85BDC9FD1C3A}</a:tableStyleId>
              </a:tblPr>
              <a:tblGrid>
                <a:gridCol w="375645">
                  <a:extLst>
                    <a:ext uri="{9D8B030D-6E8A-4147-A177-3AD203B41FA5}">
                      <a16:colId xmlns:a16="http://schemas.microsoft.com/office/drawing/2014/main" val="3404415691"/>
                    </a:ext>
                  </a:extLst>
                </a:gridCol>
                <a:gridCol w="375645">
                  <a:extLst>
                    <a:ext uri="{9D8B030D-6E8A-4147-A177-3AD203B41FA5}">
                      <a16:colId xmlns:a16="http://schemas.microsoft.com/office/drawing/2014/main" val="873243369"/>
                    </a:ext>
                  </a:extLst>
                </a:gridCol>
                <a:gridCol w="375645">
                  <a:extLst>
                    <a:ext uri="{9D8B030D-6E8A-4147-A177-3AD203B41FA5}">
                      <a16:colId xmlns:a16="http://schemas.microsoft.com/office/drawing/2014/main" val="490945295"/>
                    </a:ext>
                  </a:extLst>
                </a:gridCol>
              </a:tblGrid>
              <a:tr h="5362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0354168"/>
                  </a:ext>
                </a:extLst>
              </a:tr>
              <a:tr h="53623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90513823"/>
                  </a:ext>
                </a:extLst>
              </a:tr>
              <a:tr h="53623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34715008"/>
                  </a:ext>
                </a:extLst>
              </a:tr>
            </a:tbl>
          </a:graphicData>
        </a:graphic>
      </p:graphicFrame>
      <p:cxnSp>
        <p:nvCxnSpPr>
          <p:cNvPr id="17" name="Connector: Elbow 16">
            <a:extLst>
              <a:ext uri="{FF2B5EF4-FFF2-40B4-BE49-F238E27FC236}">
                <a16:creationId xmlns:a16="http://schemas.microsoft.com/office/drawing/2014/main" id="{F76D6F49-E7F9-21EC-7294-2170B0E93AC8}"/>
              </a:ext>
            </a:extLst>
          </p:cNvPr>
          <p:cNvCxnSpPr/>
          <p:nvPr/>
        </p:nvCxnSpPr>
        <p:spPr>
          <a:xfrm rot="16200000" flipV="1">
            <a:off x="4511981" y="2931249"/>
            <a:ext cx="1131683" cy="825623"/>
          </a:xfrm>
          <a:prstGeom prst="bentConnector3">
            <a:avLst>
              <a:gd name="adj1" fmla="val 98637"/>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20" name="Connector: Elbow 19">
            <a:extLst>
              <a:ext uri="{FF2B5EF4-FFF2-40B4-BE49-F238E27FC236}">
                <a16:creationId xmlns:a16="http://schemas.microsoft.com/office/drawing/2014/main" id="{8640A4ED-52D2-5FB4-72B0-C7915E011486}"/>
              </a:ext>
            </a:extLst>
          </p:cNvPr>
          <p:cNvCxnSpPr>
            <a:cxnSpLocks/>
          </p:cNvCxnSpPr>
          <p:nvPr/>
        </p:nvCxnSpPr>
        <p:spPr>
          <a:xfrm flipV="1">
            <a:off x="6077242" y="2965144"/>
            <a:ext cx="909490" cy="821401"/>
          </a:xfrm>
          <a:prstGeom prst="bentConnector3">
            <a:avLst>
              <a:gd name="adj1" fmla="val -3686"/>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18" name="Subtitle 2">
            <a:extLst>
              <a:ext uri="{FF2B5EF4-FFF2-40B4-BE49-F238E27FC236}">
                <a16:creationId xmlns:a16="http://schemas.microsoft.com/office/drawing/2014/main" id="{37343104-C863-45A6-F276-16383A470C67}"/>
              </a:ext>
            </a:extLst>
          </p:cNvPr>
          <p:cNvSpPr txBox="1">
            <a:spLocks/>
          </p:cNvSpPr>
          <p:nvPr/>
        </p:nvSpPr>
        <p:spPr>
          <a:xfrm>
            <a:off x="2460972" y="2750517"/>
            <a:ext cx="3231471" cy="1131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i="1" dirty="0"/>
              <a:t>Op(         )</a:t>
            </a:r>
            <a:endParaRPr lang="en-US" sz="5000" dirty="0"/>
          </a:p>
        </p:txBody>
      </p:sp>
      <p:sp>
        <p:nvSpPr>
          <p:cNvPr id="9" name="Subtitle 2">
            <a:extLst>
              <a:ext uri="{FF2B5EF4-FFF2-40B4-BE49-F238E27FC236}">
                <a16:creationId xmlns:a16="http://schemas.microsoft.com/office/drawing/2014/main" id="{8294D1A5-923A-598E-5F35-E9B95600CF3B}"/>
              </a:ext>
            </a:extLst>
          </p:cNvPr>
          <p:cNvSpPr txBox="1">
            <a:spLocks/>
          </p:cNvSpPr>
          <p:nvPr/>
        </p:nvSpPr>
        <p:spPr>
          <a:xfrm>
            <a:off x="3755261" y="4107483"/>
            <a:ext cx="3231471" cy="1131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i="1" dirty="0"/>
              <a:t>Op(         )</a:t>
            </a:r>
            <a:endParaRPr lang="en-US" sz="5000" dirty="0"/>
          </a:p>
        </p:txBody>
      </p:sp>
      <p:sp>
        <p:nvSpPr>
          <p:cNvPr id="11" name="Subtitle 2">
            <a:extLst>
              <a:ext uri="{FF2B5EF4-FFF2-40B4-BE49-F238E27FC236}">
                <a16:creationId xmlns:a16="http://schemas.microsoft.com/office/drawing/2014/main" id="{71797E9D-7695-E052-E506-C016A7B0211D}"/>
              </a:ext>
            </a:extLst>
          </p:cNvPr>
          <p:cNvSpPr txBox="1">
            <a:spLocks/>
          </p:cNvSpPr>
          <p:nvPr/>
        </p:nvSpPr>
        <p:spPr>
          <a:xfrm>
            <a:off x="5336542" y="2642878"/>
            <a:ext cx="3231471" cy="11316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i="1" dirty="0"/>
              <a:t>Op(         )</a:t>
            </a:r>
            <a:endParaRPr lang="en-US" sz="5000" dirty="0"/>
          </a:p>
        </p:txBody>
      </p:sp>
      <p:pic>
        <p:nvPicPr>
          <p:cNvPr id="14" name="Picture 13" descr="A person wearing sunglasses&#10;&#10;Description automatically generated with medium confidence">
            <a:extLst>
              <a:ext uri="{FF2B5EF4-FFF2-40B4-BE49-F238E27FC236}">
                <a16:creationId xmlns:a16="http://schemas.microsoft.com/office/drawing/2014/main" id="{AA24C89A-19A4-A39E-C80F-6FCA003D7783}"/>
              </a:ext>
            </a:extLst>
          </p:cNvPr>
          <p:cNvPicPr>
            <a:picLocks noChangeAspect="1"/>
          </p:cNvPicPr>
          <p:nvPr/>
        </p:nvPicPr>
        <p:blipFill rotWithShape="1">
          <a:blip r:embed="rId3">
            <a:extLst>
              <a:ext uri="{28A0092B-C50C-407E-A947-70E740481C1C}">
                <a14:useLocalDpi xmlns:a14="http://schemas.microsoft.com/office/drawing/2010/main" val="0"/>
              </a:ext>
            </a:extLst>
          </a:blip>
          <a:srcRect l="4099" b="4615"/>
          <a:stretch/>
        </p:blipFill>
        <p:spPr>
          <a:xfrm>
            <a:off x="9053800" y="2792354"/>
            <a:ext cx="1874612" cy="2235095"/>
          </a:xfrm>
          <a:prstGeom prst="rect">
            <a:avLst/>
          </a:prstGeom>
        </p:spPr>
      </p:pic>
      <p:sp>
        <p:nvSpPr>
          <p:cNvPr id="3" name="Rectangle: Rounded Corners 2">
            <a:extLst>
              <a:ext uri="{FF2B5EF4-FFF2-40B4-BE49-F238E27FC236}">
                <a16:creationId xmlns:a16="http://schemas.microsoft.com/office/drawing/2014/main" id="{33DE6C25-1D19-C294-0A14-63147D5DDB54}"/>
              </a:ext>
            </a:extLst>
          </p:cNvPr>
          <p:cNvSpPr/>
          <p:nvPr/>
        </p:nvSpPr>
        <p:spPr>
          <a:xfrm rot="20289838">
            <a:off x="3185501" y="3157016"/>
            <a:ext cx="5189742" cy="662233"/>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Perf Gains!</a:t>
            </a:r>
          </a:p>
        </p:txBody>
      </p:sp>
      <p:sp>
        <p:nvSpPr>
          <p:cNvPr id="4" name="Slide Number Placeholder 3">
            <a:extLst>
              <a:ext uri="{FF2B5EF4-FFF2-40B4-BE49-F238E27FC236}">
                <a16:creationId xmlns:a16="http://schemas.microsoft.com/office/drawing/2014/main" id="{C822C37E-BBC0-BDDB-09BF-057A49577E7C}"/>
              </a:ext>
            </a:extLst>
          </p:cNvPr>
          <p:cNvSpPr>
            <a:spLocks noGrp="1"/>
          </p:cNvSpPr>
          <p:nvPr>
            <p:ph type="sldNum" sz="quarter" idx="12"/>
          </p:nvPr>
        </p:nvSpPr>
        <p:spPr/>
        <p:txBody>
          <a:bodyPr/>
          <a:lstStyle/>
          <a:p>
            <a:fld id="{12AAB52A-0632-4CEC-889C-627608545C4D}" type="slidenum">
              <a:rPr lang="en-US" smtClean="0"/>
              <a:t>9</a:t>
            </a:fld>
            <a:endParaRPr lang="en-US"/>
          </a:p>
        </p:txBody>
      </p:sp>
    </p:spTree>
    <p:extLst>
      <p:ext uri="{BB962C8B-B14F-4D97-AF65-F5344CB8AC3E}">
        <p14:creationId xmlns:p14="http://schemas.microsoft.com/office/powerpoint/2010/main" val="732014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21515</TotalTime>
  <Words>3608</Words>
  <Application>Microsoft Office PowerPoint</Application>
  <PresentationFormat>Widescreen</PresentationFormat>
  <Paragraphs>566</Paragraphs>
  <Slides>64</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Cambria Math</vt:lpstr>
      <vt:lpstr>Office Theme</vt:lpstr>
      <vt:lpstr>Towards A Polyglot Framework for Factorized ML</vt:lpstr>
      <vt:lpstr>A Polyglot Data Science World</vt:lpstr>
      <vt:lpstr>Challenge</vt:lpstr>
      <vt:lpstr>Morpheus</vt:lpstr>
      <vt:lpstr>De-normalizing leads to redundancy</vt:lpstr>
      <vt:lpstr>De-normalizing leads to redundancy</vt:lpstr>
      <vt:lpstr>De-normalizing leads to redundancy</vt:lpstr>
      <vt:lpstr>De-normalizing leads to redundancy</vt:lpstr>
      <vt:lpstr>De-normalizing leads to redundancy</vt:lpstr>
      <vt:lpstr>A development challenge</vt:lpstr>
      <vt:lpstr>Key Idea</vt:lpstr>
      <vt:lpstr>✨Trinity ✨</vt:lpstr>
      <vt:lpstr>Contributions</vt:lpstr>
      <vt:lpstr>Agenda</vt:lpstr>
      <vt:lpstr>Agenda</vt:lpstr>
      <vt:lpstr>PowerPoint Presentation</vt:lpstr>
      <vt:lpstr>Agenda</vt:lpstr>
      <vt:lpstr>PowerPoint Presentation</vt:lpstr>
      <vt:lpstr>MorpheusDSL </vt:lpstr>
      <vt:lpstr>A MorpheusDSL Rewrite</vt:lpstr>
      <vt:lpstr>A MorpheusDSL Rewrite</vt:lpstr>
      <vt:lpstr>MatrixLib </vt:lpstr>
      <vt:lpstr>MatrixLib allows 1st class Matrix interop</vt:lpstr>
      <vt:lpstr>MatrixLib allows 1st class Matrix interop</vt:lpstr>
      <vt:lpstr>PowerPoint Presentation</vt:lpstr>
      <vt:lpstr>PowerPoint Presentation</vt:lpstr>
      <vt:lpstr>Agenda</vt:lpstr>
      <vt:lpstr>Evaluation</vt:lpstr>
      <vt:lpstr>Model Training Time (lower is better)</vt:lpstr>
      <vt:lpstr>Model Training Time (lower is better)</vt:lpstr>
      <vt:lpstr>Aside: When is Factorized ML slower?</vt:lpstr>
      <vt:lpstr>Model Training Time</vt:lpstr>
      <vt:lpstr>Evaluation Summary</vt:lpstr>
      <vt:lpstr>Takeaways</vt:lpstr>
      <vt:lpstr>Agenda</vt:lpstr>
      <vt:lpstr>Where to go next?</vt:lpstr>
      <vt:lpstr>Towards A Polyglot Framework for Factorized ML</vt:lpstr>
      <vt:lpstr>Backup Slides</vt:lpstr>
      <vt:lpstr>Where to go next?</vt:lpstr>
      <vt:lpstr>Where to go next?</vt:lpstr>
      <vt:lpstr>Options</vt:lpstr>
      <vt:lpstr>JS and polyglot (R+Python) Evaluation</vt:lpstr>
      <vt:lpstr>JS and polyglot (R+Python) Evaluation</vt:lpstr>
      <vt:lpstr>Aside: GNMF analysis</vt:lpstr>
      <vt:lpstr>Aside: GNMF analysis</vt:lpstr>
      <vt:lpstr>Aside: GNMF analysis</vt:lpstr>
      <vt:lpstr>Aside: GNMF analysis</vt:lpstr>
      <vt:lpstr>Aside: GNMF analysis</vt:lpstr>
      <vt:lpstr>Aside: GNMF analysis</vt:lpstr>
      <vt:lpstr>Aside: GNMF analysis</vt:lpstr>
      <vt:lpstr>Model Training Time (lower is better)</vt:lpstr>
      <vt:lpstr>✨DISCLAIMER ✨</vt:lpstr>
      <vt:lpstr>Intuition of Morpheus rewrite rules</vt:lpstr>
      <vt:lpstr>Intuition of Morpheus rewrite rules</vt:lpstr>
      <vt:lpstr>Intuition of Morpheus rewrite rules</vt:lpstr>
      <vt:lpstr>Intuition of Morpheus rewrite rules</vt:lpstr>
      <vt:lpstr>Intuition of Morpheus rewrite rules</vt:lpstr>
      <vt:lpstr>Intuition of Morpheus rewrite rules</vt:lpstr>
      <vt:lpstr>Intuition of Morpheus rewrite rules</vt:lpstr>
      <vt:lpstr>Intuition of Morpheus rewrite rules</vt:lpstr>
      <vt:lpstr>Intuition of Morpheus rewrite rules</vt:lpstr>
      <vt:lpstr>Intuition of Morpheus rewrite rules</vt:lpstr>
      <vt:lpstr>Intuition of Morpheus rewrite rules</vt:lpstr>
      <vt:lpstr>Summary of Morpheus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Polyglot Framework for Factorized ML</dc:title>
  <dc:creator>David Justo</dc:creator>
  <cp:lastModifiedBy>David Justo</cp:lastModifiedBy>
  <cp:revision>20</cp:revision>
  <dcterms:created xsi:type="dcterms:W3CDTF">2022-05-27T02:00:50Z</dcterms:created>
  <dcterms:modified xsi:type="dcterms:W3CDTF">2022-08-04T17:25:36Z</dcterms:modified>
</cp:coreProperties>
</file>