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1"/>
  </p:sldMasterIdLst>
  <p:notesMasterIdLst>
    <p:notesMasterId r:id="rId33"/>
  </p:notesMasterIdLst>
  <p:handoutMasterIdLst>
    <p:handoutMasterId r:id="rId34"/>
  </p:handoutMasterIdLst>
  <p:sldIdLst>
    <p:sldId id="397" r:id="rId2"/>
    <p:sldId id="410" r:id="rId3"/>
    <p:sldId id="512" r:id="rId4"/>
    <p:sldId id="491" r:id="rId5"/>
    <p:sldId id="487" r:id="rId6"/>
    <p:sldId id="413" r:id="rId7"/>
    <p:sldId id="444" r:id="rId8"/>
    <p:sldId id="445" r:id="rId9"/>
    <p:sldId id="423" r:id="rId10"/>
    <p:sldId id="432" r:id="rId11"/>
    <p:sldId id="450" r:id="rId12"/>
    <p:sldId id="451" r:id="rId13"/>
    <p:sldId id="452" r:id="rId14"/>
    <p:sldId id="453" r:id="rId15"/>
    <p:sldId id="454" r:id="rId16"/>
    <p:sldId id="455" r:id="rId17"/>
    <p:sldId id="457" r:id="rId18"/>
    <p:sldId id="479" r:id="rId19"/>
    <p:sldId id="458" r:id="rId20"/>
    <p:sldId id="460" r:id="rId21"/>
    <p:sldId id="447" r:id="rId22"/>
    <p:sldId id="464" r:id="rId23"/>
    <p:sldId id="467" r:id="rId24"/>
    <p:sldId id="493" r:id="rId25"/>
    <p:sldId id="514" r:id="rId26"/>
    <p:sldId id="475" r:id="rId27"/>
    <p:sldId id="506" r:id="rId28"/>
    <p:sldId id="507" r:id="rId29"/>
    <p:sldId id="515" r:id="rId30"/>
    <p:sldId id="516" r:id="rId31"/>
    <p:sldId id="419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D3F"/>
    <a:srgbClr val="AF1C1C"/>
    <a:srgbClr val="31A2AC"/>
    <a:srgbClr val="2F2F28"/>
    <a:srgbClr val="F0EFF0"/>
    <a:srgbClr val="353C3F"/>
    <a:srgbClr val="3A5199"/>
    <a:srgbClr val="2F2E33"/>
    <a:srgbClr val="C06014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5282" autoAdjust="0"/>
  </p:normalViewPr>
  <p:slideViewPr>
    <p:cSldViewPr snapToObjects="1">
      <p:cViewPr varScale="1">
        <p:scale>
          <a:sx n="117" d="100"/>
          <a:sy n="117" d="100"/>
        </p:scale>
        <p:origin x="1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8D38-6B09-064D-874D-3087BD3B7D72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B214B-DBB1-0847-B644-BD835351F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9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4D74-C8D9-7740-ADA3-0CBDABB33BB2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4F550-77C4-A344-95AD-F366E072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6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4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6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for</a:t>
            </a:r>
            <a:r>
              <a:rPr lang="en-US" baseline="0" dirty="0"/>
              <a:t> example what happens for different values of 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3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to pattern matching in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5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5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reason why AGM is not enough to optimally</a:t>
            </a:r>
            <a:r>
              <a:rPr lang="en-US" baseline="0" dirty="0"/>
              <a:t> characterize query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78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3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When the delay assignment is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𝛿</m:t>
                    </m:r>
                    <m:r>
                      <a:rPr lang="en-US" sz="1200" b="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=0</m:t>
                    </m:r>
                  </m:oMath>
                </a14:m>
                <a:r>
                  <a:rPr lang="el-GR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</a:t>
                </a:r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everywhere, then we recover the standard notions of fractional </a:t>
                </a:r>
                <a:r>
                  <a:rPr lang="en-US" sz="1200" dirty="0" err="1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hypertree</a:t>
                </a:r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width</a:t>
                </a:r>
                <a:endParaRPr lang="el-GR" sz="1200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When the delay assignment is </a:t>
                </a:r>
                <a:r>
                  <a:rPr lang="en-US" sz="1200" i="0" dirty="0">
                    <a:solidFill>
                      <a:srgbClr val="2F2F28"/>
                    </a:solidFill>
                    <a:latin typeface="Cambria Math" charset="0"/>
                    <a:ea typeface="Corbel" charset="0"/>
                    <a:cs typeface="Corbel" charset="0"/>
                  </a:rPr>
                  <a:t>𝛿</a:t>
                </a:r>
                <a:r>
                  <a:rPr lang="en-US" sz="1200" b="0" i="0" dirty="0">
                    <a:solidFill>
                      <a:srgbClr val="2F2F28"/>
                    </a:solidFill>
                    <a:latin typeface="Cambria Math" charset="0"/>
                    <a:ea typeface="Corbel" charset="0"/>
                    <a:cs typeface="Corbel" charset="0"/>
                  </a:rPr>
                  <a:t>=0</a:t>
                </a:r>
                <a:r>
                  <a:rPr lang="el-GR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</a:t>
                </a:r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everywhere, then we recover the standard notions of fractional </a:t>
                </a:r>
                <a:r>
                  <a:rPr lang="en-US" sz="1200" dirty="0" err="1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hypertree</a:t>
                </a:r>
                <a:r>
                  <a:rPr lang="en-US" sz="12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width</a:t>
                </a:r>
                <a:endParaRPr lang="el-GR" sz="1200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40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8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01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9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motivation</a:t>
            </a:r>
            <a:r>
              <a:rPr lang="en-US" baseline="0" dirty="0"/>
              <a:t> here about the next slides, i.e. properties of a pricing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3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9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4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49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9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motivation</a:t>
            </a:r>
            <a:r>
              <a:rPr lang="en-US" baseline="0" dirty="0"/>
              <a:t> here about the next slides, i.e. properties of a pricing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9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6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34F550-77C4-A344-95AD-F366E072D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352B-954C-7642-A361-73B55FDD56F4}" type="datetime1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1B57-8211-B449-857C-0AD23157BCF4}" type="datetime1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4D82-1B99-5A49-B1A6-00B949DD5BF8}" type="datetime1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DE4D-2235-274C-BDDC-0723BFA5F59A}" type="datetime1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59D0-9772-6B41-9444-5399F8CF4909}" type="datetime1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41E38-CAC3-DE4B-9377-C730BA202748}" type="datetime1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765D-184E-A247-AEAB-088063C897EA}" type="datetime1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AA48-5E7D-AA46-A31F-066247D013E2}" type="datetime1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B96-2D95-EC4F-A4C2-BD3D5B8CE960}" type="datetime1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1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033-ABC4-D546-B243-835D73D300F8}" type="datetime1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838FD-53AE-C649-87F1-E61BDB4A1F6E}" type="datetime1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F0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charset="0"/>
              </a:defRPr>
            </a:lvl1pPr>
          </a:lstStyle>
          <a:p>
            <a:fld id="{8AEE7427-5DBC-0A49-B41A-4871140B5849}" type="datetime1">
              <a:rPr lang="en-US" smtClean="0"/>
              <a:pPr/>
              <a:t>8/4/22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charset="0"/>
              </a:defRPr>
            </a:lvl1pPr>
          </a:lstStyle>
          <a:p>
            <a:fld id="{0941A3BA-0E98-7742-8399-1C634C282F1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7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rbel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rbel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rbel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3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34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32.emf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5207"/>
            <a:ext cx="7772400" cy="19218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cap="small" dirty="0">
                <a:solidFill>
                  <a:srgbClr val="2F2F28"/>
                </a:solidFill>
                <a:cs typeface="Corbel" charset="0"/>
              </a:rPr>
              <a:t>Tradeoffs between join materialization and enumeration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4221088"/>
            <a:ext cx="5020274" cy="940858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2F2F28"/>
                </a:solidFill>
                <a:cs typeface="Corbel" charset="0"/>
              </a:rPr>
              <a:t>Paris Koutris</a:t>
            </a:r>
          </a:p>
          <a:p>
            <a:pPr algn="l"/>
            <a:r>
              <a:rPr lang="en-US" sz="2400" i="1" dirty="0">
                <a:solidFill>
                  <a:srgbClr val="2F2F28"/>
                </a:solidFill>
                <a:cs typeface="Corbel" charset="0"/>
              </a:rPr>
              <a:t>University of Wisconsin-Madison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5695931"/>
            <a:ext cx="4458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2F2F28"/>
                </a:solidFill>
                <a:latin typeface="Corbel" charset="0"/>
              </a:rPr>
              <a:t>joint work with </a:t>
            </a:r>
            <a:r>
              <a:rPr lang="en-US" sz="2000" i="1" dirty="0" err="1">
                <a:solidFill>
                  <a:srgbClr val="2F2F28"/>
                </a:solidFill>
                <a:latin typeface="Corbel" charset="0"/>
              </a:rPr>
              <a:t>Shaleen</a:t>
            </a:r>
            <a:r>
              <a:rPr lang="en-US" sz="2000" i="1" dirty="0">
                <a:solidFill>
                  <a:srgbClr val="2F2F28"/>
                </a:solidFill>
                <a:latin typeface="Corbel" charset="0"/>
              </a:rPr>
              <a:t> Deep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476EC-3288-1042-A679-5691E380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80" y="3726873"/>
            <a:ext cx="1565920" cy="15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5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query as a hypergraph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10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1501478"/>
            <a:ext cx="7848872" cy="2215554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It will be convenient to view a CQ as a </a:t>
            </a:r>
            <a:r>
              <a:rPr lang="en-US" sz="2600" u="sng" dirty="0">
                <a:solidFill>
                  <a:srgbClr val="AF1C1C"/>
                </a:solidFill>
                <a:latin typeface="Corbel" charset="0"/>
                <a:ea typeface="Corbel" charset="0"/>
                <a:cs typeface="Corbel" charset="0"/>
              </a:rPr>
              <a:t>hypergraph</a:t>
            </a:r>
            <a:endParaRPr lang="en-US" sz="2600" u="sng" dirty="0">
              <a:solidFill>
                <a:srgbClr val="2F2F28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81763"/>
            <a:ext cx="7734300" cy="88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0294" y="4051112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4276" y="4919762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3376" y="4919763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9829" y="4223171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1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4968" y="4223171"/>
            <a:ext cx="522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3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49859" y="5412205"/>
            <a:ext cx="5357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2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8352669">
            <a:off x="2231400" y="4064064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523052">
            <a:off x="3357334" y="4064064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00779" y="4741438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772559" y="4469392"/>
            <a:ext cx="109558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868144" y="4270925"/>
                <a:ext cx="2029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bound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70925"/>
                <a:ext cx="202914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11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44641" y="5201908"/>
            <a:ext cx="1323503" cy="1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68144" y="4981317"/>
                <a:ext cx="178439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free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981317"/>
                <a:ext cx="1784399" cy="391582"/>
              </a:xfrm>
              <a:prstGeom prst="rect">
                <a:avLst/>
              </a:prstGeom>
              <a:blipFill rotWithShape="0">
                <a:blip r:embed="rId6"/>
                <a:stretch>
                  <a:fillRect l="-3082" t="-3125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1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fractional edge 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11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78"/>
                <a:ext cx="7848872" cy="1296079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u="sng" dirty="0">
                    <a:solidFill>
                      <a:srgbClr val="AF1C1C"/>
                    </a:solidFill>
                    <a:latin typeface="Corbel" charset="0"/>
                    <a:ea typeface="Corbel" charset="0"/>
                    <a:cs typeface="Corbel" charset="0"/>
                  </a:rPr>
                  <a:t>fractional edge cover</a:t>
                </a:r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: assign a </a:t>
                </a:r>
                <a:r>
                  <a:rPr lang="en-US" sz="2600" dirty="0">
                    <a:latin typeface="Corbel" charset="0"/>
                    <a:ea typeface="Corbel" charset="0"/>
                    <a:cs typeface="Corbel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to each hyperedge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2F2F28"/>
                        </a:solidFill>
                        <a:latin typeface="Cambria Math" panose="02040503050406030204" pitchFamily="18" charset="0"/>
                        <a:ea typeface="Corbel" charset="0"/>
                        <a:cs typeface="Corbel" charset="0"/>
                      </a:rPr>
                      <m:t>𝐹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such that for every variable the sum of the weights that include it is at least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1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2F2F28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78"/>
                <a:ext cx="7848872" cy="1296079"/>
              </a:xfrm>
              <a:prstGeom prst="rect">
                <a:avLst/>
              </a:prstGeom>
              <a:blipFill>
                <a:blip r:embed="rId3"/>
                <a:stretch>
                  <a:fillRect l="-1454" t="-4854" r="-323" b="-10680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94351" y="3465887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8333" y="4334537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7433" y="4334538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93886" y="3637946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1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9025" y="3637946"/>
            <a:ext cx="522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3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3916" y="4826980"/>
            <a:ext cx="5357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2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8352669">
            <a:off x="2735457" y="3478839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523052">
            <a:off x="3861391" y="3478839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04836" y="4156213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28859" y="3148564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5679" y="3212088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5240" y="5271084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7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slack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12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6167" y="3839975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0149" y="4708625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19249" y="4708626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5702" y="4012034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1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0841" y="4012034"/>
            <a:ext cx="522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3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5732" y="5201068"/>
            <a:ext cx="5357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2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8352669">
            <a:off x="847273" y="3852927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523052">
            <a:off x="1973207" y="3852927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16652" y="4530301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0675" y="3522652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97495" y="3586176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77056" y="5645172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432593" y="1625746"/>
                <a:ext cx="7848872" cy="1573549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u="sng" dirty="0">
                    <a:solidFill>
                      <a:srgbClr val="AF1C1C"/>
                    </a:solidFill>
                    <a:latin typeface="Corbel" charset="0"/>
                    <a:ea typeface="Corbel" charset="0"/>
                    <a:cs typeface="Corbel" charset="0"/>
                  </a:rPr>
                  <a:t>slack</a:t>
                </a:r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: given a fractional edge cover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𝒖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, the </a:t>
                </a:r>
                <a:r>
                  <a:rPr lang="en-US" sz="2600" dirty="0">
                    <a:latin typeface="Corbel" charset="0"/>
                    <a:ea typeface="Corbel" charset="0"/>
                    <a:cs typeface="Corbel" charset="0"/>
                  </a:rPr>
                  <a:t>slack</a:t>
                </a:r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𝛼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is the maximum quantity such that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𝒖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/</m:t>
                    </m:r>
                    <m:r>
                      <a:rPr lang="el-GR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is still a fractional edge cover of the free variables</a:t>
                </a:r>
                <a:endParaRPr lang="en-US" sz="2600" dirty="0">
                  <a:solidFill>
                    <a:srgbClr val="2F2F28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93" y="1625746"/>
                <a:ext cx="7848872" cy="1573549"/>
              </a:xfrm>
              <a:prstGeom prst="rect">
                <a:avLst/>
              </a:prstGeom>
              <a:blipFill>
                <a:blip r:embed="rId3"/>
                <a:stretch>
                  <a:fillRect l="-1454" t="-4000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58736" y="5424614"/>
                <a:ext cx="3033716" cy="46166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slack is always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36" y="5424614"/>
                <a:ext cx="3033716" cy="461665"/>
              </a:xfrm>
              <a:prstGeom prst="rect">
                <a:avLst/>
              </a:prstGeom>
              <a:blipFill>
                <a:blip r:embed="rId4"/>
                <a:stretch>
                  <a:fillRect l="-333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FC99AE6-AB54-7C4A-85D5-A3B92B1D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4078619"/>
            <a:ext cx="19177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 err="1">
                <a:solidFill>
                  <a:srgbClr val="2F2F28"/>
                </a:solidFill>
                <a:ea typeface="Corbel" charset="0"/>
                <a:cs typeface="Corbel" charset="0"/>
              </a:rPr>
              <a:t>agm</a:t>
            </a:r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13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78"/>
                <a:ext cx="7056784" cy="1373619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u="sng" dirty="0">
                    <a:solidFill>
                      <a:srgbClr val="AF1C1C"/>
                    </a:solidFill>
                    <a:latin typeface="Corbel" charset="0"/>
                    <a:ea typeface="Corbel" charset="0"/>
                    <a:cs typeface="Corbel" charset="0"/>
                  </a:rPr>
                  <a:t>AGM Bound</a:t>
                </a:r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: for every fractional edge cover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𝒖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𝑉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rgbClr val="2F2F28"/>
                        </a:solidFill>
                        <a:latin typeface="Cambria Math" panose="02040503050406030204" pitchFamily="18" charset="0"/>
                        <a:ea typeface="Corbel" charset="0"/>
                        <a:cs typeface="Corbel" charset="0"/>
                      </a:rPr>
                      <m:t>𝑤</m:t>
                    </m:r>
                    <m:r>
                      <a:rPr lang="en-US" sz="2600" b="0" i="1" smtClean="0">
                        <a:solidFill>
                          <a:srgbClr val="2F2F28"/>
                        </a:solidFill>
                        <a:latin typeface="Cambria Math" panose="02040503050406030204" pitchFamily="18" charset="0"/>
                        <a:ea typeface="Corbel" charset="0"/>
                        <a:cs typeface="Corbel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b="0" i="1" smtClean="0">
                                <a:solidFill>
                                  <a:srgbClr val="2F2F2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2F2F28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2F2F28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6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the output size of the join query is upper bounded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sz="2600" dirty="0">
                  <a:solidFill>
                    <a:srgbClr val="2F2F28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78"/>
                <a:ext cx="7056784" cy="1373619"/>
              </a:xfrm>
              <a:prstGeom prst="rect">
                <a:avLst/>
              </a:prstGeom>
              <a:blipFill>
                <a:blip r:embed="rId3"/>
                <a:stretch>
                  <a:fillRect l="-1619" t="-18349" b="-3669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35980" y="3475334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9962" y="4343984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062" y="4343985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5515" y="3647393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1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90654" y="3647393"/>
            <a:ext cx="522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3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5545" y="4836427"/>
            <a:ext cx="5357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2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8352669">
            <a:off x="877086" y="3488286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523052">
            <a:off x="2003020" y="3488286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46465" y="4165660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70488" y="3158011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27308" y="3221535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88519" y="5202798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78378" y="3934827"/>
                <a:ext cx="3926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31A2AC"/>
                    </a:solidFill>
                  </a:rPr>
                  <a:t>Here we obtain a bound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1A2AC"/>
                        </a:solidFill>
                        <a:latin typeface="Cambria Math" charset="0"/>
                      </a:rPr>
                      <m:t>𝑁</m:t>
                    </m:r>
                    <m:r>
                      <a:rPr lang="en-US" sz="2400" i="1" baseline="30000" dirty="0" smtClean="0">
                        <a:solidFill>
                          <a:srgbClr val="31A2AC"/>
                        </a:solidFill>
                        <a:latin typeface="Cambria Math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rgbClr val="31A2AC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78" y="3934827"/>
                <a:ext cx="3926075" cy="461665"/>
              </a:xfrm>
              <a:prstGeom prst="rect">
                <a:avLst/>
              </a:prstGeom>
              <a:blipFill>
                <a:blip r:embed="rId4"/>
                <a:stretch>
                  <a:fillRect l="-2258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84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theorem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14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79"/>
                <a:ext cx="6336704" cy="1763752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 full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CQ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For any parameter </a:t>
                </a:r>
                <a14:m>
                  <m:oMath xmlns:m="http://schemas.openxmlformats.org/officeDocument/2006/math">
                    <m:r>
                      <a:rPr lang="el-GR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𝜏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&gt;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and fractional edge cover with weight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2F2F28"/>
                        </a:solidFill>
                        <a:latin typeface="Cambria Math" panose="02040503050406030204" pitchFamily="18" charset="0"/>
                        <a:ea typeface="Corbel" charset="0"/>
                        <a:cs typeface="Corbel" charset="0"/>
                      </a:rPr>
                      <m:t>𝑤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:</a:t>
                </a:r>
                <a:endParaRPr lang="en-US" sz="2600" b="1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79"/>
                <a:ext cx="6336704" cy="1763752"/>
              </a:xfrm>
              <a:prstGeom prst="rect">
                <a:avLst/>
              </a:prstGeom>
              <a:blipFill>
                <a:blip r:embed="rId3"/>
                <a:stretch>
                  <a:fillRect l="-1800" t="-3571" r="-2200" b="-1285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96AB52C-3BDD-9C4C-A2A0-5CAC09288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790229"/>
                  </p:ext>
                </p:extLst>
              </p:nvPr>
            </p:nvGraphicFramePr>
            <p:xfrm>
              <a:off x="1619672" y="3469002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96AB52C-3BDD-9C4C-A2A0-5CAC09288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790229"/>
                  </p:ext>
                </p:extLst>
              </p:nvPr>
            </p:nvGraphicFramePr>
            <p:xfrm>
              <a:off x="1619672" y="3469002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3514" r="-111558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64ECF6F-55DD-BD41-A9B2-71513C4C6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589861"/>
            <a:ext cx="711324" cy="28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CD44F-3D9F-9A41-A3FD-3EEB7544C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076338"/>
            <a:ext cx="1595921" cy="282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76412-1251-1E42-9763-999A7D9F2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4573701"/>
            <a:ext cx="474216" cy="282706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063023-FFC8-4040-8E81-5C10FE52EB76}"/>
              </a:ext>
            </a:extLst>
          </p:cNvPr>
          <p:cNvSpPr/>
          <p:nvPr/>
        </p:nvSpPr>
        <p:spPr>
          <a:xfrm>
            <a:off x="644217" y="1450277"/>
            <a:ext cx="1335495" cy="58306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E757B-0ADF-354A-A7AA-F3FD92C2306C}"/>
              </a:ext>
            </a:extLst>
          </p:cNvPr>
          <p:cNvSpPr txBox="1"/>
          <p:nvPr/>
        </p:nvSpPr>
        <p:spPr>
          <a:xfrm>
            <a:off x="6948264" y="646083"/>
            <a:ext cx="138672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PODS 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FFA31B-719C-5431-4C19-C1364E552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983" y="5034199"/>
            <a:ext cx="2526679" cy="2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15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7619" y="1694754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01" y="2563404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0701" y="2563405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07154" y="1866813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1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2293" y="1866813"/>
            <a:ext cx="5229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3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67184" y="3055847"/>
            <a:ext cx="5357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</a:t>
            </a:r>
            <a:r>
              <a:rPr lang="en-US" sz="2600" baseline="-25000" dirty="0">
                <a:solidFill>
                  <a:srgbClr val="AF1C1C"/>
                </a:solidFill>
              </a:rPr>
              <a:t>2</a:t>
            </a:r>
            <a:endParaRPr lang="en-US" sz="2600" dirty="0">
              <a:solidFill>
                <a:srgbClr val="AF1C1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 rot="18352669">
            <a:off x="5348725" y="1707706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523052">
            <a:off x="6474659" y="1707706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918104" y="2385080"/>
            <a:ext cx="1833884" cy="1163210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2127" y="1377431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98947" y="1440955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78508" y="3499951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5728721-42F3-7246-BD36-3BBCFE86A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614" y="2001839"/>
            <a:ext cx="1651000" cy="74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3E61292A-9912-544F-86A6-2A7BB118A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417753"/>
                  </p:ext>
                </p:extLst>
              </p:nvPr>
            </p:nvGraphicFramePr>
            <p:xfrm>
              <a:off x="1189517" y="3665225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3E61292A-9912-544F-86A6-2A7BB118A2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417753"/>
                  </p:ext>
                </p:extLst>
              </p:nvPr>
            </p:nvGraphicFramePr>
            <p:xfrm>
              <a:off x="1189517" y="3665225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526" r="-112060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01B43B6-77F2-4742-A98F-1435354A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829" y="4769924"/>
            <a:ext cx="474216" cy="28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39A31B-9DDC-1F49-BF70-BF81FDA11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829" y="3826005"/>
            <a:ext cx="665726" cy="282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B80615-9ADE-154E-8E75-B7F4A8AC22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829" y="4287221"/>
            <a:ext cx="1522969" cy="282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7053A-3CB6-A62A-47AE-370D44359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7829" y="5216603"/>
            <a:ext cx="2609790" cy="2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3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corollary of theorem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16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80"/>
                <a:ext cx="7848872" cy="1518062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b="0" i="1" dirty="0">
                    <a:solidFill>
                      <a:srgbClr val="2F2F28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2600" b="1" dirty="0">
                    <a:solidFill>
                      <a:srgbClr val="2F2F28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full</a:t>
                </a:r>
                <a:r>
                  <a:rPr lang="en-US" sz="2600" b="0" dirty="0">
                    <a:solidFill>
                      <a:srgbClr val="2F2F28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CQ</a:t>
                </a:r>
                <a:endParaRPr lang="en-US" sz="2600" b="0" i="1" dirty="0">
                  <a:solidFill>
                    <a:srgbClr val="2F2F28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sz="2600" i="1" dirty="0">
                  <a:solidFill>
                    <a:srgbClr val="2F2F28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2F2F2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sz="2600" b="1" i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= </a:t>
                </a:r>
                <a:r>
                  <a:rPr lang="en-US" sz="2600" dirty="0">
                    <a:solidFill>
                      <a:srgbClr val="AF1C1C"/>
                    </a:solidFill>
                    <a:ea typeface="Corbel" charset="0"/>
                    <a:cs typeface="Corbel" charset="0"/>
                  </a:rPr>
                  <a:t>minimum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weight of a fractional edge cover	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For any parameter </a:t>
                </a:r>
                <a14:m>
                  <m:oMath xmlns:m="http://schemas.openxmlformats.org/officeDocument/2006/math">
                    <m:r>
                      <a:rPr lang="el-GR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𝜏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  <m:r>
                      <a:rPr lang="en-US" sz="26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&gt;</m:t>
                    </m:r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:	</a:t>
                </a:r>
                <a:endParaRPr lang="en-US" sz="2600" b="1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80"/>
                <a:ext cx="7848872" cy="1518062"/>
              </a:xfrm>
              <a:prstGeom prst="rect">
                <a:avLst/>
              </a:prstGeom>
              <a:blipFill>
                <a:blip r:embed="rId3"/>
                <a:stretch>
                  <a:fillRect l="-1454" t="-4167" b="-3666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62361" y="5751213"/>
                <a:ext cx="6100453" cy="46166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charset="0"/>
                      </a:rPr>
                      <m:t>𝜏</m:t>
                    </m:r>
                    <m:r>
                      <a:rPr lang="el-GR" sz="2400" i="1" dirty="0" smtClean="0">
                        <a:latin typeface="Cambria Math" charset="0"/>
                      </a:rPr>
                      <m:t> =1</m:t>
                    </m:r>
                  </m:oMath>
                </a14:m>
                <a:r>
                  <a:rPr lang="el-GR" sz="2400" dirty="0"/>
                  <a:t>,</a:t>
                </a:r>
                <a:r>
                  <a:rPr lang="en-US" sz="2400" dirty="0"/>
                  <a:t> the space matches the AGM bound!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61" y="5751213"/>
                <a:ext cx="6100453" cy="461665"/>
              </a:xfrm>
              <a:prstGeom prst="rect">
                <a:avLst/>
              </a:prstGeom>
              <a:blipFill>
                <a:blip r:embed="rId4"/>
                <a:stretch>
                  <a:fillRect l="-1452" t="-7895" r="-62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7DE574-91BC-2C4B-8A5F-E899F77A7298}"/>
              </a:ext>
            </a:extLst>
          </p:cNvPr>
          <p:cNvSpPr/>
          <p:nvPr/>
        </p:nvSpPr>
        <p:spPr>
          <a:xfrm>
            <a:off x="644217" y="1450277"/>
            <a:ext cx="1263487" cy="58306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3DD5012-1487-FD43-A76D-00F801A82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699561"/>
                  </p:ext>
                </p:extLst>
              </p:nvPr>
            </p:nvGraphicFramePr>
            <p:xfrm>
              <a:off x="1619672" y="3469002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03DD5012-1487-FD43-A76D-00F801A82D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9699561"/>
                  </p:ext>
                </p:extLst>
              </p:nvPr>
            </p:nvGraphicFramePr>
            <p:xfrm>
              <a:off x="1619672" y="3469002"/>
              <a:ext cx="5328592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13514" r="-111558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8F175D4-8366-CD44-A096-098744619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573701"/>
            <a:ext cx="474216" cy="282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3CED9-10E4-9041-81D0-2A65CEE85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3" y="3622899"/>
            <a:ext cx="709414" cy="2726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231E24-34EE-6946-A3D6-D0EFCD15C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983" y="4094416"/>
            <a:ext cx="1407215" cy="2796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473664-B031-894D-BEE4-2E3613C5888C}"/>
              </a:ext>
            </a:extLst>
          </p:cNvPr>
          <p:cNvSpPr txBox="1"/>
          <p:nvPr/>
        </p:nvSpPr>
        <p:spPr>
          <a:xfrm>
            <a:off x="6948264" y="646083"/>
            <a:ext cx="138672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PODS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D8385-72A1-8CC9-895F-BB99467B0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7983" y="4992274"/>
            <a:ext cx="2376265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fast set intersection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17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0503" y="3901936"/>
            <a:ext cx="3321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3744" y="3409493"/>
            <a:ext cx="3449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4745" y="3527718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7730" y="4376920"/>
            <a:ext cx="3369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x</a:t>
            </a:r>
          </a:p>
        </p:txBody>
      </p:sp>
      <p:sp>
        <p:nvSpPr>
          <p:cNvPr id="23" name="Oval 22"/>
          <p:cNvSpPr/>
          <p:nvPr/>
        </p:nvSpPr>
        <p:spPr>
          <a:xfrm rot="8602721">
            <a:off x="1546095" y="3566040"/>
            <a:ext cx="1560433" cy="636875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8602721">
            <a:off x="729941" y="4154354"/>
            <a:ext cx="1560433" cy="636875"/>
          </a:xfrm>
          <a:prstGeom prst="ellipse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1683" y="4486862"/>
            <a:ext cx="3497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31A2AC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6128" y="1569864"/>
                <a:ext cx="778229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Given a family of sets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</a:rPr>
                      <m:t>{ </m:t>
                    </m:r>
                    <m:r>
                      <a:rPr lang="en-US" sz="2600" i="1" dirty="0" smtClean="0">
                        <a:latin typeface="Cambria Math" charset="0"/>
                      </a:rPr>
                      <m:t>𝑆</m:t>
                    </m:r>
                    <m:r>
                      <a:rPr lang="en-US" sz="2600" i="1" baseline="-25000" dirty="0" smtClean="0">
                        <a:latin typeface="Cambria Math" charset="0"/>
                      </a:rPr>
                      <m:t>1</m:t>
                    </m:r>
                    <m:r>
                      <a:rPr lang="en-US" sz="2600" i="1" dirty="0" smtClean="0">
                        <a:latin typeface="Cambria Math" charset="0"/>
                      </a:rPr>
                      <m:t>, </m:t>
                    </m:r>
                    <m:r>
                      <a:rPr lang="en-US" sz="2600" i="1" dirty="0">
                        <a:latin typeface="Cambria Math" charset="0"/>
                      </a:rPr>
                      <m:t>. . . , </m:t>
                    </m:r>
                    <m:r>
                      <a:rPr lang="en-US" sz="2600" i="1" dirty="0" smtClean="0">
                        <a:latin typeface="Cambria Math" charset="0"/>
                      </a:rPr>
                      <m:t>𝑆</m:t>
                    </m:r>
                    <m:r>
                      <a:rPr lang="en-US" sz="2600" i="1" baseline="-25000" dirty="0" smtClean="0">
                        <a:latin typeface="Cambria Math" charset="0"/>
                      </a:rPr>
                      <m:t>𝑛</m:t>
                    </m:r>
                    <m:r>
                      <a:rPr lang="en-US" sz="2600" i="1" dirty="0" smtClean="0">
                        <a:latin typeface="Cambria Math" charset="0"/>
                      </a:rPr>
                      <m:t>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 dirty="0"/>
                  <a:t>, construct a data structure such that given any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</a:rPr>
                      <m:t>𝑖</m:t>
                    </m:r>
                    <m:r>
                      <a:rPr lang="en-US" sz="2600" i="1" dirty="0" smtClean="0">
                        <a:latin typeface="Cambria Math" charset="0"/>
                      </a:rPr>
                      <m:t>,</m:t>
                    </m:r>
                    <m:r>
                      <a:rPr lang="en-US" sz="2600" i="1" dirty="0" smtClean="0">
                        <a:latin typeface="Cambria Math" charset="0"/>
                      </a:rPr>
                      <m:t>𝑗</m:t>
                    </m:r>
                    <m:r>
                      <a:rPr lang="en-US" sz="26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600" dirty="0"/>
                  <a:t>we can compute the intersection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</a:rPr>
                      <m:t>𝑆</m:t>
                    </m:r>
                    <m:r>
                      <a:rPr lang="en-US" sz="2600" i="1" baseline="-25000" dirty="0" smtClean="0">
                        <a:latin typeface="Cambria Math" charset="0"/>
                      </a:rPr>
                      <m:t>𝑖</m:t>
                    </m:r>
                    <m:r>
                      <a:rPr lang="en-US" sz="2600" i="1" dirty="0" smtClean="0">
                        <a:latin typeface="Cambria Math" charset="0"/>
                      </a:rPr>
                      <m:t> ∩ </m:t>
                    </m:r>
                    <m:r>
                      <a:rPr lang="en-US" sz="2600" i="1" dirty="0" err="1" smtClean="0">
                        <a:latin typeface="Cambria Math" charset="0"/>
                      </a:rPr>
                      <m:t>𝑆</m:t>
                    </m:r>
                    <m:r>
                      <a:rPr lang="en-US" sz="2600" i="1" baseline="-25000" dirty="0" err="1" smtClean="0">
                        <a:latin typeface="Cambria Math" charset="0"/>
                      </a:rPr>
                      <m:t>𝑗</m:t>
                    </m:r>
                    <m:r>
                      <a:rPr lang="en-US" sz="26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600" dirty="0"/>
                  <a:t>as fast as possible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28" y="1569864"/>
                <a:ext cx="7782296" cy="1292662"/>
              </a:xfrm>
              <a:prstGeom prst="rect">
                <a:avLst/>
              </a:prstGeom>
              <a:blipFill>
                <a:blip r:embed="rId3"/>
                <a:stretch>
                  <a:fillRect l="-1303" t="-3883" b="-1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6643" y="2383706"/>
            <a:ext cx="268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1A2AC"/>
                </a:solidFill>
              </a:rPr>
              <a:t>[Cohen &amp; </a:t>
            </a:r>
            <a:r>
              <a:rPr lang="en-US" sz="2400" dirty="0" err="1">
                <a:solidFill>
                  <a:srgbClr val="31A2AC"/>
                </a:solidFill>
              </a:rPr>
              <a:t>Porat</a:t>
            </a:r>
            <a:r>
              <a:rPr lang="en-US" sz="2400" dirty="0">
                <a:solidFill>
                  <a:srgbClr val="31A2AC"/>
                </a:solidFill>
              </a:rPr>
              <a:t> ‘10]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88" y="3730575"/>
            <a:ext cx="4356100" cy="39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6818" y="5158308"/>
                <a:ext cx="59518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special case of the Theorem #1: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𝑅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err="1" smtClean="0">
                        <a:latin typeface="Cambria Math" charset="0"/>
                      </a:rPr>
                      <m:t>𝑏</m:t>
                    </m:r>
                    <m:r>
                      <a:rPr lang="en-US" sz="240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encodes that set </a:t>
                </a:r>
                <a:r>
                  <a:rPr lang="en-US" sz="2400" i="1" dirty="0"/>
                  <a:t>S</a:t>
                </a:r>
                <a:r>
                  <a:rPr lang="en-US" sz="2400" dirty="0"/>
                  <a:t> contains element </a:t>
                </a:r>
                <a:r>
                  <a:rPr lang="en-US" sz="2400" i="1" dirty="0"/>
                  <a:t>b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18" y="5158308"/>
                <a:ext cx="5951886" cy="830997"/>
              </a:xfrm>
              <a:prstGeom prst="rect">
                <a:avLst/>
              </a:prstGeom>
              <a:blipFill>
                <a:blip r:embed="rId5"/>
                <a:stretch>
                  <a:fillRect l="-1489" t="-6061" r="-63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62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delay-space tradeoff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18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19672" y="1700808"/>
            <a:ext cx="0" cy="4032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259632" y="5301208"/>
            <a:ext cx="55446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3200" y="54594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AF1C1C"/>
                </a:solidFill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1573925"/>
            <a:ext cx="814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AF1C1C"/>
                </a:solidFill>
              </a:rPr>
              <a:t>delay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3900" y="5459446"/>
            <a:ext cx="4940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 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9636" y="5418188"/>
            <a:ext cx="538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N</a:t>
            </a:r>
            <a:r>
              <a:rPr lang="el-GR" sz="2200" baseline="30000" dirty="0"/>
              <a:t>ρ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5287431" y="4307238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1A2AC"/>
                </a:solidFill>
              </a:rPr>
              <a:t>AGM bound</a:t>
            </a:r>
          </a:p>
        </p:txBody>
      </p:sp>
      <p:cxnSp>
        <p:nvCxnSpPr>
          <p:cNvPr id="20" name="Straight Connector 19"/>
          <p:cNvCxnSpPr>
            <a:stCxn id="16" idx="0"/>
          </p:cNvCxnSpPr>
          <p:nvPr/>
        </p:nvCxnSpPr>
        <p:spPr>
          <a:xfrm flipV="1">
            <a:off x="2840923" y="2295708"/>
            <a:ext cx="4008" cy="3163738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7" idx="0"/>
          </p:cNvCxnSpPr>
          <p:nvPr/>
        </p:nvCxnSpPr>
        <p:spPr>
          <a:xfrm flipV="1">
            <a:off x="5319101" y="3910875"/>
            <a:ext cx="0" cy="15073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4903" y="4486366"/>
            <a:ext cx="311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</a:t>
            </a:r>
          </a:p>
        </p:txBody>
      </p:sp>
      <p:cxnSp>
        <p:nvCxnSpPr>
          <p:cNvPr id="24" name="Straight Connector 23"/>
          <p:cNvCxnSpPr>
            <a:endCxn id="23" idx="3"/>
          </p:cNvCxnSpPr>
          <p:nvPr/>
        </p:nvCxnSpPr>
        <p:spPr>
          <a:xfrm flipH="1">
            <a:off x="1426207" y="4701809"/>
            <a:ext cx="4838087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2844930" y="2564904"/>
            <a:ext cx="2447700" cy="2136905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2855567" y="2615431"/>
            <a:ext cx="2421228" cy="2086378"/>
          </a:xfrm>
          <a:custGeom>
            <a:avLst/>
            <a:gdLst>
              <a:gd name="connsiteX0" fmla="*/ 2421228 w 2421228"/>
              <a:gd name="connsiteY0" fmla="*/ 2086378 h 2086378"/>
              <a:gd name="connsiteX1" fmla="*/ 450760 w 2421228"/>
              <a:gd name="connsiteY1" fmla="*/ 1403797 h 2086378"/>
              <a:gd name="connsiteX2" fmla="*/ 0 w 2421228"/>
              <a:gd name="connsiteY2" fmla="*/ 0 h 208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228" h="2086378">
                <a:moveTo>
                  <a:pt x="2421228" y="2086378"/>
                </a:moveTo>
                <a:cubicBezTo>
                  <a:pt x="1637763" y="1918952"/>
                  <a:pt x="854298" y="1751527"/>
                  <a:pt x="450760" y="1403797"/>
                </a:cubicBezTo>
                <a:cubicBezTo>
                  <a:pt x="47222" y="1056067"/>
                  <a:pt x="0" y="0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83167" y="2872681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slack =1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98910" y="4212416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slack &gt; 1</a:t>
            </a:r>
          </a:p>
        </p:txBody>
      </p:sp>
    </p:spTree>
    <p:extLst>
      <p:ext uri="{BB962C8B-B14F-4D97-AF65-F5344CB8AC3E}">
        <p14:creationId xmlns:p14="http://schemas.microsoft.com/office/powerpoint/2010/main" val="191673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limitations of theorem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19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6128" y="1569864"/>
                <a:ext cx="7782296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600" dirty="0"/>
                  <a:t>Theorem #1 implies that for constant delay we need space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charset="0"/>
                      </a:rPr>
                      <m:t>𝑂</m:t>
                    </m:r>
                    <m:r>
                      <a:rPr lang="en-US" sz="2600" i="1" dirty="0" smtClean="0">
                        <a:latin typeface="Cambria Math" charset="0"/>
                      </a:rPr>
                      <m:t>(</m:t>
                    </m:r>
                    <m:r>
                      <a:rPr lang="en-US" sz="2600" i="1" dirty="0" smtClean="0">
                        <a:latin typeface="Cambria Math" charset="0"/>
                      </a:rPr>
                      <m:t>𝑁</m:t>
                    </m:r>
                    <m:r>
                      <a:rPr lang="en-US" sz="2600" i="1" baseline="30000" dirty="0" smtClean="0">
                        <a:latin typeface="Cambria Math" charset="0"/>
                      </a:rPr>
                      <m:t>2</m:t>
                    </m:r>
                    <m:r>
                      <a:rPr lang="en-US" sz="26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600" dirty="0"/>
                  <a:t>But we know that we can achieve the same delay with only linear space (because of </a:t>
                </a:r>
                <a:r>
                  <a:rPr lang="en-US" sz="2600" dirty="0" err="1">
                    <a:solidFill>
                      <a:srgbClr val="AF1C1C"/>
                    </a:solidFill>
                  </a:rPr>
                  <a:t>acyclicity</a:t>
                </a:r>
                <a:r>
                  <a:rPr lang="en-US" sz="2600" dirty="0"/>
                  <a:t>)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600" dirty="0"/>
                  <a:t>Why is there a mismatch in the space bounds?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28" y="1569864"/>
                <a:ext cx="7782296" cy="3293209"/>
              </a:xfrm>
              <a:prstGeom prst="rect">
                <a:avLst/>
              </a:prstGeom>
              <a:blipFill>
                <a:blip r:embed="rId3"/>
                <a:stretch>
                  <a:fillRect l="-1140" r="-1466" b="-3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476" y="1967426"/>
            <a:ext cx="4419600" cy="393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87624" y="5242164"/>
            <a:ext cx="6953763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We must take the query structure into account as well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09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535874" cy="1904799"/>
          </a:xfrm>
        </p:spPr>
        <p:txBody>
          <a:bodyPr>
            <a:normAutofit/>
          </a:bodyPr>
          <a:lstStyle/>
          <a:p>
            <a:r>
              <a:rPr lang="en-US" sz="2600" dirty="0"/>
              <a:t>Data pipelines are used in many data applications</a:t>
            </a:r>
          </a:p>
          <a:p>
            <a:r>
              <a:rPr lang="en-US" sz="2600" dirty="0"/>
              <a:t>They consist of simpler tasks chained together </a:t>
            </a:r>
            <a:endParaRPr lang="en-US" sz="2600" dirty="0">
              <a:solidFill>
                <a:srgbClr val="AF1C1C"/>
              </a:solidFill>
            </a:endParaRPr>
          </a:p>
          <a:p>
            <a:r>
              <a:rPr lang="en-US" sz="2600" dirty="0"/>
              <a:t>Join queries are ubiquitous, but are often the performance bottleneck</a:t>
            </a:r>
            <a:endParaRPr lang="sv-SE" sz="2600" dirty="0">
              <a:solidFill>
                <a:srgbClr val="2F2F28"/>
              </a:solidFill>
              <a:cs typeface="Corbel" charset="0"/>
            </a:endParaRPr>
          </a:p>
          <a:p>
            <a:pPr lvl="1"/>
            <a:endParaRPr lang="sv-SE" sz="1800" dirty="0">
              <a:solidFill>
                <a:srgbClr val="2F2F28"/>
              </a:solidFill>
              <a:cs typeface="Corbel" charset="0"/>
            </a:endParaRPr>
          </a:p>
          <a:p>
            <a:pPr lvl="1"/>
            <a:endParaRPr lang="en-US" sz="1800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2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0F7A37E-AB2B-464F-A7FC-84079A5E6CCA}"/>
              </a:ext>
            </a:extLst>
          </p:cNvPr>
          <p:cNvSpPr/>
          <p:nvPr/>
        </p:nvSpPr>
        <p:spPr>
          <a:xfrm>
            <a:off x="2755143" y="4101654"/>
            <a:ext cx="603239" cy="5911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FB068-F95C-824A-A6ED-D3EDBDC22558}"/>
              </a:ext>
            </a:extLst>
          </p:cNvPr>
          <p:cNvSpPr txBox="1"/>
          <p:nvPr/>
        </p:nvSpPr>
        <p:spPr>
          <a:xfrm>
            <a:off x="2819452" y="421253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5EB0D-BDFE-5341-B58C-5756808BEF8C}"/>
              </a:ext>
            </a:extLst>
          </p:cNvPr>
          <p:cNvSpPr txBox="1"/>
          <p:nvPr/>
        </p:nvSpPr>
        <p:spPr>
          <a:xfrm>
            <a:off x="1796372" y="36845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EB43A-FD8C-5A44-88F4-B9FADCD4F90C}"/>
              </a:ext>
            </a:extLst>
          </p:cNvPr>
          <p:cNvSpPr txBox="1"/>
          <p:nvPr/>
        </p:nvSpPr>
        <p:spPr>
          <a:xfrm>
            <a:off x="1783520" y="42125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C7590-B437-4F46-8D11-CA387D987A87}"/>
              </a:ext>
            </a:extLst>
          </p:cNvPr>
          <p:cNvSpPr txBox="1"/>
          <p:nvPr/>
        </p:nvSpPr>
        <p:spPr>
          <a:xfrm>
            <a:off x="1796372" y="4743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53972D-D9C9-A442-8CB5-5664F4706A1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17294" y="3869258"/>
            <a:ext cx="618547" cy="295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7E605-A7E1-B247-B82D-08A59DD7A4A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94824" y="4397205"/>
            <a:ext cx="569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A85E49-DB7E-2644-8D0D-6466C964A88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09278" y="4629604"/>
            <a:ext cx="626563" cy="29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19E69-3D7E-F040-AFF7-ED5F91B3FF5A}"/>
              </a:ext>
            </a:extLst>
          </p:cNvPr>
          <p:cNvCxnSpPr>
            <a:cxnSpLocks/>
          </p:cNvCxnSpPr>
          <p:nvPr/>
        </p:nvCxnSpPr>
        <p:spPr>
          <a:xfrm>
            <a:off x="3431591" y="4377835"/>
            <a:ext cx="12587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AC493-9949-B041-A752-0A03E63C4434}"/>
              </a:ext>
            </a:extLst>
          </p:cNvPr>
          <p:cNvSpPr/>
          <p:nvPr/>
        </p:nvSpPr>
        <p:spPr>
          <a:xfrm>
            <a:off x="4755870" y="4006711"/>
            <a:ext cx="1270088" cy="7330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926457-1A54-3144-B42F-98A69BD7094B}"/>
              </a:ext>
            </a:extLst>
          </p:cNvPr>
          <p:cNvSpPr txBox="1"/>
          <p:nvPr/>
        </p:nvSpPr>
        <p:spPr>
          <a:xfrm>
            <a:off x="4767185" y="4037223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graph </a:t>
            </a:r>
          </a:p>
          <a:p>
            <a:pPr algn="ctr"/>
            <a:r>
              <a:rPr lang="en-US" b="1" dirty="0"/>
              <a:t>processing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6EE80-60A1-A049-8CDE-01E03B47DEF0}"/>
              </a:ext>
            </a:extLst>
          </p:cNvPr>
          <p:cNvCxnSpPr>
            <a:cxnSpLocks/>
          </p:cNvCxnSpPr>
          <p:nvPr/>
        </p:nvCxnSpPr>
        <p:spPr>
          <a:xfrm>
            <a:off x="3456064" y="4606624"/>
            <a:ext cx="1152128" cy="1025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E0E8D-516C-2F44-8F35-DBEAE18C30A1}"/>
              </a:ext>
            </a:extLst>
          </p:cNvPr>
          <p:cNvSpPr/>
          <p:nvPr/>
        </p:nvSpPr>
        <p:spPr>
          <a:xfrm>
            <a:off x="4722496" y="5500968"/>
            <a:ext cx="1075695" cy="4176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A9FDF-9D40-564D-AA77-64574BE92261}"/>
              </a:ext>
            </a:extLst>
          </p:cNvPr>
          <p:cNvSpPr txBox="1"/>
          <p:nvPr/>
        </p:nvSpPr>
        <p:spPr>
          <a:xfrm>
            <a:off x="4784820" y="552424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ranking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8AE22-B964-634E-B954-A9CB7A6ACE5A}"/>
              </a:ext>
            </a:extLst>
          </p:cNvPr>
          <p:cNvCxnSpPr>
            <a:cxnSpLocks/>
          </p:cNvCxnSpPr>
          <p:nvPr/>
        </p:nvCxnSpPr>
        <p:spPr>
          <a:xfrm>
            <a:off x="5912495" y="5685634"/>
            <a:ext cx="9999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4D926F-2C8C-A149-AD35-9FEC8E0FE73D}"/>
              </a:ext>
            </a:extLst>
          </p:cNvPr>
          <p:cNvSpPr/>
          <p:nvPr/>
        </p:nvSpPr>
        <p:spPr>
          <a:xfrm>
            <a:off x="7067786" y="5500968"/>
            <a:ext cx="1308934" cy="4176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7129A5-3F0E-BF45-8970-C4C801EDAF82}"/>
              </a:ext>
            </a:extLst>
          </p:cNvPr>
          <p:cNvSpPr txBox="1"/>
          <p:nvPr/>
        </p:nvSpPr>
        <p:spPr>
          <a:xfrm>
            <a:off x="7014069" y="5510448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visualization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2ECB45-F4EC-4E45-8E78-F8AFF00E101C}"/>
              </a:ext>
            </a:extLst>
          </p:cNvPr>
          <p:cNvSpPr txBox="1"/>
          <p:nvPr/>
        </p:nvSpPr>
        <p:spPr>
          <a:xfrm>
            <a:off x="879303" y="5340687"/>
            <a:ext cx="2938681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Materializing the join result can be prohibitively expensive!</a:t>
            </a:r>
          </a:p>
        </p:txBody>
      </p:sp>
    </p:spTree>
    <p:extLst>
      <p:ext uri="{BB962C8B-B14F-4D97-AF65-F5344CB8AC3E}">
        <p14:creationId xmlns:p14="http://schemas.microsoft.com/office/powerpoint/2010/main" val="139146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tree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20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2339752"/>
                <a:ext cx="5763772" cy="2931843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A </a:t>
                </a:r>
                <a:r>
                  <a:rPr lang="en-US" sz="2400" dirty="0">
                    <a:solidFill>
                      <a:srgbClr val="AF1C1C"/>
                    </a:solidFill>
                  </a:rPr>
                  <a:t>tree decomposition </a:t>
                </a:r>
                <a:r>
                  <a:rPr lang="en-US" sz="2400" dirty="0"/>
                  <a:t>is a 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𝑇</m:t>
                    </m:r>
                    <m:r>
                      <a:rPr lang="en-US" sz="2400" i="1" dirty="0" smtClean="0">
                        <a:latin typeface="Cambria Math" charset="0"/>
                      </a:rPr>
                      <m:t>, (</m:t>
                    </m:r>
                    <m:r>
                      <a:rPr lang="en-US" sz="2400" i="1" dirty="0" err="1" smtClean="0">
                        <a:latin typeface="Cambria Math" charset="0"/>
                      </a:rPr>
                      <m:t>𝐵</m:t>
                    </m:r>
                    <m:r>
                      <a:rPr lang="en-US" sz="2400" i="1" baseline="-25000" dirty="0" err="1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𝑇</m:t>
                    </m:r>
                  </m:oMath>
                </a14:m>
                <a:r>
                  <a:rPr lang="en-US" sz="2400" dirty="0"/>
                  <a:t> is a tree, and each </a:t>
                </a:r>
                <a:r>
                  <a:rPr lang="en-US" sz="2400" dirty="0">
                    <a:solidFill>
                      <a:srgbClr val="AF1C1C"/>
                    </a:solidFill>
                  </a:rPr>
                  <a:t>bag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𝐵</m:t>
                    </m:r>
                    <m:r>
                      <a:rPr lang="en-US" sz="2400" i="1" baseline="-25000" dirty="0" err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400" dirty="0"/>
                  <a:t> is a subset of the variables such that: </a:t>
                </a:r>
              </a:p>
              <a:p>
                <a:r>
                  <a:rPr lang="en-US" sz="2400" dirty="0"/>
                  <a:t>each hyperedge is contained in some bag </a:t>
                </a:r>
              </a:p>
              <a:p>
                <a:r>
                  <a:rPr lang="en-US" sz="2400" dirty="0"/>
                  <a:t>for each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, the set of tree nodes that contain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400" dirty="0"/>
                  <a:t> in their bag is connected 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9752"/>
                <a:ext cx="5763772" cy="2931843"/>
              </a:xfrm>
              <a:prstGeom prst="rect">
                <a:avLst/>
              </a:prstGeom>
              <a:blipFill>
                <a:blip r:embed="rId3"/>
                <a:stretch>
                  <a:fillRect l="-1758" t="-1293" r="-263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586405"/>
            <a:ext cx="7683500" cy="34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19184" y="2175347"/>
            <a:ext cx="633507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 x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19184" y="2902225"/>
            <a:ext cx="633507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2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9184" y="3648612"/>
            <a:ext cx="635110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19183" y="4377587"/>
            <a:ext cx="639919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5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19182" y="5089006"/>
            <a:ext cx="641522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6</a:t>
            </a:r>
            <a:r>
              <a:rPr lang="en-US" sz="2000" dirty="0"/>
              <a:t> x</a:t>
            </a:r>
            <a:r>
              <a:rPr lang="en-US" sz="2000" baseline="-25000" dirty="0"/>
              <a:t>5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19182" y="5779607"/>
            <a:ext cx="633507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7</a:t>
            </a:r>
            <a:r>
              <a:rPr lang="en-US" sz="2000" dirty="0"/>
              <a:t> x</a:t>
            </a:r>
            <a:r>
              <a:rPr lang="en-US" sz="2000" baseline="-25000" dirty="0"/>
              <a:t>6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5" idx="2"/>
            <a:endCxn id="24" idx="0"/>
          </p:cNvCxnSpPr>
          <p:nvPr/>
        </p:nvCxnSpPr>
        <p:spPr>
          <a:xfrm>
            <a:off x="7135938" y="2575457"/>
            <a:ext cx="0" cy="3267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2"/>
            <a:endCxn id="27" idx="0"/>
          </p:cNvCxnSpPr>
          <p:nvPr/>
        </p:nvCxnSpPr>
        <p:spPr>
          <a:xfrm>
            <a:off x="7135938" y="3302335"/>
            <a:ext cx="801" cy="3462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2"/>
            <a:endCxn id="28" idx="0"/>
          </p:cNvCxnSpPr>
          <p:nvPr/>
        </p:nvCxnSpPr>
        <p:spPr>
          <a:xfrm>
            <a:off x="7136739" y="4048722"/>
            <a:ext cx="2404" cy="32886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2"/>
            <a:endCxn id="29" idx="0"/>
          </p:cNvCxnSpPr>
          <p:nvPr/>
        </p:nvCxnSpPr>
        <p:spPr>
          <a:xfrm>
            <a:off x="7139143" y="4777697"/>
            <a:ext cx="800" cy="3113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0"/>
            <a:endCxn id="29" idx="2"/>
          </p:cNvCxnSpPr>
          <p:nvPr/>
        </p:nvCxnSpPr>
        <p:spPr>
          <a:xfrm flipV="1">
            <a:off x="7135936" y="5489116"/>
            <a:ext cx="4007" cy="29049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A5F6DE4-0F6E-6643-8853-8BFECC78A6AA}"/>
              </a:ext>
            </a:extLst>
          </p:cNvPr>
          <p:cNvSpPr txBox="1"/>
          <p:nvPr/>
        </p:nvSpPr>
        <p:spPr>
          <a:xfrm>
            <a:off x="286305" y="5154997"/>
            <a:ext cx="621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fhw</a:t>
            </a:r>
            <a:r>
              <a:rPr lang="en-US" sz="2000" dirty="0"/>
              <a:t>(decomposition) =  maximum </a:t>
            </a:r>
            <a:r>
              <a:rPr lang="el-GR" sz="2000" i="1" dirty="0"/>
              <a:t>ρ</a:t>
            </a:r>
            <a:r>
              <a:rPr lang="el-GR" sz="2000" dirty="0"/>
              <a:t> </a:t>
            </a:r>
            <a:r>
              <a:rPr lang="en-US" sz="2000" dirty="0"/>
              <a:t>over all bags</a:t>
            </a:r>
            <a:endParaRPr lang="el-GR" sz="2000" dirty="0"/>
          </a:p>
          <a:p>
            <a:r>
              <a:rPr lang="en-US" sz="2000" b="1" dirty="0" err="1"/>
              <a:t>fhw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dirty="0"/>
              <a:t>) = minimum </a:t>
            </a:r>
            <a:r>
              <a:rPr lang="en-US" sz="2000" b="1" dirty="0" err="1"/>
              <a:t>fhw</a:t>
            </a:r>
            <a:r>
              <a:rPr lang="en-US" sz="2000" dirty="0"/>
              <a:t> over all tree decompositions of </a:t>
            </a:r>
            <a:r>
              <a:rPr lang="en-US" sz="2000" i="1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1511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all free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21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06322"/>
            <a:ext cx="8145463" cy="4647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  full</a:t>
            </a:r>
            <a:r>
              <a:rPr lang="en-US" sz="2600" dirty="0"/>
              <a:t> CQ with </a:t>
            </a:r>
            <a:r>
              <a:rPr lang="en-US" sz="2600" b="1" dirty="0"/>
              <a:t>all free </a:t>
            </a:r>
            <a:r>
              <a:rPr lang="en-US" sz="2600" dirty="0"/>
              <a:t>variables: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>
              <a:solidFill>
                <a:srgbClr val="31A2AC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31A2AC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31A2AC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31A2AC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31A2AC"/>
              </a:solidFill>
            </a:endParaRP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IDEA</a:t>
            </a:r>
            <a:r>
              <a:rPr lang="en-US" sz="2600" dirty="0"/>
              <a:t>: factorized databases </a:t>
            </a:r>
            <a:r>
              <a:rPr lang="en-US" sz="2600" dirty="0">
                <a:solidFill>
                  <a:srgbClr val="31A2AC"/>
                </a:solidFill>
              </a:rPr>
              <a:t>[</a:t>
            </a:r>
            <a:r>
              <a:rPr lang="en-US" sz="2600" dirty="0" err="1">
                <a:solidFill>
                  <a:srgbClr val="31A2AC"/>
                </a:solidFill>
              </a:rPr>
              <a:t>Olteanu</a:t>
            </a:r>
            <a:r>
              <a:rPr lang="en-US" sz="2600" dirty="0">
                <a:solidFill>
                  <a:srgbClr val="31A2AC"/>
                </a:solidFill>
              </a:rPr>
              <a:t> &amp; </a:t>
            </a:r>
            <a:r>
              <a:rPr lang="en-US" sz="2600" dirty="0" err="1">
                <a:solidFill>
                  <a:srgbClr val="31A2AC"/>
                </a:solidFill>
              </a:rPr>
              <a:t>Závodny</a:t>
            </a:r>
            <a:r>
              <a:rPr lang="en-US" sz="2600" dirty="0">
                <a:solidFill>
                  <a:srgbClr val="31A2AC"/>
                </a:solidFill>
              </a:rPr>
              <a:t>́ 15]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9" y="1873417"/>
            <a:ext cx="3352800" cy="3937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5C61F82-08D1-3446-A13B-B6A024D41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067920"/>
                  </p:ext>
                </p:extLst>
              </p:nvPr>
            </p:nvGraphicFramePr>
            <p:xfrm>
              <a:off x="2394968" y="3015331"/>
              <a:ext cx="4158231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5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5C61F82-08D1-3446-A13B-B6A024D415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8067920"/>
                  </p:ext>
                </p:extLst>
              </p:nvPr>
            </p:nvGraphicFramePr>
            <p:xfrm>
              <a:off x="2394968" y="3015331"/>
              <a:ext cx="4158231" cy="1949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5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3514" r="-69588" b="-2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answer time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777221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1C4229-2725-3147-8C6E-5C74A1B410D8}"/>
              </a:ext>
            </a:extLst>
          </p:cNvPr>
          <p:cNvSpPr/>
          <p:nvPr/>
        </p:nvSpPr>
        <p:spPr>
          <a:xfrm>
            <a:off x="457200" y="1623806"/>
            <a:ext cx="7952343" cy="855590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D6792A-11B4-7E4E-BF3E-DA9064BFE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556" y="4151257"/>
            <a:ext cx="503548" cy="271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B50B5-0190-2643-B99C-32F0BFD2B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556" y="4606584"/>
            <a:ext cx="1127952" cy="271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1E2E5F-4D77-A940-B401-54304CDFC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556" y="3112015"/>
            <a:ext cx="935596" cy="315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012B08-8835-E24A-B936-6847B8DCB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556" y="3628120"/>
            <a:ext cx="935596" cy="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 err="1">
                <a:solidFill>
                  <a:srgbClr val="2F2F28"/>
                </a:solidFill>
                <a:ea typeface="Corbel" charset="0"/>
                <a:cs typeface="Corbel" charset="0"/>
              </a:rPr>
              <a:t>connex</a:t>
            </a:r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 tree decomposition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22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59031" y="2771206"/>
            <a:ext cx="90874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1</a:t>
            </a:r>
            <a:r>
              <a:rPr lang="en-US" sz="2000" baseline="-25000" dirty="0"/>
              <a:t>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5</a:t>
            </a:r>
            <a:r>
              <a:rPr lang="en-US" sz="2000" dirty="0">
                <a:solidFill>
                  <a:srgbClr val="AF1C1C"/>
                </a:solidFill>
              </a:rPr>
              <a:t> x</a:t>
            </a:r>
            <a:r>
              <a:rPr lang="en-US" sz="2000" baseline="-25000" dirty="0">
                <a:solidFill>
                  <a:srgbClr val="AF1C1C"/>
                </a:solidFill>
              </a:rPr>
              <a:t>6</a:t>
            </a:r>
            <a:r>
              <a:rPr lang="en-US" sz="20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4078" y="3801982"/>
            <a:ext cx="1087157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x</a:t>
            </a:r>
            <a:r>
              <a:rPr lang="en-US" sz="2000" baseline="-25000" dirty="0"/>
              <a:t>4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1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5</a:t>
            </a:r>
            <a:endParaRPr lang="en-US" sz="2000" dirty="0">
              <a:solidFill>
                <a:srgbClr val="AF1C1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297" y="4666459"/>
            <a:ext cx="854721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3 </a:t>
            </a:r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140766" y="3806830"/>
            <a:ext cx="684803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7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F1C1C"/>
                </a:solidFill>
              </a:rPr>
              <a:t> x</a:t>
            </a:r>
            <a:r>
              <a:rPr lang="en-US" sz="2000" baseline="-25000" dirty="0">
                <a:solidFill>
                  <a:srgbClr val="AF1C1C"/>
                </a:solidFill>
              </a:rPr>
              <a:t>6</a:t>
            </a:r>
            <a:endParaRPr lang="en-US" sz="2000" dirty="0">
              <a:solidFill>
                <a:srgbClr val="AF1C1C"/>
              </a:solidFill>
            </a:endParaRPr>
          </a:p>
        </p:txBody>
      </p:sp>
      <p:cxnSp>
        <p:nvCxnSpPr>
          <p:cNvPr id="40" name="Straight Connector 39"/>
          <p:cNvCxnSpPr>
            <a:stCxn id="20" idx="2"/>
            <a:endCxn id="22" idx="0"/>
          </p:cNvCxnSpPr>
          <p:nvPr/>
        </p:nvCxnSpPr>
        <p:spPr>
          <a:xfrm flipH="1">
            <a:off x="887657" y="3171316"/>
            <a:ext cx="825749" cy="630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0" y="1656622"/>
            <a:ext cx="666750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3308917" y="2530809"/>
                <a:ext cx="5322950" cy="2542478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rbel" charset="0"/>
                    <a:ea typeface="Corbel" charset="0"/>
                    <a:cs typeface="Corbel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 = 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rgbClr val="2F2F28"/>
                            </a:solidFill>
                            <a:latin typeface="Cambria Math" panose="02040503050406030204" pitchFamily="18" charset="0"/>
                            <a:ea typeface="Corbel" charset="0"/>
                            <a:cs typeface="Corbel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2F2F28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𝑉</m:t>
                        </m:r>
                        <m:r>
                          <a:rPr lang="en-US" sz="2400" i="1" dirty="0" smtClean="0">
                            <a:solidFill>
                              <a:srgbClr val="2F2F28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,</m:t>
                        </m:r>
                        <m:r>
                          <a:rPr lang="en-US" sz="2400" i="1" dirty="0" smtClean="0">
                            <a:solidFill>
                              <a:srgbClr val="2F2F28"/>
                            </a:solidFill>
                            <a:latin typeface="Cambria Math" charset="0"/>
                            <a:ea typeface="Corbel" charset="0"/>
                            <a:cs typeface="Corbel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2F2F2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2F2F2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rgbClr val="2F2F28"/>
                    </a:solidFill>
                    <a:latin typeface="Corbel" charset="0"/>
                    <a:ea typeface="Corbel" charset="0"/>
                    <a:cs typeface="Corbel" charset="0"/>
                  </a:rPr>
                  <a:t>.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</a:t>
                </a:r>
                <a:r>
                  <a:rPr lang="en-US" sz="2400" i="1" dirty="0">
                    <a:solidFill>
                      <a:srgbClr val="AF1C1C"/>
                    </a:solidFill>
                  </a:rPr>
                  <a:t>C</a:t>
                </a:r>
                <a:r>
                  <a:rPr lang="en-US" sz="2400" dirty="0">
                    <a:solidFill>
                      <a:srgbClr val="AF1C1C"/>
                    </a:solidFill>
                  </a:rPr>
                  <a:t>-</a:t>
                </a:r>
                <a:r>
                  <a:rPr lang="en-US" sz="2400" dirty="0" err="1">
                    <a:solidFill>
                      <a:srgbClr val="AF1C1C"/>
                    </a:solidFill>
                  </a:rPr>
                  <a:t>connex</a:t>
                </a:r>
                <a:r>
                  <a:rPr lang="en-US" sz="2400" dirty="0">
                    <a:solidFill>
                      <a:srgbClr val="AF1C1C"/>
                    </a:solidFill>
                  </a:rPr>
                  <a:t> tree decomposition </a:t>
                </a:r>
                <a:r>
                  <a:rPr lang="en-US" sz="2400" dirty="0"/>
                  <a:t>is a 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𝑇</m:t>
                    </m:r>
                    <m:r>
                      <a:rPr lang="en-US" sz="2400" i="1" dirty="0" smtClean="0">
                        <a:latin typeface="Cambria Math" charset="0"/>
                      </a:rPr>
                      <m:t>,</m:t>
                    </m:r>
                    <m:r>
                      <a:rPr lang="en-US" sz="2400" i="1" dirty="0" smtClean="0">
                        <a:latin typeface="Cambria Math" charset="0"/>
                      </a:rPr>
                      <m:t>𝐴</m:t>
                    </m:r>
                    <m:r>
                      <a:rPr lang="en-US" sz="2400" i="1" dirty="0" smtClean="0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sz="2400" dirty="0"/>
                  <a:t>such that:</a:t>
                </a:r>
              </a:p>
              <a:p>
                <a:r>
                  <a:rPr lang="en-US" sz="2400" i="1" dirty="0"/>
                  <a:t>T</a:t>
                </a:r>
                <a:r>
                  <a:rPr lang="en-US" sz="2400" dirty="0"/>
                  <a:t> is a tree decomposition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</m:oMath>
                </a14:m>
                <a:endParaRPr lang="en-US" sz="2400" i="1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lang="en-US" sz="2400" dirty="0"/>
                  <a:t> is a connected subset of nodes such that their bags contain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17" y="2530809"/>
                <a:ext cx="5322950" cy="2542478"/>
              </a:xfrm>
              <a:prstGeom prst="rect">
                <a:avLst/>
              </a:prstGeom>
              <a:blipFill rotWithShape="0">
                <a:blip r:embed="rId4"/>
                <a:stretch>
                  <a:fillRect l="-1833" t="-19185" r="-2635" b="-431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74" y="5522968"/>
            <a:ext cx="3060700" cy="342900"/>
          </a:xfrm>
          <a:prstGeom prst="rect">
            <a:avLst/>
          </a:prstGeom>
        </p:spPr>
      </p:pic>
      <p:cxnSp>
        <p:nvCxnSpPr>
          <p:cNvPr id="21" name="Straight Connector 20"/>
          <p:cNvCxnSpPr>
            <a:stCxn id="20" idx="2"/>
            <a:endCxn id="32" idx="0"/>
          </p:cNvCxnSpPr>
          <p:nvPr/>
        </p:nvCxnSpPr>
        <p:spPr>
          <a:xfrm>
            <a:off x="1713406" y="3171316"/>
            <a:ext cx="769762" cy="635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3" idx="0"/>
            <a:endCxn id="22" idx="2"/>
          </p:cNvCxnSpPr>
          <p:nvPr/>
        </p:nvCxnSpPr>
        <p:spPr>
          <a:xfrm flipH="1" flipV="1">
            <a:off x="887657" y="4202092"/>
            <a:ext cx="1" cy="4643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69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beyond constant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23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92403" y="2083461"/>
            <a:ext cx="908749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1</a:t>
            </a:r>
            <a:r>
              <a:rPr lang="en-US" sz="2000" baseline="-25000" dirty="0"/>
              <a:t>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5</a:t>
            </a:r>
            <a:r>
              <a:rPr lang="en-US" sz="2000" dirty="0">
                <a:solidFill>
                  <a:srgbClr val="AF1C1C"/>
                </a:solidFill>
              </a:rPr>
              <a:t> x</a:t>
            </a:r>
            <a:r>
              <a:rPr lang="en-US" sz="2000" baseline="-25000" dirty="0">
                <a:solidFill>
                  <a:srgbClr val="AF1C1C"/>
                </a:solidFill>
              </a:rPr>
              <a:t>6</a:t>
            </a:r>
            <a:r>
              <a:rPr lang="en-US" sz="20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7450" y="3114237"/>
            <a:ext cx="1104790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1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5</a:t>
            </a:r>
            <a:endParaRPr lang="en-US" sz="2000" dirty="0">
              <a:solidFill>
                <a:srgbClr val="AF1C1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3669" y="3978714"/>
            <a:ext cx="854721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3 </a:t>
            </a:r>
            <a:r>
              <a:rPr lang="en-US" sz="2000" dirty="0"/>
              <a:t>x</a:t>
            </a:r>
            <a:r>
              <a:rPr lang="en-US" sz="2000" baseline="-25000" dirty="0"/>
              <a:t>2 </a:t>
            </a:r>
            <a:r>
              <a:rPr lang="en-US" sz="2000" dirty="0"/>
              <a:t>x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3474138" y="3119085"/>
            <a:ext cx="633507" cy="400110"/>
          </a:xfrm>
          <a:prstGeom prst="rect">
            <a:avLst/>
          </a:prstGeom>
          <a:noFill/>
          <a:ln w="19050" cap="rnd">
            <a:solidFill>
              <a:schemeClr val="tx1"/>
            </a:solidFill>
          </a:ln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7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AF1C1C"/>
                </a:solidFill>
              </a:rPr>
              <a:t>x</a:t>
            </a:r>
            <a:r>
              <a:rPr lang="en-US" sz="2000" baseline="-25000" dirty="0">
                <a:solidFill>
                  <a:srgbClr val="AF1C1C"/>
                </a:solidFill>
              </a:rPr>
              <a:t>6</a:t>
            </a:r>
            <a:endParaRPr lang="en-US" sz="2000" dirty="0">
              <a:solidFill>
                <a:srgbClr val="AF1C1C"/>
              </a:solidFill>
            </a:endParaRPr>
          </a:p>
        </p:txBody>
      </p:sp>
      <p:cxnSp>
        <p:nvCxnSpPr>
          <p:cNvPr id="40" name="Straight Connector 39"/>
          <p:cNvCxnSpPr>
            <a:stCxn id="20" idx="2"/>
            <a:endCxn id="22" idx="0"/>
          </p:cNvCxnSpPr>
          <p:nvPr/>
        </p:nvCxnSpPr>
        <p:spPr>
          <a:xfrm flipH="1">
            <a:off x="2229845" y="2483571"/>
            <a:ext cx="816933" cy="630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70" y="1656622"/>
            <a:ext cx="6667500" cy="304800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3308917" y="2530809"/>
            <a:ext cx="5322950" cy="2542478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cxnSp>
        <p:nvCxnSpPr>
          <p:cNvPr id="21" name="Straight Connector 20"/>
          <p:cNvCxnSpPr>
            <a:stCxn id="20" idx="2"/>
            <a:endCxn id="32" idx="0"/>
          </p:cNvCxnSpPr>
          <p:nvPr/>
        </p:nvCxnSpPr>
        <p:spPr>
          <a:xfrm>
            <a:off x="3046778" y="2483571"/>
            <a:ext cx="744114" cy="63551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3" idx="0"/>
            <a:endCxn id="22" idx="2"/>
          </p:cNvCxnSpPr>
          <p:nvPr/>
        </p:nvCxnSpPr>
        <p:spPr>
          <a:xfrm flipV="1">
            <a:off x="2221030" y="3514347"/>
            <a:ext cx="8815" cy="4643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78378" y="2964116"/>
            <a:ext cx="545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31A2AC"/>
                </a:solidFill>
              </a:rPr>
              <a:t>δ=</a:t>
            </a:r>
            <a:r>
              <a:rPr lang="en-US" dirty="0">
                <a:solidFill>
                  <a:srgbClr val="31A2AC"/>
                </a:solidFill>
              </a:rPr>
              <a:t>0</a:t>
            </a:r>
            <a:endParaRPr lang="el-GR" dirty="0">
              <a:solidFill>
                <a:srgbClr val="31A2AC"/>
              </a:solidFill>
            </a:endParaRPr>
          </a:p>
          <a:p>
            <a:r>
              <a:rPr lang="el-GR" dirty="0">
                <a:solidFill>
                  <a:srgbClr val="31A2AC"/>
                </a:solidFill>
              </a:rPr>
              <a:t>ρ=1</a:t>
            </a:r>
            <a:endParaRPr lang="en-US" dirty="0">
              <a:solidFill>
                <a:srgbClr val="31A2A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3558" y="3898302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31A2AC"/>
                </a:solidFill>
              </a:rPr>
              <a:t>δ=</a:t>
            </a:r>
            <a:r>
              <a:rPr lang="en-US" dirty="0">
                <a:solidFill>
                  <a:srgbClr val="31A2AC"/>
                </a:solidFill>
              </a:rPr>
              <a:t>1/6</a:t>
            </a:r>
            <a:endParaRPr lang="el-GR" dirty="0">
              <a:solidFill>
                <a:srgbClr val="31A2AC"/>
              </a:solidFill>
            </a:endParaRPr>
          </a:p>
          <a:p>
            <a:r>
              <a:rPr lang="el-GR" dirty="0">
                <a:solidFill>
                  <a:srgbClr val="31A2AC"/>
                </a:solidFill>
              </a:rPr>
              <a:t>ρ=</a:t>
            </a:r>
            <a:r>
              <a:rPr lang="en-US" dirty="0">
                <a:solidFill>
                  <a:srgbClr val="31A2AC"/>
                </a:solidFill>
              </a:rPr>
              <a:t>5/3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4790" y="296411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31A2AC"/>
                </a:solidFill>
              </a:rPr>
              <a:t>δ=</a:t>
            </a:r>
            <a:r>
              <a:rPr lang="en-US" dirty="0">
                <a:solidFill>
                  <a:srgbClr val="31A2AC"/>
                </a:solidFill>
              </a:rPr>
              <a:t>1/3</a:t>
            </a:r>
          </a:p>
          <a:p>
            <a:r>
              <a:rPr lang="el-GR" dirty="0">
                <a:solidFill>
                  <a:srgbClr val="31A2AC"/>
                </a:solidFill>
              </a:rPr>
              <a:t>ρ=</a:t>
            </a:r>
            <a:r>
              <a:rPr lang="en-US" dirty="0">
                <a:solidFill>
                  <a:srgbClr val="31A2AC"/>
                </a:solidFill>
              </a:rPr>
              <a:t>5/3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3980" y="2343317"/>
                <a:ext cx="3632820" cy="103041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assign a </a:t>
                </a:r>
                <a:r>
                  <a:rPr lang="en-US" sz="2000" dirty="0">
                    <a:solidFill>
                      <a:srgbClr val="AF1C1C"/>
                    </a:solidFill>
                  </a:rPr>
                  <a:t>number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AF1C1C"/>
                        </a:solidFill>
                        <a:latin typeface="Cambria Math" charset="0"/>
                      </a:rPr>
                      <m:t>𝛿</m:t>
                    </m:r>
                    <m:r>
                      <a:rPr lang="el-GR" sz="2000" i="1" dirty="0" smtClean="0">
                        <a:solidFill>
                          <a:srgbClr val="AF1C1C"/>
                        </a:solidFill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AF1C1C"/>
                        </a:solidFill>
                        <a:latin typeface="Cambria Math" charset="0"/>
                      </a:rPr>
                      <m:t>𝑡</m:t>
                    </m:r>
                    <m:r>
                      <a:rPr lang="el-GR" sz="2000" i="1" dirty="0" smtClean="0">
                        <a:solidFill>
                          <a:srgbClr val="AF1C1C"/>
                        </a:solidFill>
                        <a:latin typeface="Cambria Math" charset="0"/>
                      </a:rPr>
                      <m:t>)</m:t>
                    </m:r>
                    <m:r>
                      <a:rPr lang="en-US" sz="2000" i="1" dirty="0" smtClean="0">
                        <a:solidFill>
                          <a:srgbClr val="AF1C1C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to each bag such that we achieve delay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l-GR" sz="2000" b="0" i="1" smtClean="0">
                            <a:latin typeface="Cambria Math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aseline="30000" dirty="0"/>
                  <a:t> </a:t>
                </a:r>
                <a:r>
                  <a:rPr lang="en-US" sz="2000" dirty="0"/>
                  <a:t>when we traverse the bag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80" y="2343317"/>
                <a:ext cx="3632820" cy="1030410"/>
              </a:xfrm>
              <a:prstGeom prst="rect">
                <a:avLst/>
              </a:prstGeom>
              <a:blipFill>
                <a:blip r:embed="rId4"/>
                <a:stretch>
                  <a:fillRect l="-1394" t="-3659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572722" y="210809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31A2AC"/>
                </a:solidFill>
              </a:rPr>
              <a:t>δ=</a:t>
            </a:r>
            <a:r>
              <a:rPr lang="en-US" dirty="0">
                <a:solidFill>
                  <a:srgbClr val="31A2AC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60D55-4DB6-2E4B-8C08-FEE6FAF8BF02}"/>
              </a:ext>
            </a:extLst>
          </p:cNvPr>
          <p:cNvSpPr txBox="1"/>
          <p:nvPr/>
        </p:nvSpPr>
        <p:spPr>
          <a:xfrm>
            <a:off x="726692" y="5073287"/>
            <a:ext cx="7690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1" dirty="0"/>
              <a:t>δ-</a:t>
            </a:r>
            <a:r>
              <a:rPr lang="en-US" sz="2200" b="1" dirty="0"/>
              <a:t>width:</a:t>
            </a:r>
            <a:r>
              <a:rPr lang="en-US" sz="2200" dirty="0"/>
              <a:t> maximum cover over all bags (captures </a:t>
            </a:r>
            <a:r>
              <a:rPr lang="en-US" sz="2200" dirty="0">
                <a:solidFill>
                  <a:srgbClr val="AF1C1C"/>
                </a:solidFill>
              </a:rPr>
              <a:t>space)</a:t>
            </a:r>
            <a:endParaRPr lang="el-GR" sz="2200" dirty="0">
              <a:solidFill>
                <a:srgbClr val="AF1C1C"/>
              </a:solidFill>
            </a:endParaRPr>
          </a:p>
          <a:p>
            <a:r>
              <a:rPr lang="el-GR" sz="2200" b="1" dirty="0"/>
              <a:t>δ-</a:t>
            </a:r>
            <a:r>
              <a:rPr lang="en-US" sz="2200" b="1" dirty="0"/>
              <a:t>height</a:t>
            </a:r>
            <a:r>
              <a:rPr lang="en-US" sz="2200" dirty="0"/>
              <a:t>: maximum weight root-to-leaf path (captures </a:t>
            </a:r>
            <a:r>
              <a:rPr lang="en-US" sz="2200" dirty="0">
                <a:solidFill>
                  <a:srgbClr val="AF1C1C"/>
                </a:solidFill>
              </a:rPr>
              <a:t>delay)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7EE17-D81D-9546-A351-066EB9F68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984" y="3915624"/>
            <a:ext cx="1752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23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theorem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24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79"/>
                <a:ext cx="7416824" cy="1763752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 full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CQ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𝑉</m:t>
                    </m:r>
                    <m:r>
                      <a:rPr lang="en-US" sz="2600" i="1" baseline="-25000" dirty="0" err="1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𝑏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-</a:t>
                </a:r>
                <a:r>
                  <a:rPr lang="en-US" sz="2600" dirty="0" err="1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connex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tree decomposition, and delay assignment with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𝛿</m:t>
                    </m:r>
                  </m:oMath>
                </a14:m>
                <a:r>
                  <a:rPr lang="el-GR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-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width </a:t>
                </a:r>
                <a:r>
                  <a:rPr lang="en-US" sz="2600" i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f 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and</a:t>
                </a:r>
                <a:r>
                  <a:rPr lang="en-US" sz="2600" i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dirty="0">
                        <a:solidFill>
                          <a:srgbClr val="2F2F28"/>
                        </a:solidFill>
                        <a:latin typeface="Cambria Math" charset="0"/>
                        <a:ea typeface="Corbel" charset="0"/>
                        <a:cs typeface="Corbel" charset="0"/>
                      </a:rPr>
                      <m:t>𝛿</m:t>
                    </m:r>
                  </m:oMath>
                </a14:m>
                <a:r>
                  <a:rPr lang="el-GR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-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height </a:t>
                </a:r>
                <a:r>
                  <a:rPr lang="en-US" sz="2600" i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h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 </a:t>
                </a:r>
                <a:endParaRPr lang="en-US" sz="2600" b="1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79"/>
                <a:ext cx="7416824" cy="1763752"/>
              </a:xfrm>
              <a:prstGeom prst="rect">
                <a:avLst/>
              </a:prstGeom>
              <a:blipFill>
                <a:blip r:embed="rId3"/>
                <a:stretch>
                  <a:fillRect l="-1538" t="-3571" b="-12857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96AB52C-3BDD-9C4C-A2A0-5CAC09288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7849"/>
                  </p:ext>
                </p:extLst>
              </p:nvPr>
            </p:nvGraphicFramePr>
            <p:xfrm>
              <a:off x="1514082" y="4087194"/>
              <a:ext cx="5328592" cy="943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96AB52C-3BDD-9C4C-A2A0-5CAC09288D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77849"/>
                  </p:ext>
                </p:extLst>
              </p:nvPr>
            </p:nvGraphicFramePr>
            <p:xfrm>
              <a:off x="1514082" y="4087194"/>
              <a:ext cx="5328592" cy="9438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111558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063023-FFC8-4040-8E81-5C10FE52EB76}"/>
              </a:ext>
            </a:extLst>
          </p:cNvPr>
          <p:cNvSpPr/>
          <p:nvPr/>
        </p:nvSpPr>
        <p:spPr>
          <a:xfrm>
            <a:off x="644217" y="1450277"/>
            <a:ext cx="1335495" cy="58306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01297-BC6A-C14B-A449-13ADCB3D7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4208975"/>
            <a:ext cx="1185545" cy="282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F1253B-1324-2040-A2F7-3094E86DD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4676855"/>
            <a:ext cx="648072" cy="2678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D985FB-67C5-B84A-9F38-9498F541BC09}"/>
              </a:ext>
            </a:extLst>
          </p:cNvPr>
          <p:cNvSpPr txBox="1"/>
          <p:nvPr/>
        </p:nvSpPr>
        <p:spPr>
          <a:xfrm>
            <a:off x="6948264" y="646083"/>
            <a:ext cx="138672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PODS 2018</a:t>
            </a:r>
          </a:p>
        </p:txBody>
      </p:sp>
    </p:spTree>
    <p:extLst>
      <p:ext uri="{BB962C8B-B14F-4D97-AF65-F5344CB8AC3E}">
        <p14:creationId xmlns:p14="http://schemas.microsoft.com/office/powerpoint/2010/main" val="32184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25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840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talk outline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F5BCF-7828-AC42-A272-42512E0F535F}"/>
              </a:ext>
            </a:extLst>
          </p:cNvPr>
          <p:cNvSpPr txBox="1">
            <a:spLocks/>
          </p:cNvSpPr>
          <p:nvPr/>
        </p:nvSpPr>
        <p:spPr>
          <a:xfrm>
            <a:off x="609600" y="18364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Enumeration with Access Patterns</a:t>
            </a:r>
          </a:p>
          <a:p>
            <a:r>
              <a:rPr lang="en-US" b="1" dirty="0">
                <a:solidFill>
                  <a:srgbClr val="2F2F28"/>
                </a:solidFill>
                <a:latin typeface="Corbel" charset="0"/>
                <a:cs typeface="Corbel" charset="0"/>
              </a:rPr>
              <a:t>Ranked Enumeration</a:t>
            </a: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Conclusion</a:t>
            </a:r>
          </a:p>
          <a:p>
            <a:endParaRPr lang="en-US" b="1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8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F2F28"/>
                </a:solidFill>
              </a:rPr>
              <a:t>The output of the join is accessed in ranked order</a:t>
            </a:r>
          </a:p>
          <a:p>
            <a:pPr lvl="1"/>
            <a:r>
              <a:rPr lang="en-US" sz="2200" dirty="0">
                <a:solidFill>
                  <a:srgbClr val="2F2F28"/>
                </a:solidFill>
              </a:rPr>
              <a:t>SQL queries with ORDER BY and LIMIT</a:t>
            </a:r>
          </a:p>
          <a:p>
            <a:pPr lvl="1"/>
            <a:r>
              <a:rPr lang="en-US" sz="2200" dirty="0">
                <a:solidFill>
                  <a:srgbClr val="2F2F28"/>
                </a:solidFill>
              </a:rPr>
              <a:t>Pattern matching in graphs</a:t>
            </a:r>
            <a:endParaRPr lang="en-US" sz="2600" dirty="0">
              <a:solidFill>
                <a:srgbClr val="2F2F28"/>
              </a:solidFill>
            </a:endParaRPr>
          </a:p>
          <a:p>
            <a:r>
              <a:rPr lang="en-US" sz="2600" dirty="0">
                <a:solidFill>
                  <a:srgbClr val="2F2F28"/>
                </a:solidFill>
              </a:rPr>
              <a:t>What do we do when we want to view only the top-k results for a small 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26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E85DD3-6BAA-3A47-AF87-7B2550685DF6}"/>
              </a:ext>
            </a:extLst>
          </p:cNvPr>
          <p:cNvSpPr txBox="1">
            <a:spLocks/>
          </p:cNvSpPr>
          <p:nvPr/>
        </p:nvSpPr>
        <p:spPr>
          <a:xfrm>
            <a:off x="179512" y="4474318"/>
            <a:ext cx="2843808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Corbel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Corbel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orbel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Corbel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Corbel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2F2F28"/>
                </a:solidFill>
              </a:rPr>
              <a:t>H(hotel, area, price)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2F2F28"/>
                </a:solidFill>
              </a:rPr>
              <a:t>M(museum, area, ticket)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solidFill>
                  <a:srgbClr val="2F2F28"/>
                </a:solidFill>
              </a:rPr>
              <a:t>R(restaurant, area, cost)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C695D-8CCC-1C4A-8803-4A8B25154A8D}"/>
              </a:ext>
            </a:extLst>
          </p:cNvPr>
          <p:cNvSpPr/>
          <p:nvPr/>
        </p:nvSpPr>
        <p:spPr>
          <a:xfrm>
            <a:off x="2713963" y="4078525"/>
            <a:ext cx="5976664" cy="212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991200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*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991200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H, M, 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991200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M.area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R.area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H.area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R.area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378A8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ORDER BY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H.price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M.ticket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R.cost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378A8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ASC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991200"/>
                </a:solidFill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LIMIT</a:t>
            </a:r>
            <a:r>
              <a:rPr lang="en-US" dirty="0">
                <a:latin typeface="Consolas" panose="020B0609020204030204" pitchFamily="49" charset="0"/>
                <a:ea typeface="Gill Sans Light" charset="0"/>
                <a:cs typeface="Consolas" panose="020B0609020204030204" pitchFamily="49" charset="0"/>
              </a:rPr>
              <a:t> 10;</a:t>
            </a:r>
          </a:p>
        </p:txBody>
      </p:sp>
    </p:spTree>
    <p:extLst>
      <p:ext uri="{BB962C8B-B14F-4D97-AF65-F5344CB8AC3E}">
        <p14:creationId xmlns:p14="http://schemas.microsoft.com/office/powerpoint/2010/main" val="53716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framework</a:t>
            </a:r>
            <a:r>
              <a:rPr lang="en-US" cap="small" dirty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27</a:t>
            </a:fld>
            <a:endParaRPr lang="en-US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469" y="3242953"/>
            <a:ext cx="2204196" cy="12358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6" name="Straight Connector 5"/>
          <p:cNvCxnSpPr>
            <a:cxnSpLocks/>
            <a:stCxn id="13" idx="2"/>
            <a:endCxn id="4" idx="0"/>
          </p:cNvCxnSpPr>
          <p:nvPr/>
        </p:nvCxnSpPr>
        <p:spPr>
          <a:xfrm>
            <a:off x="4118567" y="1757471"/>
            <a:ext cx="0" cy="1485482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69904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7231" y="1357361"/>
            <a:ext cx="426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database </a:t>
            </a:r>
            <a:r>
              <a:rPr lang="en-US" sz="2000" i="1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endParaRPr lang="en-US" sz="2000" baseline="-25000" dirty="0">
              <a:solidFill>
                <a:srgbClr val="31A2A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4467" y="3658760"/>
            <a:ext cx="202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F1C1C"/>
                </a:solidFill>
                <a:latin typeface="Corbel" charset="0"/>
                <a:ea typeface="Corbel" charset="0"/>
                <a:cs typeface="Corbel" charset="0"/>
              </a:rPr>
              <a:t>data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8663" y="606554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top-k request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63888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5936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2541" y="382467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preprocessing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2541" y="4753572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enumeration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95536" y="4593569"/>
            <a:ext cx="8208912" cy="205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4F01F4-32D4-3F4E-AE8F-BEA3C2BAC2FC}"/>
              </a:ext>
            </a:extLst>
          </p:cNvPr>
          <p:cNvSpPr txBox="1"/>
          <p:nvPr/>
        </p:nvSpPr>
        <p:spPr>
          <a:xfrm>
            <a:off x="4189196" y="1973221"/>
            <a:ext cx="247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join query </a:t>
            </a:r>
            <a:r>
              <a:rPr lang="en-US" sz="2000" i="1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Q</a:t>
            </a:r>
          </a:p>
          <a:p>
            <a:pPr algn="ctr"/>
            <a:r>
              <a:rPr lang="en-US" sz="2000" i="1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ranking function</a:t>
            </a:r>
          </a:p>
        </p:txBody>
      </p:sp>
    </p:spTree>
    <p:extLst>
      <p:ext uri="{BB962C8B-B14F-4D97-AF65-F5344CB8AC3E}">
        <p14:creationId xmlns:p14="http://schemas.microsoft.com/office/powerpoint/2010/main" val="2740668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theorem #3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ea typeface="Corbel" charset="0"/>
                <a:cs typeface="Corbel" charset="0"/>
              </a:rPr>
              <a:t>28</a:t>
            </a:fld>
            <a:endParaRPr lang="en-US">
              <a:solidFill>
                <a:srgbClr val="2F2F28"/>
              </a:solidFill>
              <a:ea typeface="Corbel" charset="0"/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611560" y="1501479"/>
                <a:ext cx="6840760" cy="1763752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 full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CQ + ranking function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For a tree decomposition with width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2F2F28"/>
                        </a:solidFill>
                        <a:latin typeface="Cambria Math" panose="02040503050406030204" pitchFamily="18" charset="0"/>
                        <a:ea typeface="Corbel" charset="0"/>
                        <a:cs typeface="Corbel" charset="0"/>
                      </a:rPr>
                      <m:t>𝑓h𝑤</m:t>
                    </m:r>
                  </m:oMath>
                </a14:m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that is </a:t>
                </a:r>
                <a:r>
                  <a:rPr lang="en-US" sz="2600" dirty="0">
                    <a:solidFill>
                      <a:srgbClr val="AF1C1C"/>
                    </a:solidFill>
                    <a:ea typeface="Corbel" charset="0"/>
                    <a:cs typeface="Corbel" charset="0"/>
                  </a:rPr>
                  <a:t>compatible*</a:t>
                </a:r>
                <a:r>
                  <a:rPr lang="en-US" sz="2600" dirty="0">
                    <a:solidFill>
                      <a:srgbClr val="2F2F28"/>
                    </a:solidFill>
                    <a:ea typeface="Corbel" charset="0"/>
                    <a:cs typeface="Corbel" charset="0"/>
                  </a:rPr>
                  <a:t> with the ranking function:</a:t>
                </a:r>
                <a:endParaRPr lang="en-US" sz="2600" b="1" dirty="0">
                  <a:solidFill>
                    <a:srgbClr val="2F2F28"/>
                  </a:solidFill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01479"/>
                <a:ext cx="6840760" cy="1763752"/>
              </a:xfrm>
              <a:prstGeom prst="rect">
                <a:avLst/>
              </a:prstGeom>
              <a:blipFill>
                <a:blip r:embed="rId3"/>
                <a:stretch>
                  <a:fillRect l="-1670" t="-3571" r="-371" b="-12143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063023-FFC8-4040-8E81-5C10FE52EB76}"/>
              </a:ext>
            </a:extLst>
          </p:cNvPr>
          <p:cNvSpPr/>
          <p:nvPr/>
        </p:nvSpPr>
        <p:spPr>
          <a:xfrm>
            <a:off x="644217" y="1450277"/>
            <a:ext cx="5007903" cy="583065"/>
          </a:xfrm>
          <a:prstGeom prst="round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C3A2C2-3449-0C42-9FAA-5BD53314B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24741"/>
                  </p:ext>
                </p:extLst>
              </p:nvPr>
            </p:nvGraphicFramePr>
            <p:xfrm>
              <a:off x="2099262" y="3434747"/>
              <a:ext cx="4158231" cy="147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5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000" b="1" dirty="0" smtClean="0">
                                    <a:latin typeface="+mn-lt"/>
                                  </a:rPr>
                                  <m:t>space</m:t>
                                </m:r>
                              </m:oMath>
                            </m:oMathPara>
                          </a14:m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AC3A2C2-3449-0C42-9FAA-5BD53314B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724741"/>
                  </p:ext>
                </p:extLst>
              </p:nvPr>
            </p:nvGraphicFramePr>
            <p:xfrm>
              <a:off x="2099262" y="3434747"/>
              <a:ext cx="4158231" cy="14775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65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931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6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+mn-lt"/>
                            </a:rPr>
                            <a:t>preprocessing</a:t>
                          </a:r>
                          <a:r>
                            <a:rPr lang="en-US" sz="2000" b="1" baseline="0" dirty="0">
                              <a:latin typeface="+mn-lt"/>
                            </a:rPr>
                            <a:t> time</a:t>
                          </a:r>
                          <a:endParaRPr lang="en-US" sz="2000" b="1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10526" r="-69588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936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>
                              <a:latin typeface="+mn-lt"/>
                            </a:rPr>
                            <a:t>delay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l-GR" sz="2000" b="0" dirty="0"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007561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1065BF-9D46-194C-96DE-F18610EB5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071" y="4563211"/>
            <a:ext cx="1051748" cy="286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DD0983-EEF3-A741-8C3A-64BD70263517}"/>
              </a:ext>
            </a:extLst>
          </p:cNvPr>
          <p:cNvSpPr txBox="1"/>
          <p:nvPr/>
        </p:nvSpPr>
        <p:spPr>
          <a:xfrm>
            <a:off x="3378735" y="529191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logarithmic additional cost of ordering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7A7AA4-3D23-734D-93B8-2E6AA839238B}"/>
              </a:ext>
            </a:extLst>
          </p:cNvPr>
          <p:cNvSpPr txBox="1"/>
          <p:nvPr/>
        </p:nvSpPr>
        <p:spPr>
          <a:xfrm>
            <a:off x="6948264" y="646083"/>
            <a:ext cx="1256819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ICDT 2021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A94D66-3CE8-7640-81C4-7B88700C1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850" y="3560042"/>
            <a:ext cx="935596" cy="3152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DD8A9F-E958-554C-81A9-B00B58936A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850" y="4061626"/>
            <a:ext cx="935596" cy="315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41A91B-6C96-1A49-8E66-166BB3734824}"/>
              </a:ext>
            </a:extLst>
          </p:cNvPr>
          <p:cNvSpPr txBox="1"/>
          <p:nvPr/>
        </p:nvSpPr>
        <p:spPr>
          <a:xfrm>
            <a:off x="692903" y="5824133"/>
            <a:ext cx="6970947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en-US" b="1" dirty="0"/>
              <a:t>sum/product/max/min </a:t>
            </a:r>
            <a:r>
              <a:rPr lang="en-US" dirty="0"/>
              <a:t>are examples of compatible ranking functions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19040-D79C-4D44-9997-E005ACE5252A}"/>
              </a:ext>
            </a:extLst>
          </p:cNvPr>
          <p:cNvCxnSpPr/>
          <p:nvPr/>
        </p:nvCxnSpPr>
        <p:spPr>
          <a:xfrm>
            <a:off x="5292080" y="4912305"/>
            <a:ext cx="0" cy="46091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7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29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840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talk outline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F5BCF-7828-AC42-A272-42512E0F535F}"/>
              </a:ext>
            </a:extLst>
          </p:cNvPr>
          <p:cNvSpPr txBox="1">
            <a:spLocks/>
          </p:cNvSpPr>
          <p:nvPr/>
        </p:nvSpPr>
        <p:spPr>
          <a:xfrm>
            <a:off x="609600" y="18364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Enumeration with Access Patterns</a:t>
            </a: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Ranked Enumeration</a:t>
            </a:r>
          </a:p>
          <a:p>
            <a:r>
              <a:rPr lang="en-US" b="1" dirty="0">
                <a:solidFill>
                  <a:srgbClr val="2F2F28"/>
                </a:solidFill>
                <a:latin typeface="Corbel" charset="0"/>
                <a:cs typeface="Corbel" charset="0"/>
              </a:rPr>
              <a:t>Conclusion</a:t>
            </a:r>
          </a:p>
          <a:p>
            <a:endParaRPr lang="en-US" b="1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5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2564904"/>
            <a:ext cx="5832648" cy="1872208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F2F28"/>
                </a:solidFill>
                <a:cs typeface="Corbel" charset="0"/>
              </a:rPr>
              <a:t>Can we design more efficient </a:t>
            </a:r>
            <a:r>
              <a:rPr lang="en-US" sz="2800" b="1" dirty="0">
                <a:solidFill>
                  <a:srgbClr val="2F2F28"/>
                </a:solidFill>
                <a:cs typeface="Corbel" charset="0"/>
              </a:rPr>
              <a:t>join</a:t>
            </a:r>
            <a:r>
              <a:rPr lang="en-US" sz="2800" dirty="0">
                <a:solidFill>
                  <a:srgbClr val="2F2F28"/>
                </a:solidFill>
                <a:cs typeface="Corbel" charset="0"/>
              </a:rPr>
              <a:t> </a:t>
            </a:r>
            <a:r>
              <a:rPr lang="en-US" sz="2800" b="1" dirty="0">
                <a:solidFill>
                  <a:srgbClr val="2F2F28"/>
                </a:solidFill>
                <a:cs typeface="Corbel" charset="0"/>
              </a:rPr>
              <a:t>materialization</a:t>
            </a:r>
            <a:r>
              <a:rPr lang="en-US" sz="2800" dirty="0">
                <a:solidFill>
                  <a:srgbClr val="2F2F28"/>
                </a:solidFill>
                <a:cs typeface="Corbel" charset="0"/>
              </a:rPr>
              <a:t> techniques by taking into account the downstream tasks in the data pipeline?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3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13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3" y="1901889"/>
            <a:ext cx="8229600" cy="2967271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rgbClr val="2F2F28"/>
                </a:solidFill>
              </a:rPr>
              <a:t>What about projections?</a:t>
            </a:r>
          </a:p>
          <a:p>
            <a:pPr lvl="1"/>
            <a:r>
              <a:rPr lang="en-US" sz="2200" dirty="0">
                <a:solidFill>
                  <a:srgbClr val="2F2F28"/>
                </a:solidFill>
              </a:rPr>
              <a:t>See </a:t>
            </a:r>
            <a:r>
              <a:rPr lang="en-US" sz="2200" dirty="0" err="1">
                <a:solidFill>
                  <a:srgbClr val="2F2F28"/>
                </a:solidFill>
              </a:rPr>
              <a:t>Shaleen’s</a:t>
            </a:r>
            <a:r>
              <a:rPr lang="en-US" sz="2200" dirty="0">
                <a:solidFill>
                  <a:srgbClr val="2F2F28"/>
                </a:solidFill>
              </a:rPr>
              <a:t> talk!</a:t>
            </a:r>
          </a:p>
          <a:p>
            <a:r>
              <a:rPr lang="en-US" sz="2600" dirty="0">
                <a:solidFill>
                  <a:srgbClr val="2F2F28"/>
                </a:solidFill>
              </a:rPr>
              <a:t>What are the optimal space / delay tradeoffs?</a:t>
            </a:r>
          </a:p>
          <a:p>
            <a:pPr lvl="1"/>
            <a:r>
              <a:rPr lang="en-US" sz="2200" dirty="0">
                <a:solidFill>
                  <a:srgbClr val="2F2F28"/>
                </a:solidFill>
              </a:rPr>
              <a:t>Based on conditional lower bounds</a:t>
            </a:r>
          </a:p>
          <a:p>
            <a:r>
              <a:rPr lang="en-US" sz="2600" dirty="0">
                <a:solidFill>
                  <a:srgbClr val="2F2F28"/>
                </a:solidFill>
              </a:rPr>
              <a:t>Does the theory transfer to efficient implementations?</a:t>
            </a:r>
          </a:p>
          <a:p>
            <a:pPr lvl="1"/>
            <a:r>
              <a:rPr lang="en-US" sz="2200" dirty="0">
                <a:solidFill>
                  <a:srgbClr val="2F2F28"/>
                </a:solidFill>
              </a:rPr>
              <a:t>We already have some positive evidence</a:t>
            </a:r>
          </a:p>
          <a:p>
            <a:endParaRPr lang="en-US" sz="2600" dirty="0">
              <a:solidFill>
                <a:srgbClr val="2F2F2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30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36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2852936"/>
            <a:ext cx="3384376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Thank You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31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58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4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840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talk outline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3F5BCF-7828-AC42-A272-42512E0F535F}"/>
              </a:ext>
            </a:extLst>
          </p:cNvPr>
          <p:cNvSpPr txBox="1">
            <a:spLocks/>
          </p:cNvSpPr>
          <p:nvPr/>
        </p:nvSpPr>
        <p:spPr>
          <a:xfrm>
            <a:off x="609600" y="1836440"/>
            <a:ext cx="7848872" cy="4854872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r>
              <a:rPr lang="en-US" b="1" dirty="0">
                <a:solidFill>
                  <a:srgbClr val="2F2F28"/>
                </a:solidFill>
                <a:latin typeface="Corbel" charset="0"/>
                <a:cs typeface="Corbel" charset="0"/>
              </a:rPr>
              <a:t>Enumeration with Access Patterns</a:t>
            </a: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Ranked Enumeration</a:t>
            </a:r>
          </a:p>
          <a:p>
            <a:r>
              <a:rPr lang="en-US" dirty="0">
                <a:solidFill>
                  <a:srgbClr val="2F2F28"/>
                </a:solidFill>
                <a:latin typeface="Corbel" charset="0"/>
                <a:cs typeface="Corbel" charset="0"/>
              </a:rPr>
              <a:t>Conclusion</a:t>
            </a:r>
          </a:p>
          <a:p>
            <a:endParaRPr lang="en-US" b="1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2F2F28"/>
              </a:solidFill>
              <a:latin typeface="Corbel" charset="0"/>
              <a:cs typeface="Corbel" charset="0"/>
            </a:endParaRPr>
          </a:p>
          <a:p>
            <a:endParaRPr lang="en-US" sz="2600" b="1" dirty="0">
              <a:solidFill>
                <a:srgbClr val="2F2F28"/>
              </a:solidFill>
              <a:latin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8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914"/>
            <a:ext cx="8229600" cy="342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In many scenarios a pipeline repeatedly accesses the result of a join using some </a:t>
            </a:r>
            <a:r>
              <a:rPr lang="en-US" sz="2600" dirty="0">
                <a:solidFill>
                  <a:srgbClr val="AF1C1C"/>
                </a:solidFill>
              </a:rPr>
              <a:t>access pattern</a:t>
            </a:r>
          </a:p>
          <a:p>
            <a:pPr marL="0" indent="0">
              <a:buNone/>
            </a:pPr>
            <a:endParaRPr lang="en-US" sz="2600" dirty="0">
              <a:solidFill>
                <a:srgbClr val="2F2F28"/>
              </a:solidFill>
              <a:cs typeface="Corbel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31A2AC"/>
                </a:solidFill>
                <a:cs typeface="Corbel" charset="0"/>
              </a:rPr>
              <a:t>Example</a:t>
            </a:r>
            <a:r>
              <a:rPr lang="en-US" sz="2600" b="1" dirty="0">
                <a:solidFill>
                  <a:srgbClr val="2F2F28"/>
                </a:solidFill>
                <a:cs typeface="Corbel" charset="0"/>
              </a:rPr>
              <a:t>: </a:t>
            </a:r>
            <a:r>
              <a:rPr lang="en-US" sz="2600" dirty="0">
                <a:solidFill>
                  <a:srgbClr val="2F2F28"/>
                </a:solidFill>
                <a:cs typeface="Corbel" charset="0"/>
              </a:rPr>
              <a:t>given a relation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F2F28"/>
                </a:solidFill>
                <a:cs typeface="Corbel" charset="0"/>
              </a:rPr>
              <a:t>we want to run a data analysis over the co-author graph, which can be expressed as the following view:</a:t>
            </a:r>
          </a:p>
          <a:p>
            <a:pPr marL="0" indent="0">
              <a:buNone/>
            </a:pPr>
            <a:endParaRPr lang="sv-SE" sz="1800" dirty="0">
              <a:solidFill>
                <a:srgbClr val="2F2F28"/>
              </a:solidFill>
              <a:cs typeface="Corbel" charset="0"/>
            </a:endParaRPr>
          </a:p>
          <a:p>
            <a:pPr lvl="1"/>
            <a:endParaRPr lang="en-US" sz="1800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5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3017E20-8CA1-1E41-ACCA-59EC4C37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78" y="3453079"/>
            <a:ext cx="2400300" cy="34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08C54-D51E-1444-9BBA-880E584646A0}"/>
              </a:ext>
            </a:extLst>
          </p:cNvPr>
          <p:cNvSpPr txBox="1"/>
          <p:nvPr/>
        </p:nvSpPr>
        <p:spPr>
          <a:xfrm>
            <a:off x="3023827" y="5728275"/>
            <a:ext cx="566297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x, y </a:t>
            </a:r>
            <a:r>
              <a:rPr lang="en-US" dirty="0"/>
              <a:t>are co-authors if they are authors of the same paper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2484F2-832F-BD43-B33D-30FEA40F9412}"/>
              </a:ext>
            </a:extLst>
          </p:cNvPr>
          <p:cNvCxnSpPr/>
          <p:nvPr/>
        </p:nvCxnSpPr>
        <p:spPr>
          <a:xfrm>
            <a:off x="3275856" y="5259758"/>
            <a:ext cx="0" cy="47813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E4963-CFDD-1F30-A3CA-9D07B1F24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4907244"/>
            <a:ext cx="3657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ea typeface="Corbel" charset="0"/>
                <a:cs typeface="Corbel" charset="0"/>
              </a:rPr>
              <a:t>framework</a:t>
            </a:r>
            <a:r>
              <a:rPr lang="en-US" cap="small" dirty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latin typeface="Corbel" charset="0"/>
                <a:ea typeface="Corbel" charset="0"/>
                <a:cs typeface="Corbel" charset="0"/>
              </a:rPr>
              <a:t>6</a:t>
            </a:fld>
            <a:endParaRPr lang="en-US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6469" y="3242953"/>
            <a:ext cx="2204196" cy="123584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2F2F2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6" name="Straight Connector 5"/>
          <p:cNvCxnSpPr>
            <a:cxnSpLocks/>
            <a:stCxn id="13" idx="2"/>
            <a:endCxn id="4" idx="0"/>
          </p:cNvCxnSpPr>
          <p:nvPr/>
        </p:nvCxnSpPr>
        <p:spPr>
          <a:xfrm>
            <a:off x="4118567" y="1757471"/>
            <a:ext cx="0" cy="1485482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69904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7231" y="1357361"/>
            <a:ext cx="4262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database </a:t>
            </a:r>
            <a:r>
              <a:rPr lang="en-US" sz="2000" i="1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endParaRPr lang="en-US" sz="2000" baseline="-25000" dirty="0">
              <a:solidFill>
                <a:srgbClr val="31A2A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04467" y="3658760"/>
            <a:ext cx="202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AF1C1C"/>
                </a:solidFill>
                <a:latin typeface="Corbel" charset="0"/>
                <a:ea typeface="Corbel" charset="0"/>
                <a:cs typeface="Corbel" charset="0"/>
              </a:rPr>
              <a:t>data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8663" y="606554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requests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63888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95936" y="4639458"/>
            <a:ext cx="0" cy="1324405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5890129" y="2048024"/>
            <a:ext cx="301746" cy="111009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94185" y="2418407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 time</a:t>
            </a:r>
            <a:endParaRPr lang="en-US" b="1" dirty="0"/>
          </a:p>
        </p:txBody>
      </p:sp>
      <p:sp>
        <p:nvSpPr>
          <p:cNvPr id="33" name="Right Brace 32"/>
          <p:cNvSpPr/>
          <p:nvPr/>
        </p:nvSpPr>
        <p:spPr>
          <a:xfrm>
            <a:off x="5890129" y="3320969"/>
            <a:ext cx="301746" cy="111009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94185" y="369135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</a:t>
            </a:r>
            <a:endParaRPr lang="en-US" b="1" dirty="0"/>
          </a:p>
        </p:txBody>
      </p:sp>
      <p:sp>
        <p:nvSpPr>
          <p:cNvPr id="35" name="Right Brace 34"/>
          <p:cNvSpPr/>
          <p:nvPr/>
        </p:nvSpPr>
        <p:spPr>
          <a:xfrm>
            <a:off x="5890129" y="4756416"/>
            <a:ext cx="301746" cy="1110097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394185" y="4865425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time</a:t>
            </a:r>
            <a:endParaRPr lang="en-US" b="1" i="1" dirty="0"/>
          </a:p>
          <a:p>
            <a:r>
              <a:rPr lang="en-US" dirty="0"/>
              <a:t>delay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2541" y="3824679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preprocessing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2541" y="4753572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enumeration</a:t>
            </a:r>
          </a:p>
        </p:txBody>
      </p: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95536" y="4593569"/>
            <a:ext cx="8208912" cy="205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24F01F4-32D4-3F4E-AE8F-BEA3C2BAC2FC}"/>
              </a:ext>
            </a:extLst>
          </p:cNvPr>
          <p:cNvSpPr txBox="1"/>
          <p:nvPr/>
        </p:nvSpPr>
        <p:spPr>
          <a:xfrm>
            <a:off x="2107406" y="2032879"/>
            <a:ext cx="2392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join query </a:t>
            </a:r>
            <a:r>
              <a:rPr lang="en-US" sz="2000" i="1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+ </a:t>
            </a:r>
          </a:p>
          <a:p>
            <a:pPr algn="ctr"/>
            <a:r>
              <a:rPr lang="en-US" sz="2000" dirty="0">
                <a:solidFill>
                  <a:srgbClr val="31A2AC"/>
                </a:solidFill>
                <a:latin typeface="Corbel" charset="0"/>
                <a:ea typeface="Corbel" charset="0"/>
                <a:cs typeface="Corbel" charset="0"/>
              </a:rPr>
              <a:t>access pattern</a:t>
            </a:r>
            <a:endParaRPr lang="en-US" sz="2000" baseline="-25000" dirty="0">
              <a:solidFill>
                <a:srgbClr val="31A2A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F4FA2-4EF0-6140-BAD8-A3185DB8DCEF}"/>
              </a:ext>
            </a:extLst>
          </p:cNvPr>
          <p:cNvSpPr txBox="1"/>
          <p:nvPr/>
        </p:nvSpPr>
        <p:spPr>
          <a:xfrm>
            <a:off x="7076849" y="5153682"/>
            <a:ext cx="1778355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= time between two consecutive outputs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22F17-64ED-814B-9F31-3EA86FF2DBDC}"/>
              </a:ext>
            </a:extLst>
          </p:cNvPr>
          <p:cNvSpPr txBox="1"/>
          <p:nvPr/>
        </p:nvSpPr>
        <p:spPr>
          <a:xfrm>
            <a:off x="949738" y="1422133"/>
            <a:ext cx="1463862" cy="369332"/>
          </a:xfrm>
          <a:prstGeom prst="rect">
            <a:avLst/>
          </a:prstGeom>
          <a:solidFill>
            <a:srgbClr val="FF8D3F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= input size</a:t>
            </a:r>
          </a:p>
        </p:txBody>
      </p:sp>
    </p:spTree>
    <p:extLst>
      <p:ext uri="{BB962C8B-B14F-4D97-AF65-F5344CB8AC3E}">
        <p14:creationId xmlns:p14="http://schemas.microsoft.com/office/powerpoint/2010/main" val="10959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7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57200" y="1700808"/>
                <a:ext cx="7848872" cy="4104455"/>
              </a:xfrm>
              <a:prstGeom prst="rect">
                <a:avLst/>
              </a:prstGeom>
              <a:ln w="28575" cmpd="sng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Graph analytics algorithms access a graph through an API that asks for </a:t>
                </a:r>
                <a:r>
                  <a:rPr lang="en-US" sz="2600" i="1" dirty="0"/>
                  <a:t>the set of neighbors of a given vertex</a:t>
                </a:r>
                <a:r>
                  <a:rPr lang="en-US" sz="2600" dirty="0"/>
                  <a:t>, expressed by an </a:t>
                </a:r>
                <a:r>
                  <a:rPr lang="en-US" sz="2600" dirty="0">
                    <a:solidFill>
                      <a:srgbClr val="AF1C1C"/>
                    </a:solidFill>
                  </a:rPr>
                  <a:t>adorned view</a:t>
                </a:r>
                <a:r>
                  <a:rPr lang="en-US" sz="2600" dirty="0"/>
                  <a:t>: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is a </a:t>
                </a:r>
                <a:r>
                  <a:rPr lang="en-US" sz="2600" dirty="0">
                    <a:solidFill>
                      <a:srgbClr val="AF1C1C"/>
                    </a:solidFill>
                  </a:rPr>
                  <a:t>bound</a:t>
                </a:r>
                <a:r>
                  <a:rPr lang="en-US" sz="2600" dirty="0"/>
                  <a:t> (</a:t>
                </a:r>
                <a:r>
                  <a:rPr lang="en-US" sz="2600" i="1" dirty="0"/>
                  <a:t>b</a:t>
                </a:r>
                <a:r>
                  <a:rPr lang="en-US" sz="2600" dirty="0"/>
                  <a:t>) variable</a:t>
                </a:r>
              </a:p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600" dirty="0"/>
                  <a:t> is a </a:t>
                </a:r>
                <a:r>
                  <a:rPr lang="en-US" sz="2600" dirty="0">
                    <a:solidFill>
                      <a:srgbClr val="AF1C1C"/>
                    </a:solidFill>
                  </a:rPr>
                  <a:t>free</a:t>
                </a:r>
                <a:r>
                  <a:rPr lang="en-US" sz="2600" dirty="0"/>
                  <a:t> (</a:t>
                </a:r>
                <a:r>
                  <a:rPr lang="en-US" sz="2600" i="1" dirty="0"/>
                  <a:t>f</a:t>
                </a:r>
                <a:r>
                  <a:rPr lang="en-US" sz="2600" dirty="0"/>
                  <a:t>) variable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00808"/>
                <a:ext cx="7848872" cy="4104455"/>
              </a:xfrm>
              <a:prstGeom prst="rect">
                <a:avLst/>
              </a:prstGeom>
              <a:blipFill>
                <a:blip r:embed="rId3"/>
                <a:stretch>
                  <a:fillRect l="-1454"/>
                </a:stretch>
              </a:blipFill>
              <a:ln w="28575" cmpd="sng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example: graph data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690144"/>
            <a:ext cx="3937000" cy="3937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03811" y="5460043"/>
            <a:ext cx="5050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31A2AC"/>
                </a:solidFill>
              </a:rPr>
              <a:t>[</a:t>
            </a:r>
            <a:r>
              <a:rPr lang="en-US" sz="2200" dirty="0" err="1">
                <a:solidFill>
                  <a:srgbClr val="31A2AC"/>
                </a:solidFill>
              </a:rPr>
              <a:t>Xirogiannopoulos</a:t>
            </a:r>
            <a:r>
              <a:rPr lang="en-US" sz="2200" dirty="0">
                <a:solidFill>
                  <a:srgbClr val="31A2AC"/>
                </a:solidFill>
              </a:rPr>
              <a:t> &amp; Deshpande, </a:t>
            </a:r>
            <a:r>
              <a:rPr lang="uk-UA" sz="2200" dirty="0">
                <a:solidFill>
                  <a:srgbClr val="31A2AC"/>
                </a:solidFill>
              </a:rPr>
              <a:t>’</a:t>
            </a:r>
            <a:r>
              <a:rPr lang="en-US" sz="2200" dirty="0">
                <a:solidFill>
                  <a:srgbClr val="31A2AC"/>
                </a:solidFill>
              </a:rPr>
              <a:t>17 ]</a:t>
            </a:r>
          </a:p>
        </p:txBody>
      </p:sp>
    </p:spTree>
    <p:extLst>
      <p:ext uri="{BB962C8B-B14F-4D97-AF65-F5344CB8AC3E}">
        <p14:creationId xmlns:p14="http://schemas.microsoft.com/office/powerpoint/2010/main" val="8242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8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00808"/>
            <a:ext cx="7848872" cy="1584176"/>
          </a:xfrm>
          <a:prstGeom prst="rect">
            <a:avLst/>
          </a:prstGeom>
          <a:ln w="28575" cmpd="sng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600" dirty="0"/>
              <a:t>How can we solve this problem?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example: graph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20072" y="3615556"/>
                <a:ext cx="363112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2</a:t>
                </a:r>
                <a:r>
                  <a:rPr lang="en-US" sz="2000" dirty="0"/>
                  <a:t>. create index on materialized V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000" dirty="0"/>
                  <a:t>space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charset="0"/>
                      </a:rPr>
                      <m:t>Ω</m:t>
                    </m:r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𝑁</m:t>
                    </m:r>
                    <m:r>
                      <a:rPr lang="en-US" sz="2000" i="1" baseline="30000" dirty="0" smtClean="0">
                        <a:latin typeface="Cambria Math" charset="0"/>
                      </a:rPr>
                      <m:t>2</m:t>
                    </m:r>
                    <m:r>
                      <a:rPr lang="en-US" sz="20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i="1" baseline="300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000" dirty="0"/>
                  <a:t>answer in constant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615556"/>
                <a:ext cx="3631122" cy="1015663"/>
              </a:xfrm>
              <a:prstGeom prst="rect">
                <a:avLst/>
              </a:prstGeom>
              <a:blipFill>
                <a:blip r:embed="rId3"/>
                <a:stretch>
                  <a:fillRect l="-1394" t="-2469" r="-697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7200" y="3615556"/>
                <a:ext cx="43216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1.</a:t>
                </a:r>
                <a:r>
                  <a:rPr lang="en-US" sz="2000" dirty="0"/>
                  <a:t> run each access request from scratch</a:t>
                </a:r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000" dirty="0"/>
                  <a:t>no extra space needed</a:t>
                </a:r>
                <a:endParaRPr lang="en-US" sz="2000" baseline="30000" dirty="0"/>
              </a:p>
              <a:p>
                <a:pPr marL="742950" lvl="1" indent="-285750">
                  <a:buFont typeface="Arial" charset="0"/>
                  <a:buChar char="•"/>
                </a:pPr>
                <a:r>
                  <a:rPr lang="en-US" sz="2000" dirty="0"/>
                  <a:t>answer time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charset="0"/>
                      </a:rPr>
                      <m:t>Ω</m:t>
                    </m:r>
                    <m:r>
                      <a:rPr lang="en-US" sz="2000" i="1" dirty="0" smtClean="0">
                        <a:latin typeface="Cambria Math" charset="0"/>
                      </a:rPr>
                      <m:t>(</m:t>
                    </m:r>
                    <m:r>
                      <a:rPr lang="en-US" sz="2000" i="1" dirty="0" smtClean="0">
                        <a:latin typeface="Cambria Math" charset="0"/>
                      </a:rPr>
                      <m:t>𝑁</m:t>
                    </m:r>
                    <m:r>
                      <a:rPr lang="en-US" sz="20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5556"/>
                <a:ext cx="4321632" cy="1015663"/>
              </a:xfrm>
              <a:prstGeom prst="rect">
                <a:avLst/>
              </a:prstGeom>
              <a:blipFill>
                <a:blip r:embed="rId4"/>
                <a:stretch>
                  <a:fillRect l="-1466" t="-2469" r="-587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136" y="1876099"/>
            <a:ext cx="3937000" cy="3937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93099" y="5236680"/>
            <a:ext cx="5670142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AF1C1C"/>
                </a:solidFill>
              </a:rPr>
              <a:t>What exists between the two extremes?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cap="small" dirty="0">
                <a:solidFill>
                  <a:srgbClr val="2F2F28"/>
                </a:solidFill>
                <a:cs typeface="Corbel" charset="0"/>
              </a:rPr>
              <a:t>adorned views</a:t>
            </a:r>
            <a:r>
              <a:rPr lang="el-GR" cap="small" dirty="0">
                <a:solidFill>
                  <a:srgbClr val="2F2F28"/>
                </a:solidFill>
                <a:cs typeface="Corbel" charset="0"/>
              </a:rPr>
              <a:t> </a:t>
            </a:r>
            <a:endParaRPr lang="en-US" cap="small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1A3BA-0E98-7742-8399-1C634C282F17}" type="slidenum">
              <a:rPr lang="en-US" smtClean="0">
                <a:solidFill>
                  <a:srgbClr val="2F2F28"/>
                </a:solidFill>
                <a:cs typeface="Corbel" charset="0"/>
              </a:rPr>
              <a:t>9</a:t>
            </a:fld>
            <a:endParaRPr lang="en-US" dirty="0">
              <a:solidFill>
                <a:srgbClr val="2F2F28"/>
              </a:solidFill>
              <a:cs typeface="Corbe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806323"/>
            <a:ext cx="8145463" cy="4367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We consider the class of </a:t>
            </a:r>
            <a:r>
              <a:rPr lang="en-US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Conjunctive Queries</a:t>
            </a:r>
            <a:r>
              <a:rPr lang="el-GR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 (</a:t>
            </a:r>
            <a:r>
              <a:rPr lang="en-US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CQs</a:t>
            </a:r>
            <a:r>
              <a:rPr lang="el-GR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)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:</a:t>
            </a:r>
          </a:p>
          <a:p>
            <a:pPr marL="57150" indent="0">
              <a:buNone/>
            </a:pPr>
            <a:endParaRPr lang="en-US" sz="2600" dirty="0">
              <a:solidFill>
                <a:srgbClr val="2F2F28"/>
              </a:solidFill>
              <a:latin typeface="Corbel" charset="0"/>
              <a:ea typeface="Palatino" pitchFamily="2" charset="77"/>
              <a:cs typeface="Corbel" charset="0"/>
            </a:endParaRPr>
          </a:p>
          <a:p>
            <a:pPr marL="57150" indent="0">
              <a:buNone/>
            </a:pPr>
            <a:endParaRPr lang="en-US" sz="2600" dirty="0">
              <a:solidFill>
                <a:srgbClr val="2F2F28"/>
              </a:solidFill>
              <a:latin typeface="Corbel" charset="0"/>
              <a:ea typeface="Palatino" pitchFamily="2" charset="77"/>
              <a:cs typeface="Corbel" charset="0"/>
            </a:endParaRPr>
          </a:p>
          <a:p>
            <a:pPr marL="57150" indent="0">
              <a:buNone/>
            </a:pP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An </a:t>
            </a:r>
            <a:r>
              <a:rPr lang="en-US" sz="2600" u="sng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adorned view</a:t>
            </a:r>
            <a:r>
              <a:rPr lang="en-US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 </a:t>
            </a:r>
            <a:r>
              <a:rPr lang="en-US" sz="2600" dirty="0">
                <a:solidFill>
                  <a:srgbClr val="31A2AC"/>
                </a:solidFill>
                <a:latin typeface="Corbel" charset="0"/>
                <a:ea typeface="Palatino" pitchFamily="2" charset="77"/>
                <a:cs typeface="Corbel" charset="0"/>
              </a:rPr>
              <a:t>[Ullman ‘85] 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describes an access pattern where some variables are </a:t>
            </a:r>
            <a:r>
              <a:rPr lang="en-US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bound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 (</a:t>
            </a:r>
            <a:r>
              <a:rPr lang="en-US" sz="2600" i="1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b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) and others </a:t>
            </a:r>
            <a:r>
              <a:rPr lang="en-US" sz="2600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free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 (</a:t>
            </a:r>
            <a:r>
              <a:rPr lang="en-US" sz="2600" i="1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f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) </a:t>
            </a:r>
          </a:p>
          <a:p>
            <a:pPr marL="57150" indent="0">
              <a:buNone/>
            </a:pPr>
            <a:endParaRPr lang="en-US" sz="2600" dirty="0">
              <a:solidFill>
                <a:srgbClr val="2F2F28"/>
              </a:solidFill>
              <a:latin typeface="Corbel" charset="0"/>
              <a:ea typeface="Palatino" pitchFamily="2" charset="77"/>
              <a:cs typeface="Corbel" charset="0"/>
            </a:endParaRPr>
          </a:p>
          <a:p>
            <a:pPr marL="57150" indent="0">
              <a:buNone/>
            </a:pPr>
            <a:endParaRPr lang="en-US" sz="2600" dirty="0">
              <a:solidFill>
                <a:srgbClr val="2F2F28"/>
              </a:solidFill>
              <a:latin typeface="Corbel" charset="0"/>
              <a:ea typeface="Palatino" pitchFamily="2" charset="77"/>
              <a:cs typeface="Corbel" charset="0"/>
            </a:endParaRPr>
          </a:p>
          <a:p>
            <a:pPr marL="57150" indent="0">
              <a:buNone/>
            </a:pPr>
            <a:endParaRPr lang="en-US" sz="2600" dirty="0">
              <a:solidFill>
                <a:srgbClr val="2F2F28"/>
              </a:solidFill>
              <a:latin typeface="Corbel" charset="0"/>
              <a:ea typeface="Palatino" pitchFamily="2" charset="77"/>
              <a:cs typeface="Corbel" charset="0"/>
            </a:endParaRPr>
          </a:p>
          <a:p>
            <a:pPr marL="57150" indent="0">
              <a:buNone/>
            </a:pP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A CQ is </a:t>
            </a:r>
            <a:r>
              <a:rPr lang="en-US" sz="2600" u="sng" dirty="0">
                <a:solidFill>
                  <a:srgbClr val="AF1C1C"/>
                </a:solidFill>
                <a:latin typeface="Corbel" charset="0"/>
                <a:ea typeface="Palatino" pitchFamily="2" charset="77"/>
                <a:cs typeface="Corbel" charset="0"/>
              </a:rPr>
              <a:t>full</a:t>
            </a:r>
            <a:r>
              <a:rPr lang="en-US" sz="2600" dirty="0">
                <a:solidFill>
                  <a:srgbClr val="2F2F28"/>
                </a:solidFill>
                <a:latin typeface="Corbel" charset="0"/>
                <a:ea typeface="Palatino" pitchFamily="2" charset="77"/>
                <a:cs typeface="Corbel" charset="0"/>
              </a:rPr>
              <a:t> is every variable appears in the head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60" y="2543663"/>
            <a:ext cx="5080000" cy="34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560" y="4437112"/>
            <a:ext cx="5486400" cy="3937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11560" y="1196752"/>
            <a:ext cx="3566818" cy="18029"/>
          </a:xfrm>
          <a:prstGeom prst="line">
            <a:avLst/>
          </a:prstGeom>
          <a:ln>
            <a:solidFill>
              <a:srgbClr val="2F2F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5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APARIS@W88152TVYJZT3PP7" val="4404"/>
</p:tagLst>
</file>

<file path=ppt/theme/theme1.xml><?xml version="1.0" encoding="utf-8"?>
<a:theme xmlns:a="http://schemas.openxmlformats.org/drawingml/2006/main" name="Office Theme">
  <a:themeElements>
    <a:clrScheme name="paris-schem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32988</TotalTime>
  <Words>1419</Words>
  <Application>Microsoft Macintosh PowerPoint</Application>
  <PresentationFormat>On-screen Show (4:3)</PresentationFormat>
  <Paragraphs>364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Corbel</vt:lpstr>
      <vt:lpstr>Office Theme</vt:lpstr>
      <vt:lpstr>Tradeoffs between join materialization and enumeration</vt:lpstr>
      <vt:lpstr>introduction</vt:lpstr>
      <vt:lpstr>problem statement</vt:lpstr>
      <vt:lpstr>talk outline</vt:lpstr>
      <vt:lpstr>motivation</vt:lpstr>
      <vt:lpstr>framework </vt:lpstr>
      <vt:lpstr>example: graph data</vt:lpstr>
      <vt:lpstr>example: graph data</vt:lpstr>
      <vt:lpstr>adorned views </vt:lpstr>
      <vt:lpstr>query as a hypergraph</vt:lpstr>
      <vt:lpstr>fractional edge cover</vt:lpstr>
      <vt:lpstr>slack</vt:lpstr>
      <vt:lpstr>agm bound</vt:lpstr>
      <vt:lpstr>theorem #1</vt:lpstr>
      <vt:lpstr>example</vt:lpstr>
      <vt:lpstr>corollary of theorem #1</vt:lpstr>
      <vt:lpstr>fast set intersection</vt:lpstr>
      <vt:lpstr>delay-space tradeoff</vt:lpstr>
      <vt:lpstr>limitations of theorem #1</vt:lpstr>
      <vt:lpstr>tree decomposition</vt:lpstr>
      <vt:lpstr>all free variables</vt:lpstr>
      <vt:lpstr>connex tree decomposition</vt:lpstr>
      <vt:lpstr>beyond constant delay</vt:lpstr>
      <vt:lpstr>theorem #2</vt:lpstr>
      <vt:lpstr>talk outline</vt:lpstr>
      <vt:lpstr>motivation</vt:lpstr>
      <vt:lpstr>framework </vt:lpstr>
      <vt:lpstr>theorem #3</vt:lpstr>
      <vt:lpstr>talk outline</vt:lpstr>
      <vt:lpstr>open questions</vt:lpstr>
      <vt:lpstr>Thank You !</vt:lpstr>
    </vt:vector>
  </TitlesOfParts>
  <Company>ntua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Query-Based Data Pricing</dc:title>
  <dc:creator>Paris</dc:creator>
  <cp:lastModifiedBy>Paris Koutris</cp:lastModifiedBy>
  <cp:revision>9700</cp:revision>
  <dcterms:created xsi:type="dcterms:W3CDTF">2012-01-23T07:00:32Z</dcterms:created>
  <dcterms:modified xsi:type="dcterms:W3CDTF">2022-08-04T07:39:44Z</dcterms:modified>
</cp:coreProperties>
</file>