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1" r:id="rId2"/>
    <p:sldId id="551" r:id="rId3"/>
    <p:sldId id="609" r:id="rId4"/>
    <p:sldId id="608" r:id="rId5"/>
    <p:sldId id="610" r:id="rId6"/>
    <p:sldId id="583" r:id="rId7"/>
    <p:sldId id="580" r:id="rId8"/>
    <p:sldId id="581" r:id="rId9"/>
    <p:sldId id="599" r:id="rId10"/>
    <p:sldId id="600" r:id="rId11"/>
    <p:sldId id="601" r:id="rId12"/>
    <p:sldId id="602" r:id="rId13"/>
    <p:sldId id="603" r:id="rId14"/>
    <p:sldId id="604" r:id="rId15"/>
    <p:sldId id="591" r:id="rId16"/>
    <p:sldId id="592" r:id="rId17"/>
    <p:sldId id="597" r:id="rId18"/>
    <p:sldId id="552" r:id="rId19"/>
    <p:sldId id="555" r:id="rId20"/>
    <p:sldId id="556" r:id="rId21"/>
    <p:sldId id="553" r:id="rId22"/>
    <p:sldId id="554" r:id="rId23"/>
    <p:sldId id="557" r:id="rId24"/>
    <p:sldId id="558" r:id="rId25"/>
    <p:sldId id="559" r:id="rId26"/>
    <p:sldId id="560" r:id="rId27"/>
    <p:sldId id="561" r:id="rId28"/>
    <p:sldId id="562" r:id="rId29"/>
    <p:sldId id="563" r:id="rId30"/>
    <p:sldId id="572" r:id="rId31"/>
    <p:sldId id="564" r:id="rId32"/>
    <p:sldId id="565" r:id="rId33"/>
    <p:sldId id="566" r:id="rId34"/>
    <p:sldId id="567" r:id="rId35"/>
    <p:sldId id="568" r:id="rId36"/>
    <p:sldId id="569" r:id="rId37"/>
    <p:sldId id="570" r:id="rId38"/>
    <p:sldId id="571" r:id="rId39"/>
    <p:sldId id="573" r:id="rId40"/>
    <p:sldId id="605" r:id="rId41"/>
    <p:sldId id="607" r:id="rId42"/>
    <p:sldId id="606" r:id="rId4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柏瑜 廖" initials="柏瑜" lastIdx="1" clrIdx="0">
    <p:extLst>
      <p:ext uri="{19B8F6BF-5375-455C-9EA6-DF929625EA0E}">
        <p15:presenceInfo xmlns:p15="http://schemas.microsoft.com/office/powerpoint/2012/main" userId="74a4e6afbb8d1c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D2A36A-D46A-4F6A-91B7-93A042E8E0D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ACCD4C5-A26C-49A4-80E8-B6F1D7056D10}">
      <dgm:prSet/>
      <dgm:spPr/>
      <dgm:t>
        <a:bodyPr/>
        <a:lstStyle/>
        <a:p>
          <a:r>
            <a:rPr lang="zh-TW"/>
            <a:t>傳送檔案，我們剛剛學習了傳送字串，但是</a:t>
          </a:r>
          <a:r>
            <a:rPr lang="en-US"/>
            <a:t>Socket</a:t>
          </a:r>
          <a:r>
            <a:rPr lang="zh-TW"/>
            <a:t>常應用在傳送檔案方面。</a:t>
          </a:r>
          <a:endParaRPr lang="en-US"/>
        </a:p>
      </dgm:t>
    </dgm:pt>
    <dgm:pt modelId="{C6EB5518-54BD-49F6-B54A-23E14ADE8F40}" type="parTrans" cxnId="{62695CDA-2EAB-4458-92D0-C156FA480FF5}">
      <dgm:prSet/>
      <dgm:spPr/>
      <dgm:t>
        <a:bodyPr/>
        <a:lstStyle/>
        <a:p>
          <a:endParaRPr lang="en-US"/>
        </a:p>
      </dgm:t>
    </dgm:pt>
    <dgm:pt modelId="{65B028B1-89C5-462F-97C1-EC8B4C238A16}" type="sibTrans" cxnId="{62695CDA-2EAB-4458-92D0-C156FA480FF5}">
      <dgm:prSet/>
      <dgm:spPr/>
      <dgm:t>
        <a:bodyPr/>
        <a:lstStyle/>
        <a:p>
          <a:endParaRPr lang="en-US"/>
        </a:p>
      </dgm:t>
    </dgm:pt>
    <dgm:pt modelId="{D0DA0B46-86DC-4ED4-A024-75781CDE52C8}">
      <dgm:prSet/>
      <dgm:spPr/>
      <dgm:t>
        <a:bodyPr/>
        <a:lstStyle/>
        <a:p>
          <a:r>
            <a:rPr lang="zh-TW"/>
            <a:t>試著傳一段</a:t>
          </a:r>
          <a:r>
            <a:rPr lang="en-US"/>
            <a:t>TXT</a:t>
          </a:r>
          <a:r>
            <a:rPr lang="zh-TW"/>
            <a:t>檔案。</a:t>
          </a:r>
          <a:endParaRPr lang="en-US"/>
        </a:p>
      </dgm:t>
    </dgm:pt>
    <dgm:pt modelId="{8F549E14-7D6B-43E7-958B-80C1594C263F}" type="parTrans" cxnId="{E526EE61-5E2D-4A15-BD31-BA02A4A9D25F}">
      <dgm:prSet/>
      <dgm:spPr/>
      <dgm:t>
        <a:bodyPr/>
        <a:lstStyle/>
        <a:p>
          <a:endParaRPr lang="en-US"/>
        </a:p>
      </dgm:t>
    </dgm:pt>
    <dgm:pt modelId="{4E549F6B-A1BE-44F3-B4D2-CB8558AE07AD}" type="sibTrans" cxnId="{E526EE61-5E2D-4A15-BD31-BA02A4A9D25F}">
      <dgm:prSet/>
      <dgm:spPr/>
      <dgm:t>
        <a:bodyPr/>
        <a:lstStyle/>
        <a:p>
          <a:endParaRPr lang="en-US"/>
        </a:p>
      </dgm:t>
    </dgm:pt>
    <dgm:pt modelId="{38C624AB-8DC2-461F-B095-EDB06CBCF002}">
      <dgm:prSet/>
      <dgm:spPr/>
      <dgm:t>
        <a:bodyPr/>
        <a:lstStyle/>
        <a:p>
          <a:r>
            <a:rPr lang="zh-TW"/>
            <a:t>我們在傳送檔案時，試著將內容以一行一行的方式進行讀取</a:t>
          </a:r>
          <a:endParaRPr lang="en-US"/>
        </a:p>
      </dgm:t>
    </dgm:pt>
    <dgm:pt modelId="{559D90F4-4930-4AF3-91EB-7AA969F84FCC}" type="parTrans" cxnId="{ED057A16-742F-4CE9-A19C-AA1776C4FDDF}">
      <dgm:prSet/>
      <dgm:spPr/>
      <dgm:t>
        <a:bodyPr/>
        <a:lstStyle/>
        <a:p>
          <a:endParaRPr lang="en-US"/>
        </a:p>
      </dgm:t>
    </dgm:pt>
    <dgm:pt modelId="{86F8DE67-FE45-4C47-A4AA-33756017D4FF}" type="sibTrans" cxnId="{ED057A16-742F-4CE9-A19C-AA1776C4FDDF}">
      <dgm:prSet/>
      <dgm:spPr/>
      <dgm:t>
        <a:bodyPr/>
        <a:lstStyle/>
        <a:p>
          <a:endParaRPr lang="en-US"/>
        </a:p>
      </dgm:t>
    </dgm:pt>
    <dgm:pt modelId="{710C6B9E-04A6-4F48-9C21-EC30A90247F0}">
      <dgm:prSet/>
      <dgm:spPr/>
      <dgm:t>
        <a:bodyPr/>
        <a:lstStyle/>
        <a:p>
          <a:r>
            <a:rPr lang="zh-TW"/>
            <a:t>記住，傳檔案時要使用</a:t>
          </a:r>
          <a:r>
            <a:rPr lang="en-US"/>
            <a:t>binary</a:t>
          </a:r>
          <a:r>
            <a:rPr lang="zh-TW"/>
            <a:t>才能進行傳輸</a:t>
          </a:r>
          <a:endParaRPr lang="en-US"/>
        </a:p>
      </dgm:t>
    </dgm:pt>
    <dgm:pt modelId="{D371FE7C-B290-4D2E-B8DD-713622FBA77C}" type="parTrans" cxnId="{C194ABB1-66E5-4F9F-95C2-B5A436C97111}">
      <dgm:prSet/>
      <dgm:spPr/>
      <dgm:t>
        <a:bodyPr/>
        <a:lstStyle/>
        <a:p>
          <a:endParaRPr lang="en-US"/>
        </a:p>
      </dgm:t>
    </dgm:pt>
    <dgm:pt modelId="{5D34BC75-378D-4CBF-9AA8-3A8695E2897A}" type="sibTrans" cxnId="{C194ABB1-66E5-4F9F-95C2-B5A436C97111}">
      <dgm:prSet/>
      <dgm:spPr/>
      <dgm:t>
        <a:bodyPr/>
        <a:lstStyle/>
        <a:p>
          <a:endParaRPr lang="en-US"/>
        </a:p>
      </dgm:t>
    </dgm:pt>
    <dgm:pt modelId="{0F989931-F36D-424A-8EF8-6C24B4277A51}" type="pres">
      <dgm:prSet presAssocID="{A9D2A36A-D46A-4F6A-91B7-93A042E8E0DE}" presName="vert0" presStyleCnt="0">
        <dgm:presLayoutVars>
          <dgm:dir/>
          <dgm:animOne val="branch"/>
          <dgm:animLvl val="lvl"/>
        </dgm:presLayoutVars>
      </dgm:prSet>
      <dgm:spPr/>
      <dgm:t>
        <a:bodyPr/>
        <a:lstStyle/>
        <a:p>
          <a:endParaRPr lang="zh-TW" altLang="en-US"/>
        </a:p>
      </dgm:t>
    </dgm:pt>
    <dgm:pt modelId="{828D2043-7B75-4A48-9FDF-EF80EC1C0792}" type="pres">
      <dgm:prSet presAssocID="{9ACCD4C5-A26C-49A4-80E8-B6F1D7056D10}" presName="thickLine" presStyleLbl="alignNode1" presStyleIdx="0" presStyleCnt="4"/>
      <dgm:spPr/>
    </dgm:pt>
    <dgm:pt modelId="{C95D677B-2258-46E1-9EF7-0EC69EA1350F}" type="pres">
      <dgm:prSet presAssocID="{9ACCD4C5-A26C-49A4-80E8-B6F1D7056D10}" presName="horz1" presStyleCnt="0"/>
      <dgm:spPr/>
    </dgm:pt>
    <dgm:pt modelId="{FD46E4B1-8003-4EEE-9AF2-4EFA9E912BBB}" type="pres">
      <dgm:prSet presAssocID="{9ACCD4C5-A26C-49A4-80E8-B6F1D7056D10}" presName="tx1" presStyleLbl="revTx" presStyleIdx="0" presStyleCnt="4"/>
      <dgm:spPr/>
      <dgm:t>
        <a:bodyPr/>
        <a:lstStyle/>
        <a:p>
          <a:endParaRPr lang="zh-TW" altLang="en-US"/>
        </a:p>
      </dgm:t>
    </dgm:pt>
    <dgm:pt modelId="{EBB8638C-8C60-49A0-B7F1-6C433F5469C3}" type="pres">
      <dgm:prSet presAssocID="{9ACCD4C5-A26C-49A4-80E8-B6F1D7056D10}" presName="vert1" presStyleCnt="0"/>
      <dgm:spPr/>
    </dgm:pt>
    <dgm:pt modelId="{94DC97AE-7284-44DF-AA09-3B57BB623A24}" type="pres">
      <dgm:prSet presAssocID="{D0DA0B46-86DC-4ED4-A024-75781CDE52C8}" presName="thickLine" presStyleLbl="alignNode1" presStyleIdx="1" presStyleCnt="4"/>
      <dgm:spPr/>
    </dgm:pt>
    <dgm:pt modelId="{3BD67DF4-E270-4E40-A8F9-DA9C1BCA215E}" type="pres">
      <dgm:prSet presAssocID="{D0DA0B46-86DC-4ED4-A024-75781CDE52C8}" presName="horz1" presStyleCnt="0"/>
      <dgm:spPr/>
    </dgm:pt>
    <dgm:pt modelId="{F7035782-5EAB-4B0F-A4A4-26C14414F947}" type="pres">
      <dgm:prSet presAssocID="{D0DA0B46-86DC-4ED4-A024-75781CDE52C8}" presName="tx1" presStyleLbl="revTx" presStyleIdx="1" presStyleCnt="4"/>
      <dgm:spPr/>
      <dgm:t>
        <a:bodyPr/>
        <a:lstStyle/>
        <a:p>
          <a:endParaRPr lang="zh-TW" altLang="en-US"/>
        </a:p>
      </dgm:t>
    </dgm:pt>
    <dgm:pt modelId="{EAAA5123-031B-4205-811B-173757DE58CC}" type="pres">
      <dgm:prSet presAssocID="{D0DA0B46-86DC-4ED4-A024-75781CDE52C8}" presName="vert1" presStyleCnt="0"/>
      <dgm:spPr/>
    </dgm:pt>
    <dgm:pt modelId="{760C1467-115A-4ED1-843C-D3CE4B073C7F}" type="pres">
      <dgm:prSet presAssocID="{38C624AB-8DC2-461F-B095-EDB06CBCF002}" presName="thickLine" presStyleLbl="alignNode1" presStyleIdx="2" presStyleCnt="4"/>
      <dgm:spPr/>
    </dgm:pt>
    <dgm:pt modelId="{754E1143-3A01-42DE-97A8-8C440ED8B08B}" type="pres">
      <dgm:prSet presAssocID="{38C624AB-8DC2-461F-B095-EDB06CBCF002}" presName="horz1" presStyleCnt="0"/>
      <dgm:spPr/>
    </dgm:pt>
    <dgm:pt modelId="{A40A4E46-6E48-455E-8F39-2D727ACE6C6F}" type="pres">
      <dgm:prSet presAssocID="{38C624AB-8DC2-461F-B095-EDB06CBCF002}" presName="tx1" presStyleLbl="revTx" presStyleIdx="2" presStyleCnt="4"/>
      <dgm:spPr/>
      <dgm:t>
        <a:bodyPr/>
        <a:lstStyle/>
        <a:p>
          <a:endParaRPr lang="zh-TW" altLang="en-US"/>
        </a:p>
      </dgm:t>
    </dgm:pt>
    <dgm:pt modelId="{9F92823E-B0BF-4EF3-B093-5A15D29B1545}" type="pres">
      <dgm:prSet presAssocID="{38C624AB-8DC2-461F-B095-EDB06CBCF002}" presName="vert1" presStyleCnt="0"/>
      <dgm:spPr/>
    </dgm:pt>
    <dgm:pt modelId="{5837487B-878C-4877-B552-F222BF52F1EC}" type="pres">
      <dgm:prSet presAssocID="{710C6B9E-04A6-4F48-9C21-EC30A90247F0}" presName="thickLine" presStyleLbl="alignNode1" presStyleIdx="3" presStyleCnt="4"/>
      <dgm:spPr/>
    </dgm:pt>
    <dgm:pt modelId="{89A452DF-516F-4257-8356-A8A92EE77F67}" type="pres">
      <dgm:prSet presAssocID="{710C6B9E-04A6-4F48-9C21-EC30A90247F0}" presName="horz1" presStyleCnt="0"/>
      <dgm:spPr/>
    </dgm:pt>
    <dgm:pt modelId="{509D5894-3AD9-411B-89D2-5F6492630411}" type="pres">
      <dgm:prSet presAssocID="{710C6B9E-04A6-4F48-9C21-EC30A90247F0}" presName="tx1" presStyleLbl="revTx" presStyleIdx="3" presStyleCnt="4"/>
      <dgm:spPr/>
      <dgm:t>
        <a:bodyPr/>
        <a:lstStyle/>
        <a:p>
          <a:endParaRPr lang="zh-TW" altLang="en-US"/>
        </a:p>
      </dgm:t>
    </dgm:pt>
    <dgm:pt modelId="{78A88B2F-A2CF-4E01-B335-91EE428EEEEB}" type="pres">
      <dgm:prSet presAssocID="{710C6B9E-04A6-4F48-9C21-EC30A90247F0}" presName="vert1" presStyleCnt="0"/>
      <dgm:spPr/>
    </dgm:pt>
  </dgm:ptLst>
  <dgm:cxnLst>
    <dgm:cxn modelId="{C194ABB1-66E5-4F9F-95C2-B5A436C97111}" srcId="{A9D2A36A-D46A-4F6A-91B7-93A042E8E0DE}" destId="{710C6B9E-04A6-4F48-9C21-EC30A90247F0}" srcOrd="3" destOrd="0" parTransId="{D371FE7C-B290-4D2E-B8DD-713622FBA77C}" sibTransId="{5D34BC75-378D-4CBF-9AA8-3A8695E2897A}"/>
    <dgm:cxn modelId="{E526EE61-5E2D-4A15-BD31-BA02A4A9D25F}" srcId="{A9D2A36A-D46A-4F6A-91B7-93A042E8E0DE}" destId="{D0DA0B46-86DC-4ED4-A024-75781CDE52C8}" srcOrd="1" destOrd="0" parTransId="{8F549E14-7D6B-43E7-958B-80C1594C263F}" sibTransId="{4E549F6B-A1BE-44F3-B4D2-CB8558AE07AD}"/>
    <dgm:cxn modelId="{ED057A16-742F-4CE9-A19C-AA1776C4FDDF}" srcId="{A9D2A36A-D46A-4F6A-91B7-93A042E8E0DE}" destId="{38C624AB-8DC2-461F-B095-EDB06CBCF002}" srcOrd="2" destOrd="0" parTransId="{559D90F4-4930-4AF3-91EB-7AA969F84FCC}" sibTransId="{86F8DE67-FE45-4C47-A4AA-33756017D4FF}"/>
    <dgm:cxn modelId="{62695CDA-2EAB-4458-92D0-C156FA480FF5}" srcId="{A9D2A36A-D46A-4F6A-91B7-93A042E8E0DE}" destId="{9ACCD4C5-A26C-49A4-80E8-B6F1D7056D10}" srcOrd="0" destOrd="0" parTransId="{C6EB5518-54BD-49F6-B54A-23E14ADE8F40}" sibTransId="{65B028B1-89C5-462F-97C1-EC8B4C238A16}"/>
    <dgm:cxn modelId="{CD1ED7FC-96D9-4E06-81F1-BB3A649D0BD8}" type="presOf" srcId="{D0DA0B46-86DC-4ED4-A024-75781CDE52C8}" destId="{F7035782-5EAB-4B0F-A4A4-26C14414F947}" srcOrd="0" destOrd="0" presId="urn:microsoft.com/office/officeart/2008/layout/LinedList"/>
    <dgm:cxn modelId="{EFEE4B11-9A88-48EA-93D4-0977C1A93D51}" type="presOf" srcId="{A9D2A36A-D46A-4F6A-91B7-93A042E8E0DE}" destId="{0F989931-F36D-424A-8EF8-6C24B4277A51}" srcOrd="0" destOrd="0" presId="urn:microsoft.com/office/officeart/2008/layout/LinedList"/>
    <dgm:cxn modelId="{B8A6DDCD-3C31-47FB-A448-F86FFE0741E3}" type="presOf" srcId="{38C624AB-8DC2-461F-B095-EDB06CBCF002}" destId="{A40A4E46-6E48-455E-8F39-2D727ACE6C6F}" srcOrd="0" destOrd="0" presId="urn:microsoft.com/office/officeart/2008/layout/LinedList"/>
    <dgm:cxn modelId="{44DFD66F-8ADA-4B6D-A7F7-D47656279027}" type="presOf" srcId="{710C6B9E-04A6-4F48-9C21-EC30A90247F0}" destId="{509D5894-3AD9-411B-89D2-5F6492630411}" srcOrd="0" destOrd="0" presId="urn:microsoft.com/office/officeart/2008/layout/LinedList"/>
    <dgm:cxn modelId="{95BBC796-45DD-4219-9EA9-0DE24A8F0D68}" type="presOf" srcId="{9ACCD4C5-A26C-49A4-80E8-B6F1D7056D10}" destId="{FD46E4B1-8003-4EEE-9AF2-4EFA9E912BBB}" srcOrd="0" destOrd="0" presId="urn:microsoft.com/office/officeart/2008/layout/LinedList"/>
    <dgm:cxn modelId="{82D5158D-225D-44F6-BB1F-23670062C0C5}" type="presParOf" srcId="{0F989931-F36D-424A-8EF8-6C24B4277A51}" destId="{828D2043-7B75-4A48-9FDF-EF80EC1C0792}" srcOrd="0" destOrd="0" presId="urn:microsoft.com/office/officeart/2008/layout/LinedList"/>
    <dgm:cxn modelId="{6B31AA30-4DBC-4036-9CCA-6DB9CCFD3349}" type="presParOf" srcId="{0F989931-F36D-424A-8EF8-6C24B4277A51}" destId="{C95D677B-2258-46E1-9EF7-0EC69EA1350F}" srcOrd="1" destOrd="0" presId="urn:microsoft.com/office/officeart/2008/layout/LinedList"/>
    <dgm:cxn modelId="{BE5EED0A-3268-4500-ACE4-6574DBCE1AF5}" type="presParOf" srcId="{C95D677B-2258-46E1-9EF7-0EC69EA1350F}" destId="{FD46E4B1-8003-4EEE-9AF2-4EFA9E912BBB}" srcOrd="0" destOrd="0" presId="urn:microsoft.com/office/officeart/2008/layout/LinedList"/>
    <dgm:cxn modelId="{344B9A13-9A03-48D1-8A1A-4EA2A784F0F8}" type="presParOf" srcId="{C95D677B-2258-46E1-9EF7-0EC69EA1350F}" destId="{EBB8638C-8C60-49A0-B7F1-6C433F5469C3}" srcOrd="1" destOrd="0" presId="urn:microsoft.com/office/officeart/2008/layout/LinedList"/>
    <dgm:cxn modelId="{87B24883-8D06-4907-9934-432518330665}" type="presParOf" srcId="{0F989931-F36D-424A-8EF8-6C24B4277A51}" destId="{94DC97AE-7284-44DF-AA09-3B57BB623A24}" srcOrd="2" destOrd="0" presId="urn:microsoft.com/office/officeart/2008/layout/LinedList"/>
    <dgm:cxn modelId="{C97637E5-7497-49C5-B943-92AB3CE562BE}" type="presParOf" srcId="{0F989931-F36D-424A-8EF8-6C24B4277A51}" destId="{3BD67DF4-E270-4E40-A8F9-DA9C1BCA215E}" srcOrd="3" destOrd="0" presId="urn:microsoft.com/office/officeart/2008/layout/LinedList"/>
    <dgm:cxn modelId="{8BB0AC45-079D-41D1-85BD-E2B3F353363C}" type="presParOf" srcId="{3BD67DF4-E270-4E40-A8F9-DA9C1BCA215E}" destId="{F7035782-5EAB-4B0F-A4A4-26C14414F947}" srcOrd="0" destOrd="0" presId="urn:microsoft.com/office/officeart/2008/layout/LinedList"/>
    <dgm:cxn modelId="{31D450E3-2FC1-437C-8D7E-A9DD15493BEB}" type="presParOf" srcId="{3BD67DF4-E270-4E40-A8F9-DA9C1BCA215E}" destId="{EAAA5123-031B-4205-811B-173757DE58CC}" srcOrd="1" destOrd="0" presId="urn:microsoft.com/office/officeart/2008/layout/LinedList"/>
    <dgm:cxn modelId="{C2DB31DD-2A25-44C5-B706-5000C155E344}" type="presParOf" srcId="{0F989931-F36D-424A-8EF8-6C24B4277A51}" destId="{760C1467-115A-4ED1-843C-D3CE4B073C7F}" srcOrd="4" destOrd="0" presId="urn:microsoft.com/office/officeart/2008/layout/LinedList"/>
    <dgm:cxn modelId="{282CC732-CDAA-4DD8-A13B-F483F3A011DC}" type="presParOf" srcId="{0F989931-F36D-424A-8EF8-6C24B4277A51}" destId="{754E1143-3A01-42DE-97A8-8C440ED8B08B}" srcOrd="5" destOrd="0" presId="urn:microsoft.com/office/officeart/2008/layout/LinedList"/>
    <dgm:cxn modelId="{3F1FEF4F-2F41-4737-B48B-C994C47D45D7}" type="presParOf" srcId="{754E1143-3A01-42DE-97A8-8C440ED8B08B}" destId="{A40A4E46-6E48-455E-8F39-2D727ACE6C6F}" srcOrd="0" destOrd="0" presId="urn:microsoft.com/office/officeart/2008/layout/LinedList"/>
    <dgm:cxn modelId="{5ED1E624-F8A0-4C51-A88B-773A5D2EA545}" type="presParOf" srcId="{754E1143-3A01-42DE-97A8-8C440ED8B08B}" destId="{9F92823E-B0BF-4EF3-B093-5A15D29B1545}" srcOrd="1" destOrd="0" presId="urn:microsoft.com/office/officeart/2008/layout/LinedList"/>
    <dgm:cxn modelId="{5E256484-3544-4289-816F-4905DC5E26FD}" type="presParOf" srcId="{0F989931-F36D-424A-8EF8-6C24B4277A51}" destId="{5837487B-878C-4877-B552-F222BF52F1EC}" srcOrd="6" destOrd="0" presId="urn:microsoft.com/office/officeart/2008/layout/LinedList"/>
    <dgm:cxn modelId="{806D8033-9587-4C4B-B6D8-A4B4FA5CDBB9}" type="presParOf" srcId="{0F989931-F36D-424A-8EF8-6C24B4277A51}" destId="{89A452DF-516F-4257-8356-A8A92EE77F67}" srcOrd="7" destOrd="0" presId="urn:microsoft.com/office/officeart/2008/layout/LinedList"/>
    <dgm:cxn modelId="{F40A443E-1D98-46F4-9EEF-4F3D3864E44F}" type="presParOf" srcId="{89A452DF-516F-4257-8356-A8A92EE77F67}" destId="{509D5894-3AD9-411B-89D2-5F6492630411}" srcOrd="0" destOrd="0" presId="urn:microsoft.com/office/officeart/2008/layout/LinedList"/>
    <dgm:cxn modelId="{72D87D83-3403-401C-9B7F-FFE7748544A7}" type="presParOf" srcId="{89A452DF-516F-4257-8356-A8A92EE77F67}" destId="{78A88B2F-A2CF-4E01-B335-91EE428EEE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D2043-7B75-4A48-9FDF-EF80EC1C0792}">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46E4B1-8003-4EEE-9AF2-4EFA9E912BBB}">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TW" sz="2800" kern="1200"/>
            <a:t>傳送檔案，我們剛剛學習了傳送字串，但是</a:t>
          </a:r>
          <a:r>
            <a:rPr lang="en-US" sz="2800" kern="1200"/>
            <a:t>Socket</a:t>
          </a:r>
          <a:r>
            <a:rPr lang="zh-TW" sz="2800" kern="1200"/>
            <a:t>常應用在傳送檔案方面。</a:t>
          </a:r>
          <a:endParaRPr lang="en-US" sz="2800" kern="1200"/>
        </a:p>
      </dsp:txBody>
      <dsp:txXfrm>
        <a:off x="0" y="0"/>
        <a:ext cx="10515600" cy="1087834"/>
      </dsp:txXfrm>
    </dsp:sp>
    <dsp:sp modelId="{94DC97AE-7284-44DF-AA09-3B57BB623A24}">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035782-5EAB-4B0F-A4A4-26C14414F947}">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TW" sz="2800" kern="1200"/>
            <a:t>試著傳一段</a:t>
          </a:r>
          <a:r>
            <a:rPr lang="en-US" sz="2800" kern="1200"/>
            <a:t>TXT</a:t>
          </a:r>
          <a:r>
            <a:rPr lang="zh-TW" sz="2800" kern="1200"/>
            <a:t>檔案。</a:t>
          </a:r>
          <a:endParaRPr lang="en-US" sz="2800" kern="1200"/>
        </a:p>
      </dsp:txBody>
      <dsp:txXfrm>
        <a:off x="0" y="1087834"/>
        <a:ext cx="10515600" cy="1087834"/>
      </dsp:txXfrm>
    </dsp:sp>
    <dsp:sp modelId="{760C1467-115A-4ED1-843C-D3CE4B073C7F}">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0A4E46-6E48-455E-8F39-2D727ACE6C6F}">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TW" sz="2800" kern="1200"/>
            <a:t>我們在傳送檔案時，試著將內容以一行一行的方式進行讀取</a:t>
          </a:r>
          <a:endParaRPr lang="en-US" sz="2800" kern="1200"/>
        </a:p>
      </dsp:txBody>
      <dsp:txXfrm>
        <a:off x="0" y="2175669"/>
        <a:ext cx="10515600" cy="1087834"/>
      </dsp:txXfrm>
    </dsp:sp>
    <dsp:sp modelId="{5837487B-878C-4877-B552-F222BF52F1EC}">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9D5894-3AD9-411B-89D2-5F6492630411}">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TW" sz="2800" kern="1200"/>
            <a:t>記住，傳檔案時要使用</a:t>
          </a:r>
          <a:r>
            <a:rPr lang="en-US" sz="2800" kern="1200"/>
            <a:t>binary</a:t>
          </a:r>
          <a:r>
            <a:rPr lang="zh-TW" sz="2800" kern="1200"/>
            <a:t>才能進行傳輸</a:t>
          </a:r>
          <a:endParaRPr lang="en-US" sz="2800" kern="1200"/>
        </a:p>
      </dsp:txBody>
      <dsp:txXfrm>
        <a:off x="0" y="3263503"/>
        <a:ext cx="10515600" cy="10878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E16AA-BCFB-4FC1-A99B-BC7EFCB7B593}" type="datetimeFigureOut">
              <a:rPr lang="zh-TW" altLang="en-US" smtClean="0"/>
              <a:t>2020/9/11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293C4-9D80-41F9-BAB1-E77910F6A5AB}" type="slidenum">
              <a:rPr lang="zh-TW" altLang="en-US" smtClean="0"/>
              <a:t>‹#›</a:t>
            </a:fld>
            <a:endParaRPr lang="zh-TW" altLang="en-US"/>
          </a:p>
        </p:txBody>
      </p:sp>
    </p:spTree>
    <p:extLst>
      <p:ext uri="{BB962C8B-B14F-4D97-AF65-F5344CB8AC3E}">
        <p14:creationId xmlns:p14="http://schemas.microsoft.com/office/powerpoint/2010/main" val="357773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1A9697-0E4C-4F74-9F09-FDAF507CA2B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F494DBC-64B2-450A-A1BB-1ABAAD03D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F758738-7FB0-49F8-965E-95C195E34AC2}"/>
              </a:ext>
            </a:extLst>
          </p:cNvPr>
          <p:cNvSpPr>
            <a:spLocks noGrp="1"/>
          </p:cNvSpPr>
          <p:nvPr>
            <p:ph type="dt" sz="half" idx="10"/>
          </p:nvPr>
        </p:nvSpPr>
        <p:spPr/>
        <p:txBody>
          <a:bodyPr/>
          <a:lstStyle/>
          <a:p>
            <a:fld id="{811370A4-3422-4FA3-8663-12D14D03EC5B}" type="datetimeFigureOut">
              <a:rPr lang="zh-TW" altLang="en-US" smtClean="0"/>
              <a:t>2020/9/11</a:t>
            </a:fld>
            <a:endParaRPr lang="zh-TW" altLang="en-US"/>
          </a:p>
        </p:txBody>
      </p:sp>
      <p:sp>
        <p:nvSpPr>
          <p:cNvPr id="5" name="頁尾版面配置區 4">
            <a:extLst>
              <a:ext uri="{FF2B5EF4-FFF2-40B4-BE49-F238E27FC236}">
                <a16:creationId xmlns:a16="http://schemas.microsoft.com/office/drawing/2014/main" id="{64863F8E-3C6F-4BD3-9CB4-921DF7C8E44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EA2A739-C8AA-47AD-BA6B-BA725796B44B}"/>
              </a:ext>
            </a:extLst>
          </p:cNvPr>
          <p:cNvSpPr>
            <a:spLocks noGrp="1"/>
          </p:cNvSpPr>
          <p:nvPr>
            <p:ph type="sldNum" sz="quarter" idx="12"/>
          </p:nvPr>
        </p:nvSpPr>
        <p:spPr/>
        <p:txBody>
          <a:bodyPr/>
          <a:lstStyle/>
          <a:p>
            <a:fld id="{AECB6E32-8CD6-4543-AF1A-4BFBE5F4BD47}" type="slidenum">
              <a:rPr lang="zh-TW" altLang="en-US" smtClean="0"/>
              <a:t>‹#›</a:t>
            </a:fld>
            <a:endParaRPr lang="zh-TW" altLang="en-US"/>
          </a:p>
        </p:txBody>
      </p:sp>
    </p:spTree>
    <p:extLst>
      <p:ext uri="{BB962C8B-B14F-4D97-AF65-F5344CB8AC3E}">
        <p14:creationId xmlns:p14="http://schemas.microsoft.com/office/powerpoint/2010/main" val="334526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A31A72-A2EC-4E18-8165-71030DD7561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97C9FF6-793A-4727-BE01-4A2AA9858334}"/>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2ED03F-BE1C-47F6-97CB-DF266067EE45}"/>
              </a:ext>
            </a:extLst>
          </p:cNvPr>
          <p:cNvSpPr>
            <a:spLocks noGrp="1"/>
          </p:cNvSpPr>
          <p:nvPr>
            <p:ph type="dt" sz="half" idx="10"/>
          </p:nvPr>
        </p:nvSpPr>
        <p:spPr/>
        <p:txBody>
          <a:bodyPr/>
          <a:lstStyle/>
          <a:p>
            <a:fld id="{811370A4-3422-4FA3-8663-12D14D03EC5B}" type="datetimeFigureOut">
              <a:rPr lang="zh-TW" altLang="en-US" smtClean="0"/>
              <a:t>2020/9/11</a:t>
            </a:fld>
            <a:endParaRPr lang="zh-TW" altLang="en-US"/>
          </a:p>
        </p:txBody>
      </p:sp>
      <p:sp>
        <p:nvSpPr>
          <p:cNvPr id="5" name="頁尾版面配置區 4">
            <a:extLst>
              <a:ext uri="{FF2B5EF4-FFF2-40B4-BE49-F238E27FC236}">
                <a16:creationId xmlns:a16="http://schemas.microsoft.com/office/drawing/2014/main" id="{2F39BAAD-743C-4BA2-B71E-5BAFE31583B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20A43CE-CDF7-42BC-B04E-843793D94607}"/>
              </a:ext>
            </a:extLst>
          </p:cNvPr>
          <p:cNvSpPr>
            <a:spLocks noGrp="1"/>
          </p:cNvSpPr>
          <p:nvPr>
            <p:ph type="sldNum" sz="quarter" idx="12"/>
          </p:nvPr>
        </p:nvSpPr>
        <p:spPr/>
        <p:txBody>
          <a:bodyPr/>
          <a:lstStyle/>
          <a:p>
            <a:fld id="{AECB6E32-8CD6-4543-AF1A-4BFBE5F4BD47}" type="slidenum">
              <a:rPr lang="zh-TW" altLang="en-US" smtClean="0"/>
              <a:t>‹#›</a:t>
            </a:fld>
            <a:endParaRPr lang="zh-TW" altLang="en-US"/>
          </a:p>
        </p:txBody>
      </p:sp>
    </p:spTree>
    <p:extLst>
      <p:ext uri="{BB962C8B-B14F-4D97-AF65-F5344CB8AC3E}">
        <p14:creationId xmlns:p14="http://schemas.microsoft.com/office/powerpoint/2010/main" val="4161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776CC81-AA55-4605-B394-0D707DC3820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36D645E-196A-4C06-B0AB-4DFF68B5282F}"/>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E419310-F42E-40A0-BB02-AA29C16A31C2}"/>
              </a:ext>
            </a:extLst>
          </p:cNvPr>
          <p:cNvSpPr>
            <a:spLocks noGrp="1"/>
          </p:cNvSpPr>
          <p:nvPr>
            <p:ph type="dt" sz="half" idx="10"/>
          </p:nvPr>
        </p:nvSpPr>
        <p:spPr/>
        <p:txBody>
          <a:bodyPr/>
          <a:lstStyle/>
          <a:p>
            <a:fld id="{811370A4-3422-4FA3-8663-12D14D03EC5B}" type="datetimeFigureOut">
              <a:rPr lang="zh-TW" altLang="en-US" smtClean="0"/>
              <a:t>2020/9/11</a:t>
            </a:fld>
            <a:endParaRPr lang="zh-TW" altLang="en-US"/>
          </a:p>
        </p:txBody>
      </p:sp>
      <p:sp>
        <p:nvSpPr>
          <p:cNvPr id="5" name="頁尾版面配置區 4">
            <a:extLst>
              <a:ext uri="{FF2B5EF4-FFF2-40B4-BE49-F238E27FC236}">
                <a16:creationId xmlns:a16="http://schemas.microsoft.com/office/drawing/2014/main" id="{66698120-5045-4D60-AE36-52D06FD6343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0429A70-D839-48D5-82C4-2874AE144272}"/>
              </a:ext>
            </a:extLst>
          </p:cNvPr>
          <p:cNvSpPr>
            <a:spLocks noGrp="1"/>
          </p:cNvSpPr>
          <p:nvPr>
            <p:ph type="sldNum" sz="quarter" idx="12"/>
          </p:nvPr>
        </p:nvSpPr>
        <p:spPr/>
        <p:txBody>
          <a:bodyPr/>
          <a:lstStyle/>
          <a:p>
            <a:fld id="{AECB6E32-8CD6-4543-AF1A-4BFBE5F4BD47}" type="slidenum">
              <a:rPr lang="zh-TW" altLang="en-US" smtClean="0"/>
              <a:t>‹#›</a:t>
            </a:fld>
            <a:endParaRPr lang="zh-TW" altLang="en-US"/>
          </a:p>
        </p:txBody>
      </p:sp>
    </p:spTree>
    <p:extLst>
      <p:ext uri="{BB962C8B-B14F-4D97-AF65-F5344CB8AC3E}">
        <p14:creationId xmlns:p14="http://schemas.microsoft.com/office/powerpoint/2010/main" val="1320500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F6A729-7E9E-46A6-B7F8-C273F0E1A36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C7570A3-34CD-4400-8C48-AAB39D7F5C96}"/>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EB798F0-DCA1-4F20-8186-F9A236B1CB17}"/>
              </a:ext>
            </a:extLst>
          </p:cNvPr>
          <p:cNvSpPr>
            <a:spLocks noGrp="1"/>
          </p:cNvSpPr>
          <p:nvPr>
            <p:ph type="dt" sz="half" idx="10"/>
          </p:nvPr>
        </p:nvSpPr>
        <p:spPr/>
        <p:txBody>
          <a:bodyPr/>
          <a:lstStyle/>
          <a:p>
            <a:fld id="{811370A4-3422-4FA3-8663-12D14D03EC5B}" type="datetimeFigureOut">
              <a:rPr lang="zh-TW" altLang="en-US" smtClean="0"/>
              <a:t>2020/9/11</a:t>
            </a:fld>
            <a:endParaRPr lang="zh-TW" altLang="en-US"/>
          </a:p>
        </p:txBody>
      </p:sp>
      <p:sp>
        <p:nvSpPr>
          <p:cNvPr id="5" name="頁尾版面配置區 4">
            <a:extLst>
              <a:ext uri="{FF2B5EF4-FFF2-40B4-BE49-F238E27FC236}">
                <a16:creationId xmlns:a16="http://schemas.microsoft.com/office/drawing/2014/main" id="{E5C59A10-724C-4C53-AF19-E0FF0584A38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923DE61-23C9-4FC3-B6A3-521094FF4DEE}"/>
              </a:ext>
            </a:extLst>
          </p:cNvPr>
          <p:cNvSpPr>
            <a:spLocks noGrp="1"/>
          </p:cNvSpPr>
          <p:nvPr>
            <p:ph type="sldNum" sz="quarter" idx="12"/>
          </p:nvPr>
        </p:nvSpPr>
        <p:spPr/>
        <p:txBody>
          <a:bodyPr/>
          <a:lstStyle/>
          <a:p>
            <a:fld id="{AECB6E32-8CD6-4543-AF1A-4BFBE5F4BD47}" type="slidenum">
              <a:rPr lang="zh-TW" altLang="en-US" smtClean="0"/>
              <a:t>‹#›</a:t>
            </a:fld>
            <a:endParaRPr lang="zh-TW" altLang="en-US"/>
          </a:p>
        </p:txBody>
      </p:sp>
    </p:spTree>
    <p:extLst>
      <p:ext uri="{BB962C8B-B14F-4D97-AF65-F5344CB8AC3E}">
        <p14:creationId xmlns:p14="http://schemas.microsoft.com/office/powerpoint/2010/main" val="382708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2F3D76-B17F-476F-82A2-CC2790F5FDB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B69B64E-27D3-44A1-BB0B-6A71684AF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428746FD-44ED-4264-B423-8D06E952E912}"/>
              </a:ext>
            </a:extLst>
          </p:cNvPr>
          <p:cNvSpPr>
            <a:spLocks noGrp="1"/>
          </p:cNvSpPr>
          <p:nvPr>
            <p:ph type="dt" sz="half" idx="10"/>
          </p:nvPr>
        </p:nvSpPr>
        <p:spPr/>
        <p:txBody>
          <a:bodyPr/>
          <a:lstStyle/>
          <a:p>
            <a:fld id="{811370A4-3422-4FA3-8663-12D14D03EC5B}" type="datetimeFigureOut">
              <a:rPr lang="zh-TW" altLang="en-US" smtClean="0"/>
              <a:t>2020/9/11</a:t>
            </a:fld>
            <a:endParaRPr lang="zh-TW" altLang="en-US"/>
          </a:p>
        </p:txBody>
      </p:sp>
      <p:sp>
        <p:nvSpPr>
          <p:cNvPr id="5" name="頁尾版面配置區 4">
            <a:extLst>
              <a:ext uri="{FF2B5EF4-FFF2-40B4-BE49-F238E27FC236}">
                <a16:creationId xmlns:a16="http://schemas.microsoft.com/office/drawing/2014/main" id="{8C6420AD-0206-4E52-ADB8-ACCC7E664EE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DF668B0-3B77-493E-97FB-30634789E2B4}"/>
              </a:ext>
            </a:extLst>
          </p:cNvPr>
          <p:cNvSpPr>
            <a:spLocks noGrp="1"/>
          </p:cNvSpPr>
          <p:nvPr>
            <p:ph type="sldNum" sz="quarter" idx="12"/>
          </p:nvPr>
        </p:nvSpPr>
        <p:spPr/>
        <p:txBody>
          <a:bodyPr/>
          <a:lstStyle/>
          <a:p>
            <a:fld id="{AECB6E32-8CD6-4543-AF1A-4BFBE5F4BD47}" type="slidenum">
              <a:rPr lang="zh-TW" altLang="en-US" smtClean="0"/>
              <a:t>‹#›</a:t>
            </a:fld>
            <a:endParaRPr lang="zh-TW" altLang="en-US"/>
          </a:p>
        </p:txBody>
      </p:sp>
    </p:spTree>
    <p:extLst>
      <p:ext uri="{BB962C8B-B14F-4D97-AF65-F5344CB8AC3E}">
        <p14:creationId xmlns:p14="http://schemas.microsoft.com/office/powerpoint/2010/main" val="344289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79AA47-7315-4F4E-BE0F-4BBCCBD2988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A8CC235-C6A9-4F74-9D80-7BB3C6B5977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0CE8DDB-469B-41A9-AD4B-15E8D28023A1}"/>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DC8E162-C224-41C2-9EBC-C361F5F98970}"/>
              </a:ext>
            </a:extLst>
          </p:cNvPr>
          <p:cNvSpPr>
            <a:spLocks noGrp="1"/>
          </p:cNvSpPr>
          <p:nvPr>
            <p:ph type="dt" sz="half" idx="10"/>
          </p:nvPr>
        </p:nvSpPr>
        <p:spPr/>
        <p:txBody>
          <a:bodyPr/>
          <a:lstStyle/>
          <a:p>
            <a:fld id="{811370A4-3422-4FA3-8663-12D14D03EC5B}" type="datetimeFigureOut">
              <a:rPr lang="zh-TW" altLang="en-US" smtClean="0"/>
              <a:t>2020/9/11</a:t>
            </a:fld>
            <a:endParaRPr lang="zh-TW" altLang="en-US"/>
          </a:p>
        </p:txBody>
      </p:sp>
      <p:sp>
        <p:nvSpPr>
          <p:cNvPr id="6" name="頁尾版面配置區 5">
            <a:extLst>
              <a:ext uri="{FF2B5EF4-FFF2-40B4-BE49-F238E27FC236}">
                <a16:creationId xmlns:a16="http://schemas.microsoft.com/office/drawing/2014/main" id="{ADDCB62A-E83B-4A18-B4D8-7368EC14352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9E950E6-3195-4BAA-B8BE-DFFC1ADBB883}"/>
              </a:ext>
            </a:extLst>
          </p:cNvPr>
          <p:cNvSpPr>
            <a:spLocks noGrp="1"/>
          </p:cNvSpPr>
          <p:nvPr>
            <p:ph type="sldNum" sz="quarter" idx="12"/>
          </p:nvPr>
        </p:nvSpPr>
        <p:spPr/>
        <p:txBody>
          <a:bodyPr/>
          <a:lstStyle/>
          <a:p>
            <a:fld id="{AECB6E32-8CD6-4543-AF1A-4BFBE5F4BD47}" type="slidenum">
              <a:rPr lang="zh-TW" altLang="en-US" smtClean="0"/>
              <a:t>‹#›</a:t>
            </a:fld>
            <a:endParaRPr lang="zh-TW" altLang="en-US"/>
          </a:p>
        </p:txBody>
      </p:sp>
    </p:spTree>
    <p:extLst>
      <p:ext uri="{BB962C8B-B14F-4D97-AF65-F5344CB8AC3E}">
        <p14:creationId xmlns:p14="http://schemas.microsoft.com/office/powerpoint/2010/main" val="223994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49839F-183E-4587-ABF8-6E230943F98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9E1CD7F-809B-42E1-8A55-75144793AA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5D8EFDE6-129B-4207-9D22-0E40976200A7}"/>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B8DDE55-9E83-4378-A875-AAD0BC582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D8557DC6-A8E6-4D1E-BC1A-6D0D930558AA}"/>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0780A17-7E14-4EE8-99DF-5E6E87827509}"/>
              </a:ext>
            </a:extLst>
          </p:cNvPr>
          <p:cNvSpPr>
            <a:spLocks noGrp="1"/>
          </p:cNvSpPr>
          <p:nvPr>
            <p:ph type="dt" sz="half" idx="10"/>
          </p:nvPr>
        </p:nvSpPr>
        <p:spPr/>
        <p:txBody>
          <a:bodyPr/>
          <a:lstStyle/>
          <a:p>
            <a:fld id="{811370A4-3422-4FA3-8663-12D14D03EC5B}" type="datetimeFigureOut">
              <a:rPr lang="zh-TW" altLang="en-US" smtClean="0"/>
              <a:t>2020/9/11</a:t>
            </a:fld>
            <a:endParaRPr lang="zh-TW" altLang="en-US"/>
          </a:p>
        </p:txBody>
      </p:sp>
      <p:sp>
        <p:nvSpPr>
          <p:cNvPr id="8" name="頁尾版面配置區 7">
            <a:extLst>
              <a:ext uri="{FF2B5EF4-FFF2-40B4-BE49-F238E27FC236}">
                <a16:creationId xmlns:a16="http://schemas.microsoft.com/office/drawing/2014/main" id="{5364496A-7352-49A3-9123-AF2ACB97B29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760FFD5-A814-44C6-A83E-20FB5A181020}"/>
              </a:ext>
            </a:extLst>
          </p:cNvPr>
          <p:cNvSpPr>
            <a:spLocks noGrp="1"/>
          </p:cNvSpPr>
          <p:nvPr>
            <p:ph type="sldNum" sz="quarter" idx="12"/>
          </p:nvPr>
        </p:nvSpPr>
        <p:spPr/>
        <p:txBody>
          <a:bodyPr/>
          <a:lstStyle/>
          <a:p>
            <a:fld id="{AECB6E32-8CD6-4543-AF1A-4BFBE5F4BD47}" type="slidenum">
              <a:rPr lang="zh-TW" altLang="en-US" smtClean="0"/>
              <a:t>‹#›</a:t>
            </a:fld>
            <a:endParaRPr lang="zh-TW" altLang="en-US"/>
          </a:p>
        </p:txBody>
      </p:sp>
    </p:spTree>
    <p:extLst>
      <p:ext uri="{BB962C8B-B14F-4D97-AF65-F5344CB8AC3E}">
        <p14:creationId xmlns:p14="http://schemas.microsoft.com/office/powerpoint/2010/main" val="366891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8F4A82-2239-4E88-BBE8-36539D779B8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C193045-AC92-48E9-9F75-63C48CE9C1B2}"/>
              </a:ext>
            </a:extLst>
          </p:cNvPr>
          <p:cNvSpPr>
            <a:spLocks noGrp="1"/>
          </p:cNvSpPr>
          <p:nvPr>
            <p:ph type="dt" sz="half" idx="10"/>
          </p:nvPr>
        </p:nvSpPr>
        <p:spPr/>
        <p:txBody>
          <a:bodyPr/>
          <a:lstStyle/>
          <a:p>
            <a:fld id="{811370A4-3422-4FA3-8663-12D14D03EC5B}" type="datetimeFigureOut">
              <a:rPr lang="zh-TW" altLang="en-US" smtClean="0"/>
              <a:t>2020/9/11</a:t>
            </a:fld>
            <a:endParaRPr lang="zh-TW" altLang="en-US"/>
          </a:p>
        </p:txBody>
      </p:sp>
      <p:sp>
        <p:nvSpPr>
          <p:cNvPr id="4" name="頁尾版面配置區 3">
            <a:extLst>
              <a:ext uri="{FF2B5EF4-FFF2-40B4-BE49-F238E27FC236}">
                <a16:creationId xmlns:a16="http://schemas.microsoft.com/office/drawing/2014/main" id="{6374A060-8372-4E6C-9BB7-032C6AF2BD1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D3AD8A5-4313-4C3C-9A88-53FDE2F98AC9}"/>
              </a:ext>
            </a:extLst>
          </p:cNvPr>
          <p:cNvSpPr>
            <a:spLocks noGrp="1"/>
          </p:cNvSpPr>
          <p:nvPr>
            <p:ph type="sldNum" sz="quarter" idx="12"/>
          </p:nvPr>
        </p:nvSpPr>
        <p:spPr/>
        <p:txBody>
          <a:bodyPr/>
          <a:lstStyle/>
          <a:p>
            <a:fld id="{AECB6E32-8CD6-4543-AF1A-4BFBE5F4BD47}" type="slidenum">
              <a:rPr lang="zh-TW" altLang="en-US" smtClean="0"/>
              <a:t>‹#›</a:t>
            </a:fld>
            <a:endParaRPr lang="zh-TW" altLang="en-US"/>
          </a:p>
        </p:txBody>
      </p:sp>
    </p:spTree>
    <p:extLst>
      <p:ext uri="{BB962C8B-B14F-4D97-AF65-F5344CB8AC3E}">
        <p14:creationId xmlns:p14="http://schemas.microsoft.com/office/powerpoint/2010/main" val="203152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F02A2AD-30A0-44C9-8391-E0BC85E3A844}"/>
              </a:ext>
            </a:extLst>
          </p:cNvPr>
          <p:cNvSpPr>
            <a:spLocks noGrp="1"/>
          </p:cNvSpPr>
          <p:nvPr>
            <p:ph type="dt" sz="half" idx="10"/>
          </p:nvPr>
        </p:nvSpPr>
        <p:spPr/>
        <p:txBody>
          <a:bodyPr/>
          <a:lstStyle/>
          <a:p>
            <a:fld id="{811370A4-3422-4FA3-8663-12D14D03EC5B}" type="datetimeFigureOut">
              <a:rPr lang="zh-TW" altLang="en-US" smtClean="0"/>
              <a:t>2020/9/11</a:t>
            </a:fld>
            <a:endParaRPr lang="zh-TW" altLang="en-US"/>
          </a:p>
        </p:txBody>
      </p:sp>
      <p:sp>
        <p:nvSpPr>
          <p:cNvPr id="3" name="頁尾版面配置區 2">
            <a:extLst>
              <a:ext uri="{FF2B5EF4-FFF2-40B4-BE49-F238E27FC236}">
                <a16:creationId xmlns:a16="http://schemas.microsoft.com/office/drawing/2014/main" id="{0132E641-F7E1-4B58-AAC8-0C8C44BEB43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8DC3325-86C0-4D0C-A91D-ED6E7DB60D87}"/>
              </a:ext>
            </a:extLst>
          </p:cNvPr>
          <p:cNvSpPr>
            <a:spLocks noGrp="1"/>
          </p:cNvSpPr>
          <p:nvPr>
            <p:ph type="sldNum" sz="quarter" idx="12"/>
          </p:nvPr>
        </p:nvSpPr>
        <p:spPr/>
        <p:txBody>
          <a:bodyPr/>
          <a:lstStyle/>
          <a:p>
            <a:fld id="{AECB6E32-8CD6-4543-AF1A-4BFBE5F4BD47}" type="slidenum">
              <a:rPr lang="zh-TW" altLang="en-US" smtClean="0"/>
              <a:t>‹#›</a:t>
            </a:fld>
            <a:endParaRPr lang="zh-TW" altLang="en-US"/>
          </a:p>
        </p:txBody>
      </p:sp>
    </p:spTree>
    <p:extLst>
      <p:ext uri="{BB962C8B-B14F-4D97-AF65-F5344CB8AC3E}">
        <p14:creationId xmlns:p14="http://schemas.microsoft.com/office/powerpoint/2010/main" val="55321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1B25E0-5E78-47DC-A813-63DB9DF1610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D3D6EB1-42E9-4901-A99C-85B3217D39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660AC9C-2651-4123-9079-4EBE423E6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F562B363-8708-4623-AA58-5F87426B6E5A}"/>
              </a:ext>
            </a:extLst>
          </p:cNvPr>
          <p:cNvSpPr>
            <a:spLocks noGrp="1"/>
          </p:cNvSpPr>
          <p:nvPr>
            <p:ph type="dt" sz="half" idx="10"/>
          </p:nvPr>
        </p:nvSpPr>
        <p:spPr/>
        <p:txBody>
          <a:bodyPr/>
          <a:lstStyle/>
          <a:p>
            <a:fld id="{811370A4-3422-4FA3-8663-12D14D03EC5B}" type="datetimeFigureOut">
              <a:rPr lang="zh-TW" altLang="en-US" smtClean="0"/>
              <a:t>2020/9/11</a:t>
            </a:fld>
            <a:endParaRPr lang="zh-TW" altLang="en-US"/>
          </a:p>
        </p:txBody>
      </p:sp>
      <p:sp>
        <p:nvSpPr>
          <p:cNvPr id="6" name="頁尾版面配置區 5">
            <a:extLst>
              <a:ext uri="{FF2B5EF4-FFF2-40B4-BE49-F238E27FC236}">
                <a16:creationId xmlns:a16="http://schemas.microsoft.com/office/drawing/2014/main" id="{4828509C-750F-4DD5-B6F0-32D1AD2E6D7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D9275E9-207B-4204-82C5-E9BCD97C228F}"/>
              </a:ext>
            </a:extLst>
          </p:cNvPr>
          <p:cNvSpPr>
            <a:spLocks noGrp="1"/>
          </p:cNvSpPr>
          <p:nvPr>
            <p:ph type="sldNum" sz="quarter" idx="12"/>
          </p:nvPr>
        </p:nvSpPr>
        <p:spPr/>
        <p:txBody>
          <a:bodyPr/>
          <a:lstStyle/>
          <a:p>
            <a:fld id="{AECB6E32-8CD6-4543-AF1A-4BFBE5F4BD47}" type="slidenum">
              <a:rPr lang="zh-TW" altLang="en-US" smtClean="0"/>
              <a:t>‹#›</a:t>
            </a:fld>
            <a:endParaRPr lang="zh-TW" altLang="en-US"/>
          </a:p>
        </p:txBody>
      </p:sp>
    </p:spTree>
    <p:extLst>
      <p:ext uri="{BB962C8B-B14F-4D97-AF65-F5344CB8AC3E}">
        <p14:creationId xmlns:p14="http://schemas.microsoft.com/office/powerpoint/2010/main" val="246850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1D1D67-7C0C-4346-9566-AECB1800E0D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33030E1-EFEE-416C-8225-F7FB8931B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F0CF88B-FCE7-4178-A4BA-C7BB7B17B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9AA476D7-22E8-4563-89DD-56282AA139EF}"/>
              </a:ext>
            </a:extLst>
          </p:cNvPr>
          <p:cNvSpPr>
            <a:spLocks noGrp="1"/>
          </p:cNvSpPr>
          <p:nvPr>
            <p:ph type="dt" sz="half" idx="10"/>
          </p:nvPr>
        </p:nvSpPr>
        <p:spPr/>
        <p:txBody>
          <a:bodyPr/>
          <a:lstStyle/>
          <a:p>
            <a:fld id="{811370A4-3422-4FA3-8663-12D14D03EC5B}" type="datetimeFigureOut">
              <a:rPr lang="zh-TW" altLang="en-US" smtClean="0"/>
              <a:t>2020/9/11</a:t>
            </a:fld>
            <a:endParaRPr lang="zh-TW" altLang="en-US"/>
          </a:p>
        </p:txBody>
      </p:sp>
      <p:sp>
        <p:nvSpPr>
          <p:cNvPr id="6" name="頁尾版面配置區 5">
            <a:extLst>
              <a:ext uri="{FF2B5EF4-FFF2-40B4-BE49-F238E27FC236}">
                <a16:creationId xmlns:a16="http://schemas.microsoft.com/office/drawing/2014/main" id="{351F8FD9-455A-42F7-A946-F0DB5685BC9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29E7A1D-51C5-46B9-9801-5673C2518DF2}"/>
              </a:ext>
            </a:extLst>
          </p:cNvPr>
          <p:cNvSpPr>
            <a:spLocks noGrp="1"/>
          </p:cNvSpPr>
          <p:nvPr>
            <p:ph type="sldNum" sz="quarter" idx="12"/>
          </p:nvPr>
        </p:nvSpPr>
        <p:spPr/>
        <p:txBody>
          <a:bodyPr/>
          <a:lstStyle/>
          <a:p>
            <a:fld id="{AECB6E32-8CD6-4543-AF1A-4BFBE5F4BD47}" type="slidenum">
              <a:rPr lang="zh-TW" altLang="en-US" smtClean="0"/>
              <a:t>‹#›</a:t>
            </a:fld>
            <a:endParaRPr lang="zh-TW" altLang="en-US"/>
          </a:p>
        </p:txBody>
      </p:sp>
    </p:spTree>
    <p:extLst>
      <p:ext uri="{BB962C8B-B14F-4D97-AF65-F5344CB8AC3E}">
        <p14:creationId xmlns:p14="http://schemas.microsoft.com/office/powerpoint/2010/main" val="289388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6F6F648-2633-4DE7-871D-D6260A383B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66B8D25-097F-4470-AED3-AEC2A60710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9A97E6A-4549-4736-A491-22111C3F4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370A4-3422-4FA3-8663-12D14D03EC5B}" type="datetimeFigureOut">
              <a:rPr lang="zh-TW" altLang="en-US" smtClean="0"/>
              <a:t>2020/9/11</a:t>
            </a:fld>
            <a:endParaRPr lang="zh-TW" altLang="en-US"/>
          </a:p>
        </p:txBody>
      </p:sp>
      <p:sp>
        <p:nvSpPr>
          <p:cNvPr id="5" name="頁尾版面配置區 4">
            <a:extLst>
              <a:ext uri="{FF2B5EF4-FFF2-40B4-BE49-F238E27FC236}">
                <a16:creationId xmlns:a16="http://schemas.microsoft.com/office/drawing/2014/main" id="{04C82EEF-7F10-4C0E-92A6-B898BBD97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5CB10D6-2D44-4083-A4DC-6C6A3848B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B6E32-8CD6-4543-AF1A-4BFBE5F4BD47}" type="slidenum">
              <a:rPr lang="zh-TW" altLang="en-US" smtClean="0"/>
              <a:t>‹#›</a:t>
            </a:fld>
            <a:endParaRPr lang="zh-TW" altLang="en-US"/>
          </a:p>
        </p:txBody>
      </p:sp>
    </p:spTree>
    <p:extLst>
      <p:ext uri="{BB962C8B-B14F-4D97-AF65-F5344CB8AC3E}">
        <p14:creationId xmlns:p14="http://schemas.microsoft.com/office/powerpoint/2010/main" val="2734591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2.xml"/><Relationship Id="rId5" Type="http://schemas.openxmlformats.org/officeDocument/2006/relationships/image" Target="../media/image31.tmp"/><Relationship Id="rId4" Type="http://schemas.openxmlformats.org/officeDocument/2006/relationships/image" Target="../media/image30.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p:cNvSpPr>
            <a:spLocks noGrp="1"/>
          </p:cNvSpPr>
          <p:nvPr>
            <p:ph type="ctrTitle"/>
          </p:nvPr>
        </p:nvSpPr>
        <p:spPr>
          <a:xfrm>
            <a:off x="838199" y="4525347"/>
            <a:ext cx="6801321" cy="1737360"/>
          </a:xfrm>
        </p:spPr>
        <p:txBody>
          <a:bodyPr anchor="ctr">
            <a:normAutofit/>
          </a:bodyPr>
          <a:lstStyle/>
          <a:p>
            <a:pPr algn="r"/>
            <a:r>
              <a:rPr lang="en-US" altLang="zh-TW" smtClean="0"/>
              <a:t>Web Design </a:t>
            </a:r>
            <a:endParaRPr lang="zh-TW" altLang="en-US" dirty="0"/>
          </a:p>
        </p:txBody>
      </p:sp>
      <p:sp>
        <p:nvSpPr>
          <p:cNvPr id="3" name="副標題 2"/>
          <p:cNvSpPr>
            <a:spLocks noGrp="1"/>
          </p:cNvSpPr>
          <p:nvPr>
            <p:ph type="subTitle" idx="1"/>
          </p:nvPr>
        </p:nvSpPr>
        <p:spPr>
          <a:xfrm>
            <a:off x="7961258" y="4525347"/>
            <a:ext cx="3907281" cy="1737360"/>
          </a:xfrm>
        </p:spPr>
        <p:txBody>
          <a:bodyPr anchor="ctr">
            <a:normAutofit/>
          </a:bodyPr>
          <a:lstStyle/>
          <a:p>
            <a:pPr algn="l"/>
            <a:r>
              <a:rPr lang="zh-TW" altLang="en-US" dirty="0"/>
              <a:t>廖柏瑜</a:t>
            </a:r>
            <a:endParaRPr lang="en-US" altLang="zh-TW" dirty="0"/>
          </a:p>
          <a:p>
            <a:pPr algn="l"/>
            <a:r>
              <a:rPr lang="zh-TW" altLang="en-US" dirty="0"/>
              <a:t>逢甲</a:t>
            </a:r>
            <a:r>
              <a:rPr lang="zh-TW" altLang="en-US" dirty="0" smtClean="0"/>
              <a:t>人工智慧研究中心</a:t>
            </a:r>
            <a:endParaRPr lang="en-US" altLang="zh-TW" dirty="0"/>
          </a:p>
          <a:p>
            <a:pPr algn="l"/>
            <a:r>
              <a:rPr lang="en-US" altLang="zh-TW" dirty="0"/>
              <a:t>388chris@gmail.com</a:t>
            </a:r>
            <a:endParaRPr lang="zh-TW" altLang="en-US" dirty="0"/>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553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06BA2-1CED-43D5-B988-121A3B77443C}"/>
              </a:ext>
            </a:extLst>
          </p:cNvPr>
          <p:cNvSpPr>
            <a:spLocks noGrp="1"/>
          </p:cNvSpPr>
          <p:nvPr>
            <p:ph type="title"/>
          </p:nvPr>
        </p:nvSpPr>
        <p:spPr/>
        <p:txBody>
          <a:bodyPr/>
          <a:lstStyle/>
          <a:p>
            <a:r>
              <a:rPr lang="en-US" altLang="zh-TW" dirty="0"/>
              <a:t>Client</a:t>
            </a:r>
            <a:r>
              <a:rPr lang="zh-TW" altLang="en-US" dirty="0"/>
              <a:t>端程式</a:t>
            </a:r>
          </a:p>
        </p:txBody>
      </p:sp>
      <p:sp>
        <p:nvSpPr>
          <p:cNvPr id="4" name="文字方塊 3">
            <a:extLst>
              <a:ext uri="{FF2B5EF4-FFF2-40B4-BE49-F238E27FC236}">
                <a16:creationId xmlns:a16="http://schemas.microsoft.com/office/drawing/2014/main" id="{1C80665F-10DC-4622-8DFE-FFF928494E4F}"/>
              </a:ext>
            </a:extLst>
          </p:cNvPr>
          <p:cNvSpPr txBox="1"/>
          <p:nvPr/>
        </p:nvSpPr>
        <p:spPr>
          <a:xfrm>
            <a:off x="5598160" y="582067"/>
            <a:ext cx="5577840" cy="5693866"/>
          </a:xfrm>
          <a:prstGeom prst="rect">
            <a:avLst/>
          </a:prstGeom>
          <a:noFill/>
        </p:spPr>
        <p:txBody>
          <a:bodyPr wrap="square" rtlCol="0">
            <a:spAutoFit/>
          </a:bodyPr>
          <a:lstStyle/>
          <a:p>
            <a:r>
              <a:rPr lang="en-US" altLang="zh-TW" sz="1400" dirty="0"/>
              <a:t># -*- coding: utf-8 -*-</a:t>
            </a:r>
          </a:p>
          <a:p>
            <a:r>
              <a:rPr lang="en-US" altLang="zh-TW" sz="1400" dirty="0"/>
              <a:t>import socket</a:t>
            </a:r>
          </a:p>
          <a:p>
            <a:r>
              <a:rPr lang="en-US" altLang="zh-TW" sz="1400" dirty="0"/>
              <a:t>import time</a:t>
            </a:r>
          </a:p>
          <a:p>
            <a:endParaRPr lang="en-US" altLang="zh-TW" sz="1400" dirty="0"/>
          </a:p>
          <a:p>
            <a:r>
              <a:rPr lang="en-US" altLang="zh-TW" sz="1400" dirty="0"/>
              <a:t>HOST = '127.0.0.1'</a:t>
            </a:r>
          </a:p>
          <a:p>
            <a:r>
              <a:rPr lang="en-US" altLang="zh-TW" sz="1400" dirty="0"/>
              <a:t>PORT = 8000</a:t>
            </a:r>
          </a:p>
          <a:p>
            <a:r>
              <a:rPr lang="en-US" altLang="zh-TW" sz="1400" dirty="0" err="1"/>
              <a:t>clientMessage</a:t>
            </a:r>
            <a:r>
              <a:rPr lang="en-US" altLang="zh-TW" sz="1400" dirty="0"/>
              <a:t> = '</a:t>
            </a:r>
            <a:r>
              <a:rPr lang="en-US" altLang="zh-TW" sz="1400" dirty="0" err="1"/>
              <a:t>Hello,I</a:t>
            </a:r>
            <a:r>
              <a:rPr lang="en-US" altLang="zh-TW" sz="1400" dirty="0"/>
              <a:t> do not have delay&gt;&lt;'</a:t>
            </a:r>
          </a:p>
          <a:p>
            <a:r>
              <a:rPr lang="en-US" altLang="zh-TW" sz="1400" dirty="0"/>
              <a:t>clientMessage1 = "I am Delay QQ"</a:t>
            </a:r>
          </a:p>
          <a:p>
            <a:endParaRPr lang="en-US" altLang="zh-TW" sz="1400" dirty="0"/>
          </a:p>
          <a:p>
            <a:r>
              <a:rPr lang="en-US" altLang="zh-TW" sz="1400" dirty="0"/>
              <a:t>client = </a:t>
            </a:r>
            <a:r>
              <a:rPr lang="en-US" altLang="zh-TW" sz="1400" dirty="0" err="1"/>
              <a:t>socket.socket</a:t>
            </a:r>
            <a:r>
              <a:rPr lang="en-US" altLang="zh-TW" sz="1400" dirty="0"/>
              <a:t>(</a:t>
            </a:r>
            <a:r>
              <a:rPr lang="en-US" altLang="zh-TW" sz="1400" dirty="0" err="1"/>
              <a:t>socket.AF_INET</a:t>
            </a:r>
            <a:r>
              <a:rPr lang="en-US" altLang="zh-TW" sz="1400" dirty="0"/>
              <a:t>, </a:t>
            </a:r>
            <a:r>
              <a:rPr lang="en-US" altLang="zh-TW" sz="1400" dirty="0" err="1"/>
              <a:t>socket.SOCK_STREAM</a:t>
            </a:r>
            <a:r>
              <a:rPr lang="en-US" altLang="zh-TW" sz="1400" dirty="0"/>
              <a:t>)</a:t>
            </a:r>
          </a:p>
          <a:p>
            <a:r>
              <a:rPr lang="en-US" altLang="zh-TW" sz="1400" dirty="0" err="1"/>
              <a:t>client.connect</a:t>
            </a:r>
            <a:r>
              <a:rPr lang="en-US" altLang="zh-TW" sz="1400" dirty="0"/>
              <a:t>((HOST, PORT))</a:t>
            </a:r>
          </a:p>
          <a:p>
            <a:endParaRPr lang="en-US" altLang="zh-TW" sz="1400" dirty="0"/>
          </a:p>
          <a:p>
            <a:r>
              <a:rPr lang="en-US" altLang="zh-TW" sz="1400" dirty="0" err="1"/>
              <a:t>tStart</a:t>
            </a:r>
            <a:r>
              <a:rPr lang="en-US" altLang="zh-TW" sz="1400" dirty="0"/>
              <a:t> = </a:t>
            </a:r>
            <a:r>
              <a:rPr lang="en-US" altLang="zh-TW" sz="1400" dirty="0" err="1"/>
              <a:t>time.time</a:t>
            </a:r>
            <a:r>
              <a:rPr lang="en-US" altLang="zh-TW" sz="1400" dirty="0"/>
              <a:t>()</a:t>
            </a:r>
          </a:p>
          <a:p>
            <a:r>
              <a:rPr lang="en-US" altLang="zh-TW" sz="1400" dirty="0" err="1"/>
              <a:t>time.sleep</a:t>
            </a:r>
            <a:r>
              <a:rPr lang="en-US" altLang="zh-TW" sz="1400" dirty="0"/>
              <a:t>(5)</a:t>
            </a:r>
          </a:p>
          <a:p>
            <a:r>
              <a:rPr lang="en-US" altLang="zh-TW" sz="1400" dirty="0" err="1"/>
              <a:t>tEnd</a:t>
            </a:r>
            <a:r>
              <a:rPr lang="en-US" altLang="zh-TW" sz="1400" dirty="0"/>
              <a:t> = </a:t>
            </a:r>
            <a:r>
              <a:rPr lang="en-US" altLang="zh-TW" sz="1400" dirty="0" err="1"/>
              <a:t>time.time</a:t>
            </a:r>
            <a:r>
              <a:rPr lang="en-US" altLang="zh-TW" sz="1400" dirty="0"/>
              <a:t>()</a:t>
            </a:r>
          </a:p>
          <a:p>
            <a:r>
              <a:rPr lang="en-US" altLang="zh-TW" sz="1400" dirty="0" err="1"/>
              <a:t>Total_time</a:t>
            </a:r>
            <a:r>
              <a:rPr lang="en-US" altLang="zh-TW" sz="1400" dirty="0"/>
              <a:t> = </a:t>
            </a:r>
            <a:r>
              <a:rPr lang="en-US" altLang="zh-TW" sz="1400" dirty="0" err="1"/>
              <a:t>tEnd</a:t>
            </a:r>
            <a:r>
              <a:rPr lang="en-US" altLang="zh-TW" sz="1400" dirty="0"/>
              <a:t> - </a:t>
            </a:r>
            <a:r>
              <a:rPr lang="en-US" altLang="zh-TW" sz="1400" dirty="0" err="1"/>
              <a:t>tStart</a:t>
            </a:r>
            <a:endParaRPr lang="en-US" altLang="zh-TW" sz="1400" dirty="0"/>
          </a:p>
          <a:p>
            <a:r>
              <a:rPr lang="en-US" altLang="zh-TW" sz="1400" dirty="0"/>
              <a:t>print(</a:t>
            </a:r>
            <a:r>
              <a:rPr lang="en-US" altLang="zh-TW" sz="1400" dirty="0" err="1"/>
              <a:t>Total_time</a:t>
            </a:r>
            <a:r>
              <a:rPr lang="en-US" altLang="zh-TW" sz="1400" dirty="0"/>
              <a:t>)</a:t>
            </a:r>
          </a:p>
          <a:p>
            <a:endParaRPr lang="en-US" altLang="zh-TW" sz="1400" dirty="0"/>
          </a:p>
          <a:p>
            <a:r>
              <a:rPr lang="en-US" altLang="zh-TW" sz="1400" dirty="0"/>
              <a:t>if </a:t>
            </a:r>
            <a:r>
              <a:rPr lang="en-US" altLang="zh-TW" sz="1400" dirty="0" err="1"/>
              <a:t>Total_time</a:t>
            </a:r>
            <a:r>
              <a:rPr lang="en-US" altLang="zh-TW" sz="1400" dirty="0"/>
              <a:t> &gt; 3:</a:t>
            </a:r>
          </a:p>
          <a:p>
            <a:r>
              <a:rPr lang="en-US" altLang="zh-TW" sz="1400" dirty="0"/>
              <a:t>    </a:t>
            </a:r>
            <a:r>
              <a:rPr lang="en-US" altLang="zh-TW" sz="1400" dirty="0" err="1"/>
              <a:t>client.sendall</a:t>
            </a:r>
            <a:r>
              <a:rPr lang="en-US" altLang="zh-TW" sz="1400" dirty="0"/>
              <a:t>(clientMessage1.encode()) #Send message</a:t>
            </a:r>
          </a:p>
          <a:p>
            <a:r>
              <a:rPr lang="en-US" altLang="zh-TW" sz="1400" dirty="0"/>
              <a:t>else:</a:t>
            </a:r>
          </a:p>
          <a:p>
            <a:r>
              <a:rPr lang="en-US" altLang="zh-TW" sz="1400" dirty="0"/>
              <a:t>    </a:t>
            </a:r>
            <a:r>
              <a:rPr lang="en-US" altLang="zh-TW" sz="1400" dirty="0" err="1"/>
              <a:t>client.sendall</a:t>
            </a:r>
            <a:r>
              <a:rPr lang="en-US" altLang="zh-TW" sz="1400" dirty="0"/>
              <a:t>(</a:t>
            </a:r>
            <a:r>
              <a:rPr lang="en-US" altLang="zh-TW" sz="1400" dirty="0" err="1"/>
              <a:t>clientMessage.encode</a:t>
            </a:r>
            <a:r>
              <a:rPr lang="en-US" altLang="zh-TW" sz="1400" dirty="0"/>
              <a:t>()) #Send message</a:t>
            </a:r>
          </a:p>
          <a:p>
            <a:r>
              <a:rPr lang="en-US" altLang="zh-TW" sz="1400" dirty="0" err="1"/>
              <a:t>serverMessage</a:t>
            </a:r>
            <a:r>
              <a:rPr lang="en-US" altLang="zh-TW" sz="1400" dirty="0"/>
              <a:t> = str(</a:t>
            </a:r>
            <a:r>
              <a:rPr lang="en-US" altLang="zh-TW" sz="1400" dirty="0" err="1"/>
              <a:t>client.recv</a:t>
            </a:r>
            <a:r>
              <a:rPr lang="en-US" altLang="zh-TW" sz="1400" dirty="0"/>
              <a:t>(1024), encoding='utf-8')</a:t>
            </a:r>
          </a:p>
          <a:p>
            <a:r>
              <a:rPr lang="en-US" altLang="zh-TW" sz="1400" dirty="0"/>
              <a:t>print('Server:', </a:t>
            </a:r>
            <a:r>
              <a:rPr lang="en-US" altLang="zh-TW" sz="1400" dirty="0" err="1"/>
              <a:t>serverMessage</a:t>
            </a:r>
            <a:r>
              <a:rPr lang="en-US" altLang="zh-TW" sz="1400" dirty="0"/>
              <a:t>)</a:t>
            </a:r>
          </a:p>
          <a:p>
            <a:endParaRPr lang="en-US" altLang="zh-TW" sz="1400" dirty="0"/>
          </a:p>
          <a:p>
            <a:r>
              <a:rPr lang="en-US" altLang="zh-TW" sz="1400" dirty="0" err="1"/>
              <a:t>client.close</a:t>
            </a:r>
            <a:r>
              <a:rPr lang="en-US" altLang="zh-TW" sz="1400" dirty="0"/>
              <a:t>()</a:t>
            </a:r>
            <a:endParaRPr lang="zh-TW" altLang="en-US" sz="1400" dirty="0"/>
          </a:p>
        </p:txBody>
      </p:sp>
    </p:spTree>
    <p:extLst>
      <p:ext uri="{BB962C8B-B14F-4D97-AF65-F5344CB8AC3E}">
        <p14:creationId xmlns:p14="http://schemas.microsoft.com/office/powerpoint/2010/main" val="3007754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747FDD-E1D1-41B1-A595-0FE38EBFD0F7}"/>
              </a:ext>
            </a:extLst>
          </p:cNvPr>
          <p:cNvSpPr>
            <a:spLocks noGrp="1"/>
          </p:cNvSpPr>
          <p:nvPr>
            <p:ph type="title"/>
          </p:nvPr>
        </p:nvSpPr>
        <p:spPr/>
        <p:txBody>
          <a:bodyPr/>
          <a:lstStyle/>
          <a:p>
            <a:r>
              <a:rPr lang="en-US" altLang="zh-TW" dirty="0"/>
              <a:t>Server</a:t>
            </a:r>
            <a:r>
              <a:rPr lang="zh-TW" altLang="en-US" dirty="0"/>
              <a:t>端程式</a:t>
            </a:r>
          </a:p>
        </p:txBody>
      </p:sp>
      <p:sp>
        <p:nvSpPr>
          <p:cNvPr id="6" name="文字方塊 5">
            <a:extLst>
              <a:ext uri="{FF2B5EF4-FFF2-40B4-BE49-F238E27FC236}">
                <a16:creationId xmlns:a16="http://schemas.microsoft.com/office/drawing/2014/main" id="{A73A4259-32B4-4D07-B091-62111ECA6D23}"/>
              </a:ext>
            </a:extLst>
          </p:cNvPr>
          <p:cNvSpPr txBox="1"/>
          <p:nvPr/>
        </p:nvSpPr>
        <p:spPr>
          <a:xfrm>
            <a:off x="5156200" y="1027906"/>
            <a:ext cx="5745480" cy="5416868"/>
          </a:xfrm>
          <a:prstGeom prst="rect">
            <a:avLst/>
          </a:prstGeom>
          <a:noFill/>
        </p:spPr>
        <p:txBody>
          <a:bodyPr wrap="square" rtlCol="0">
            <a:spAutoFit/>
          </a:bodyPr>
          <a:lstStyle/>
          <a:p>
            <a:r>
              <a:rPr lang="en-US" altLang="zh-TW" sz="1600" dirty="0"/>
              <a:t># -*- coding: utf-8 -*-</a:t>
            </a:r>
          </a:p>
          <a:p>
            <a:endParaRPr lang="en-US" altLang="zh-TW" sz="1600" dirty="0"/>
          </a:p>
          <a:p>
            <a:r>
              <a:rPr lang="en-US" altLang="zh-TW" sz="1600" dirty="0"/>
              <a:t>import socket</a:t>
            </a:r>
          </a:p>
          <a:p>
            <a:r>
              <a:rPr lang="en-US" altLang="zh-TW" sz="1600" dirty="0"/>
              <a:t>HOST = '127.0.0.1'</a:t>
            </a:r>
          </a:p>
          <a:p>
            <a:r>
              <a:rPr lang="en-US" altLang="zh-TW" sz="1600" dirty="0"/>
              <a:t>PORT = 8000</a:t>
            </a:r>
          </a:p>
          <a:p>
            <a:endParaRPr lang="en-US" altLang="zh-TW" sz="1600" dirty="0"/>
          </a:p>
          <a:p>
            <a:r>
              <a:rPr lang="en-US" altLang="zh-TW" sz="1600" dirty="0"/>
              <a:t>server = </a:t>
            </a:r>
            <a:r>
              <a:rPr lang="en-US" altLang="zh-TW" sz="1600" dirty="0" err="1"/>
              <a:t>socket.socket</a:t>
            </a:r>
            <a:r>
              <a:rPr lang="en-US" altLang="zh-TW" sz="1600" dirty="0"/>
              <a:t>(</a:t>
            </a:r>
            <a:r>
              <a:rPr lang="en-US" altLang="zh-TW" sz="1600" dirty="0" err="1"/>
              <a:t>socket.AF_INET</a:t>
            </a:r>
            <a:r>
              <a:rPr lang="en-US" altLang="zh-TW" sz="1600" dirty="0"/>
              <a:t>, </a:t>
            </a:r>
            <a:r>
              <a:rPr lang="en-US" altLang="zh-TW" sz="1600" dirty="0" err="1"/>
              <a:t>socket.SOCK_STREAM</a:t>
            </a:r>
            <a:r>
              <a:rPr lang="en-US" altLang="zh-TW" sz="1600" dirty="0"/>
              <a:t>)</a:t>
            </a:r>
          </a:p>
          <a:p>
            <a:r>
              <a:rPr lang="en-US" altLang="zh-TW" sz="1600" dirty="0" err="1"/>
              <a:t>server.bind</a:t>
            </a:r>
            <a:r>
              <a:rPr lang="en-US" altLang="zh-TW" sz="1600" dirty="0"/>
              <a:t>((HOST, PORT))</a:t>
            </a:r>
          </a:p>
          <a:p>
            <a:r>
              <a:rPr lang="en-US" altLang="zh-TW" sz="1600" dirty="0" err="1"/>
              <a:t>server.listen</a:t>
            </a:r>
            <a:r>
              <a:rPr lang="en-US" altLang="zh-TW" sz="1600" dirty="0"/>
              <a:t>(10)</a:t>
            </a:r>
          </a:p>
          <a:p>
            <a:endParaRPr lang="en-US" altLang="zh-TW" sz="1600" dirty="0"/>
          </a:p>
          <a:p>
            <a:r>
              <a:rPr lang="en-US" altLang="zh-TW" sz="1600" dirty="0"/>
              <a:t>while True:</a:t>
            </a:r>
          </a:p>
          <a:p>
            <a:r>
              <a:rPr lang="en-US" altLang="zh-TW" sz="1600" dirty="0"/>
              <a:t>    conn, </a:t>
            </a:r>
            <a:r>
              <a:rPr lang="en-US" altLang="zh-TW" sz="1600" dirty="0" err="1"/>
              <a:t>addr</a:t>
            </a:r>
            <a:r>
              <a:rPr lang="en-US" altLang="zh-TW" sz="1600" dirty="0"/>
              <a:t> = </a:t>
            </a:r>
            <a:r>
              <a:rPr lang="en-US" altLang="zh-TW" sz="1600" dirty="0" err="1"/>
              <a:t>server.accept</a:t>
            </a:r>
            <a:r>
              <a:rPr lang="en-US" altLang="zh-TW" sz="1600" dirty="0"/>
              <a:t>()</a:t>
            </a:r>
          </a:p>
          <a:p>
            <a:r>
              <a:rPr lang="en-US" altLang="zh-TW" sz="1600" dirty="0"/>
              <a:t>    </a:t>
            </a:r>
            <a:r>
              <a:rPr lang="en-US" altLang="zh-TW" sz="1600" dirty="0" err="1"/>
              <a:t>clientMessage</a:t>
            </a:r>
            <a:r>
              <a:rPr lang="en-US" altLang="zh-TW" sz="1600" dirty="0"/>
              <a:t> = str(</a:t>
            </a:r>
            <a:r>
              <a:rPr lang="en-US" altLang="zh-TW" sz="1600" dirty="0" err="1"/>
              <a:t>conn.recv</a:t>
            </a:r>
            <a:r>
              <a:rPr lang="en-US" altLang="zh-TW" sz="1600" dirty="0"/>
              <a:t>(1024), encoding='utf-8')</a:t>
            </a:r>
          </a:p>
          <a:p>
            <a:endParaRPr lang="en-US" altLang="zh-TW" sz="1600" dirty="0"/>
          </a:p>
          <a:p>
            <a:r>
              <a:rPr lang="en-US" altLang="zh-TW" sz="1600" dirty="0"/>
              <a:t>    print('Client message is:', </a:t>
            </a:r>
            <a:r>
              <a:rPr lang="en-US" altLang="zh-TW" sz="1600" dirty="0" err="1"/>
              <a:t>clientMessage</a:t>
            </a:r>
            <a:r>
              <a:rPr lang="en-US" altLang="zh-TW" sz="1600" dirty="0"/>
              <a:t>)</a:t>
            </a:r>
          </a:p>
          <a:p>
            <a:endParaRPr lang="en-US" altLang="zh-TW" sz="1600" dirty="0"/>
          </a:p>
          <a:p>
            <a:r>
              <a:rPr lang="en-US" altLang="zh-TW" sz="1600" dirty="0"/>
              <a:t>    </a:t>
            </a:r>
            <a:r>
              <a:rPr lang="en-US" altLang="zh-TW" sz="1600" dirty="0" err="1"/>
              <a:t>serverMessage</a:t>
            </a:r>
            <a:r>
              <a:rPr lang="en-US" altLang="zh-TW" sz="1600" dirty="0"/>
              <a:t> = 'I\'m here!'</a:t>
            </a:r>
          </a:p>
          <a:p>
            <a:r>
              <a:rPr lang="en-US" altLang="zh-TW" sz="1600" dirty="0"/>
              <a:t>    </a:t>
            </a:r>
          </a:p>
          <a:p>
            <a:r>
              <a:rPr lang="en-US" altLang="zh-TW" sz="1600" dirty="0"/>
              <a:t>    </a:t>
            </a:r>
            <a:r>
              <a:rPr lang="en-US" altLang="zh-TW" sz="1600" dirty="0" err="1"/>
              <a:t>conn.sendall</a:t>
            </a:r>
            <a:r>
              <a:rPr lang="en-US" altLang="zh-TW" sz="1600" dirty="0"/>
              <a:t>(</a:t>
            </a:r>
            <a:r>
              <a:rPr lang="en-US" altLang="zh-TW" sz="1600" dirty="0" err="1"/>
              <a:t>serverMessage.encode</a:t>
            </a:r>
            <a:r>
              <a:rPr lang="en-US" altLang="zh-TW" sz="1600" dirty="0"/>
              <a:t>())</a:t>
            </a:r>
          </a:p>
          <a:p>
            <a:r>
              <a:rPr lang="en-US" altLang="zh-TW" sz="1600" dirty="0"/>
              <a:t>    </a:t>
            </a:r>
            <a:r>
              <a:rPr lang="en-US" altLang="zh-TW" sz="1600" dirty="0" err="1"/>
              <a:t>conn.close</a:t>
            </a:r>
            <a:r>
              <a:rPr lang="en-US" altLang="zh-TW" sz="1600" dirty="0"/>
              <a:t>()</a:t>
            </a:r>
          </a:p>
          <a:p>
            <a:endParaRPr lang="zh-TW" altLang="en-US" sz="1600" dirty="0"/>
          </a:p>
        </p:txBody>
      </p:sp>
    </p:spTree>
    <p:extLst>
      <p:ext uri="{BB962C8B-B14F-4D97-AF65-F5344CB8AC3E}">
        <p14:creationId xmlns:p14="http://schemas.microsoft.com/office/powerpoint/2010/main" val="4293924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3EC8BC-1AB7-417C-99AE-0D6256B5B35E}"/>
              </a:ext>
            </a:extLst>
          </p:cNvPr>
          <p:cNvSpPr>
            <a:spLocks noGrp="1"/>
          </p:cNvSpPr>
          <p:nvPr>
            <p:ph type="title"/>
          </p:nvPr>
        </p:nvSpPr>
        <p:spPr/>
        <p:txBody>
          <a:bodyPr/>
          <a:lstStyle/>
          <a:p>
            <a:r>
              <a:rPr lang="en-US" altLang="zh-TW" dirty="0"/>
              <a:t>Lab 03</a:t>
            </a:r>
            <a:endParaRPr lang="zh-TW" altLang="en-US" dirty="0"/>
          </a:p>
        </p:txBody>
      </p:sp>
      <p:sp>
        <p:nvSpPr>
          <p:cNvPr id="3" name="內容版面配置區 2">
            <a:extLst>
              <a:ext uri="{FF2B5EF4-FFF2-40B4-BE49-F238E27FC236}">
                <a16:creationId xmlns:a16="http://schemas.microsoft.com/office/drawing/2014/main" id="{9309767C-68B4-4D77-9D77-9971AEF4A537}"/>
              </a:ext>
            </a:extLst>
          </p:cNvPr>
          <p:cNvSpPr>
            <a:spLocks noGrp="1"/>
          </p:cNvSpPr>
          <p:nvPr>
            <p:ph idx="1"/>
          </p:nvPr>
        </p:nvSpPr>
        <p:spPr/>
        <p:txBody>
          <a:bodyPr/>
          <a:lstStyle/>
          <a:p>
            <a:r>
              <a:rPr lang="zh-TW" altLang="en-US" dirty="0"/>
              <a:t>請試著在</a:t>
            </a:r>
            <a:r>
              <a:rPr lang="en-US" altLang="zh-TW" dirty="0"/>
              <a:t>client</a:t>
            </a:r>
            <a:r>
              <a:rPr lang="zh-TW" altLang="en-US" dirty="0"/>
              <a:t>端隨機</a:t>
            </a:r>
            <a:r>
              <a:rPr lang="en-US" altLang="zh-TW" dirty="0" err="1"/>
              <a:t>time.sleep</a:t>
            </a:r>
            <a:r>
              <a:rPr lang="zh-TW" altLang="en-US" dirty="0"/>
              <a:t> </a:t>
            </a:r>
            <a:r>
              <a:rPr lang="en-US" altLang="zh-TW" dirty="0"/>
              <a:t>0</a:t>
            </a:r>
            <a:r>
              <a:rPr lang="zh-TW" altLang="en-US" dirty="0"/>
              <a:t>到</a:t>
            </a:r>
            <a:r>
              <a:rPr lang="en-US" altLang="zh-TW" dirty="0"/>
              <a:t>10</a:t>
            </a:r>
            <a:r>
              <a:rPr lang="zh-TW" altLang="en-US" dirty="0"/>
              <a:t>秒內，然後在</a:t>
            </a:r>
            <a:r>
              <a:rPr lang="en-US" altLang="zh-TW" dirty="0"/>
              <a:t>server</a:t>
            </a:r>
            <a:r>
              <a:rPr lang="zh-TW" altLang="en-US" dirty="0"/>
              <a:t>判斷，如果</a:t>
            </a:r>
            <a:r>
              <a:rPr lang="en-US" altLang="zh-TW" dirty="0"/>
              <a:t>client</a:t>
            </a:r>
            <a:r>
              <a:rPr lang="zh-TW" altLang="en-US" dirty="0"/>
              <a:t>延遲</a:t>
            </a:r>
            <a:r>
              <a:rPr lang="en-US" altLang="zh-TW" dirty="0"/>
              <a:t>5</a:t>
            </a:r>
            <a:r>
              <a:rPr lang="zh-TW" altLang="en-US" dirty="0"/>
              <a:t>秒鐘以上，對</a:t>
            </a:r>
            <a:r>
              <a:rPr lang="en-US" altLang="zh-TW" dirty="0"/>
              <a:t>client</a:t>
            </a:r>
            <a:r>
              <a:rPr lang="zh-TW" altLang="en-US" dirty="0"/>
              <a:t>回傳</a:t>
            </a:r>
            <a:r>
              <a:rPr lang="en-US" altLang="zh-TW" dirty="0"/>
              <a:t>Client is delay</a:t>
            </a:r>
            <a:r>
              <a:rPr lang="zh-TW" altLang="en-US" dirty="0"/>
              <a:t>，不然就回傳</a:t>
            </a:r>
            <a:r>
              <a:rPr lang="en-US" altLang="zh-TW" dirty="0"/>
              <a:t>Client not delay</a:t>
            </a:r>
            <a:r>
              <a:rPr lang="zh-TW" altLang="en-US" dirty="0"/>
              <a:t>。</a:t>
            </a:r>
          </a:p>
        </p:txBody>
      </p:sp>
    </p:spTree>
    <p:extLst>
      <p:ext uri="{BB962C8B-B14F-4D97-AF65-F5344CB8AC3E}">
        <p14:creationId xmlns:p14="http://schemas.microsoft.com/office/powerpoint/2010/main" val="27428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9EA6A8-BD94-4613-A29B-9E4B01AD2E7E}"/>
              </a:ext>
            </a:extLst>
          </p:cNvPr>
          <p:cNvSpPr>
            <a:spLocks noGrp="1"/>
          </p:cNvSpPr>
          <p:nvPr>
            <p:ph type="title"/>
          </p:nvPr>
        </p:nvSpPr>
        <p:spPr/>
        <p:txBody>
          <a:bodyPr/>
          <a:lstStyle/>
          <a:p>
            <a:r>
              <a:rPr lang="en-US" altLang="zh-TW" dirty="0"/>
              <a:t>Lab 03</a:t>
            </a:r>
            <a:endParaRPr lang="zh-TW" altLang="en-US" dirty="0"/>
          </a:p>
        </p:txBody>
      </p:sp>
      <p:pic>
        <p:nvPicPr>
          <p:cNvPr id="4" name="內容版面配置區 3" descr="一張含有 螢幕擷取畫面 的圖片&#10;&#10;自動產生的描述">
            <a:extLst>
              <a:ext uri="{FF2B5EF4-FFF2-40B4-BE49-F238E27FC236}">
                <a16:creationId xmlns:a16="http://schemas.microsoft.com/office/drawing/2014/main" id="{6AD85189-69D2-44A6-B304-D37C1AB970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10" y="1767840"/>
            <a:ext cx="11727591" cy="1661160"/>
          </a:xfrm>
          <a:prstGeom prst="rect">
            <a:avLst/>
          </a:prstGeom>
        </p:spPr>
      </p:pic>
      <p:pic>
        <p:nvPicPr>
          <p:cNvPr id="6" name="圖片 5" descr="一張含有 螢幕擷取畫面 的圖片&#10;&#10;自動產生的描述">
            <a:extLst>
              <a:ext uri="{FF2B5EF4-FFF2-40B4-BE49-F238E27FC236}">
                <a16:creationId xmlns:a16="http://schemas.microsoft.com/office/drawing/2014/main" id="{D8A0D04B-0FFB-49D9-8400-11333500F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10" y="4353453"/>
            <a:ext cx="11585690" cy="1572274"/>
          </a:xfrm>
          <a:prstGeom prst="rect">
            <a:avLst/>
          </a:prstGeom>
        </p:spPr>
      </p:pic>
      <p:sp>
        <p:nvSpPr>
          <p:cNvPr id="7" name="文字方塊 6">
            <a:extLst>
              <a:ext uri="{FF2B5EF4-FFF2-40B4-BE49-F238E27FC236}">
                <a16:creationId xmlns:a16="http://schemas.microsoft.com/office/drawing/2014/main" id="{16D2A9AE-95CF-47C9-AE7B-86664AB04B86}"/>
              </a:ext>
            </a:extLst>
          </p:cNvPr>
          <p:cNvSpPr txBox="1"/>
          <p:nvPr/>
        </p:nvSpPr>
        <p:spPr>
          <a:xfrm>
            <a:off x="4014893" y="3506152"/>
            <a:ext cx="3632200" cy="369332"/>
          </a:xfrm>
          <a:prstGeom prst="rect">
            <a:avLst/>
          </a:prstGeom>
          <a:noFill/>
        </p:spPr>
        <p:txBody>
          <a:bodyPr wrap="square" rtlCol="0">
            <a:spAutoFit/>
          </a:bodyPr>
          <a:lstStyle/>
          <a:p>
            <a:pPr algn="ctr"/>
            <a:r>
              <a:rPr lang="en-US" altLang="zh-TW" dirty="0"/>
              <a:t>Client delay 10</a:t>
            </a:r>
            <a:r>
              <a:rPr lang="zh-TW" altLang="en-US" dirty="0"/>
              <a:t>秒</a:t>
            </a:r>
          </a:p>
        </p:txBody>
      </p:sp>
      <p:sp>
        <p:nvSpPr>
          <p:cNvPr id="8" name="文字方塊 7">
            <a:extLst>
              <a:ext uri="{FF2B5EF4-FFF2-40B4-BE49-F238E27FC236}">
                <a16:creationId xmlns:a16="http://schemas.microsoft.com/office/drawing/2014/main" id="{092AF2CF-6CCC-4674-9DF6-8CA8F0ACE5EF}"/>
              </a:ext>
            </a:extLst>
          </p:cNvPr>
          <p:cNvSpPr txBox="1"/>
          <p:nvPr/>
        </p:nvSpPr>
        <p:spPr>
          <a:xfrm>
            <a:off x="4014893" y="5925727"/>
            <a:ext cx="3632200" cy="369332"/>
          </a:xfrm>
          <a:prstGeom prst="rect">
            <a:avLst/>
          </a:prstGeom>
          <a:noFill/>
        </p:spPr>
        <p:txBody>
          <a:bodyPr wrap="square" rtlCol="0">
            <a:spAutoFit/>
          </a:bodyPr>
          <a:lstStyle/>
          <a:p>
            <a:pPr algn="ctr"/>
            <a:r>
              <a:rPr lang="en-US" altLang="zh-TW" dirty="0"/>
              <a:t>Client </a:t>
            </a:r>
            <a:r>
              <a:rPr lang="en-US" altLang="zh-TW"/>
              <a:t>delay 3</a:t>
            </a:r>
            <a:r>
              <a:rPr lang="zh-TW" altLang="en-US"/>
              <a:t>秒</a:t>
            </a:r>
            <a:endParaRPr lang="zh-TW" altLang="en-US" dirty="0"/>
          </a:p>
        </p:txBody>
      </p:sp>
    </p:spTree>
    <p:extLst>
      <p:ext uri="{BB962C8B-B14F-4D97-AF65-F5344CB8AC3E}">
        <p14:creationId xmlns:p14="http://schemas.microsoft.com/office/powerpoint/2010/main" val="529641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12CBD9-542D-4682-8091-D7D9F2C96FDC}"/>
              </a:ext>
            </a:extLst>
          </p:cNvPr>
          <p:cNvSpPr>
            <a:spLocks noGrp="1"/>
          </p:cNvSpPr>
          <p:nvPr>
            <p:ph type="title"/>
          </p:nvPr>
        </p:nvSpPr>
        <p:spPr/>
        <p:txBody>
          <a:bodyPr/>
          <a:lstStyle/>
          <a:p>
            <a:r>
              <a:rPr lang="en-US" altLang="zh-TW" dirty="0"/>
              <a:t>Lab 04</a:t>
            </a:r>
            <a:endParaRPr lang="zh-TW" altLang="en-US" dirty="0"/>
          </a:p>
        </p:txBody>
      </p:sp>
      <p:sp>
        <p:nvSpPr>
          <p:cNvPr id="3" name="內容版面配置區 2">
            <a:extLst>
              <a:ext uri="{FF2B5EF4-FFF2-40B4-BE49-F238E27FC236}">
                <a16:creationId xmlns:a16="http://schemas.microsoft.com/office/drawing/2014/main" id="{CEA2BA02-6ABB-4B39-86AB-94F9E7195ECC}"/>
              </a:ext>
            </a:extLst>
          </p:cNvPr>
          <p:cNvSpPr>
            <a:spLocks noGrp="1"/>
          </p:cNvSpPr>
          <p:nvPr>
            <p:ph idx="1"/>
          </p:nvPr>
        </p:nvSpPr>
        <p:spPr/>
        <p:txBody>
          <a:bodyPr/>
          <a:lstStyle/>
          <a:p>
            <a:r>
              <a:rPr lang="zh-TW" altLang="en-US" dirty="0"/>
              <a:t>一樣，我們希望讓</a:t>
            </a:r>
            <a:r>
              <a:rPr lang="en-US" altLang="zh-TW" dirty="0"/>
              <a:t>Client</a:t>
            </a:r>
            <a:r>
              <a:rPr lang="zh-TW" altLang="en-US" dirty="0"/>
              <a:t>與</a:t>
            </a:r>
            <a:r>
              <a:rPr lang="en-US" altLang="zh-TW" dirty="0"/>
              <a:t>server</a:t>
            </a:r>
            <a:r>
              <a:rPr lang="zh-TW" altLang="en-US" dirty="0"/>
              <a:t>溝通，現在由</a:t>
            </a:r>
            <a:r>
              <a:rPr lang="en-US" altLang="zh-TW" dirty="0"/>
              <a:t>client</a:t>
            </a:r>
            <a:r>
              <a:rPr lang="zh-TW" altLang="en-US" dirty="0"/>
              <a:t>傳一個一維</a:t>
            </a:r>
            <a:r>
              <a:rPr lang="en-US" altLang="zh-TW" dirty="0"/>
              <a:t>N</a:t>
            </a:r>
            <a:r>
              <a:rPr lang="zh-TW" altLang="en-US" dirty="0"/>
              <a:t>個數字的陣列給</a:t>
            </a:r>
            <a:r>
              <a:rPr lang="en-US" altLang="zh-TW" dirty="0"/>
              <a:t>server</a:t>
            </a:r>
            <a:r>
              <a:rPr lang="zh-TW" altLang="en-US" dirty="0"/>
              <a:t>，我們希望</a:t>
            </a:r>
            <a:r>
              <a:rPr lang="en-US" altLang="zh-TW" dirty="0"/>
              <a:t>Server</a:t>
            </a:r>
            <a:r>
              <a:rPr lang="zh-TW" altLang="en-US" dirty="0"/>
              <a:t>回傳排序後的數字給</a:t>
            </a:r>
            <a:r>
              <a:rPr lang="en-US" altLang="zh-TW" dirty="0"/>
              <a:t>client</a:t>
            </a:r>
            <a:r>
              <a:rPr lang="zh-TW" altLang="en-US" dirty="0"/>
              <a:t>。</a:t>
            </a:r>
            <a:endParaRPr lang="en-US" altLang="zh-TW" dirty="0"/>
          </a:p>
          <a:p>
            <a:r>
              <a:rPr lang="zh-TW" altLang="en-US" dirty="0"/>
              <a:t>如 </a:t>
            </a:r>
            <a:r>
              <a:rPr lang="en-US" altLang="zh-TW" dirty="0"/>
              <a:t>:</a:t>
            </a:r>
            <a:r>
              <a:rPr lang="zh-TW" altLang="en-US" dirty="0"/>
              <a:t> </a:t>
            </a:r>
            <a:endParaRPr lang="en-US" altLang="zh-TW" dirty="0"/>
          </a:p>
          <a:p>
            <a:pPr lvl="1"/>
            <a:r>
              <a:rPr lang="en-US" altLang="zh-TW" dirty="0"/>
              <a:t>client</a:t>
            </a:r>
            <a:r>
              <a:rPr lang="zh-TW" altLang="en-US" dirty="0"/>
              <a:t>傳</a:t>
            </a:r>
            <a:r>
              <a:rPr lang="en-US" altLang="zh-TW" dirty="0"/>
              <a:t>19</a:t>
            </a:r>
            <a:r>
              <a:rPr lang="zh-TW" altLang="en-US" dirty="0"/>
              <a:t> </a:t>
            </a:r>
            <a:r>
              <a:rPr lang="en-US" altLang="zh-TW" dirty="0"/>
              <a:t>1</a:t>
            </a:r>
            <a:r>
              <a:rPr lang="zh-TW" altLang="en-US" dirty="0"/>
              <a:t> </a:t>
            </a:r>
            <a:r>
              <a:rPr lang="en-US" altLang="zh-TW" dirty="0"/>
              <a:t>77</a:t>
            </a:r>
            <a:r>
              <a:rPr lang="zh-TW" altLang="en-US" dirty="0"/>
              <a:t> </a:t>
            </a:r>
            <a:r>
              <a:rPr lang="en-US" altLang="zh-TW" dirty="0"/>
              <a:t>20</a:t>
            </a:r>
            <a:r>
              <a:rPr lang="zh-TW" altLang="en-US" dirty="0"/>
              <a:t> </a:t>
            </a:r>
            <a:r>
              <a:rPr lang="en-US" altLang="zh-TW" dirty="0"/>
              <a:t>30</a:t>
            </a:r>
            <a:r>
              <a:rPr lang="zh-TW" altLang="en-US" dirty="0"/>
              <a:t> </a:t>
            </a:r>
            <a:r>
              <a:rPr lang="en-US" altLang="zh-TW" dirty="0"/>
              <a:t>6</a:t>
            </a:r>
            <a:r>
              <a:rPr lang="zh-TW" altLang="en-US" dirty="0"/>
              <a:t>給</a:t>
            </a:r>
            <a:r>
              <a:rPr lang="en-US" altLang="zh-TW" dirty="0"/>
              <a:t>server</a:t>
            </a:r>
            <a:r>
              <a:rPr lang="zh-TW" altLang="en-US" dirty="0"/>
              <a:t>，</a:t>
            </a:r>
            <a:r>
              <a:rPr lang="en-US" altLang="zh-TW" dirty="0"/>
              <a:t>server</a:t>
            </a:r>
            <a:r>
              <a:rPr lang="zh-TW" altLang="en-US" dirty="0"/>
              <a:t>回傳 </a:t>
            </a:r>
            <a:r>
              <a:rPr lang="en-US" altLang="zh-TW" dirty="0"/>
              <a:t>1</a:t>
            </a:r>
            <a:r>
              <a:rPr lang="zh-TW" altLang="en-US" dirty="0"/>
              <a:t> </a:t>
            </a:r>
            <a:r>
              <a:rPr lang="en-US" altLang="zh-TW" dirty="0"/>
              <a:t>6</a:t>
            </a:r>
            <a:r>
              <a:rPr lang="zh-TW" altLang="en-US" dirty="0"/>
              <a:t> </a:t>
            </a:r>
            <a:r>
              <a:rPr lang="en-US" altLang="zh-TW" dirty="0"/>
              <a:t>19</a:t>
            </a:r>
            <a:r>
              <a:rPr lang="zh-TW" altLang="en-US" dirty="0"/>
              <a:t> </a:t>
            </a:r>
            <a:r>
              <a:rPr lang="en-US" altLang="zh-TW" dirty="0"/>
              <a:t>20</a:t>
            </a:r>
            <a:r>
              <a:rPr lang="zh-TW" altLang="en-US" dirty="0"/>
              <a:t> </a:t>
            </a:r>
            <a:r>
              <a:rPr lang="en-US" altLang="zh-TW" dirty="0"/>
              <a:t>30</a:t>
            </a:r>
            <a:r>
              <a:rPr lang="zh-TW" altLang="en-US" dirty="0"/>
              <a:t> </a:t>
            </a:r>
            <a:r>
              <a:rPr lang="en-US" altLang="zh-TW" dirty="0"/>
              <a:t>77</a:t>
            </a:r>
            <a:r>
              <a:rPr lang="zh-TW" altLang="en-US" dirty="0"/>
              <a:t> 給</a:t>
            </a:r>
            <a:r>
              <a:rPr lang="en-US" altLang="zh-TW" dirty="0"/>
              <a:t>client</a:t>
            </a:r>
          </a:p>
          <a:p>
            <a:endParaRPr lang="zh-TW" altLang="en-US" dirty="0"/>
          </a:p>
        </p:txBody>
      </p:sp>
      <p:pic>
        <p:nvPicPr>
          <p:cNvPr id="8" name="圖片 7" descr="一張含有 螢幕擷取畫面 的圖片&#10;&#10;自動產生的描述">
            <a:extLst>
              <a:ext uri="{FF2B5EF4-FFF2-40B4-BE49-F238E27FC236}">
                <a16:creationId xmlns:a16="http://schemas.microsoft.com/office/drawing/2014/main" id="{FB6625DE-2D4D-401A-89E9-B9D0DB7148EB}"/>
              </a:ext>
            </a:extLst>
          </p:cNvPr>
          <p:cNvPicPr>
            <a:picLocks noChangeAspect="1"/>
          </p:cNvPicPr>
          <p:nvPr/>
        </p:nvPicPr>
        <p:blipFill rotWithShape="1">
          <a:blip r:embed="rId2">
            <a:extLst>
              <a:ext uri="{28A0092B-C50C-407E-A947-70E740481C1C}">
                <a14:useLocalDpi xmlns:a14="http://schemas.microsoft.com/office/drawing/2010/main" val="0"/>
              </a:ext>
            </a:extLst>
          </a:blip>
          <a:srcRect b="66113"/>
          <a:stretch/>
        </p:blipFill>
        <p:spPr>
          <a:xfrm>
            <a:off x="578390" y="4661429"/>
            <a:ext cx="4778759" cy="1608667"/>
          </a:xfrm>
          <a:prstGeom prst="rect">
            <a:avLst/>
          </a:prstGeom>
        </p:spPr>
      </p:pic>
      <p:pic>
        <p:nvPicPr>
          <p:cNvPr id="10" name="圖片 9" descr="一張含有 螢幕擷取畫面 的圖片&#10;&#10;自動產生的描述">
            <a:extLst>
              <a:ext uri="{FF2B5EF4-FFF2-40B4-BE49-F238E27FC236}">
                <a16:creationId xmlns:a16="http://schemas.microsoft.com/office/drawing/2014/main" id="{002D18A0-E3ED-40FB-B360-B29A36F3BF35}"/>
              </a:ext>
            </a:extLst>
          </p:cNvPr>
          <p:cNvPicPr>
            <a:picLocks noChangeAspect="1"/>
          </p:cNvPicPr>
          <p:nvPr/>
        </p:nvPicPr>
        <p:blipFill rotWithShape="1">
          <a:blip r:embed="rId3">
            <a:extLst>
              <a:ext uri="{28A0092B-C50C-407E-A947-70E740481C1C}">
                <a14:useLocalDpi xmlns:a14="http://schemas.microsoft.com/office/drawing/2010/main" val="0"/>
              </a:ext>
            </a:extLst>
          </a:blip>
          <a:srcRect b="67892"/>
          <a:stretch/>
        </p:blipFill>
        <p:spPr>
          <a:xfrm>
            <a:off x="6283595" y="4661430"/>
            <a:ext cx="5043478" cy="1608667"/>
          </a:xfrm>
          <a:prstGeom prst="rect">
            <a:avLst/>
          </a:prstGeom>
        </p:spPr>
      </p:pic>
      <p:sp>
        <p:nvSpPr>
          <p:cNvPr id="11" name="文字方塊 10">
            <a:extLst>
              <a:ext uri="{FF2B5EF4-FFF2-40B4-BE49-F238E27FC236}">
                <a16:creationId xmlns:a16="http://schemas.microsoft.com/office/drawing/2014/main" id="{7D477DFC-FFF7-4B01-A69A-DDA44E064D00}"/>
              </a:ext>
            </a:extLst>
          </p:cNvPr>
          <p:cNvSpPr txBox="1"/>
          <p:nvPr/>
        </p:nvSpPr>
        <p:spPr>
          <a:xfrm>
            <a:off x="1007533" y="6270097"/>
            <a:ext cx="3632200" cy="369332"/>
          </a:xfrm>
          <a:prstGeom prst="rect">
            <a:avLst/>
          </a:prstGeom>
          <a:noFill/>
        </p:spPr>
        <p:txBody>
          <a:bodyPr wrap="square" rtlCol="0">
            <a:spAutoFit/>
          </a:bodyPr>
          <a:lstStyle/>
          <a:p>
            <a:pPr algn="ctr"/>
            <a:r>
              <a:rPr lang="en-US" altLang="zh-TW" dirty="0"/>
              <a:t>Server</a:t>
            </a:r>
            <a:endParaRPr lang="zh-TW" altLang="en-US" dirty="0"/>
          </a:p>
        </p:txBody>
      </p:sp>
      <p:sp>
        <p:nvSpPr>
          <p:cNvPr id="12" name="文字方塊 11">
            <a:extLst>
              <a:ext uri="{FF2B5EF4-FFF2-40B4-BE49-F238E27FC236}">
                <a16:creationId xmlns:a16="http://schemas.microsoft.com/office/drawing/2014/main" id="{79BDC7F5-66AE-4E8E-A108-8E591D70A946}"/>
              </a:ext>
            </a:extLst>
          </p:cNvPr>
          <p:cNvSpPr txBox="1"/>
          <p:nvPr/>
        </p:nvSpPr>
        <p:spPr>
          <a:xfrm>
            <a:off x="6989234" y="6308209"/>
            <a:ext cx="3632200" cy="369332"/>
          </a:xfrm>
          <a:prstGeom prst="rect">
            <a:avLst/>
          </a:prstGeom>
          <a:noFill/>
        </p:spPr>
        <p:txBody>
          <a:bodyPr wrap="square" rtlCol="0">
            <a:spAutoFit/>
          </a:bodyPr>
          <a:lstStyle/>
          <a:p>
            <a:pPr algn="ctr"/>
            <a:r>
              <a:rPr lang="en-US" altLang="zh-TW" dirty="0"/>
              <a:t>Client</a:t>
            </a:r>
            <a:endParaRPr lang="zh-TW" altLang="en-US" dirty="0"/>
          </a:p>
        </p:txBody>
      </p:sp>
    </p:spTree>
    <p:extLst>
      <p:ext uri="{BB962C8B-B14F-4D97-AF65-F5344CB8AC3E}">
        <p14:creationId xmlns:p14="http://schemas.microsoft.com/office/powerpoint/2010/main" val="1996535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E7FC25-97FC-4846-BFD4-ADC679C9379A}"/>
              </a:ext>
            </a:extLst>
          </p:cNvPr>
          <p:cNvSpPr>
            <a:spLocks noGrp="1"/>
          </p:cNvSpPr>
          <p:nvPr>
            <p:ph type="title"/>
          </p:nvPr>
        </p:nvSpPr>
        <p:spPr/>
        <p:txBody>
          <a:bodyPr/>
          <a:lstStyle/>
          <a:p>
            <a:r>
              <a:rPr lang="en-US" altLang="zh-TW" dirty="0"/>
              <a:t>Socket</a:t>
            </a:r>
            <a:r>
              <a:rPr lang="zh-TW" altLang="en-US" dirty="0"/>
              <a:t>傳送檔案</a:t>
            </a:r>
          </a:p>
        </p:txBody>
      </p:sp>
      <p:graphicFrame>
        <p:nvGraphicFramePr>
          <p:cNvPr id="5" name="內容版面配置區 2">
            <a:extLst>
              <a:ext uri="{FF2B5EF4-FFF2-40B4-BE49-F238E27FC236}">
                <a16:creationId xmlns:a16="http://schemas.microsoft.com/office/drawing/2014/main" id="{E50DBF91-E1AB-44D3-A580-DA6ADF7016E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582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F12E58-0850-4695-9F74-9B129FD9F324}"/>
              </a:ext>
            </a:extLst>
          </p:cNvPr>
          <p:cNvSpPr>
            <a:spLocks noGrp="1"/>
          </p:cNvSpPr>
          <p:nvPr>
            <p:ph type="title"/>
          </p:nvPr>
        </p:nvSpPr>
        <p:spPr/>
        <p:txBody>
          <a:bodyPr/>
          <a:lstStyle/>
          <a:p>
            <a:r>
              <a:rPr lang="en-US" altLang="zh-TW" dirty="0"/>
              <a:t>Client</a:t>
            </a:r>
            <a:r>
              <a:rPr lang="zh-TW" altLang="en-US" dirty="0"/>
              <a:t>端程式</a:t>
            </a:r>
          </a:p>
        </p:txBody>
      </p:sp>
      <p:pic>
        <p:nvPicPr>
          <p:cNvPr id="5" name="內容版面配置區 4" descr="一張含有 螢幕擷取畫面 的圖片&#10;&#10;自動產生的描述">
            <a:extLst>
              <a:ext uri="{FF2B5EF4-FFF2-40B4-BE49-F238E27FC236}">
                <a16:creationId xmlns:a16="http://schemas.microsoft.com/office/drawing/2014/main" id="{F1527AC7-9954-4B77-83BA-51D06DE2BB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2875" y="1690688"/>
            <a:ext cx="5799703" cy="5075872"/>
          </a:xfrm>
        </p:spPr>
      </p:pic>
    </p:spTree>
    <p:extLst>
      <p:ext uri="{BB962C8B-B14F-4D97-AF65-F5344CB8AC3E}">
        <p14:creationId xmlns:p14="http://schemas.microsoft.com/office/powerpoint/2010/main" val="3537370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747FDD-E1D1-41B1-A595-0FE38EBFD0F7}"/>
              </a:ext>
            </a:extLst>
          </p:cNvPr>
          <p:cNvSpPr>
            <a:spLocks noGrp="1"/>
          </p:cNvSpPr>
          <p:nvPr>
            <p:ph type="title"/>
          </p:nvPr>
        </p:nvSpPr>
        <p:spPr/>
        <p:txBody>
          <a:bodyPr/>
          <a:lstStyle/>
          <a:p>
            <a:r>
              <a:rPr lang="en-US" altLang="zh-TW" dirty="0"/>
              <a:t>Server</a:t>
            </a:r>
            <a:r>
              <a:rPr lang="zh-TW" altLang="en-US" dirty="0"/>
              <a:t>端程式</a:t>
            </a:r>
          </a:p>
        </p:txBody>
      </p:sp>
      <p:pic>
        <p:nvPicPr>
          <p:cNvPr id="7" name="內容版面配置區 6" descr="一張含有 螢幕擷取畫面 的圖片&#10;&#10;自動產生的描述">
            <a:extLst>
              <a:ext uri="{FF2B5EF4-FFF2-40B4-BE49-F238E27FC236}">
                <a16:creationId xmlns:a16="http://schemas.microsoft.com/office/drawing/2014/main" id="{6466F2C8-6659-40BF-A622-EF14CC14E4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4370" y="1445155"/>
            <a:ext cx="5266830" cy="5293656"/>
          </a:xfrm>
        </p:spPr>
      </p:pic>
    </p:spTree>
    <p:extLst>
      <p:ext uri="{BB962C8B-B14F-4D97-AF65-F5344CB8AC3E}">
        <p14:creationId xmlns:p14="http://schemas.microsoft.com/office/powerpoint/2010/main" val="167930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標題 1">
            <a:extLst>
              <a:ext uri="{FF2B5EF4-FFF2-40B4-BE49-F238E27FC236}">
                <a16:creationId xmlns:a16="http://schemas.microsoft.com/office/drawing/2014/main" id="{1FF41A94-6250-4E7B-A29F-18FEABD3EDE8}"/>
              </a:ext>
            </a:extLst>
          </p:cNvPr>
          <p:cNvSpPr>
            <a:spLocks noGrp="1"/>
          </p:cNvSpPr>
          <p:nvPr>
            <p:ph type="title"/>
          </p:nvPr>
        </p:nvSpPr>
        <p:spPr>
          <a:xfrm>
            <a:off x="1047280" y="759805"/>
            <a:ext cx="10306520" cy="1325563"/>
          </a:xfrm>
        </p:spPr>
        <p:txBody>
          <a:bodyPr>
            <a:normAutofit/>
          </a:bodyPr>
          <a:lstStyle/>
          <a:p>
            <a:r>
              <a:rPr lang="en-US" altLang="zh-TW" sz="4000">
                <a:solidFill>
                  <a:srgbClr val="FFFFFF"/>
                </a:solidFill>
              </a:rPr>
              <a:t>Django</a:t>
            </a:r>
            <a:r>
              <a:rPr lang="zh-TW" altLang="en-US" sz="4000">
                <a:solidFill>
                  <a:srgbClr val="FFFFFF"/>
                </a:solidFill>
              </a:rPr>
              <a:t>到底是什麼</a:t>
            </a:r>
          </a:p>
        </p:txBody>
      </p:sp>
      <p:sp>
        <p:nvSpPr>
          <p:cNvPr id="3" name="內容版面配置區 2">
            <a:extLst>
              <a:ext uri="{FF2B5EF4-FFF2-40B4-BE49-F238E27FC236}">
                <a16:creationId xmlns:a16="http://schemas.microsoft.com/office/drawing/2014/main" id="{8C6003D9-78F5-4296-BC89-BF3CB4A12D9D}"/>
              </a:ext>
            </a:extLst>
          </p:cNvPr>
          <p:cNvSpPr>
            <a:spLocks noGrp="1"/>
          </p:cNvSpPr>
          <p:nvPr>
            <p:ph idx="1"/>
          </p:nvPr>
        </p:nvSpPr>
        <p:spPr>
          <a:xfrm>
            <a:off x="1424904" y="2494450"/>
            <a:ext cx="4053545" cy="3563159"/>
          </a:xfrm>
        </p:spPr>
        <p:txBody>
          <a:bodyPr>
            <a:normAutofit/>
          </a:bodyPr>
          <a:lstStyle/>
          <a:p>
            <a:r>
              <a:rPr lang="en-US" altLang="zh-TW" sz="2200"/>
              <a:t>Django </a:t>
            </a:r>
            <a:r>
              <a:rPr lang="zh-TW" altLang="en-US" sz="2200"/>
              <a:t>最初在 </a:t>
            </a:r>
            <a:r>
              <a:rPr lang="en-US" altLang="zh-TW" sz="2200"/>
              <a:t>2003 </a:t>
            </a:r>
            <a:r>
              <a:rPr lang="zh-TW" altLang="en-US" sz="2200"/>
              <a:t>年到 </a:t>
            </a:r>
            <a:r>
              <a:rPr lang="en-US" altLang="zh-TW" sz="2200"/>
              <a:t>2005 </a:t>
            </a:r>
            <a:r>
              <a:rPr lang="zh-TW" altLang="en-US" sz="2200"/>
              <a:t>年間，由負責創建和維護報紙網站的網絡團隊開發。</a:t>
            </a:r>
            <a:endParaRPr lang="en-US" altLang="zh-TW" sz="2200"/>
          </a:p>
          <a:p>
            <a:r>
              <a:rPr lang="en-US" altLang="zh-TW" sz="2200"/>
              <a:t>Django </a:t>
            </a:r>
            <a:r>
              <a:rPr lang="zh-TW" altLang="en-US" sz="2200"/>
              <a:t>是一個高級的 </a:t>
            </a:r>
            <a:r>
              <a:rPr lang="en-US" altLang="zh-TW" sz="2200"/>
              <a:t>Python </a:t>
            </a:r>
            <a:r>
              <a:rPr lang="zh-TW" altLang="en-US" sz="2200"/>
              <a:t>網路框架，可以快速開發安全和可維護的網站。</a:t>
            </a:r>
            <a:endParaRPr lang="en-US" altLang="zh-TW" sz="2200"/>
          </a:p>
          <a:p>
            <a:r>
              <a:rPr lang="zh-TW" altLang="en-US" sz="2200"/>
              <a:t>有名使用</a:t>
            </a:r>
            <a:r>
              <a:rPr lang="en-US" altLang="zh-TW" sz="2200"/>
              <a:t>Django</a:t>
            </a:r>
            <a:r>
              <a:rPr lang="zh-TW" altLang="en-US" sz="2200"/>
              <a:t>寫網頁的網站：</a:t>
            </a:r>
            <a:r>
              <a:rPr lang="en-US" altLang="zh-TW" sz="2200"/>
              <a:t>Pinterest, Instagram, Disqus…</a:t>
            </a:r>
          </a:p>
          <a:p>
            <a:endParaRPr lang="zh-TW" altLang="en-US" sz="2200"/>
          </a:p>
        </p:txBody>
      </p:sp>
      <p:pic>
        <p:nvPicPr>
          <p:cNvPr id="1026" name="Picture 2" descr="Django 介紹— 手把手學習指南. 不定時更新Django 最新手把手教學| by ...">
            <a:extLst>
              <a:ext uri="{FF2B5EF4-FFF2-40B4-BE49-F238E27FC236}">
                <a16:creationId xmlns:a16="http://schemas.microsoft.com/office/drawing/2014/main" id="{416BB7FD-FF3F-467D-BACB-613D2211A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891" b="1070"/>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798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CDD412D-6FD9-4559-9217-B7B7ED70819E}"/>
              </a:ext>
            </a:extLst>
          </p:cNvPr>
          <p:cNvSpPr>
            <a:spLocks noGrp="1"/>
          </p:cNvSpPr>
          <p:nvPr>
            <p:ph type="title"/>
          </p:nvPr>
        </p:nvSpPr>
        <p:spPr>
          <a:xfrm>
            <a:off x="1075767" y="1188637"/>
            <a:ext cx="2988234" cy="4480726"/>
          </a:xfrm>
        </p:spPr>
        <p:txBody>
          <a:bodyPr>
            <a:normAutofit/>
          </a:bodyPr>
          <a:lstStyle/>
          <a:p>
            <a:pPr algn="r"/>
            <a:r>
              <a:rPr lang="zh-TW" altLang="en-US" sz="6600"/>
              <a:t>為什麼要使用</a:t>
            </a:r>
            <a:r>
              <a:rPr lang="en-US" altLang="zh-TW" sz="6600"/>
              <a:t>Django</a:t>
            </a:r>
            <a:r>
              <a:rPr lang="zh-TW" altLang="en-US" sz="6600"/>
              <a:t>？</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47D4327A-531A-40FD-A061-5BE3D882E9B9}"/>
              </a:ext>
            </a:extLst>
          </p:cNvPr>
          <p:cNvSpPr>
            <a:spLocks noGrp="1"/>
          </p:cNvSpPr>
          <p:nvPr>
            <p:ph idx="1"/>
          </p:nvPr>
        </p:nvSpPr>
        <p:spPr>
          <a:xfrm>
            <a:off x="5255260" y="1648870"/>
            <a:ext cx="4702848" cy="3560260"/>
          </a:xfrm>
        </p:spPr>
        <p:txBody>
          <a:bodyPr anchor="ctr">
            <a:normAutofit/>
          </a:bodyPr>
          <a:lstStyle/>
          <a:p>
            <a:r>
              <a:rPr lang="zh-TW" altLang="en-US" sz="2400"/>
              <a:t>使用</a:t>
            </a:r>
            <a:r>
              <a:rPr lang="en-US" altLang="zh-TW" sz="2400"/>
              <a:t>python</a:t>
            </a:r>
            <a:r>
              <a:rPr lang="zh-TW" altLang="en-US" sz="2400"/>
              <a:t>當基底語言</a:t>
            </a:r>
            <a:endParaRPr lang="en-US" altLang="zh-TW" sz="2400"/>
          </a:p>
          <a:p>
            <a:r>
              <a:rPr lang="zh-TW" altLang="en-US" sz="2400"/>
              <a:t>展新功能時非常的容易</a:t>
            </a:r>
            <a:endParaRPr lang="en-US" altLang="zh-TW" sz="2400"/>
          </a:p>
          <a:p>
            <a:r>
              <a:rPr lang="en-US" altLang="zh-TW" sz="2400"/>
              <a:t>APP</a:t>
            </a:r>
            <a:r>
              <a:rPr lang="zh-TW" altLang="en-US" sz="2400"/>
              <a:t>可以移植至其它的</a:t>
            </a:r>
            <a:r>
              <a:rPr lang="en-US" altLang="zh-TW" sz="2400"/>
              <a:t>Django</a:t>
            </a:r>
            <a:r>
              <a:rPr lang="zh-TW" altLang="en-US" sz="2400"/>
              <a:t>專案中使用，擁有非常高的程式碼重用性</a:t>
            </a:r>
            <a:endParaRPr lang="en-US" altLang="zh-TW" sz="2400"/>
          </a:p>
          <a:p>
            <a:r>
              <a:rPr lang="zh-TW" altLang="en-US" sz="2400"/>
              <a:t>提供了一個功能完整的後台，包含使用者的管理、群組管理及資料庫等，並且能夠依需求客製化，無須從頭開發</a:t>
            </a:r>
          </a:p>
        </p:txBody>
      </p:sp>
    </p:spTree>
    <p:extLst>
      <p:ext uri="{BB962C8B-B14F-4D97-AF65-F5344CB8AC3E}">
        <p14:creationId xmlns:p14="http://schemas.microsoft.com/office/powerpoint/2010/main" val="268102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23D70C-4B14-42DE-B569-6336238D2DA6}"/>
              </a:ext>
            </a:extLst>
          </p:cNvPr>
          <p:cNvSpPr>
            <a:spLocks noGrp="1"/>
          </p:cNvSpPr>
          <p:nvPr>
            <p:ph type="title"/>
          </p:nvPr>
        </p:nvSpPr>
        <p:spPr/>
        <p:txBody>
          <a:bodyPr/>
          <a:lstStyle/>
          <a:p>
            <a:r>
              <a:rPr lang="zh-TW" altLang="en-US" dirty="0"/>
              <a:t>課程安排</a:t>
            </a:r>
          </a:p>
        </p:txBody>
      </p:sp>
      <p:sp>
        <p:nvSpPr>
          <p:cNvPr id="3" name="內容版面配置區 2">
            <a:extLst>
              <a:ext uri="{FF2B5EF4-FFF2-40B4-BE49-F238E27FC236}">
                <a16:creationId xmlns:a16="http://schemas.microsoft.com/office/drawing/2014/main" id="{25C08B86-B519-4046-9C44-6A0F46E6AC9A}"/>
              </a:ext>
            </a:extLst>
          </p:cNvPr>
          <p:cNvSpPr>
            <a:spLocks noGrp="1"/>
          </p:cNvSpPr>
          <p:nvPr>
            <p:ph idx="1"/>
          </p:nvPr>
        </p:nvSpPr>
        <p:spPr/>
        <p:txBody>
          <a:bodyPr/>
          <a:lstStyle/>
          <a:p>
            <a:r>
              <a:rPr lang="en-US" altLang="zh-TW" dirty="0"/>
              <a:t>Web Socket lab</a:t>
            </a:r>
          </a:p>
          <a:p>
            <a:r>
              <a:rPr lang="en-US" altLang="zh-TW" dirty="0"/>
              <a:t>Django</a:t>
            </a:r>
            <a:r>
              <a:rPr lang="zh-TW" altLang="en-US" dirty="0"/>
              <a:t>是什麼？</a:t>
            </a:r>
            <a:endParaRPr lang="en-US" altLang="zh-TW" dirty="0"/>
          </a:p>
          <a:p>
            <a:r>
              <a:rPr lang="en-US" altLang="zh-TW" dirty="0"/>
              <a:t>Django</a:t>
            </a:r>
            <a:r>
              <a:rPr lang="zh-TW" altLang="en-US" dirty="0"/>
              <a:t>的架構</a:t>
            </a:r>
            <a:endParaRPr lang="en-US" altLang="zh-TW" dirty="0"/>
          </a:p>
          <a:p>
            <a:r>
              <a:rPr lang="en-US" altLang="zh-TW" dirty="0"/>
              <a:t>Django</a:t>
            </a:r>
            <a:r>
              <a:rPr lang="zh-TW" altLang="en-US" dirty="0"/>
              <a:t>優缺點</a:t>
            </a:r>
            <a:endParaRPr lang="en-US" altLang="zh-TW" dirty="0"/>
          </a:p>
          <a:p>
            <a:r>
              <a:rPr lang="en-US" altLang="zh-TW" dirty="0"/>
              <a:t>Django</a:t>
            </a:r>
            <a:r>
              <a:rPr lang="zh-TW" altLang="en-US" dirty="0"/>
              <a:t>安裝步驟</a:t>
            </a:r>
            <a:endParaRPr lang="en-US" altLang="zh-TW" dirty="0"/>
          </a:p>
          <a:p>
            <a:r>
              <a:rPr lang="zh-TW" altLang="en-US" dirty="0"/>
              <a:t>建立一個</a:t>
            </a:r>
            <a:r>
              <a:rPr lang="en-US" altLang="zh-TW" dirty="0"/>
              <a:t>Django Project</a:t>
            </a:r>
            <a:endParaRPr lang="zh-TW" altLang="en-US" dirty="0"/>
          </a:p>
        </p:txBody>
      </p:sp>
    </p:spTree>
    <p:extLst>
      <p:ext uri="{BB962C8B-B14F-4D97-AF65-F5344CB8AC3E}">
        <p14:creationId xmlns:p14="http://schemas.microsoft.com/office/powerpoint/2010/main" val="1831437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1D60508-92FA-49B0-9BD5-0BB9284845DC}"/>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altLang="zh-TW" sz="4800"/>
              <a:t>Django</a:t>
            </a:r>
            <a:r>
              <a:rPr lang="zh-TW" altLang="en-US" sz="4800"/>
              <a:t>的架構</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字方塊 4">
            <a:extLst>
              <a:ext uri="{FF2B5EF4-FFF2-40B4-BE49-F238E27FC236}">
                <a16:creationId xmlns:a16="http://schemas.microsoft.com/office/drawing/2014/main" id="{7D092DE6-2ACE-4793-83E8-8B374A542061}"/>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TW" sz="1400" b="1" dirty="0"/>
              <a:t>URLs: </a:t>
            </a:r>
            <a:r>
              <a:rPr lang="zh-TW" altLang="en-US" sz="1400" dirty="0"/>
              <a:t>雖然可以通過單個功能來處理來自每個</a:t>
            </a:r>
            <a:r>
              <a:rPr lang="en-US" altLang="zh-TW" sz="1400" dirty="0"/>
              <a:t>URL</a:t>
            </a:r>
            <a:r>
              <a:rPr lang="zh-TW" altLang="en-US" sz="1400" dirty="0"/>
              <a:t>的請求，但是編寫單獨的視圖函數來處理每個資源是更加可維護的。</a:t>
            </a:r>
            <a:br>
              <a:rPr lang="zh-TW" altLang="en-US" sz="1400" dirty="0"/>
            </a:br>
            <a:endParaRPr lang="zh-TW" altLang="en-US" sz="1400"/>
          </a:p>
          <a:p>
            <a:pPr indent="-228600">
              <a:lnSpc>
                <a:spcPct val="90000"/>
              </a:lnSpc>
              <a:spcAft>
                <a:spcPts val="600"/>
              </a:spcAft>
              <a:buFont typeface="Arial" panose="020B0604020202020204" pitchFamily="34" charset="0"/>
              <a:buChar char="•"/>
            </a:pPr>
            <a:r>
              <a:rPr lang="en-US" altLang="zh-TW" sz="1400" b="1" dirty="0"/>
              <a:t>View:</a:t>
            </a:r>
            <a:r>
              <a:rPr lang="en-US" altLang="zh-TW" sz="1400"/>
              <a:t> </a:t>
            </a:r>
            <a:r>
              <a:rPr lang="en-US" altLang="zh-TW" sz="1400" dirty="0"/>
              <a:t>View</a:t>
            </a:r>
            <a:r>
              <a:rPr lang="zh-TW" altLang="en-US" sz="1400" dirty="0"/>
              <a:t>是一個請求處理函數，它接收</a:t>
            </a:r>
            <a:r>
              <a:rPr lang="en-US" altLang="zh-TW" sz="1400" dirty="0"/>
              <a:t>HTTP</a:t>
            </a:r>
            <a:r>
              <a:rPr lang="zh-TW" altLang="en-US" sz="1400" dirty="0"/>
              <a:t>請求並返回</a:t>
            </a:r>
            <a:r>
              <a:rPr lang="en-US" altLang="zh-TW" sz="1400" dirty="0"/>
              <a:t>HTTP</a:t>
            </a:r>
            <a:r>
              <a:rPr lang="zh-TW" altLang="en-US" sz="1400" dirty="0"/>
              <a:t>響應。簡單來說，功能撰寫。</a:t>
            </a:r>
            <a:endParaRPr lang="en-US" altLang="zh-TW" sz="1400"/>
          </a:p>
          <a:p>
            <a:pPr indent="-228600">
              <a:lnSpc>
                <a:spcPct val="90000"/>
              </a:lnSpc>
              <a:spcAft>
                <a:spcPts val="600"/>
              </a:spcAft>
              <a:buFont typeface="Arial" panose="020B0604020202020204" pitchFamily="34" charset="0"/>
              <a:buChar char="•"/>
            </a:pPr>
            <a:endParaRPr lang="en-US" altLang="zh-TW" sz="1400"/>
          </a:p>
          <a:p>
            <a:pPr indent="-228600">
              <a:lnSpc>
                <a:spcPct val="90000"/>
              </a:lnSpc>
              <a:spcAft>
                <a:spcPts val="600"/>
              </a:spcAft>
              <a:buFont typeface="Arial" panose="020B0604020202020204" pitchFamily="34" charset="0"/>
              <a:buChar char="•"/>
            </a:pPr>
            <a:r>
              <a:rPr lang="en-US" altLang="zh-TW" sz="1400" b="1" dirty="0"/>
              <a:t>Models:</a:t>
            </a:r>
            <a:r>
              <a:rPr lang="en-US" altLang="zh-TW" sz="1400"/>
              <a:t> </a:t>
            </a:r>
            <a:r>
              <a:rPr lang="zh-TW" altLang="en-US" sz="1400" dirty="0"/>
              <a:t>模型是定義應用程序數據結構的</a:t>
            </a:r>
            <a:r>
              <a:rPr lang="en-US" altLang="zh-TW" sz="1400" dirty="0"/>
              <a:t>Python</a:t>
            </a:r>
            <a:r>
              <a:rPr lang="zh-TW" altLang="en-US" sz="1400" dirty="0"/>
              <a:t>對象，並提供在數據庫中管理（添加，修改，刪除）和查詢記錄的機制。</a:t>
            </a:r>
            <a:br>
              <a:rPr lang="zh-TW" altLang="en-US" sz="1400" dirty="0"/>
            </a:br>
            <a:endParaRPr lang="zh-TW" altLang="en-US" sz="1400"/>
          </a:p>
          <a:p>
            <a:pPr indent="-228600">
              <a:lnSpc>
                <a:spcPct val="90000"/>
              </a:lnSpc>
              <a:spcAft>
                <a:spcPts val="600"/>
              </a:spcAft>
              <a:buFont typeface="Arial" panose="020B0604020202020204" pitchFamily="34" charset="0"/>
              <a:buChar char="•"/>
            </a:pPr>
            <a:r>
              <a:rPr lang="en-US" altLang="zh-TW" sz="1400" b="1" dirty="0"/>
              <a:t>Templates:</a:t>
            </a:r>
            <a:r>
              <a:rPr lang="en-US" altLang="zh-TW" sz="1400"/>
              <a:t> </a:t>
            </a:r>
            <a:r>
              <a:rPr lang="zh-TW" altLang="en-US" sz="1400" dirty="0"/>
              <a:t>模板是定義文件（例如</a:t>
            </a:r>
            <a:r>
              <a:rPr lang="en-US" altLang="zh-TW" sz="1400" dirty="0"/>
              <a:t>HTML</a:t>
            </a:r>
            <a:r>
              <a:rPr lang="zh-TW" altLang="en-US" sz="1400" dirty="0"/>
              <a:t>頁面）的結構或佈局的文本文件，用於表示實際內容的佔位符。一個視圖可以使用</a:t>
            </a:r>
            <a:r>
              <a:rPr lang="en-US" altLang="zh-TW" sz="1400" dirty="0"/>
              <a:t>HTML</a:t>
            </a:r>
            <a:r>
              <a:rPr lang="zh-TW" altLang="en-US" sz="1400" dirty="0"/>
              <a:t>模板，從數據填充它動態地創建一個</a:t>
            </a:r>
            <a:r>
              <a:rPr lang="en-US" altLang="zh-TW" sz="1400" dirty="0"/>
              <a:t>HTML</a:t>
            </a:r>
            <a:r>
              <a:rPr lang="zh-TW" altLang="en-US" sz="1400" dirty="0"/>
              <a:t>頁面模型。可以使用模板來定義任何類型的文件的結構</a:t>
            </a:r>
            <a:r>
              <a:rPr lang="en-US" altLang="zh-TW" sz="1400" dirty="0"/>
              <a:t>;</a:t>
            </a:r>
            <a:r>
              <a:rPr lang="zh-TW" altLang="en-US" sz="1400" dirty="0"/>
              <a:t>它不一定是</a:t>
            </a:r>
            <a:r>
              <a:rPr lang="en-US" altLang="zh-TW" sz="1400" dirty="0"/>
              <a:t>HTML</a:t>
            </a:r>
            <a:r>
              <a:rPr lang="zh-TW" altLang="en-US" sz="1400" dirty="0"/>
              <a:t>！</a:t>
            </a:r>
            <a:endParaRPr lang="zh-TW" altLang="en-US" sz="1400"/>
          </a:p>
          <a:p>
            <a:pPr indent="-228600">
              <a:lnSpc>
                <a:spcPct val="90000"/>
              </a:lnSpc>
              <a:spcAft>
                <a:spcPts val="600"/>
              </a:spcAft>
              <a:buFont typeface="Arial" panose="020B0604020202020204" pitchFamily="34" charset="0"/>
              <a:buChar char="•"/>
            </a:pPr>
            <a:endParaRPr lang="en-US" altLang="zh-TW" sz="1400"/>
          </a:p>
        </p:txBody>
      </p:sp>
      <p:pic>
        <p:nvPicPr>
          <p:cNvPr id="4" name="內容版面配置區 3">
            <a:extLst>
              <a:ext uri="{FF2B5EF4-FFF2-40B4-BE49-F238E27FC236}">
                <a16:creationId xmlns:a16="http://schemas.microsoft.com/office/drawing/2014/main" id="{DE483C3A-44F9-49A6-90C6-DCD94017F269}"/>
              </a:ext>
            </a:extLst>
          </p:cNvPr>
          <p:cNvPicPr>
            <a:picLocks noGrp="1" noChangeAspect="1"/>
          </p:cNvPicPr>
          <p:nvPr>
            <p:ph idx="1"/>
          </p:nvPr>
        </p:nvPicPr>
        <p:blipFill rotWithShape="1">
          <a:blip r:embed="rId2"/>
          <a:srcRect l="2243" r="-1" b="-1"/>
          <a:stretch/>
        </p:blipFill>
        <p:spPr>
          <a:xfrm>
            <a:off x="5911532" y="2484255"/>
            <a:ext cx="5150277"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291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3FCD1C-FC1C-42E9-A352-C4F606EDE6A2}"/>
              </a:ext>
            </a:extLst>
          </p:cNvPr>
          <p:cNvSpPr>
            <a:spLocks noGrp="1"/>
          </p:cNvSpPr>
          <p:nvPr>
            <p:ph type="title"/>
          </p:nvPr>
        </p:nvSpPr>
        <p:spPr>
          <a:xfrm>
            <a:off x="1282963" y="1238080"/>
            <a:ext cx="9849751" cy="1349671"/>
          </a:xfrm>
        </p:spPr>
        <p:txBody>
          <a:bodyPr anchor="b">
            <a:normAutofit/>
          </a:bodyPr>
          <a:lstStyle/>
          <a:p>
            <a:r>
              <a:rPr lang="en-US" altLang="zh-TW" sz="5400"/>
              <a:t>Django</a:t>
            </a:r>
            <a:r>
              <a:rPr lang="zh-TW" altLang="en-US" sz="5400"/>
              <a:t>的優缺點</a:t>
            </a:r>
          </a:p>
        </p:txBody>
      </p:sp>
      <p:sp>
        <p:nvSpPr>
          <p:cNvPr id="3" name="內容版面配置區 2">
            <a:extLst>
              <a:ext uri="{FF2B5EF4-FFF2-40B4-BE49-F238E27FC236}">
                <a16:creationId xmlns:a16="http://schemas.microsoft.com/office/drawing/2014/main" id="{A9E8D8B1-0111-4EB0-853B-0845B483C4D4}"/>
              </a:ext>
            </a:extLst>
          </p:cNvPr>
          <p:cNvSpPr>
            <a:spLocks noGrp="1"/>
          </p:cNvSpPr>
          <p:nvPr>
            <p:ph idx="1"/>
          </p:nvPr>
        </p:nvSpPr>
        <p:spPr>
          <a:xfrm>
            <a:off x="1289304" y="2902913"/>
            <a:ext cx="9849751" cy="3032168"/>
          </a:xfrm>
        </p:spPr>
        <p:txBody>
          <a:bodyPr anchor="ctr">
            <a:normAutofit/>
          </a:bodyPr>
          <a:lstStyle/>
          <a:p>
            <a:r>
              <a:rPr lang="zh-TW" altLang="en-US" sz="1900"/>
              <a:t>優點：</a:t>
            </a:r>
            <a:endParaRPr lang="en-US" altLang="zh-TW" sz="1900"/>
          </a:p>
          <a:p>
            <a:pPr lvl="1"/>
            <a:r>
              <a:rPr lang="zh-TW" altLang="en-US" sz="1900"/>
              <a:t>強大的資料庫訪問元件：</a:t>
            </a:r>
            <a:r>
              <a:rPr lang="en-US" altLang="zh-TW" sz="1900"/>
              <a:t>Django</a:t>
            </a:r>
            <a:r>
              <a:rPr lang="zh-TW" altLang="en-US" sz="1900"/>
              <a:t>的</a:t>
            </a:r>
            <a:r>
              <a:rPr lang="en-US" altLang="zh-TW" sz="1900"/>
              <a:t>Model</a:t>
            </a:r>
            <a:r>
              <a:rPr lang="zh-TW" altLang="en-US" sz="1900"/>
              <a:t>層自帶資料庫</a:t>
            </a:r>
            <a:r>
              <a:rPr lang="en-US" altLang="zh-TW" sz="1900"/>
              <a:t>ORM</a:t>
            </a:r>
            <a:r>
              <a:rPr lang="zh-TW" altLang="en-US" sz="1900"/>
              <a:t>元件，使得開發者無須學習</a:t>
            </a:r>
            <a:r>
              <a:rPr lang="en-US" altLang="zh-TW" sz="1900"/>
              <a:t>SQL</a:t>
            </a:r>
            <a:r>
              <a:rPr lang="zh-TW" altLang="en-US" sz="1900"/>
              <a:t>語言即可對資料庫進行操作。</a:t>
            </a:r>
            <a:endParaRPr lang="en-US" altLang="zh-TW" sz="1900"/>
          </a:p>
          <a:p>
            <a:pPr lvl="1"/>
            <a:r>
              <a:rPr lang="zh-TW" altLang="en-US" sz="1900"/>
              <a:t>自帶臺管理系統</a:t>
            </a:r>
            <a:r>
              <a:rPr lang="en-US" altLang="zh-TW" sz="1900"/>
              <a:t>admin</a:t>
            </a:r>
            <a:r>
              <a:rPr lang="zh-TW" altLang="en-US" sz="1900"/>
              <a:t>：只需要通過簡單的幾行配置和程式碼就可以實現一個完整的後臺資料管理控制平臺。</a:t>
            </a:r>
            <a:endParaRPr lang="en-US" altLang="zh-TW" sz="1900"/>
          </a:p>
          <a:p>
            <a:pPr lvl="1"/>
            <a:r>
              <a:rPr lang="zh-TW" altLang="en-US" sz="1900"/>
              <a:t>功能完善、要素齊全</a:t>
            </a:r>
            <a:endParaRPr lang="en-US" altLang="zh-TW" sz="1900"/>
          </a:p>
          <a:p>
            <a:r>
              <a:rPr lang="zh-TW" altLang="en-US" sz="1900"/>
              <a:t>缺點：</a:t>
            </a:r>
            <a:endParaRPr lang="en-US" altLang="zh-TW" sz="1900"/>
          </a:p>
          <a:p>
            <a:pPr lvl="1"/>
            <a:r>
              <a:rPr lang="zh-TW" altLang="en-US" sz="1900"/>
              <a:t>大包大攬</a:t>
            </a:r>
            <a:r>
              <a:rPr lang="en-US" altLang="zh-TW" sz="1900"/>
              <a:t>: </a:t>
            </a:r>
            <a:r>
              <a:rPr lang="zh-TW" altLang="en-US" sz="1900"/>
              <a:t>對於一些輕量級應用不需要的功能模組</a:t>
            </a:r>
            <a:r>
              <a:rPr lang="en-US" altLang="zh-TW" sz="1900"/>
              <a:t>Django</a:t>
            </a:r>
            <a:r>
              <a:rPr lang="zh-TW" altLang="en-US" sz="1900"/>
              <a:t>也包括了，不如</a:t>
            </a:r>
            <a:r>
              <a:rPr lang="en-US" altLang="zh-TW" sz="1900"/>
              <a:t>Flask</a:t>
            </a:r>
            <a:r>
              <a:rPr lang="zh-TW" altLang="en-US" sz="1900"/>
              <a:t>輕便。</a:t>
            </a:r>
            <a:endParaRPr lang="en-US" altLang="zh-TW" sz="1900"/>
          </a:p>
          <a:p>
            <a:pPr lvl="1"/>
            <a:r>
              <a:rPr lang="zh-TW" altLang="en-US" sz="1900"/>
              <a:t>效能劣勢</a:t>
            </a:r>
            <a:endParaRPr lang="en-US" altLang="zh-TW" sz="1900"/>
          </a:p>
        </p:txBody>
      </p:sp>
    </p:spTree>
    <p:extLst>
      <p:ext uri="{BB962C8B-B14F-4D97-AF65-F5344CB8AC3E}">
        <p14:creationId xmlns:p14="http://schemas.microsoft.com/office/powerpoint/2010/main" val="129494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6AD528C1-CA33-4EA0-8263-2F1C8168EF13}"/>
              </a:ext>
            </a:extLst>
          </p:cNvPr>
          <p:cNvSpPr>
            <a:spLocks noGrp="1"/>
          </p:cNvSpPr>
          <p:nvPr>
            <p:ph type="title"/>
          </p:nvPr>
        </p:nvSpPr>
        <p:spPr>
          <a:xfrm>
            <a:off x="793662" y="386930"/>
            <a:ext cx="10066122" cy="1298448"/>
          </a:xfrm>
        </p:spPr>
        <p:txBody>
          <a:bodyPr anchor="b">
            <a:normAutofit/>
          </a:bodyPr>
          <a:lstStyle/>
          <a:p>
            <a:r>
              <a:rPr lang="en-US" altLang="zh-TW" sz="4800" dirty="0"/>
              <a:t>Django</a:t>
            </a:r>
            <a:r>
              <a:rPr lang="zh-TW" altLang="en-US" sz="4800" dirty="0"/>
              <a:t>安裝</a:t>
            </a:r>
            <a:r>
              <a:rPr lang="en-US" altLang="zh-TW" sz="4800" dirty="0"/>
              <a:t>(1/2)</a:t>
            </a:r>
            <a:endParaRPr lang="zh-TW" altLang="en-US" sz="4800" dirty="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1CBEBE93-F652-4FBA-B933-807072DF9BF1}"/>
              </a:ext>
            </a:extLst>
          </p:cNvPr>
          <p:cNvSpPr>
            <a:spLocks noGrp="1"/>
          </p:cNvSpPr>
          <p:nvPr>
            <p:ph idx="1"/>
          </p:nvPr>
        </p:nvSpPr>
        <p:spPr>
          <a:xfrm>
            <a:off x="793661" y="2599509"/>
            <a:ext cx="4530898" cy="3639450"/>
          </a:xfrm>
        </p:spPr>
        <p:txBody>
          <a:bodyPr anchor="ctr">
            <a:normAutofit/>
          </a:bodyPr>
          <a:lstStyle/>
          <a:p>
            <a:r>
              <a:rPr lang="zh-TW" altLang="en-US" sz="2000"/>
              <a:t>打開</a:t>
            </a:r>
            <a:r>
              <a:rPr lang="en-US" altLang="zh-TW" sz="2000"/>
              <a:t>Anaconda Prompt</a:t>
            </a:r>
          </a:p>
          <a:p>
            <a:r>
              <a:rPr lang="zh-TW" altLang="en-US" sz="2000"/>
              <a:t>輸入</a:t>
            </a:r>
            <a:r>
              <a:rPr lang="en-US" altLang="zh-TW" sz="2000"/>
              <a:t>pip install django</a:t>
            </a:r>
            <a:endParaRPr lang="zh-TW" altLang="en-US" sz="2000"/>
          </a:p>
        </p:txBody>
      </p:sp>
      <p:pic>
        <p:nvPicPr>
          <p:cNvPr id="6" name="圖片 5" descr="一張含有 螢幕擷取畫面, 坐 的圖片&#10;&#10;自動產生的描述">
            <a:extLst>
              <a:ext uri="{FF2B5EF4-FFF2-40B4-BE49-F238E27FC236}">
                <a16:creationId xmlns:a16="http://schemas.microsoft.com/office/drawing/2014/main" id="{FE1CF6DF-2F63-4412-9F48-A0F467B6B326}"/>
              </a:ext>
            </a:extLst>
          </p:cNvPr>
          <p:cNvPicPr>
            <a:picLocks noChangeAspect="1"/>
          </p:cNvPicPr>
          <p:nvPr/>
        </p:nvPicPr>
        <p:blipFill rotWithShape="1">
          <a:blip r:embed="rId2">
            <a:extLst>
              <a:ext uri="{28A0092B-C50C-407E-A947-70E740481C1C}">
                <a14:useLocalDpi xmlns:a14="http://schemas.microsoft.com/office/drawing/2010/main" val="0"/>
              </a:ext>
            </a:extLst>
          </a:blip>
          <a:srcRect r="27551" b="3"/>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8465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8FCCD44-CBC0-4EB0-A241-2A2152C57E2A}"/>
              </a:ext>
            </a:extLst>
          </p:cNvPr>
          <p:cNvSpPr>
            <a:spLocks noGrp="1"/>
          </p:cNvSpPr>
          <p:nvPr>
            <p:ph type="title"/>
          </p:nvPr>
        </p:nvSpPr>
        <p:spPr>
          <a:xfrm>
            <a:off x="793662" y="386930"/>
            <a:ext cx="10066122" cy="1298448"/>
          </a:xfrm>
        </p:spPr>
        <p:txBody>
          <a:bodyPr anchor="b">
            <a:normAutofit/>
          </a:bodyPr>
          <a:lstStyle/>
          <a:p>
            <a:r>
              <a:rPr lang="en-US" altLang="zh-TW" sz="4800" dirty="0"/>
              <a:t>Django</a:t>
            </a:r>
            <a:r>
              <a:rPr lang="zh-TW" altLang="en-US" sz="4800" dirty="0"/>
              <a:t>安裝</a:t>
            </a:r>
            <a:r>
              <a:rPr lang="en-US" altLang="zh-TW" sz="4800"/>
              <a:t>(2/2)</a:t>
            </a:r>
            <a:endParaRPr lang="zh-TW" altLang="en-US" sz="4800" dirty="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8F846331-2397-47BF-8144-A38C49A1C0E4}"/>
              </a:ext>
            </a:extLst>
          </p:cNvPr>
          <p:cNvSpPr>
            <a:spLocks noGrp="1"/>
          </p:cNvSpPr>
          <p:nvPr>
            <p:ph idx="1"/>
          </p:nvPr>
        </p:nvSpPr>
        <p:spPr>
          <a:xfrm>
            <a:off x="793661" y="2599509"/>
            <a:ext cx="4530898" cy="3639450"/>
          </a:xfrm>
        </p:spPr>
        <p:txBody>
          <a:bodyPr anchor="ctr">
            <a:normAutofit/>
          </a:bodyPr>
          <a:lstStyle/>
          <a:p>
            <a:r>
              <a:rPr lang="zh-TW" altLang="en-US" sz="2000"/>
              <a:t>查看</a:t>
            </a:r>
            <a:r>
              <a:rPr lang="en-US" altLang="zh-TW" sz="2000"/>
              <a:t>Django</a:t>
            </a:r>
            <a:r>
              <a:rPr lang="zh-TW" altLang="en-US" sz="2000"/>
              <a:t>是否有安裝成功</a:t>
            </a:r>
            <a:endParaRPr lang="en-US" altLang="zh-TW" sz="2000"/>
          </a:p>
          <a:p>
            <a:r>
              <a:rPr lang="zh-TW" altLang="en-US" sz="2000"/>
              <a:t>在</a:t>
            </a:r>
            <a:r>
              <a:rPr lang="en-US" altLang="zh-TW" sz="2000"/>
              <a:t>prompt</a:t>
            </a:r>
            <a:r>
              <a:rPr lang="zh-TW" altLang="en-US" sz="2000"/>
              <a:t>中輸入</a:t>
            </a:r>
            <a:r>
              <a:rPr lang="en-US" altLang="zh-TW" sz="2000"/>
              <a:t>python</a:t>
            </a:r>
          </a:p>
          <a:p>
            <a:r>
              <a:rPr lang="zh-TW" altLang="en-US" sz="2000"/>
              <a:t>輸入</a:t>
            </a:r>
            <a:r>
              <a:rPr lang="en-US" altLang="zh-TW" sz="2000"/>
              <a:t>import django</a:t>
            </a:r>
          </a:p>
          <a:p>
            <a:r>
              <a:rPr lang="zh-TW" altLang="en-US" sz="2000"/>
              <a:t>接下來輸入</a:t>
            </a:r>
            <a:r>
              <a:rPr lang="en-US" altLang="zh-TW" sz="2000"/>
              <a:t>django.VERSION</a:t>
            </a:r>
            <a:r>
              <a:rPr lang="zh-TW" altLang="en-US" sz="2000"/>
              <a:t>查看</a:t>
            </a:r>
            <a:r>
              <a:rPr lang="en-US" altLang="zh-TW" sz="2000"/>
              <a:t>django</a:t>
            </a:r>
            <a:r>
              <a:rPr lang="zh-TW" altLang="en-US" sz="2000"/>
              <a:t>版本狀態</a:t>
            </a:r>
          </a:p>
        </p:txBody>
      </p:sp>
      <p:pic>
        <p:nvPicPr>
          <p:cNvPr id="6" name="圖片 5" descr="一張含有 螢幕擷取畫面, 坐 的圖片&#10;&#10;自動產生的描述">
            <a:extLst>
              <a:ext uri="{FF2B5EF4-FFF2-40B4-BE49-F238E27FC236}">
                <a16:creationId xmlns:a16="http://schemas.microsoft.com/office/drawing/2014/main" id="{2D1FDFC7-FF2D-48DC-BD55-14CA14BA678C}"/>
              </a:ext>
            </a:extLst>
          </p:cNvPr>
          <p:cNvPicPr>
            <a:picLocks noChangeAspect="1"/>
          </p:cNvPicPr>
          <p:nvPr/>
        </p:nvPicPr>
        <p:blipFill rotWithShape="1">
          <a:blip r:embed="rId2">
            <a:extLst>
              <a:ext uri="{28A0092B-C50C-407E-A947-70E740481C1C}">
                <a14:useLocalDpi xmlns:a14="http://schemas.microsoft.com/office/drawing/2010/main" val="0"/>
              </a:ext>
            </a:extLst>
          </a:blip>
          <a:srcRect r="27551" b="3"/>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608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C7A00C3A-8BD5-4D13-BD5E-5DFEB5E9141C}"/>
              </a:ext>
            </a:extLst>
          </p:cNvPr>
          <p:cNvSpPr>
            <a:spLocks noGrp="1"/>
          </p:cNvSpPr>
          <p:nvPr>
            <p:ph type="title"/>
          </p:nvPr>
        </p:nvSpPr>
        <p:spPr>
          <a:xfrm>
            <a:off x="793662" y="386930"/>
            <a:ext cx="10066122" cy="1298448"/>
          </a:xfrm>
        </p:spPr>
        <p:txBody>
          <a:bodyPr anchor="b">
            <a:normAutofit/>
          </a:bodyPr>
          <a:lstStyle/>
          <a:p>
            <a:r>
              <a:rPr lang="zh-TW" altLang="en-US" sz="4800"/>
              <a:t>建立一個</a:t>
            </a:r>
            <a:r>
              <a:rPr lang="en-US" altLang="zh-TW" sz="4800"/>
              <a:t>Django Project</a:t>
            </a:r>
            <a:endParaRPr lang="zh-TW" altLang="en-US" sz="48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09B7B53D-1AD6-48C8-9408-EB42FCB4E937}"/>
              </a:ext>
            </a:extLst>
          </p:cNvPr>
          <p:cNvSpPr>
            <a:spLocks noGrp="1"/>
          </p:cNvSpPr>
          <p:nvPr>
            <p:ph idx="1"/>
          </p:nvPr>
        </p:nvSpPr>
        <p:spPr>
          <a:xfrm>
            <a:off x="793661" y="2599509"/>
            <a:ext cx="4530898" cy="3639450"/>
          </a:xfrm>
        </p:spPr>
        <p:txBody>
          <a:bodyPr anchor="ctr">
            <a:normAutofit/>
          </a:bodyPr>
          <a:lstStyle/>
          <a:p>
            <a:r>
              <a:rPr lang="en-US" altLang="zh-TW" sz="2000"/>
              <a:t>Django project</a:t>
            </a:r>
            <a:r>
              <a:rPr lang="zh-TW" altLang="en-US" sz="2000"/>
              <a:t>使用指令的方式來建立</a:t>
            </a:r>
            <a:endParaRPr lang="en-US" altLang="zh-TW" sz="2000"/>
          </a:p>
          <a:p>
            <a:r>
              <a:rPr lang="en-US" altLang="zh-TW" sz="2000"/>
              <a:t>django-admin startproject {The Name you like}</a:t>
            </a:r>
            <a:endParaRPr lang="zh-TW" altLang="en-US" sz="2000"/>
          </a:p>
        </p:txBody>
      </p:sp>
      <p:pic>
        <p:nvPicPr>
          <p:cNvPr id="6" name="圖片 5" descr="一張含有 螢幕擷取畫面, 坐 的圖片&#10;&#10;自動產生的描述">
            <a:extLst>
              <a:ext uri="{FF2B5EF4-FFF2-40B4-BE49-F238E27FC236}">
                <a16:creationId xmlns:a16="http://schemas.microsoft.com/office/drawing/2014/main" id="{F6F11C03-A763-4DD5-A1AA-CE94B6E8EA48}"/>
              </a:ext>
            </a:extLst>
          </p:cNvPr>
          <p:cNvPicPr>
            <a:picLocks noChangeAspect="1"/>
          </p:cNvPicPr>
          <p:nvPr/>
        </p:nvPicPr>
        <p:blipFill rotWithShape="1">
          <a:blip r:embed="rId2">
            <a:extLst>
              <a:ext uri="{28A0092B-C50C-407E-A947-70E740481C1C}">
                <a14:useLocalDpi xmlns:a14="http://schemas.microsoft.com/office/drawing/2010/main" val="0"/>
              </a:ext>
            </a:extLst>
          </a:blip>
          <a:srcRect r="27551" b="3"/>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0177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B9EB768-9FAF-4119-9742-97980B62EA67}"/>
              </a:ext>
            </a:extLst>
          </p:cNvPr>
          <p:cNvSpPr>
            <a:spLocks noGrp="1"/>
          </p:cNvSpPr>
          <p:nvPr>
            <p:ph type="title"/>
          </p:nvPr>
        </p:nvSpPr>
        <p:spPr>
          <a:xfrm>
            <a:off x="793662" y="386930"/>
            <a:ext cx="10066122" cy="1298448"/>
          </a:xfrm>
        </p:spPr>
        <p:txBody>
          <a:bodyPr anchor="b">
            <a:normAutofit/>
          </a:bodyPr>
          <a:lstStyle/>
          <a:p>
            <a:r>
              <a:rPr lang="zh-TW" altLang="en-US" sz="4800"/>
              <a:t>建立一個</a:t>
            </a:r>
            <a:r>
              <a:rPr lang="en-US" altLang="zh-TW" sz="4800"/>
              <a:t>Django Project</a:t>
            </a:r>
            <a:endParaRPr lang="zh-TW" altLang="en-US" sz="48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8EC7BA95-A223-4352-8C60-47F585AB0EBF}"/>
              </a:ext>
            </a:extLst>
          </p:cNvPr>
          <p:cNvSpPr>
            <a:spLocks noGrp="1"/>
          </p:cNvSpPr>
          <p:nvPr>
            <p:ph idx="1"/>
          </p:nvPr>
        </p:nvSpPr>
        <p:spPr>
          <a:xfrm>
            <a:off x="793661" y="2599509"/>
            <a:ext cx="4530898" cy="3639450"/>
          </a:xfrm>
        </p:spPr>
        <p:txBody>
          <a:bodyPr anchor="ctr">
            <a:normAutofit/>
          </a:bodyPr>
          <a:lstStyle/>
          <a:p>
            <a:r>
              <a:rPr lang="zh-TW" altLang="en-US" sz="2000"/>
              <a:t>查看檔案位置下，會有一個</a:t>
            </a:r>
            <a:r>
              <a:rPr lang="en-US" altLang="zh-TW" sz="2000"/>
              <a:t>{The Name you like}</a:t>
            </a:r>
            <a:r>
              <a:rPr lang="zh-TW" altLang="en-US" sz="2000"/>
              <a:t>的資料夾以及</a:t>
            </a:r>
            <a:r>
              <a:rPr lang="en-US" altLang="zh-TW" sz="2000"/>
              <a:t>manage.py</a:t>
            </a:r>
            <a:r>
              <a:rPr lang="zh-TW" altLang="en-US" sz="2000"/>
              <a:t>的程式。</a:t>
            </a:r>
            <a:endParaRPr lang="en-US" altLang="zh-TW" sz="2000"/>
          </a:p>
          <a:p>
            <a:r>
              <a:rPr lang="zh-TW" altLang="en-US" sz="2000"/>
              <a:t>進入</a:t>
            </a:r>
            <a:r>
              <a:rPr lang="en-US" altLang="zh-TW" sz="2000"/>
              <a:t>{The Name you like}</a:t>
            </a:r>
            <a:r>
              <a:rPr lang="zh-TW" altLang="en-US" sz="2000"/>
              <a:t>的資料夾會有</a:t>
            </a:r>
            <a:r>
              <a:rPr lang="en-US" altLang="zh-TW" sz="2000"/>
              <a:t>5</a:t>
            </a:r>
            <a:r>
              <a:rPr lang="zh-TW" altLang="en-US" sz="2000"/>
              <a:t>個</a:t>
            </a:r>
            <a:r>
              <a:rPr lang="en-US" altLang="zh-TW" sz="2000"/>
              <a:t>py</a:t>
            </a:r>
            <a:r>
              <a:rPr lang="zh-TW" altLang="en-US" sz="2000"/>
              <a:t>檔案。</a:t>
            </a:r>
          </a:p>
        </p:txBody>
      </p:sp>
      <p:pic>
        <p:nvPicPr>
          <p:cNvPr id="6" name="圖片 5" descr="一張含有 螢幕擷取畫面 的圖片&#10;&#10;自動產生的描述">
            <a:extLst>
              <a:ext uri="{FF2B5EF4-FFF2-40B4-BE49-F238E27FC236}">
                <a16:creationId xmlns:a16="http://schemas.microsoft.com/office/drawing/2014/main" id="{732204BC-6335-499F-9E7B-F5DDE1356DBB}"/>
              </a:ext>
            </a:extLst>
          </p:cNvPr>
          <p:cNvPicPr>
            <a:picLocks noChangeAspect="1"/>
          </p:cNvPicPr>
          <p:nvPr/>
        </p:nvPicPr>
        <p:blipFill rotWithShape="1">
          <a:blip r:embed="rId2">
            <a:extLst>
              <a:ext uri="{28A0092B-C50C-407E-A947-70E740481C1C}">
                <a14:useLocalDpi xmlns:a14="http://schemas.microsoft.com/office/drawing/2010/main" val="0"/>
              </a:ext>
            </a:extLst>
          </a:blip>
          <a:srcRect t="1546" r="2" b="2"/>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822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E2A7F20-69FA-4007-BC9F-69D249F52EAE}"/>
              </a:ext>
            </a:extLst>
          </p:cNvPr>
          <p:cNvSpPr>
            <a:spLocks noGrp="1"/>
          </p:cNvSpPr>
          <p:nvPr>
            <p:ph type="title"/>
          </p:nvPr>
        </p:nvSpPr>
        <p:spPr>
          <a:xfrm>
            <a:off x="1006900" y="1188637"/>
            <a:ext cx="3141430" cy="4480726"/>
          </a:xfrm>
        </p:spPr>
        <p:txBody>
          <a:bodyPr>
            <a:normAutofit/>
          </a:bodyPr>
          <a:lstStyle/>
          <a:p>
            <a:pPr algn="r"/>
            <a:r>
              <a:rPr lang="zh-TW" altLang="en-US" sz="6600"/>
              <a:t>檔案程式敘述</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300D6CFC-3926-47BC-AA66-7016D5DB4A35}"/>
              </a:ext>
            </a:extLst>
          </p:cNvPr>
          <p:cNvSpPr>
            <a:spLocks noGrp="1"/>
          </p:cNvSpPr>
          <p:nvPr>
            <p:ph idx="1"/>
          </p:nvPr>
        </p:nvSpPr>
        <p:spPr>
          <a:xfrm>
            <a:off x="5138928" y="1338729"/>
            <a:ext cx="4795584" cy="4180542"/>
          </a:xfrm>
        </p:spPr>
        <p:txBody>
          <a:bodyPr anchor="ctr">
            <a:normAutofit/>
          </a:bodyPr>
          <a:lstStyle/>
          <a:p>
            <a:r>
              <a:rPr lang="en-US" altLang="zh-TW" sz="1900"/>
              <a:t>__init__.py : </a:t>
            </a:r>
            <a:r>
              <a:rPr lang="zh-TW" altLang="en-US" sz="1900"/>
              <a:t>跟</a:t>
            </a:r>
            <a:r>
              <a:rPr lang="en-US" altLang="zh-TW" sz="1900"/>
              <a:t>python</a:t>
            </a:r>
            <a:r>
              <a:rPr lang="zh-TW" altLang="en-US" sz="1900"/>
              <a:t>說明</a:t>
            </a:r>
            <a:r>
              <a:rPr lang="en-US" altLang="zh-TW" sz="1900"/>
              <a:t>{The Name you like}</a:t>
            </a:r>
            <a:r>
              <a:rPr lang="zh-TW" altLang="en-US" sz="1900"/>
              <a:t>是一個套件。</a:t>
            </a:r>
            <a:endParaRPr lang="en-US" altLang="zh-TW" sz="1900"/>
          </a:p>
          <a:p>
            <a:r>
              <a:rPr lang="en-US" altLang="zh-TW" sz="1900"/>
              <a:t>asgi.py : Asynchronous Server Gateway Interface(</a:t>
            </a:r>
            <a:r>
              <a:rPr lang="zh-TW" altLang="en-US" sz="1900"/>
              <a:t>非同步伺服器閘道介面</a:t>
            </a:r>
            <a:r>
              <a:rPr lang="en-US" altLang="zh-TW" sz="1900"/>
              <a:t>)</a:t>
            </a:r>
            <a:r>
              <a:rPr lang="zh-TW" altLang="en-US" sz="1900"/>
              <a:t>，用來提供非同步的功能。</a:t>
            </a:r>
            <a:endParaRPr lang="en-US" altLang="zh-TW" sz="1900"/>
          </a:p>
          <a:p>
            <a:r>
              <a:rPr lang="en-US" altLang="zh-TW" sz="1900"/>
              <a:t>Settings.py : Django</a:t>
            </a:r>
            <a:r>
              <a:rPr lang="zh-TW" altLang="en-US" sz="1900"/>
              <a:t>專案的設定檔。</a:t>
            </a:r>
            <a:endParaRPr lang="en-US" altLang="zh-TW" sz="1900"/>
          </a:p>
          <a:p>
            <a:r>
              <a:rPr lang="en-US" altLang="zh-TW" sz="1900"/>
              <a:t>Urls.py : </a:t>
            </a:r>
            <a:r>
              <a:rPr lang="zh-TW" altLang="en-US" sz="1900"/>
              <a:t>定義</a:t>
            </a:r>
            <a:r>
              <a:rPr lang="en-US" altLang="zh-TW" sz="1900"/>
              <a:t>Django</a:t>
            </a:r>
            <a:r>
              <a:rPr lang="zh-TW" altLang="en-US" sz="1900"/>
              <a:t>專案各個</a:t>
            </a:r>
            <a:r>
              <a:rPr lang="en-US" altLang="zh-TW" sz="1900"/>
              <a:t>APP</a:t>
            </a:r>
            <a:r>
              <a:rPr lang="zh-TW" altLang="en-US" sz="1900"/>
              <a:t>的網址。</a:t>
            </a:r>
            <a:endParaRPr lang="en-US" altLang="zh-TW" sz="1900"/>
          </a:p>
          <a:p>
            <a:r>
              <a:rPr lang="en-US" altLang="zh-TW" sz="1900"/>
              <a:t>wsgi. py : Web Server Gateway Interface(</a:t>
            </a:r>
            <a:r>
              <a:rPr lang="zh-TW" altLang="en-US" sz="1900"/>
              <a:t>網站伺服器閘道介面</a:t>
            </a:r>
            <a:r>
              <a:rPr lang="en-US" altLang="zh-TW" sz="1900"/>
              <a:t>)</a:t>
            </a:r>
            <a:r>
              <a:rPr lang="zh-TW" altLang="en-US" sz="1900"/>
              <a:t>，提供</a:t>
            </a:r>
            <a:r>
              <a:rPr lang="en-US" altLang="zh-TW" sz="1900"/>
              <a:t>Django</a:t>
            </a:r>
            <a:r>
              <a:rPr lang="zh-TW" altLang="en-US" sz="1900"/>
              <a:t>網站和伺服器間的標準介面。</a:t>
            </a:r>
            <a:endParaRPr lang="en-US" altLang="zh-TW" sz="1900"/>
          </a:p>
          <a:p>
            <a:r>
              <a:rPr lang="en-US" altLang="zh-TW" sz="1900"/>
              <a:t>manage. py</a:t>
            </a:r>
            <a:r>
              <a:rPr lang="en-US" altLang="zh-TW" sz="1900" b="1"/>
              <a:t> </a:t>
            </a:r>
            <a:r>
              <a:rPr lang="zh-TW" altLang="en-US" sz="1900"/>
              <a:t> </a:t>
            </a:r>
            <a:r>
              <a:rPr lang="en-US" altLang="zh-TW" sz="1900"/>
              <a:t>: </a:t>
            </a:r>
            <a:r>
              <a:rPr lang="zh-TW" altLang="en-US" sz="1900"/>
              <a:t>用來管理整個</a:t>
            </a:r>
            <a:r>
              <a:rPr lang="en-US" altLang="zh-TW" sz="1900"/>
              <a:t>Django</a:t>
            </a:r>
            <a:r>
              <a:rPr lang="zh-TW" altLang="en-US" sz="1900"/>
              <a:t>專案，像是啟動本地端伺服器、連接資料庫及建立應用程式</a:t>
            </a:r>
            <a:r>
              <a:rPr lang="en-US" altLang="zh-TW" sz="1900"/>
              <a:t>(APP)</a:t>
            </a:r>
            <a:r>
              <a:rPr lang="zh-TW" altLang="en-US" sz="1900"/>
              <a:t>等。</a:t>
            </a:r>
          </a:p>
        </p:txBody>
      </p:sp>
    </p:spTree>
    <p:extLst>
      <p:ext uri="{BB962C8B-B14F-4D97-AF65-F5344CB8AC3E}">
        <p14:creationId xmlns:p14="http://schemas.microsoft.com/office/powerpoint/2010/main" val="2748846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C00758B-E5EC-48CA-AAB0-2E98D143F6BF}"/>
              </a:ext>
            </a:extLst>
          </p:cNvPr>
          <p:cNvSpPr>
            <a:spLocks noGrp="1"/>
          </p:cNvSpPr>
          <p:nvPr>
            <p:ph type="title"/>
          </p:nvPr>
        </p:nvSpPr>
        <p:spPr>
          <a:xfrm>
            <a:off x="793662" y="386930"/>
            <a:ext cx="10066122" cy="1298448"/>
          </a:xfrm>
        </p:spPr>
        <p:txBody>
          <a:bodyPr anchor="b">
            <a:normAutofit/>
          </a:bodyPr>
          <a:lstStyle/>
          <a:p>
            <a:r>
              <a:rPr lang="zh-TW" altLang="en-US" sz="4800"/>
              <a:t>查看</a:t>
            </a:r>
            <a:r>
              <a:rPr lang="en-US" altLang="zh-TW" sz="4800"/>
              <a:t>Django</a:t>
            </a:r>
            <a:r>
              <a:rPr lang="zh-TW" altLang="en-US" sz="4800"/>
              <a:t>專案目錄結構</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085CAE36-E067-4C64-B80F-057429AC3795}"/>
              </a:ext>
            </a:extLst>
          </p:cNvPr>
          <p:cNvSpPr>
            <a:spLocks noGrp="1"/>
          </p:cNvSpPr>
          <p:nvPr>
            <p:ph idx="1"/>
          </p:nvPr>
        </p:nvSpPr>
        <p:spPr>
          <a:xfrm>
            <a:off x="793661" y="2599509"/>
            <a:ext cx="4530898" cy="3639450"/>
          </a:xfrm>
        </p:spPr>
        <p:txBody>
          <a:bodyPr anchor="ctr">
            <a:normAutofit/>
          </a:bodyPr>
          <a:lstStyle/>
          <a:p>
            <a:r>
              <a:rPr lang="zh-TW" altLang="en-US" sz="2000"/>
              <a:t>先使用</a:t>
            </a:r>
            <a:r>
              <a:rPr lang="en-US" altLang="zh-TW" sz="2000"/>
              <a:t>cd {Django</a:t>
            </a:r>
            <a:r>
              <a:rPr lang="zh-TW" altLang="en-US" sz="2000"/>
              <a:t>資料夾位置</a:t>
            </a:r>
            <a:r>
              <a:rPr lang="en-US" altLang="zh-TW" sz="2000"/>
              <a:t>}</a:t>
            </a:r>
            <a:r>
              <a:rPr lang="zh-TW" altLang="en-US" sz="2000"/>
              <a:t>，到專案位置。</a:t>
            </a:r>
            <a:endParaRPr lang="en-US" altLang="zh-TW" sz="2000"/>
          </a:p>
          <a:p>
            <a:r>
              <a:rPr lang="zh-TW" altLang="en-US" sz="2000"/>
              <a:t>輸入</a:t>
            </a:r>
            <a:r>
              <a:rPr lang="en-US" altLang="zh-TW" sz="2000"/>
              <a:t>Tree . /F</a:t>
            </a:r>
            <a:r>
              <a:rPr lang="zh-TW" altLang="en-US" sz="2000"/>
              <a:t>，可以看到現在專案的結構。</a:t>
            </a:r>
          </a:p>
        </p:txBody>
      </p:sp>
      <p:pic>
        <p:nvPicPr>
          <p:cNvPr id="6" name="圖片 5" descr="一張含有 螢幕擷取畫面, 電腦 的圖片&#10;&#10;自動產生的描述">
            <a:extLst>
              <a:ext uri="{FF2B5EF4-FFF2-40B4-BE49-F238E27FC236}">
                <a16:creationId xmlns:a16="http://schemas.microsoft.com/office/drawing/2014/main" id="{965FFDC8-F532-444B-B7D6-B776FBE564F8}"/>
              </a:ext>
            </a:extLst>
          </p:cNvPr>
          <p:cNvPicPr>
            <a:picLocks noChangeAspect="1"/>
          </p:cNvPicPr>
          <p:nvPr/>
        </p:nvPicPr>
        <p:blipFill rotWithShape="1">
          <a:blip r:embed="rId2">
            <a:extLst>
              <a:ext uri="{28A0092B-C50C-407E-A947-70E740481C1C}">
                <a14:useLocalDpi xmlns:a14="http://schemas.microsoft.com/office/drawing/2010/main" val="0"/>
              </a:ext>
            </a:extLst>
          </a:blip>
          <a:srcRect r="27551" b="3"/>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1911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7AB3D3-3C9C-4DED-809A-78734805B8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0CBBD85-5D54-4E8F-9357-86FDCADBFDE7}"/>
              </a:ext>
            </a:extLst>
          </p:cNvPr>
          <p:cNvSpPr>
            <a:spLocks noGrp="1"/>
          </p:cNvSpPr>
          <p:nvPr>
            <p:ph type="title"/>
          </p:nvPr>
        </p:nvSpPr>
        <p:spPr>
          <a:xfrm>
            <a:off x="793662" y="386930"/>
            <a:ext cx="10066122" cy="1298448"/>
          </a:xfrm>
        </p:spPr>
        <p:txBody>
          <a:bodyPr anchor="b">
            <a:normAutofit/>
          </a:bodyPr>
          <a:lstStyle/>
          <a:p>
            <a:r>
              <a:rPr lang="zh-TW" altLang="en-US" sz="4800"/>
              <a:t>啟動</a:t>
            </a:r>
            <a:r>
              <a:rPr lang="en-US" altLang="zh-TW" sz="4800"/>
              <a:t>localHost</a:t>
            </a:r>
            <a:r>
              <a:rPr lang="zh-TW" altLang="en-US" sz="4800"/>
              <a:t>伺服器執行</a:t>
            </a:r>
            <a:r>
              <a:rPr lang="en-US" altLang="zh-TW" sz="4800"/>
              <a:t>Django</a:t>
            </a:r>
            <a:endParaRPr lang="zh-TW" altLang="en-US" sz="4800"/>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FCA16015-F91E-44B8-AD4A-0C547C2DB79A}"/>
              </a:ext>
            </a:extLst>
          </p:cNvPr>
          <p:cNvSpPr>
            <a:spLocks noGrp="1"/>
          </p:cNvSpPr>
          <p:nvPr>
            <p:ph idx="1"/>
          </p:nvPr>
        </p:nvSpPr>
        <p:spPr>
          <a:xfrm>
            <a:off x="793661" y="2599509"/>
            <a:ext cx="4530898" cy="3639450"/>
          </a:xfrm>
        </p:spPr>
        <p:txBody>
          <a:bodyPr anchor="ctr">
            <a:normAutofit/>
          </a:bodyPr>
          <a:lstStyle/>
          <a:p>
            <a:r>
              <a:rPr lang="en-US" altLang="zh-TW" sz="2000" dirty="0"/>
              <a:t>python manage.py </a:t>
            </a:r>
            <a:r>
              <a:rPr lang="en-US" altLang="zh-TW" sz="2000" dirty="0" err="1"/>
              <a:t>runserver</a:t>
            </a:r>
            <a:endParaRPr lang="en-US" altLang="zh-TW" sz="2000" dirty="0"/>
          </a:p>
          <a:p>
            <a:r>
              <a:rPr lang="zh-TW" altLang="en-US" sz="2000" dirty="0"/>
              <a:t>在瀏覽器上輸入</a:t>
            </a:r>
            <a:r>
              <a:rPr lang="en-US" altLang="zh-TW" sz="2000" dirty="0"/>
              <a:t>127.0.0.1:8000</a:t>
            </a:r>
          </a:p>
        </p:txBody>
      </p:sp>
      <p:pic>
        <p:nvPicPr>
          <p:cNvPr id="7" name="圖片 6" descr="一張含有 螢幕擷取畫面, 電腦 的圖片&#10;&#10;自動產生的描述">
            <a:extLst>
              <a:ext uri="{FF2B5EF4-FFF2-40B4-BE49-F238E27FC236}">
                <a16:creationId xmlns:a16="http://schemas.microsoft.com/office/drawing/2014/main" id="{B377DC61-3EE7-4464-98BA-4E6A539FE2E8}"/>
              </a:ext>
            </a:extLst>
          </p:cNvPr>
          <p:cNvPicPr>
            <a:picLocks noChangeAspect="1"/>
          </p:cNvPicPr>
          <p:nvPr/>
        </p:nvPicPr>
        <p:blipFill rotWithShape="1">
          <a:blip r:embed="rId2">
            <a:extLst>
              <a:ext uri="{28A0092B-C50C-407E-A947-70E740481C1C}">
                <a14:useLocalDpi xmlns:a14="http://schemas.microsoft.com/office/drawing/2010/main" val="0"/>
              </a:ext>
            </a:extLst>
          </a:blip>
          <a:srcRect r="27551" b="3"/>
          <a:stretch/>
        </p:blipFill>
        <p:spPr>
          <a:xfrm>
            <a:off x="5911532" y="2484255"/>
            <a:ext cx="5150277" cy="3714244"/>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651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3B2F24-66D9-4DC0-BADC-20F204FA3207}"/>
              </a:ext>
            </a:extLst>
          </p:cNvPr>
          <p:cNvSpPr>
            <a:spLocks noGrp="1"/>
          </p:cNvSpPr>
          <p:nvPr>
            <p:ph type="title"/>
          </p:nvPr>
        </p:nvSpPr>
        <p:spPr/>
        <p:txBody>
          <a:bodyPr/>
          <a:lstStyle/>
          <a:p>
            <a:r>
              <a:rPr lang="zh-TW" altLang="en-US" dirty="0"/>
              <a:t>啟動</a:t>
            </a:r>
            <a:r>
              <a:rPr lang="en-US" altLang="zh-TW" dirty="0" err="1"/>
              <a:t>localHost</a:t>
            </a:r>
            <a:r>
              <a:rPr lang="zh-TW" altLang="en-US" dirty="0"/>
              <a:t>伺服器執行</a:t>
            </a:r>
            <a:r>
              <a:rPr lang="en-US" altLang="zh-TW" dirty="0"/>
              <a:t>Django</a:t>
            </a:r>
            <a:endParaRPr lang="zh-TW" altLang="en-US" dirty="0"/>
          </a:p>
        </p:txBody>
      </p:sp>
      <p:pic>
        <p:nvPicPr>
          <p:cNvPr id="5" name="內容版面配置區 4" descr="一張含有 螢幕擷取畫面 的圖片&#10;&#10;自動產生的描述">
            <a:extLst>
              <a:ext uri="{FF2B5EF4-FFF2-40B4-BE49-F238E27FC236}">
                <a16:creationId xmlns:a16="http://schemas.microsoft.com/office/drawing/2014/main" id="{63DF568B-39A4-4AD5-A541-E8991EFBB5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6609" y="1623483"/>
            <a:ext cx="7805445" cy="4351338"/>
          </a:xfrm>
        </p:spPr>
      </p:pic>
      <p:sp>
        <p:nvSpPr>
          <p:cNvPr id="6" name="文字方塊 5">
            <a:extLst>
              <a:ext uri="{FF2B5EF4-FFF2-40B4-BE49-F238E27FC236}">
                <a16:creationId xmlns:a16="http://schemas.microsoft.com/office/drawing/2014/main" id="{62EBAA6A-D199-4154-80B9-A51FBE75EA47}"/>
              </a:ext>
            </a:extLst>
          </p:cNvPr>
          <p:cNvSpPr txBox="1"/>
          <p:nvPr/>
        </p:nvSpPr>
        <p:spPr>
          <a:xfrm>
            <a:off x="1515533" y="5974821"/>
            <a:ext cx="8382000" cy="369332"/>
          </a:xfrm>
          <a:prstGeom prst="rect">
            <a:avLst/>
          </a:prstGeom>
          <a:noFill/>
        </p:spPr>
        <p:txBody>
          <a:bodyPr wrap="square" rtlCol="0">
            <a:spAutoFit/>
          </a:bodyPr>
          <a:lstStyle/>
          <a:p>
            <a:pPr algn="ctr"/>
            <a:r>
              <a:rPr lang="zh-TW" altLang="en-US" dirty="0"/>
              <a:t>如果看到這個畫面，就代表完成一個最基本的以</a:t>
            </a:r>
            <a:r>
              <a:rPr lang="en-US" altLang="zh-TW" dirty="0"/>
              <a:t>Django</a:t>
            </a:r>
            <a:r>
              <a:rPr lang="zh-TW" altLang="en-US" dirty="0"/>
              <a:t>為基底的網頁</a:t>
            </a:r>
          </a:p>
        </p:txBody>
      </p:sp>
    </p:spTree>
    <p:extLst>
      <p:ext uri="{BB962C8B-B14F-4D97-AF65-F5344CB8AC3E}">
        <p14:creationId xmlns:p14="http://schemas.microsoft.com/office/powerpoint/2010/main" val="335447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33FFFC-62CA-438C-90E5-6F589052A2FE}"/>
              </a:ext>
            </a:extLst>
          </p:cNvPr>
          <p:cNvSpPr>
            <a:spLocks noGrp="1"/>
          </p:cNvSpPr>
          <p:nvPr>
            <p:ph type="title"/>
          </p:nvPr>
        </p:nvSpPr>
        <p:spPr>
          <a:xfrm>
            <a:off x="645065" y="1463040"/>
            <a:ext cx="3796306" cy="2690949"/>
          </a:xfrm>
        </p:spPr>
        <p:txBody>
          <a:bodyPr anchor="t">
            <a:normAutofit/>
          </a:bodyPr>
          <a:lstStyle/>
          <a:p>
            <a:r>
              <a:rPr lang="zh-TW" altLang="en-US" sz="4800" dirty="0"/>
              <a:t>建立</a:t>
            </a:r>
            <a:r>
              <a:rPr lang="en-US" altLang="zh-TW" sz="4800" dirty="0"/>
              <a:t>Socket</a:t>
            </a:r>
            <a:endParaRPr lang="zh-TW" altLang="en-US" sz="4800" dirty="0"/>
          </a:p>
        </p:txBody>
      </p:sp>
      <p:sp>
        <p:nvSpPr>
          <p:cNvPr id="3" name="內容版面配置區 2">
            <a:extLst>
              <a:ext uri="{FF2B5EF4-FFF2-40B4-BE49-F238E27FC236}">
                <a16:creationId xmlns:a16="http://schemas.microsoft.com/office/drawing/2014/main" id="{59BA0321-BFEC-44FF-AFDB-49A8A3A4672E}"/>
              </a:ext>
            </a:extLst>
          </p:cNvPr>
          <p:cNvSpPr>
            <a:spLocks noGrp="1"/>
          </p:cNvSpPr>
          <p:nvPr>
            <p:ph idx="1"/>
          </p:nvPr>
        </p:nvSpPr>
        <p:spPr>
          <a:xfrm>
            <a:off x="5656218" y="1463039"/>
            <a:ext cx="5542387" cy="4300447"/>
          </a:xfrm>
        </p:spPr>
        <p:txBody>
          <a:bodyPr anchor="t">
            <a:normAutofit/>
          </a:bodyPr>
          <a:lstStyle/>
          <a:p>
            <a:r>
              <a:rPr lang="en-US" altLang="zh-TW" sz="2200"/>
              <a:t>Address Family</a:t>
            </a:r>
            <a:r>
              <a:rPr lang="zh-TW" altLang="en-US" sz="2200"/>
              <a:t>：可以選擇 </a:t>
            </a:r>
            <a:r>
              <a:rPr lang="en-US" altLang="zh-TW" sz="2200"/>
              <a:t>AF_INET</a:t>
            </a:r>
            <a:r>
              <a:rPr lang="zh-TW" altLang="en-US" sz="2200"/>
              <a:t>（用於 </a:t>
            </a:r>
            <a:r>
              <a:rPr lang="en-US" altLang="zh-TW" sz="2200"/>
              <a:t>Internet </a:t>
            </a:r>
            <a:r>
              <a:rPr lang="zh-TW" altLang="en-US" sz="2200"/>
              <a:t>程序間通訊） 或者 </a:t>
            </a:r>
            <a:r>
              <a:rPr lang="en-US" altLang="zh-TW" sz="2200"/>
              <a:t>AF_UNIX</a:t>
            </a:r>
            <a:r>
              <a:rPr lang="zh-TW" altLang="en-US" sz="2200"/>
              <a:t>（用於同一臺機器程序間通訊）</a:t>
            </a:r>
            <a:endParaRPr lang="en-US" altLang="zh-TW" sz="2200"/>
          </a:p>
          <a:p>
            <a:r>
              <a:rPr lang="en-US" altLang="zh-TW" sz="2200"/>
              <a:t>Type</a:t>
            </a:r>
            <a:r>
              <a:rPr lang="zh-TW" altLang="en-US" sz="2200"/>
              <a:t>：套接字型別，可以是 </a:t>
            </a:r>
            <a:r>
              <a:rPr lang="en-US" altLang="zh-TW" sz="2200"/>
              <a:t>SOCKET_STREAM</a:t>
            </a:r>
            <a:r>
              <a:rPr lang="zh-TW" altLang="en-US" sz="2200"/>
              <a:t>（流式套接字，主要用於 </a:t>
            </a:r>
            <a:r>
              <a:rPr lang="en-US" altLang="zh-TW" sz="2200"/>
              <a:t>TCP </a:t>
            </a:r>
            <a:r>
              <a:rPr lang="zh-TW" altLang="en-US" sz="2200"/>
              <a:t>協議）或者</a:t>
            </a:r>
            <a:r>
              <a:rPr lang="en-US" altLang="zh-TW" sz="2200"/>
              <a:t>SOCKET_DGRAM</a:t>
            </a:r>
            <a:r>
              <a:rPr lang="zh-TW" altLang="en-US" sz="2200"/>
              <a:t>（資料包套接字，主要用於 </a:t>
            </a:r>
            <a:r>
              <a:rPr lang="en-US" altLang="zh-TW" sz="2200"/>
              <a:t>UDP </a:t>
            </a:r>
            <a:r>
              <a:rPr lang="zh-TW" altLang="en-US" sz="2200"/>
              <a:t>協議）</a:t>
            </a:r>
          </a:p>
        </p:txBody>
      </p:sp>
      <p:sp>
        <p:nvSpPr>
          <p:cNvPr id="4" name="文字方塊 3">
            <a:extLst>
              <a:ext uri="{FF2B5EF4-FFF2-40B4-BE49-F238E27FC236}">
                <a16:creationId xmlns:a16="http://schemas.microsoft.com/office/drawing/2014/main" id="{5A39B170-2086-447E-BBA4-4CFD11A4EAA7}"/>
              </a:ext>
            </a:extLst>
          </p:cNvPr>
          <p:cNvSpPr txBox="1"/>
          <p:nvPr/>
        </p:nvSpPr>
        <p:spPr>
          <a:xfrm>
            <a:off x="5413278" y="4152903"/>
            <a:ext cx="6028266" cy="1431161"/>
          </a:xfrm>
          <a:prstGeom prst="rect">
            <a:avLst/>
          </a:prstGeom>
          <a:noFill/>
        </p:spPr>
        <p:txBody>
          <a:bodyPr wrap="square" rtlCol="0">
            <a:spAutoFit/>
          </a:bodyPr>
          <a:lstStyle/>
          <a:p>
            <a:pPr>
              <a:spcAft>
                <a:spcPts val="600"/>
              </a:spcAft>
            </a:pPr>
            <a:r>
              <a:rPr lang="en-US" altLang="zh-TW" b="1" dirty="0"/>
              <a:t>import</a:t>
            </a:r>
            <a:r>
              <a:rPr lang="en-US" altLang="zh-TW" dirty="0"/>
              <a:t> socket </a:t>
            </a:r>
          </a:p>
          <a:p>
            <a:pPr>
              <a:spcAft>
                <a:spcPts val="600"/>
              </a:spcAft>
            </a:pPr>
            <a:r>
              <a:rPr lang="en-US" altLang="zh-TW" dirty="0"/>
              <a:t>#</a:t>
            </a:r>
            <a:r>
              <a:rPr lang="zh-TW" altLang="en-US" dirty="0"/>
              <a:t>創建</a:t>
            </a:r>
            <a:r>
              <a:rPr lang="en-US" altLang="zh-TW" dirty="0"/>
              <a:t>TCP</a:t>
            </a:r>
            <a:r>
              <a:rPr lang="zh-TW" altLang="en-US" dirty="0"/>
              <a:t>連線</a:t>
            </a:r>
            <a:endParaRPr lang="en-US" altLang="zh-TW" dirty="0"/>
          </a:p>
          <a:p>
            <a:pPr>
              <a:spcAft>
                <a:spcPts val="600"/>
              </a:spcAft>
            </a:pPr>
            <a:r>
              <a:rPr lang="en-US" altLang="zh-TW" dirty="0"/>
              <a:t>s = </a:t>
            </a:r>
            <a:r>
              <a:rPr lang="en-US" altLang="zh-TW" dirty="0" err="1"/>
              <a:t>socket.socket</a:t>
            </a:r>
            <a:r>
              <a:rPr lang="en-US" altLang="zh-TW" dirty="0"/>
              <a:t>(</a:t>
            </a:r>
            <a:r>
              <a:rPr lang="en-US" altLang="zh-TW" dirty="0" err="1"/>
              <a:t>socket.AF_INET</a:t>
            </a:r>
            <a:r>
              <a:rPr lang="en-US" altLang="zh-TW" dirty="0"/>
              <a:t>, </a:t>
            </a:r>
            <a:r>
              <a:rPr lang="en-US" altLang="zh-TW" dirty="0" err="1"/>
              <a:t>socket.SOCK_STREAM</a:t>
            </a:r>
            <a:r>
              <a:rPr lang="en-US" altLang="zh-TW" dirty="0"/>
              <a:t>) </a:t>
            </a:r>
          </a:p>
          <a:p>
            <a:pPr>
              <a:spcAft>
                <a:spcPts val="600"/>
              </a:spcAft>
            </a:pPr>
            <a:endParaRPr lang="zh-TW" altLang="en-US" dirty="0"/>
          </a:p>
        </p:txBody>
      </p:sp>
      <p:sp>
        <p:nvSpPr>
          <p:cNvPr id="5" name="文字方塊 4">
            <a:extLst>
              <a:ext uri="{FF2B5EF4-FFF2-40B4-BE49-F238E27FC236}">
                <a16:creationId xmlns:a16="http://schemas.microsoft.com/office/drawing/2014/main" id="{CD00EE72-5A2E-42B0-BAAA-8F57F66C70BF}"/>
              </a:ext>
            </a:extLst>
          </p:cNvPr>
          <p:cNvSpPr txBox="1"/>
          <p:nvPr/>
        </p:nvSpPr>
        <p:spPr>
          <a:xfrm>
            <a:off x="5413278" y="5130826"/>
            <a:ext cx="6028266" cy="1431161"/>
          </a:xfrm>
          <a:prstGeom prst="rect">
            <a:avLst/>
          </a:prstGeom>
          <a:noFill/>
        </p:spPr>
        <p:txBody>
          <a:bodyPr wrap="square" rtlCol="0">
            <a:spAutoFit/>
          </a:bodyPr>
          <a:lstStyle/>
          <a:p>
            <a:pPr>
              <a:spcAft>
                <a:spcPts val="600"/>
              </a:spcAft>
            </a:pPr>
            <a:r>
              <a:rPr lang="en-US" altLang="zh-TW" b="1" dirty="0"/>
              <a:t>import</a:t>
            </a:r>
            <a:r>
              <a:rPr lang="en-US" altLang="zh-TW" dirty="0"/>
              <a:t> socket </a:t>
            </a:r>
          </a:p>
          <a:p>
            <a:pPr>
              <a:spcAft>
                <a:spcPts val="600"/>
              </a:spcAft>
            </a:pPr>
            <a:r>
              <a:rPr lang="en-US" altLang="zh-TW" dirty="0"/>
              <a:t>#</a:t>
            </a:r>
            <a:r>
              <a:rPr lang="zh-TW" altLang="en-US" dirty="0"/>
              <a:t>創建</a:t>
            </a:r>
            <a:r>
              <a:rPr lang="en-US" altLang="zh-TW" dirty="0"/>
              <a:t>UDP</a:t>
            </a:r>
            <a:r>
              <a:rPr lang="zh-TW" altLang="en-US" dirty="0"/>
              <a:t>連線</a:t>
            </a:r>
            <a:endParaRPr lang="en-US" altLang="zh-TW" dirty="0"/>
          </a:p>
          <a:p>
            <a:pPr>
              <a:spcAft>
                <a:spcPts val="600"/>
              </a:spcAft>
            </a:pPr>
            <a:r>
              <a:rPr lang="en-US" altLang="zh-TW" dirty="0"/>
              <a:t>s = </a:t>
            </a:r>
            <a:r>
              <a:rPr lang="en-US" altLang="zh-TW" dirty="0" err="1"/>
              <a:t>socket.socket</a:t>
            </a:r>
            <a:r>
              <a:rPr lang="en-US" altLang="zh-TW" dirty="0"/>
              <a:t>(</a:t>
            </a:r>
            <a:r>
              <a:rPr lang="en-US" altLang="zh-TW" dirty="0" err="1"/>
              <a:t>socket.AF_INET</a:t>
            </a:r>
            <a:r>
              <a:rPr lang="en-US" altLang="zh-TW" dirty="0"/>
              <a:t>, </a:t>
            </a:r>
            <a:r>
              <a:rPr lang="en-US" altLang="zh-TW" dirty="0" err="1"/>
              <a:t>socket.SOCKET_DGRAM</a:t>
            </a:r>
            <a:r>
              <a:rPr lang="en-US" altLang="zh-TW" dirty="0"/>
              <a:t>) </a:t>
            </a:r>
          </a:p>
          <a:p>
            <a:pPr>
              <a:spcAft>
                <a:spcPts val="600"/>
              </a:spcAft>
            </a:pPr>
            <a:endParaRPr lang="zh-TW" altLang="en-US" dirty="0"/>
          </a:p>
        </p:txBody>
      </p:sp>
    </p:spTree>
    <p:extLst>
      <p:ext uri="{BB962C8B-B14F-4D97-AF65-F5344CB8AC3E}">
        <p14:creationId xmlns:p14="http://schemas.microsoft.com/office/powerpoint/2010/main" val="2284127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501A89A-7E59-416B-B8CD-A2AEBC47759C}"/>
              </a:ext>
            </a:extLst>
          </p:cNvPr>
          <p:cNvSpPr>
            <a:spLocks noGrp="1"/>
          </p:cNvSpPr>
          <p:nvPr>
            <p:ph type="title"/>
          </p:nvPr>
        </p:nvSpPr>
        <p:spPr>
          <a:xfrm>
            <a:off x="793662" y="386930"/>
            <a:ext cx="10066122" cy="1298448"/>
          </a:xfrm>
        </p:spPr>
        <p:txBody>
          <a:bodyPr anchor="b">
            <a:normAutofit/>
          </a:bodyPr>
          <a:lstStyle/>
          <a:p>
            <a:r>
              <a:rPr lang="en-US" altLang="zh-TW" sz="4800"/>
              <a:t>Hello World</a:t>
            </a:r>
            <a:r>
              <a:rPr lang="zh-TW" altLang="en-US" sz="4800"/>
              <a:t>！</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4602A071-5C43-49E2-9164-2E3FA3FCD1B4}"/>
              </a:ext>
            </a:extLst>
          </p:cNvPr>
          <p:cNvSpPr>
            <a:spLocks noGrp="1"/>
          </p:cNvSpPr>
          <p:nvPr>
            <p:ph idx="1"/>
          </p:nvPr>
        </p:nvSpPr>
        <p:spPr>
          <a:xfrm>
            <a:off x="793661" y="2599509"/>
            <a:ext cx="4530898" cy="3639450"/>
          </a:xfrm>
        </p:spPr>
        <p:txBody>
          <a:bodyPr anchor="ctr">
            <a:normAutofit/>
          </a:bodyPr>
          <a:lstStyle/>
          <a:p>
            <a:r>
              <a:rPr lang="zh-TW" altLang="en-US" sz="2000" dirty="0"/>
              <a:t>我們接下來要來在網頁上顯示出一個</a:t>
            </a:r>
            <a:r>
              <a:rPr lang="en-US" altLang="zh-TW" sz="2000" dirty="0"/>
              <a:t>Hello</a:t>
            </a:r>
            <a:r>
              <a:rPr lang="zh-TW" altLang="en-US" sz="2000" dirty="0"/>
              <a:t> </a:t>
            </a:r>
            <a:r>
              <a:rPr lang="en-US" altLang="zh-TW" sz="2000" dirty="0"/>
              <a:t>World</a:t>
            </a:r>
            <a:r>
              <a:rPr lang="zh-TW" altLang="en-US" sz="2000" dirty="0"/>
              <a:t>。</a:t>
            </a:r>
            <a:endParaRPr lang="en-US" altLang="zh-TW" sz="2000" dirty="0"/>
          </a:p>
          <a:p>
            <a:r>
              <a:rPr lang="zh-TW" altLang="en-US" sz="2000" dirty="0"/>
              <a:t>在</a:t>
            </a:r>
            <a:r>
              <a:rPr lang="en-US" altLang="zh-TW" sz="2000" dirty="0"/>
              <a:t>Django</a:t>
            </a:r>
            <a:r>
              <a:rPr lang="zh-TW" altLang="en-US" sz="2000" dirty="0"/>
              <a:t>中，我們會依照功能去細分每一個</a:t>
            </a:r>
            <a:r>
              <a:rPr lang="en-US" altLang="zh-TW" sz="2000" dirty="0"/>
              <a:t>APP</a:t>
            </a:r>
            <a:r>
              <a:rPr lang="zh-TW" altLang="en-US" sz="2000" dirty="0"/>
              <a:t>。</a:t>
            </a:r>
            <a:endParaRPr lang="en-US" altLang="zh-TW" sz="2000" dirty="0"/>
          </a:p>
          <a:p>
            <a:r>
              <a:rPr lang="zh-TW" altLang="en-US" sz="2000" dirty="0"/>
              <a:t>所以我們先建立一個</a:t>
            </a:r>
            <a:r>
              <a:rPr lang="en-US" altLang="zh-TW" sz="2000" dirty="0"/>
              <a:t>App</a:t>
            </a:r>
            <a:r>
              <a:rPr lang="zh-TW" altLang="en-US" sz="2000" dirty="0"/>
              <a:t>叫做</a:t>
            </a:r>
            <a:r>
              <a:rPr lang="en-US" altLang="zh-TW" sz="2000" dirty="0" err="1"/>
              <a:t>Hello_World</a:t>
            </a:r>
            <a:endParaRPr lang="en-US" altLang="zh-TW" sz="2000" dirty="0"/>
          </a:p>
          <a:p>
            <a:r>
              <a:rPr lang="zh-TW" altLang="en-US" sz="2000" dirty="0"/>
              <a:t>在</a:t>
            </a:r>
            <a:r>
              <a:rPr lang="en-US" altLang="zh-TW" sz="2000" dirty="0"/>
              <a:t>prompt</a:t>
            </a:r>
            <a:r>
              <a:rPr lang="zh-TW" altLang="en-US" sz="2000" dirty="0"/>
              <a:t>輸入</a:t>
            </a:r>
            <a:r>
              <a:rPr lang="en-US" altLang="zh-TW" sz="2000" dirty="0"/>
              <a:t>python manage.py </a:t>
            </a:r>
            <a:r>
              <a:rPr lang="en-US" altLang="zh-TW" sz="2000" dirty="0" err="1"/>
              <a:t>startapp</a:t>
            </a:r>
            <a:r>
              <a:rPr lang="en-US" altLang="zh-TW" sz="2000" dirty="0"/>
              <a:t> </a:t>
            </a:r>
            <a:r>
              <a:rPr lang="en-US" altLang="zh-TW" sz="2000" dirty="0" err="1"/>
              <a:t>Hello_World</a:t>
            </a:r>
            <a:endParaRPr lang="en-US" altLang="zh-TW" sz="2000" dirty="0"/>
          </a:p>
        </p:txBody>
      </p:sp>
      <p:pic>
        <p:nvPicPr>
          <p:cNvPr id="6" name="圖片 5" descr="一張含有 螢幕擷取畫面, 電腦 的圖片&#10;&#10;自動產生的描述">
            <a:extLst>
              <a:ext uri="{FF2B5EF4-FFF2-40B4-BE49-F238E27FC236}">
                <a16:creationId xmlns:a16="http://schemas.microsoft.com/office/drawing/2014/main" id="{98DDF1C9-783D-43D1-8742-446BB4D89A8E}"/>
              </a:ext>
            </a:extLst>
          </p:cNvPr>
          <p:cNvPicPr>
            <a:picLocks noChangeAspect="1"/>
          </p:cNvPicPr>
          <p:nvPr/>
        </p:nvPicPr>
        <p:blipFill rotWithShape="1">
          <a:blip r:embed="rId2">
            <a:extLst>
              <a:ext uri="{28A0092B-C50C-407E-A947-70E740481C1C}">
                <a14:useLocalDpi xmlns:a14="http://schemas.microsoft.com/office/drawing/2010/main" val="0"/>
              </a:ext>
            </a:extLst>
          </a:blip>
          <a:srcRect l="26" r="27525" b="3"/>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512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6CAED0A-2A45-4C9C-BCDD-21A8A092C5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0183EAC-0A95-4B22-A04D-83912B345E9F}"/>
              </a:ext>
            </a:extLst>
          </p:cNvPr>
          <p:cNvSpPr>
            <a:spLocks noGrp="1"/>
          </p:cNvSpPr>
          <p:nvPr>
            <p:ph type="title"/>
          </p:nvPr>
        </p:nvSpPr>
        <p:spPr>
          <a:xfrm>
            <a:off x="793662" y="386930"/>
            <a:ext cx="10066122" cy="1298448"/>
          </a:xfrm>
        </p:spPr>
        <p:txBody>
          <a:bodyPr anchor="b">
            <a:normAutofit/>
          </a:bodyPr>
          <a:lstStyle/>
          <a:p>
            <a:r>
              <a:rPr lang="en-US" altLang="zh-TW" sz="4800"/>
              <a:t>Hello_World</a:t>
            </a:r>
            <a:r>
              <a:rPr lang="zh-TW" altLang="en-US" sz="4800"/>
              <a:t>查看</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08816AFE-32ED-4229-BD8B-35D858B769EE}"/>
              </a:ext>
            </a:extLst>
          </p:cNvPr>
          <p:cNvSpPr>
            <a:spLocks noGrp="1"/>
          </p:cNvSpPr>
          <p:nvPr>
            <p:ph idx="1"/>
          </p:nvPr>
        </p:nvSpPr>
        <p:spPr>
          <a:xfrm>
            <a:off x="793660" y="2599509"/>
            <a:ext cx="4160725" cy="3598989"/>
          </a:xfrm>
        </p:spPr>
        <p:txBody>
          <a:bodyPr anchor="ctr">
            <a:normAutofit/>
          </a:bodyPr>
          <a:lstStyle/>
          <a:p>
            <a:r>
              <a:rPr lang="zh-TW" altLang="en-US" sz="2000"/>
              <a:t>我們可以在</a:t>
            </a:r>
            <a:r>
              <a:rPr lang="en-US" altLang="zh-TW" sz="2000"/>
              <a:t>prompt</a:t>
            </a:r>
            <a:r>
              <a:rPr lang="zh-TW" altLang="en-US" sz="2000"/>
              <a:t>中進入</a:t>
            </a:r>
            <a:r>
              <a:rPr lang="en-US" altLang="zh-TW" sz="2000"/>
              <a:t>Hello_World</a:t>
            </a:r>
            <a:r>
              <a:rPr lang="zh-TW" altLang="en-US" sz="2000"/>
              <a:t>的專案裡輸入</a:t>
            </a:r>
            <a:r>
              <a:rPr lang="en-US" altLang="zh-TW" sz="2000"/>
              <a:t>Tree . /F</a:t>
            </a:r>
            <a:endParaRPr lang="zh-TW" altLang="en-US" sz="2000"/>
          </a:p>
        </p:txBody>
      </p:sp>
      <p:pic>
        <p:nvPicPr>
          <p:cNvPr id="9" name="圖片 8" descr="一張含有 螢幕擷取畫面 的圖片&#10;&#10;自動產生的描述">
            <a:extLst>
              <a:ext uri="{FF2B5EF4-FFF2-40B4-BE49-F238E27FC236}">
                <a16:creationId xmlns:a16="http://schemas.microsoft.com/office/drawing/2014/main" id="{D23B0DC2-CC3E-4D01-9AB9-F9F25FDB2DD5}"/>
              </a:ext>
            </a:extLst>
          </p:cNvPr>
          <p:cNvPicPr>
            <a:picLocks noChangeAspect="1"/>
          </p:cNvPicPr>
          <p:nvPr/>
        </p:nvPicPr>
        <p:blipFill rotWithShape="1">
          <a:blip r:embed="rId2">
            <a:extLst>
              <a:ext uri="{28A0092B-C50C-407E-A947-70E740481C1C}">
                <a14:useLocalDpi xmlns:a14="http://schemas.microsoft.com/office/drawing/2010/main" val="0"/>
              </a:ext>
            </a:extLst>
          </a:blip>
          <a:srcRect r="46889" b="1"/>
          <a:stretch/>
        </p:blipFill>
        <p:spPr>
          <a:xfrm>
            <a:off x="5418759" y="2559047"/>
            <a:ext cx="2741805" cy="3639451"/>
          </a:xfrm>
          <a:prstGeom prst="rect">
            <a:avLst/>
          </a:prstGeom>
        </p:spPr>
      </p:pic>
      <p:pic>
        <p:nvPicPr>
          <p:cNvPr id="7" name="圖片 6" descr="一張含有 螢幕擷取畫面, 電子用品, 電腦 的圖片&#10;&#10;自動產生的描述">
            <a:extLst>
              <a:ext uri="{FF2B5EF4-FFF2-40B4-BE49-F238E27FC236}">
                <a16:creationId xmlns:a16="http://schemas.microsoft.com/office/drawing/2014/main" id="{58D2818D-D33B-415E-A97F-242DB28BAFCB}"/>
              </a:ext>
            </a:extLst>
          </p:cNvPr>
          <p:cNvPicPr>
            <a:picLocks noChangeAspect="1"/>
          </p:cNvPicPr>
          <p:nvPr/>
        </p:nvPicPr>
        <p:blipFill rotWithShape="1">
          <a:blip r:embed="rId3">
            <a:extLst>
              <a:ext uri="{28A0092B-C50C-407E-A947-70E740481C1C}">
                <a14:useLocalDpi xmlns:a14="http://schemas.microsoft.com/office/drawing/2010/main" val="0"/>
              </a:ext>
            </a:extLst>
          </a:blip>
          <a:srcRect r="60612" b="2"/>
          <a:stretch/>
        </p:blipFill>
        <p:spPr>
          <a:xfrm>
            <a:off x="8412616" y="2559047"/>
            <a:ext cx="2743620" cy="3639451"/>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740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B826109-040D-47C8-B3A0-6614D9353792}"/>
              </a:ext>
            </a:extLst>
          </p:cNvPr>
          <p:cNvSpPr>
            <a:spLocks noGrp="1"/>
          </p:cNvSpPr>
          <p:nvPr>
            <p:ph type="title"/>
          </p:nvPr>
        </p:nvSpPr>
        <p:spPr>
          <a:xfrm>
            <a:off x="793662" y="386930"/>
            <a:ext cx="10066122" cy="1298448"/>
          </a:xfrm>
        </p:spPr>
        <p:txBody>
          <a:bodyPr anchor="b">
            <a:normAutofit/>
          </a:bodyPr>
          <a:lstStyle/>
          <a:p>
            <a:r>
              <a:rPr lang="zh-TW" altLang="en-US" sz="4800"/>
              <a:t>將</a:t>
            </a:r>
            <a:r>
              <a:rPr lang="en-US" altLang="zh-TW" sz="4800"/>
              <a:t>APP</a:t>
            </a:r>
            <a:r>
              <a:rPr lang="zh-TW" altLang="en-US" sz="4800"/>
              <a:t>加入設定檔中</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3F6D9261-091F-45FE-B2AA-0CA4CEC9BFDC}"/>
              </a:ext>
            </a:extLst>
          </p:cNvPr>
          <p:cNvSpPr>
            <a:spLocks noGrp="1"/>
          </p:cNvSpPr>
          <p:nvPr>
            <p:ph idx="1"/>
          </p:nvPr>
        </p:nvSpPr>
        <p:spPr>
          <a:xfrm>
            <a:off x="793661" y="2599509"/>
            <a:ext cx="4530898" cy="3639450"/>
          </a:xfrm>
        </p:spPr>
        <p:txBody>
          <a:bodyPr anchor="ctr">
            <a:normAutofit/>
          </a:bodyPr>
          <a:lstStyle/>
          <a:p>
            <a:r>
              <a:rPr lang="zh-TW" altLang="en-US" sz="2000" dirty="0"/>
              <a:t>在 </a:t>
            </a:r>
            <a:r>
              <a:rPr lang="en-US" altLang="zh-TW" sz="2000" dirty="0"/>
              <a:t>settings.py </a:t>
            </a:r>
            <a:r>
              <a:rPr lang="zh-TW" altLang="en-US" sz="2000" dirty="0"/>
              <a:t>裡面的 </a:t>
            </a:r>
            <a:r>
              <a:rPr lang="en-US" altLang="zh-TW" sz="2000" dirty="0"/>
              <a:t>INSTALLED_APPS </a:t>
            </a:r>
            <a:r>
              <a:rPr lang="zh-TW" altLang="en-US" sz="2000" dirty="0"/>
              <a:t>加入 </a:t>
            </a:r>
            <a:r>
              <a:rPr lang="en-US" altLang="zh-TW" sz="2000" dirty="0"/>
              <a:t>{</a:t>
            </a:r>
            <a:r>
              <a:rPr lang="zh-TW" altLang="en-US" sz="2000" dirty="0"/>
              <a:t>你的</a:t>
            </a:r>
            <a:r>
              <a:rPr lang="en-US" altLang="zh-TW" sz="2000" dirty="0"/>
              <a:t>App</a:t>
            </a:r>
            <a:r>
              <a:rPr lang="zh-TW" altLang="en-US" sz="2000" dirty="0"/>
              <a:t>名稱</a:t>
            </a:r>
            <a:r>
              <a:rPr lang="en-US" altLang="zh-TW" sz="2000" dirty="0"/>
              <a:t>}</a:t>
            </a:r>
          </a:p>
          <a:p>
            <a:r>
              <a:rPr lang="en-US" altLang="zh-TW" sz="2000" dirty="0"/>
              <a:t>settings.py</a:t>
            </a:r>
            <a:r>
              <a:rPr lang="zh-TW" altLang="en-US" sz="2000" dirty="0"/>
              <a:t>在我們原本建立的專案資料夾下。</a:t>
            </a:r>
          </a:p>
        </p:txBody>
      </p:sp>
      <p:pic>
        <p:nvPicPr>
          <p:cNvPr id="5" name="圖片 4" descr="一張含有 螢幕擷取畫面 的圖片&#10;&#10;自動產生的描述">
            <a:extLst>
              <a:ext uri="{FF2B5EF4-FFF2-40B4-BE49-F238E27FC236}">
                <a16:creationId xmlns:a16="http://schemas.microsoft.com/office/drawing/2014/main" id="{419E8546-820E-4F14-9B68-881C43551269}"/>
              </a:ext>
            </a:extLst>
          </p:cNvPr>
          <p:cNvPicPr>
            <a:picLocks noChangeAspect="1"/>
          </p:cNvPicPr>
          <p:nvPr/>
        </p:nvPicPr>
        <p:blipFill rotWithShape="1">
          <a:blip r:embed="rId2">
            <a:extLst>
              <a:ext uri="{28A0092B-C50C-407E-A947-70E740481C1C}">
                <a14:useLocalDpi xmlns:a14="http://schemas.microsoft.com/office/drawing/2010/main" val="0"/>
              </a:ext>
            </a:extLst>
          </a:blip>
          <a:srcRect t="13576" r="2" b="13828"/>
          <a:stretch/>
        </p:blipFill>
        <p:spPr>
          <a:xfrm>
            <a:off x="5911532" y="2484255"/>
            <a:ext cx="5150277"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084B635C-670C-42CF-BA19-9DFF15F55560}"/>
              </a:ext>
            </a:extLst>
          </p:cNvPr>
          <p:cNvSpPr/>
          <p:nvPr/>
        </p:nvSpPr>
        <p:spPr>
          <a:xfrm>
            <a:off x="6242180" y="5449078"/>
            <a:ext cx="821093" cy="1212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66023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6CAED0A-2A45-4C9C-BCDD-21A8A092C5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5E4946F-2AC5-4911-B581-5020B302B8C3}"/>
              </a:ext>
            </a:extLst>
          </p:cNvPr>
          <p:cNvSpPr>
            <a:spLocks noGrp="1"/>
          </p:cNvSpPr>
          <p:nvPr>
            <p:ph type="title"/>
          </p:nvPr>
        </p:nvSpPr>
        <p:spPr>
          <a:xfrm>
            <a:off x="793662" y="386930"/>
            <a:ext cx="10066122" cy="1298448"/>
          </a:xfrm>
        </p:spPr>
        <p:txBody>
          <a:bodyPr anchor="b">
            <a:normAutofit/>
          </a:bodyPr>
          <a:lstStyle/>
          <a:p>
            <a:r>
              <a:rPr lang="zh-TW" altLang="en-US" sz="4800"/>
              <a:t>在專案中新增一個</a:t>
            </a:r>
            <a:r>
              <a:rPr lang="en-US" altLang="zh-TW" sz="4800"/>
              <a:t>template</a:t>
            </a:r>
            <a:r>
              <a:rPr lang="zh-TW" altLang="en-US" sz="4800"/>
              <a:t>資料夾</a:t>
            </a:r>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CD40888C-97EF-4D6E-8895-615D4AE7C847}"/>
              </a:ext>
            </a:extLst>
          </p:cNvPr>
          <p:cNvSpPr>
            <a:spLocks noGrp="1"/>
          </p:cNvSpPr>
          <p:nvPr>
            <p:ph idx="1"/>
          </p:nvPr>
        </p:nvSpPr>
        <p:spPr>
          <a:xfrm>
            <a:off x="793660" y="2599509"/>
            <a:ext cx="4160725" cy="3598989"/>
          </a:xfrm>
        </p:spPr>
        <p:txBody>
          <a:bodyPr anchor="ctr">
            <a:normAutofit/>
          </a:bodyPr>
          <a:lstStyle/>
          <a:p>
            <a:r>
              <a:rPr lang="zh-TW" altLang="en-US" sz="2000"/>
              <a:t>在</a:t>
            </a:r>
            <a:r>
              <a:rPr lang="en-US" altLang="zh-TW" sz="2000"/>
              <a:t>prompt</a:t>
            </a:r>
            <a:r>
              <a:rPr lang="zh-TW" altLang="en-US" sz="2000"/>
              <a:t>中輸入</a:t>
            </a:r>
            <a:r>
              <a:rPr lang="en-US" altLang="zh-TW" sz="2000"/>
              <a:t>mkdir templates</a:t>
            </a:r>
            <a:r>
              <a:rPr lang="zh-TW" altLang="en-US" sz="2000"/>
              <a:t>新增一個</a:t>
            </a:r>
            <a:r>
              <a:rPr lang="en-US" altLang="zh-TW" sz="2000"/>
              <a:t>templates</a:t>
            </a:r>
            <a:r>
              <a:rPr lang="zh-TW" altLang="en-US" sz="2000"/>
              <a:t>的資料夾</a:t>
            </a:r>
          </a:p>
        </p:txBody>
      </p:sp>
      <p:pic>
        <p:nvPicPr>
          <p:cNvPr id="8" name="圖片 7" descr="一張含有 螢幕擷取畫面 的圖片&#10;&#10;自動產生的描述">
            <a:extLst>
              <a:ext uri="{FF2B5EF4-FFF2-40B4-BE49-F238E27FC236}">
                <a16:creationId xmlns:a16="http://schemas.microsoft.com/office/drawing/2014/main" id="{70174B77-2D91-46A9-8ECA-99D4EF911D71}"/>
              </a:ext>
            </a:extLst>
          </p:cNvPr>
          <p:cNvPicPr>
            <a:picLocks noChangeAspect="1"/>
          </p:cNvPicPr>
          <p:nvPr/>
        </p:nvPicPr>
        <p:blipFill rotWithShape="1">
          <a:blip r:embed="rId2">
            <a:extLst>
              <a:ext uri="{28A0092B-C50C-407E-A947-70E740481C1C}">
                <a14:useLocalDpi xmlns:a14="http://schemas.microsoft.com/office/drawing/2010/main" val="0"/>
              </a:ext>
            </a:extLst>
          </a:blip>
          <a:srcRect r="46889" b="1"/>
          <a:stretch/>
        </p:blipFill>
        <p:spPr>
          <a:xfrm>
            <a:off x="5418759" y="2559047"/>
            <a:ext cx="2741805" cy="3639451"/>
          </a:xfrm>
          <a:prstGeom prst="rect">
            <a:avLst/>
          </a:prstGeom>
        </p:spPr>
      </p:pic>
      <p:pic>
        <p:nvPicPr>
          <p:cNvPr id="6" name="圖片 5" descr="一張含有 螢幕擷取畫面, 電腦, 監視器 的圖片&#10;&#10;自動產生的描述">
            <a:extLst>
              <a:ext uri="{FF2B5EF4-FFF2-40B4-BE49-F238E27FC236}">
                <a16:creationId xmlns:a16="http://schemas.microsoft.com/office/drawing/2014/main" id="{66FD8839-D695-42B9-9179-677D00DFA156}"/>
              </a:ext>
            </a:extLst>
          </p:cNvPr>
          <p:cNvPicPr>
            <a:picLocks noChangeAspect="1"/>
          </p:cNvPicPr>
          <p:nvPr/>
        </p:nvPicPr>
        <p:blipFill rotWithShape="1">
          <a:blip r:embed="rId3">
            <a:extLst>
              <a:ext uri="{28A0092B-C50C-407E-A947-70E740481C1C}">
                <a14:useLocalDpi xmlns:a14="http://schemas.microsoft.com/office/drawing/2010/main" val="0"/>
              </a:ext>
            </a:extLst>
          </a:blip>
          <a:srcRect l="167" r="60444" b="2"/>
          <a:stretch/>
        </p:blipFill>
        <p:spPr>
          <a:xfrm>
            <a:off x="8412616" y="2559047"/>
            <a:ext cx="2743620" cy="3639451"/>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243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F72F19-1473-448C-AA14-0CB8AA374C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39BEC13-1653-4E98-A0D6-7C6B5E98232E}"/>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zh-TW" altLang="en-US" sz="6000"/>
              <a:t>新增一個介面</a:t>
            </a:r>
            <a:r>
              <a:rPr lang="en-US" altLang="zh-TW" sz="6000"/>
              <a:t>html</a:t>
            </a:r>
          </a:p>
        </p:txBody>
      </p:sp>
      <p:sp>
        <p:nvSpPr>
          <p:cNvPr id="3" name="內容版面配置區 2">
            <a:extLst>
              <a:ext uri="{FF2B5EF4-FFF2-40B4-BE49-F238E27FC236}">
                <a16:creationId xmlns:a16="http://schemas.microsoft.com/office/drawing/2014/main" id="{AB0935CF-29BC-426B-963E-1DBAC78A8CBC}"/>
              </a:ext>
            </a:extLst>
          </p:cNvPr>
          <p:cNvSpPr>
            <a:spLocks noGrp="1"/>
          </p:cNvSpPr>
          <p:nvPr>
            <p:ph idx="1"/>
          </p:nvPr>
        </p:nvSpPr>
        <p:spPr>
          <a:xfrm>
            <a:off x="599609" y="4685288"/>
            <a:ext cx="4171994" cy="1035781"/>
          </a:xfrm>
        </p:spPr>
        <p:txBody>
          <a:bodyPr vert="horz" lIns="91440" tIns="45720" rIns="91440" bIns="45720" rtlCol="0">
            <a:normAutofit/>
          </a:bodyPr>
          <a:lstStyle/>
          <a:p>
            <a:pPr marL="0" indent="0">
              <a:buNone/>
            </a:pPr>
            <a:r>
              <a:rPr lang="zh-TW" altLang="en-US" sz="2200" dirty="0"/>
              <a:t>在</a:t>
            </a:r>
            <a:r>
              <a:rPr lang="en-US" altLang="zh-TW" sz="2200" dirty="0"/>
              <a:t>template</a:t>
            </a:r>
            <a:r>
              <a:rPr lang="zh-TW" altLang="en-US" sz="2200" dirty="0"/>
              <a:t>中，我們需要新增一個</a:t>
            </a:r>
            <a:r>
              <a:rPr lang="en-US" altLang="zh-TW" sz="2200" dirty="0"/>
              <a:t>html</a:t>
            </a:r>
            <a:r>
              <a:rPr lang="zh-TW" altLang="en-US" sz="2200" dirty="0"/>
              <a:t>，當作成一個前端網頁的樣式。</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descr="一張含有 螢幕擷取畫面 的圖片&#10;&#10;自動產生的描述">
            <a:extLst>
              <a:ext uri="{FF2B5EF4-FFF2-40B4-BE49-F238E27FC236}">
                <a16:creationId xmlns:a16="http://schemas.microsoft.com/office/drawing/2014/main" id="{F1C71297-940C-40A8-A756-E8567641E813}"/>
              </a:ext>
            </a:extLst>
          </p:cNvPr>
          <p:cNvPicPr>
            <a:picLocks noChangeAspect="1"/>
          </p:cNvPicPr>
          <p:nvPr/>
        </p:nvPicPr>
        <p:blipFill rotWithShape="1">
          <a:blip r:embed="rId2">
            <a:extLst>
              <a:ext uri="{28A0092B-C50C-407E-A947-70E740481C1C}">
                <a14:useLocalDpi xmlns:a14="http://schemas.microsoft.com/office/drawing/2010/main" val="0"/>
              </a:ext>
            </a:extLst>
          </a:blip>
          <a:srcRect r="29798" b="-1"/>
          <a:stretch/>
        </p:blipFill>
        <p:spPr>
          <a:xfrm>
            <a:off x="5640572" y="557360"/>
            <a:ext cx="5608830" cy="5632704"/>
          </a:xfrm>
          <a:prstGeom prst="rect">
            <a:avLst/>
          </a:prstGeom>
        </p:spPr>
      </p:pic>
    </p:spTree>
    <p:extLst>
      <p:ext uri="{BB962C8B-B14F-4D97-AF65-F5344CB8AC3E}">
        <p14:creationId xmlns:p14="http://schemas.microsoft.com/office/powerpoint/2010/main" val="3525563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A47C7D-3E6A-451B-89C2-856FC58D6715}"/>
              </a:ext>
            </a:extLst>
          </p:cNvPr>
          <p:cNvSpPr>
            <a:spLocks noGrp="1"/>
          </p:cNvSpPr>
          <p:nvPr>
            <p:ph type="title"/>
          </p:nvPr>
        </p:nvSpPr>
        <p:spPr/>
        <p:txBody>
          <a:bodyPr/>
          <a:lstStyle/>
          <a:p>
            <a:r>
              <a:rPr lang="en-US" altLang="zh-TW" dirty="0"/>
              <a:t>HTML</a:t>
            </a:r>
            <a:r>
              <a:rPr lang="zh-TW" altLang="en-US" dirty="0"/>
              <a:t>內容輸入</a:t>
            </a:r>
          </a:p>
        </p:txBody>
      </p:sp>
      <p:pic>
        <p:nvPicPr>
          <p:cNvPr id="11" name="內容版面配置區 10" descr="一張含有 監視器, 螢幕, 螢幕擷取畫面, 桌 的圖片&#10;&#10;自動產生的描述">
            <a:extLst>
              <a:ext uri="{FF2B5EF4-FFF2-40B4-BE49-F238E27FC236}">
                <a16:creationId xmlns:a16="http://schemas.microsoft.com/office/drawing/2014/main" id="{88F939C2-496C-4301-9836-CAC0966A2F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814" y="2028042"/>
            <a:ext cx="7176235" cy="4570851"/>
          </a:xfrm>
        </p:spPr>
      </p:pic>
      <p:sp>
        <p:nvSpPr>
          <p:cNvPr id="12" name="矩形 11">
            <a:extLst>
              <a:ext uri="{FF2B5EF4-FFF2-40B4-BE49-F238E27FC236}">
                <a16:creationId xmlns:a16="http://schemas.microsoft.com/office/drawing/2014/main" id="{840EDD20-E901-4413-90B8-07F814BA7A11}"/>
              </a:ext>
            </a:extLst>
          </p:cNvPr>
          <p:cNvSpPr/>
          <p:nvPr/>
        </p:nvSpPr>
        <p:spPr>
          <a:xfrm>
            <a:off x="3937518" y="5327780"/>
            <a:ext cx="1101013" cy="354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單箭頭接點 13">
            <a:extLst>
              <a:ext uri="{FF2B5EF4-FFF2-40B4-BE49-F238E27FC236}">
                <a16:creationId xmlns:a16="http://schemas.microsoft.com/office/drawing/2014/main" id="{5A54B353-FFEF-41DD-B5F3-87A3E9E2E902}"/>
              </a:ext>
            </a:extLst>
          </p:cNvPr>
          <p:cNvCxnSpPr/>
          <p:nvPr/>
        </p:nvCxnSpPr>
        <p:spPr>
          <a:xfrm flipV="1">
            <a:off x="5038531" y="3429000"/>
            <a:ext cx="4427202" cy="2040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C0B87B5A-5AC1-45F0-AA17-FAA80850FB6C}"/>
              </a:ext>
            </a:extLst>
          </p:cNvPr>
          <p:cNvSpPr txBox="1"/>
          <p:nvPr/>
        </p:nvSpPr>
        <p:spPr>
          <a:xfrm>
            <a:off x="9465733" y="2887133"/>
            <a:ext cx="2125134" cy="923330"/>
          </a:xfrm>
          <a:prstGeom prst="rect">
            <a:avLst/>
          </a:prstGeom>
          <a:noFill/>
        </p:spPr>
        <p:txBody>
          <a:bodyPr wrap="square" rtlCol="0">
            <a:spAutoFit/>
          </a:bodyPr>
          <a:lstStyle/>
          <a:p>
            <a:r>
              <a:rPr lang="zh-TW" altLang="en-US" dirty="0"/>
              <a:t>我們會在</a:t>
            </a:r>
            <a:r>
              <a:rPr lang="en-US" altLang="zh-TW" dirty="0"/>
              <a:t>view.py</a:t>
            </a:r>
            <a:r>
              <a:rPr lang="zh-TW" altLang="en-US" dirty="0"/>
              <a:t>中將此變數要呈現的內容輸出出來。</a:t>
            </a:r>
          </a:p>
        </p:txBody>
      </p:sp>
    </p:spTree>
    <p:extLst>
      <p:ext uri="{BB962C8B-B14F-4D97-AF65-F5344CB8AC3E}">
        <p14:creationId xmlns:p14="http://schemas.microsoft.com/office/powerpoint/2010/main" val="2736930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D4582AF-A024-4695-864F-A1A95398ED25}"/>
              </a:ext>
            </a:extLst>
          </p:cNvPr>
          <p:cNvSpPr>
            <a:spLocks noGrp="1"/>
          </p:cNvSpPr>
          <p:nvPr>
            <p:ph type="title"/>
          </p:nvPr>
        </p:nvSpPr>
        <p:spPr>
          <a:xfrm>
            <a:off x="589560" y="856180"/>
            <a:ext cx="4560584" cy="1128068"/>
          </a:xfrm>
        </p:spPr>
        <p:txBody>
          <a:bodyPr anchor="ctr">
            <a:normAutofit/>
          </a:bodyPr>
          <a:lstStyle/>
          <a:p>
            <a:r>
              <a:rPr lang="zh-TW" altLang="en-US" sz="3700"/>
              <a:t>將此介面導入</a:t>
            </a:r>
            <a:r>
              <a:rPr lang="en-US" altLang="zh-TW" sz="3700"/>
              <a:t>view.py</a:t>
            </a:r>
            <a:endParaRPr lang="zh-TW" altLang="en-US" sz="3700"/>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47251242-8E09-4707-9A59-D33FA8C282BD}"/>
              </a:ext>
            </a:extLst>
          </p:cNvPr>
          <p:cNvSpPr>
            <a:spLocks noGrp="1"/>
          </p:cNvSpPr>
          <p:nvPr>
            <p:ph idx="1"/>
          </p:nvPr>
        </p:nvSpPr>
        <p:spPr>
          <a:xfrm>
            <a:off x="590719" y="2330505"/>
            <a:ext cx="4559425" cy="3979585"/>
          </a:xfrm>
        </p:spPr>
        <p:txBody>
          <a:bodyPr anchor="ctr">
            <a:normAutofit/>
          </a:bodyPr>
          <a:lstStyle/>
          <a:p>
            <a:r>
              <a:rPr lang="zh-TW" altLang="en-US" sz="2000" dirty="0"/>
              <a:t>我們要建立一個</a:t>
            </a:r>
            <a:r>
              <a:rPr lang="en-US" altLang="zh-TW" sz="2000" dirty="0"/>
              <a:t>def</a:t>
            </a:r>
            <a:r>
              <a:rPr lang="zh-TW" altLang="en-US" sz="2000" dirty="0"/>
              <a:t>小功能，專門要把</a:t>
            </a:r>
            <a:r>
              <a:rPr lang="en-US" altLang="zh-TW" sz="2000" dirty="0"/>
              <a:t>{}.html</a:t>
            </a:r>
            <a:r>
              <a:rPr lang="zh-TW" altLang="en-US" sz="2000" dirty="0"/>
              <a:t>的功能寫入程式中。</a:t>
            </a:r>
            <a:endParaRPr lang="en-US" altLang="zh-TW" sz="2000" dirty="0"/>
          </a:p>
          <a:p>
            <a:r>
              <a:rPr lang="en-US" altLang="zh-TW" sz="2000" dirty="0"/>
              <a:t>‘data’</a:t>
            </a:r>
            <a:r>
              <a:rPr lang="zh-TW" altLang="en-US" sz="2000" dirty="0"/>
              <a:t>就是我們要回傳的字串，我們想要回傳此字串到</a:t>
            </a:r>
            <a:r>
              <a:rPr lang="en-US" altLang="zh-TW" sz="2000" dirty="0"/>
              <a:t>HTML</a:t>
            </a:r>
            <a:r>
              <a:rPr lang="zh-TW" altLang="en-US" sz="2000" dirty="0"/>
              <a:t>上。</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圖片 5" descr="一張含有 螢幕擷取畫面 的圖片&#10;&#10;自動產生的描述">
            <a:extLst>
              <a:ext uri="{FF2B5EF4-FFF2-40B4-BE49-F238E27FC236}">
                <a16:creationId xmlns:a16="http://schemas.microsoft.com/office/drawing/2014/main" id="{5551AA16-6D6C-4A04-AEFD-4FA624D09EF2}"/>
              </a:ext>
            </a:extLst>
          </p:cNvPr>
          <p:cNvPicPr>
            <a:picLocks noChangeAspect="1"/>
          </p:cNvPicPr>
          <p:nvPr/>
        </p:nvPicPr>
        <p:blipFill rotWithShape="1">
          <a:blip r:embed="rId2">
            <a:extLst>
              <a:ext uri="{28A0092B-C50C-407E-A947-70E740481C1C}">
                <a14:useLocalDpi xmlns:a14="http://schemas.microsoft.com/office/drawing/2010/main" val="0"/>
              </a:ext>
            </a:extLst>
          </a:blip>
          <a:srcRect r="4" b="2421"/>
          <a:stretch/>
        </p:blipFill>
        <p:spPr>
          <a:xfrm>
            <a:off x="5977788" y="799352"/>
            <a:ext cx="5425410" cy="5259296"/>
          </a:xfrm>
          <a:prstGeom prst="rect">
            <a:avLst/>
          </a:prstGeom>
        </p:spPr>
      </p:pic>
    </p:spTree>
    <p:extLst>
      <p:ext uri="{BB962C8B-B14F-4D97-AF65-F5344CB8AC3E}">
        <p14:creationId xmlns:p14="http://schemas.microsoft.com/office/powerpoint/2010/main" val="1725459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B8DCBA-FEED-46EF-A140-35B904015B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9F349DD-12B3-4A96-A7F1-860820B99CE5}"/>
              </a:ext>
            </a:extLst>
          </p:cNvPr>
          <p:cNvSpPr>
            <a:spLocks noGrp="1"/>
          </p:cNvSpPr>
          <p:nvPr>
            <p:ph type="title"/>
          </p:nvPr>
        </p:nvSpPr>
        <p:spPr>
          <a:xfrm>
            <a:off x="1043631" y="873940"/>
            <a:ext cx="4928291" cy="1035781"/>
          </a:xfrm>
        </p:spPr>
        <p:txBody>
          <a:bodyPr anchor="ctr">
            <a:normAutofit/>
          </a:bodyPr>
          <a:lstStyle/>
          <a:p>
            <a:r>
              <a:rPr lang="zh-TW" altLang="en-US" sz="3600"/>
              <a:t>設定</a:t>
            </a:r>
            <a:r>
              <a:rPr lang="en-US" altLang="zh-TW" sz="3600"/>
              <a:t>Setting.py</a:t>
            </a:r>
            <a:endParaRPr lang="zh-TW" altLang="en-US" sz="3600"/>
          </a:p>
        </p:txBody>
      </p:sp>
      <p:sp>
        <p:nvSpPr>
          <p:cNvPr id="3" name="內容版面配置區 2">
            <a:extLst>
              <a:ext uri="{FF2B5EF4-FFF2-40B4-BE49-F238E27FC236}">
                <a16:creationId xmlns:a16="http://schemas.microsoft.com/office/drawing/2014/main" id="{6C25025F-F65F-41F4-9F1F-7664ADC424FC}"/>
              </a:ext>
            </a:extLst>
          </p:cNvPr>
          <p:cNvSpPr>
            <a:spLocks noGrp="1"/>
          </p:cNvSpPr>
          <p:nvPr>
            <p:ph idx="1"/>
          </p:nvPr>
        </p:nvSpPr>
        <p:spPr>
          <a:xfrm>
            <a:off x="1045029" y="2524721"/>
            <a:ext cx="4991629" cy="3677123"/>
          </a:xfrm>
        </p:spPr>
        <p:txBody>
          <a:bodyPr anchor="ctr">
            <a:normAutofit/>
          </a:bodyPr>
          <a:lstStyle/>
          <a:p>
            <a:r>
              <a:rPr lang="zh-TW" altLang="en-US" sz="1800" dirty="0"/>
              <a:t>我們設計好一個介面，現在需要讓我們專案知道我們介面的路徑在哪裡。</a:t>
            </a:r>
            <a:endParaRPr lang="en-US" altLang="zh-TW" sz="1800" dirty="0"/>
          </a:p>
          <a:p>
            <a:r>
              <a:rPr lang="zh-TW" altLang="en-US" sz="1800" dirty="0"/>
              <a:t>在</a:t>
            </a:r>
            <a:r>
              <a:rPr lang="en-US" altLang="zh-TW" sz="1800" dirty="0"/>
              <a:t>settings.py</a:t>
            </a:r>
            <a:r>
              <a:rPr lang="zh-TW" altLang="en-US" sz="1800" dirty="0"/>
              <a:t>中的</a:t>
            </a:r>
            <a:r>
              <a:rPr lang="en-US" altLang="zh-TW" sz="1800" dirty="0"/>
              <a:t>TEMPLATES</a:t>
            </a:r>
            <a:r>
              <a:rPr lang="zh-TW" altLang="en-US" sz="1800" dirty="0"/>
              <a:t>的</a:t>
            </a:r>
            <a:r>
              <a:rPr lang="en-US" altLang="zh-TW" sz="1800" dirty="0"/>
              <a:t>‘DIRS’</a:t>
            </a:r>
            <a:r>
              <a:rPr lang="zh-TW" altLang="en-US" sz="1800" dirty="0"/>
              <a:t>輸入</a:t>
            </a:r>
            <a:r>
              <a:rPr lang="fr-FR" altLang="zh-TW" sz="1800" dirty="0"/>
              <a:t>os.path.join(BASE_DIR,'templates')</a:t>
            </a:r>
            <a:endParaRPr lang="zh-TW" altLang="en-US" sz="1800" dirty="0"/>
          </a:p>
        </p:txBody>
      </p:sp>
      <p:pic>
        <p:nvPicPr>
          <p:cNvPr id="5" name="圖片 4" descr="一張含有 螢幕擷取畫面 的圖片&#10;&#10;自動產生的描述">
            <a:extLst>
              <a:ext uri="{FF2B5EF4-FFF2-40B4-BE49-F238E27FC236}">
                <a16:creationId xmlns:a16="http://schemas.microsoft.com/office/drawing/2014/main" id="{E3A1455F-7A52-4707-9DF5-BE48DFD7D302}"/>
              </a:ext>
            </a:extLst>
          </p:cNvPr>
          <p:cNvPicPr>
            <a:picLocks noChangeAspect="1"/>
          </p:cNvPicPr>
          <p:nvPr/>
        </p:nvPicPr>
        <p:blipFill rotWithShape="1">
          <a:blip r:embed="rId2">
            <a:extLst>
              <a:ext uri="{28A0092B-C50C-407E-A947-70E740481C1C}">
                <a14:useLocalDpi xmlns:a14="http://schemas.microsoft.com/office/drawing/2010/main" val="0"/>
              </a:ext>
            </a:extLst>
          </a:blip>
          <a:srcRect l="1543" r="16007" b="5"/>
          <a:stretch/>
        </p:blipFill>
        <p:spPr>
          <a:xfrm>
            <a:off x="6788383" y="613147"/>
            <a:ext cx="4565417" cy="5593443"/>
          </a:xfrm>
          <a:prstGeom prst="rect">
            <a:avLst/>
          </a:prstGeom>
        </p:spPr>
      </p:pic>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643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0FE234F-B641-41E0-8171-DC724BE9D592}"/>
              </a:ext>
            </a:extLst>
          </p:cNvPr>
          <p:cNvSpPr>
            <a:spLocks noGrp="1"/>
          </p:cNvSpPr>
          <p:nvPr>
            <p:ph type="title"/>
          </p:nvPr>
        </p:nvSpPr>
        <p:spPr>
          <a:xfrm>
            <a:off x="793662" y="386930"/>
            <a:ext cx="10066122" cy="1298448"/>
          </a:xfrm>
        </p:spPr>
        <p:txBody>
          <a:bodyPr anchor="b">
            <a:normAutofit/>
          </a:bodyPr>
          <a:lstStyle/>
          <a:p>
            <a:r>
              <a:rPr lang="zh-TW" altLang="en-US" sz="4800"/>
              <a:t>將功能輸入到</a:t>
            </a:r>
            <a:r>
              <a:rPr lang="en-US" altLang="zh-TW" sz="4800"/>
              <a:t>urls.py</a:t>
            </a:r>
            <a:r>
              <a:rPr lang="zh-TW" altLang="en-US" sz="4800"/>
              <a:t>上</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40EAB9CC-718B-49FD-B62C-413E26D1B904}"/>
              </a:ext>
            </a:extLst>
          </p:cNvPr>
          <p:cNvSpPr>
            <a:spLocks noGrp="1"/>
          </p:cNvSpPr>
          <p:nvPr>
            <p:ph idx="1"/>
          </p:nvPr>
        </p:nvSpPr>
        <p:spPr>
          <a:xfrm>
            <a:off x="793661" y="2599509"/>
            <a:ext cx="4530898" cy="3639450"/>
          </a:xfrm>
        </p:spPr>
        <p:txBody>
          <a:bodyPr anchor="ctr">
            <a:normAutofit/>
          </a:bodyPr>
          <a:lstStyle/>
          <a:p>
            <a:r>
              <a:rPr lang="en-US" altLang="zh-TW" sz="2000" dirty="0"/>
              <a:t>urls.py</a:t>
            </a:r>
            <a:r>
              <a:rPr lang="zh-TW" altLang="en-US" sz="2000" dirty="0"/>
              <a:t>簡單來說，就是用來將網址導入的工具。</a:t>
            </a:r>
            <a:endParaRPr lang="en-US" altLang="zh-TW" sz="2000" dirty="0"/>
          </a:p>
          <a:p>
            <a:r>
              <a:rPr lang="zh-TW" altLang="en-US" sz="2000" dirty="0"/>
              <a:t>第一件事情，我們需要將我們的寫好的</a:t>
            </a:r>
            <a:r>
              <a:rPr lang="en-US" altLang="zh-TW" sz="2000" dirty="0"/>
              <a:t>def</a:t>
            </a:r>
            <a:r>
              <a:rPr lang="zh-TW" altLang="en-US" sz="2000" dirty="0"/>
              <a:t>給</a:t>
            </a:r>
            <a:r>
              <a:rPr lang="en-US" altLang="zh-TW" sz="2000" dirty="0"/>
              <a:t>import</a:t>
            </a:r>
            <a:r>
              <a:rPr lang="zh-TW" altLang="en-US" sz="2000" dirty="0"/>
              <a:t>進來。</a:t>
            </a:r>
            <a:endParaRPr lang="en-US" altLang="zh-TW" sz="2000" dirty="0"/>
          </a:p>
          <a:p>
            <a:r>
              <a:rPr lang="en-US" altLang="zh-TW" sz="2000" dirty="0"/>
              <a:t>from </a:t>
            </a:r>
            <a:r>
              <a:rPr lang="en-US" altLang="zh-TW" sz="2000" dirty="0" err="1"/>
              <a:t>Hello_World</a:t>
            </a:r>
            <a:r>
              <a:rPr lang="en-US" altLang="zh-TW" sz="2000" dirty="0"/>
              <a:t> import views</a:t>
            </a:r>
          </a:p>
          <a:p>
            <a:r>
              <a:rPr lang="zh-TW" altLang="en-US" sz="2000" dirty="0"/>
              <a:t>在</a:t>
            </a:r>
            <a:r>
              <a:rPr lang="en-US" altLang="zh-TW" sz="2000" dirty="0" err="1"/>
              <a:t>urlpatterns</a:t>
            </a:r>
            <a:r>
              <a:rPr lang="zh-TW" altLang="en-US" sz="2000" dirty="0"/>
              <a:t>中就是我們要將網頁導入的網址。</a:t>
            </a:r>
          </a:p>
        </p:txBody>
      </p:sp>
      <p:pic>
        <p:nvPicPr>
          <p:cNvPr id="5" name="圖片 4" descr="一張含有 螢幕擷取畫面 的圖片&#10;&#10;自動產生的描述">
            <a:extLst>
              <a:ext uri="{FF2B5EF4-FFF2-40B4-BE49-F238E27FC236}">
                <a16:creationId xmlns:a16="http://schemas.microsoft.com/office/drawing/2014/main" id="{E3155B77-631B-4556-B802-F98980A03CA3}"/>
              </a:ext>
            </a:extLst>
          </p:cNvPr>
          <p:cNvPicPr>
            <a:picLocks noChangeAspect="1"/>
          </p:cNvPicPr>
          <p:nvPr/>
        </p:nvPicPr>
        <p:blipFill rotWithShape="1">
          <a:blip r:embed="rId2">
            <a:extLst>
              <a:ext uri="{28A0092B-C50C-407E-A947-70E740481C1C}">
                <a14:useLocalDpi xmlns:a14="http://schemas.microsoft.com/office/drawing/2010/main" val="0"/>
              </a:ext>
            </a:extLst>
          </a:blip>
          <a:srcRect t="9810" r="2" b="17594"/>
          <a:stretch/>
        </p:blipFill>
        <p:spPr>
          <a:xfrm>
            <a:off x="5911532" y="2484255"/>
            <a:ext cx="5150277"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586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B9D4B8-E234-4389-A572-A9B850B2A704}"/>
              </a:ext>
            </a:extLst>
          </p:cNvPr>
          <p:cNvSpPr>
            <a:spLocks noGrp="1"/>
          </p:cNvSpPr>
          <p:nvPr>
            <p:ph type="title"/>
          </p:nvPr>
        </p:nvSpPr>
        <p:spPr/>
        <p:txBody>
          <a:bodyPr/>
          <a:lstStyle/>
          <a:p>
            <a:r>
              <a:rPr lang="zh-TW" altLang="en-US" dirty="0"/>
              <a:t>啟動</a:t>
            </a:r>
            <a:r>
              <a:rPr lang="en-US" altLang="zh-TW" dirty="0"/>
              <a:t>server</a:t>
            </a:r>
            <a:endParaRPr lang="zh-TW" altLang="en-US" dirty="0"/>
          </a:p>
        </p:txBody>
      </p:sp>
      <p:sp>
        <p:nvSpPr>
          <p:cNvPr id="3" name="內容版面配置區 2">
            <a:extLst>
              <a:ext uri="{FF2B5EF4-FFF2-40B4-BE49-F238E27FC236}">
                <a16:creationId xmlns:a16="http://schemas.microsoft.com/office/drawing/2014/main" id="{DD4A4E3D-5454-4285-8797-E0D93C01A545}"/>
              </a:ext>
            </a:extLst>
          </p:cNvPr>
          <p:cNvSpPr>
            <a:spLocks noGrp="1"/>
          </p:cNvSpPr>
          <p:nvPr>
            <p:ph idx="1"/>
          </p:nvPr>
        </p:nvSpPr>
        <p:spPr/>
        <p:txBody>
          <a:bodyPr/>
          <a:lstStyle/>
          <a:p>
            <a:r>
              <a:rPr lang="zh-TW" altLang="en-US" dirty="0"/>
              <a:t>接下來，輸入</a:t>
            </a:r>
            <a:r>
              <a:rPr lang="en-US" altLang="zh-TW" dirty="0"/>
              <a:t>python manage.py </a:t>
            </a:r>
            <a:r>
              <a:rPr lang="en-US" altLang="zh-TW" dirty="0" err="1"/>
              <a:t>runserver</a:t>
            </a:r>
            <a:r>
              <a:rPr lang="zh-TW" altLang="en-US" dirty="0"/>
              <a:t>就可以啟動我們的</a:t>
            </a:r>
            <a:r>
              <a:rPr lang="en-US" altLang="zh-TW" dirty="0"/>
              <a:t>server</a:t>
            </a:r>
            <a:r>
              <a:rPr lang="zh-TW" altLang="en-US" dirty="0"/>
              <a:t>了。</a:t>
            </a:r>
            <a:endParaRPr lang="en-US" altLang="zh-TW" dirty="0"/>
          </a:p>
          <a:p>
            <a:r>
              <a:rPr lang="zh-TW" altLang="en-US" dirty="0"/>
              <a:t>輸入網址：</a:t>
            </a:r>
            <a:r>
              <a:rPr lang="en-US" altLang="zh-TW" dirty="0"/>
              <a:t>http://127.0.0.1:8000/</a:t>
            </a:r>
            <a:endParaRPr lang="zh-TW" altLang="en-US" dirty="0"/>
          </a:p>
        </p:txBody>
      </p:sp>
      <p:pic>
        <p:nvPicPr>
          <p:cNvPr id="5" name="圖片 4" descr="一張含有 螢幕擷取畫面 的圖片&#10;&#10;自動產生的描述">
            <a:extLst>
              <a:ext uri="{FF2B5EF4-FFF2-40B4-BE49-F238E27FC236}">
                <a16:creationId xmlns:a16="http://schemas.microsoft.com/office/drawing/2014/main" id="{6AFBB2B5-710B-41F5-9762-1B6CE5991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004" y="3301999"/>
            <a:ext cx="7162344" cy="3268133"/>
          </a:xfrm>
          <a:prstGeom prst="rect">
            <a:avLst/>
          </a:prstGeom>
        </p:spPr>
      </p:pic>
    </p:spTree>
    <p:extLst>
      <p:ext uri="{BB962C8B-B14F-4D97-AF65-F5344CB8AC3E}">
        <p14:creationId xmlns:p14="http://schemas.microsoft.com/office/powerpoint/2010/main" val="66413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6AEC46-FBFD-4B2B-BC94-B20232D02DA7}"/>
              </a:ext>
            </a:extLst>
          </p:cNvPr>
          <p:cNvSpPr>
            <a:spLocks noGrp="1"/>
          </p:cNvSpPr>
          <p:nvPr>
            <p:ph type="title"/>
          </p:nvPr>
        </p:nvSpPr>
        <p:spPr/>
        <p:txBody>
          <a:bodyPr/>
          <a:lstStyle/>
          <a:p>
            <a:r>
              <a:rPr lang="en-US" altLang="zh-TW" dirty="0"/>
              <a:t>Socket</a:t>
            </a:r>
            <a:r>
              <a:rPr lang="zh-TW" altLang="en-US" dirty="0"/>
              <a:t>函數</a:t>
            </a:r>
          </a:p>
        </p:txBody>
      </p:sp>
      <p:graphicFrame>
        <p:nvGraphicFramePr>
          <p:cNvPr id="4" name="表格 4">
            <a:extLst>
              <a:ext uri="{FF2B5EF4-FFF2-40B4-BE49-F238E27FC236}">
                <a16:creationId xmlns:a16="http://schemas.microsoft.com/office/drawing/2014/main" id="{A244DC1F-7394-48ED-89B6-1F47074AF117}"/>
              </a:ext>
            </a:extLst>
          </p:cNvPr>
          <p:cNvGraphicFramePr>
            <a:graphicFrameLocks noGrp="1"/>
          </p:cNvGraphicFramePr>
          <p:nvPr>
            <p:ph idx="1"/>
            <p:extLst/>
          </p:nvPr>
        </p:nvGraphicFramePr>
        <p:xfrm>
          <a:off x="838200" y="3027892"/>
          <a:ext cx="10515600" cy="19888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53431044"/>
                    </a:ext>
                  </a:extLst>
                </a:gridCol>
                <a:gridCol w="5257800">
                  <a:extLst>
                    <a:ext uri="{9D8B030D-6E8A-4147-A177-3AD203B41FA5}">
                      <a16:colId xmlns:a16="http://schemas.microsoft.com/office/drawing/2014/main" val="1381607492"/>
                    </a:ext>
                  </a:extLst>
                </a:gridCol>
              </a:tblGrid>
              <a:tr h="370840">
                <a:tc>
                  <a:txBody>
                    <a:bodyPr/>
                    <a:lstStyle/>
                    <a:p>
                      <a:pPr algn="l"/>
                      <a:r>
                        <a:rPr lang="en-US" b="1">
                          <a:effectLst/>
                        </a:rPr>
                        <a:t>Socket </a:t>
                      </a:r>
                      <a:r>
                        <a:rPr lang="zh-TW" altLang="en-US" b="1">
                          <a:effectLst/>
                        </a:rPr>
                        <a:t>函數</a:t>
                      </a:r>
                    </a:p>
                  </a:txBody>
                  <a:tcPr marL="123825" marR="123825" marT="57150" marB="57150" anchor="ctr"/>
                </a:tc>
                <a:tc>
                  <a:txBody>
                    <a:bodyPr/>
                    <a:lstStyle/>
                    <a:p>
                      <a:pPr algn="l"/>
                      <a:r>
                        <a:rPr lang="zh-TW" altLang="en-US" b="1">
                          <a:effectLst/>
                        </a:rPr>
                        <a:t>描述</a:t>
                      </a:r>
                    </a:p>
                  </a:txBody>
                  <a:tcPr marL="123825" marR="123825" marT="57150" marB="57150" anchor="ctr"/>
                </a:tc>
                <a:extLst>
                  <a:ext uri="{0D108BD9-81ED-4DB2-BD59-A6C34878D82A}">
                    <a16:rowId xmlns:a16="http://schemas.microsoft.com/office/drawing/2014/main" val="1087917458"/>
                  </a:ext>
                </a:extLst>
              </a:tr>
              <a:tr h="370840">
                <a:tc>
                  <a:txBody>
                    <a:bodyPr/>
                    <a:lstStyle/>
                    <a:p>
                      <a:pPr algn="l"/>
                      <a:r>
                        <a:rPr lang="en-US">
                          <a:effectLst/>
                        </a:rPr>
                        <a:t>s.connect(address)</a:t>
                      </a:r>
                    </a:p>
                  </a:txBody>
                  <a:tcPr marL="123825" marR="123825" marT="57150" marB="57150" anchor="ctr"/>
                </a:tc>
                <a:tc>
                  <a:txBody>
                    <a:bodyPr/>
                    <a:lstStyle/>
                    <a:p>
                      <a:pPr algn="l"/>
                      <a:r>
                        <a:rPr lang="zh-TW" altLang="en-US">
                          <a:effectLst/>
                        </a:rPr>
                        <a:t>鏈接到</a:t>
                      </a:r>
                      <a:r>
                        <a:rPr lang="en-US">
                          <a:effectLst/>
                        </a:rPr>
                        <a:t>address</a:t>
                      </a:r>
                      <a:r>
                        <a:rPr lang="zh-TW" altLang="en-US">
                          <a:effectLst/>
                        </a:rPr>
                        <a:t>處的套接字，一般</a:t>
                      </a:r>
                      <a:r>
                        <a:rPr lang="en-US">
                          <a:effectLst/>
                        </a:rPr>
                        <a:t>address</a:t>
                      </a:r>
                      <a:r>
                        <a:rPr lang="zh-TW" altLang="en-US">
                          <a:effectLst/>
                        </a:rPr>
                        <a:t>的格式為</a:t>
                      </a:r>
                      <a:r>
                        <a:rPr lang="en-US">
                          <a:effectLst/>
                        </a:rPr>
                        <a:t>tuple(host, port)，</a:t>
                      </a:r>
                      <a:r>
                        <a:rPr lang="zh-TW" altLang="en-US">
                          <a:effectLst/>
                        </a:rPr>
                        <a:t>如果鏈接出錯，則返回</a:t>
                      </a:r>
                      <a:r>
                        <a:rPr lang="en-US">
                          <a:effectLst/>
                        </a:rPr>
                        <a:t>socket.error</a:t>
                      </a:r>
                      <a:r>
                        <a:rPr lang="zh-TW" altLang="en-US">
                          <a:effectLst/>
                        </a:rPr>
                        <a:t>錯誤</a:t>
                      </a:r>
                    </a:p>
                  </a:txBody>
                  <a:tcPr marL="123825" marR="123825" marT="57150" marB="57150" anchor="ctr"/>
                </a:tc>
                <a:extLst>
                  <a:ext uri="{0D108BD9-81ED-4DB2-BD59-A6C34878D82A}">
                    <a16:rowId xmlns:a16="http://schemas.microsoft.com/office/drawing/2014/main" val="2605461857"/>
                  </a:ext>
                </a:extLst>
              </a:tr>
              <a:tr h="370840">
                <a:tc>
                  <a:txBody>
                    <a:bodyPr/>
                    <a:lstStyle/>
                    <a:p>
                      <a:pPr algn="l"/>
                      <a:r>
                        <a:rPr lang="en-US">
                          <a:effectLst/>
                        </a:rPr>
                        <a:t>s.connect_ex(address)</a:t>
                      </a:r>
                    </a:p>
                  </a:txBody>
                  <a:tcPr marL="123825" marR="123825" marT="57150" marB="57150" anchor="ctr"/>
                </a:tc>
                <a:tc>
                  <a:txBody>
                    <a:bodyPr/>
                    <a:lstStyle/>
                    <a:p>
                      <a:pPr algn="l"/>
                      <a:r>
                        <a:rPr lang="zh-TW" altLang="en-US" dirty="0">
                          <a:effectLst/>
                        </a:rPr>
                        <a:t>功能與</a:t>
                      </a:r>
                      <a:r>
                        <a:rPr lang="en-US" dirty="0" err="1">
                          <a:effectLst/>
                        </a:rPr>
                        <a:t>s.connect</a:t>
                      </a:r>
                      <a:r>
                        <a:rPr lang="en-US" dirty="0">
                          <a:effectLst/>
                        </a:rPr>
                        <a:t>(address)</a:t>
                      </a:r>
                      <a:r>
                        <a:rPr lang="zh-TW" altLang="en-US" dirty="0">
                          <a:effectLst/>
                        </a:rPr>
                        <a:t>相同，但成功返回</a:t>
                      </a:r>
                      <a:r>
                        <a:rPr lang="en-US" altLang="zh-TW" dirty="0">
                          <a:effectLst/>
                        </a:rPr>
                        <a:t>0</a:t>
                      </a:r>
                      <a:r>
                        <a:rPr lang="zh-TW" altLang="en-US" dirty="0">
                          <a:effectLst/>
                        </a:rPr>
                        <a:t>，失敗返回</a:t>
                      </a:r>
                      <a:r>
                        <a:rPr lang="en-US" dirty="0">
                          <a:effectLst/>
                        </a:rPr>
                        <a:t>error</a:t>
                      </a:r>
                      <a:r>
                        <a:rPr lang="zh-TW" altLang="en-US" dirty="0">
                          <a:effectLst/>
                        </a:rPr>
                        <a:t>的值</a:t>
                      </a:r>
                    </a:p>
                  </a:txBody>
                  <a:tcPr marL="123825" marR="123825" marT="57150" marB="57150" anchor="ctr"/>
                </a:tc>
                <a:extLst>
                  <a:ext uri="{0D108BD9-81ED-4DB2-BD59-A6C34878D82A}">
                    <a16:rowId xmlns:a16="http://schemas.microsoft.com/office/drawing/2014/main" val="3266080727"/>
                  </a:ext>
                </a:extLst>
              </a:tr>
            </a:tbl>
          </a:graphicData>
        </a:graphic>
      </p:graphicFrame>
      <p:sp>
        <p:nvSpPr>
          <p:cNvPr id="6" name="文字方塊 5">
            <a:extLst>
              <a:ext uri="{FF2B5EF4-FFF2-40B4-BE49-F238E27FC236}">
                <a16:creationId xmlns:a16="http://schemas.microsoft.com/office/drawing/2014/main" id="{3B404ECC-8278-458F-8943-D8A3270C60D8}"/>
              </a:ext>
            </a:extLst>
          </p:cNvPr>
          <p:cNvSpPr txBox="1"/>
          <p:nvPr/>
        </p:nvSpPr>
        <p:spPr>
          <a:xfrm>
            <a:off x="4639735" y="2408754"/>
            <a:ext cx="3674532" cy="369332"/>
          </a:xfrm>
          <a:prstGeom prst="rect">
            <a:avLst/>
          </a:prstGeom>
          <a:noFill/>
        </p:spPr>
        <p:txBody>
          <a:bodyPr wrap="square" rtlCol="0">
            <a:spAutoFit/>
          </a:bodyPr>
          <a:lstStyle/>
          <a:p>
            <a:r>
              <a:rPr lang="en-US" altLang="zh-TW" b="1" dirty="0"/>
              <a:t>Client</a:t>
            </a:r>
            <a:r>
              <a:rPr lang="zh-TW" altLang="en-US" b="1" dirty="0"/>
              <a:t>器端</a:t>
            </a:r>
            <a:r>
              <a:rPr lang="en-US" altLang="zh-TW" b="1" dirty="0"/>
              <a:t>Socket </a:t>
            </a:r>
            <a:r>
              <a:rPr lang="zh-TW" altLang="en-US" b="1" dirty="0"/>
              <a:t>函數</a:t>
            </a:r>
            <a:endParaRPr lang="zh-TW" altLang="en-US" dirty="0"/>
          </a:p>
        </p:txBody>
      </p:sp>
    </p:spTree>
    <p:extLst>
      <p:ext uri="{BB962C8B-B14F-4D97-AF65-F5344CB8AC3E}">
        <p14:creationId xmlns:p14="http://schemas.microsoft.com/office/powerpoint/2010/main" val="12818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405120-2B2F-41C4-959B-375F795E9797}"/>
              </a:ext>
            </a:extLst>
          </p:cNvPr>
          <p:cNvSpPr>
            <a:spLocks noGrp="1"/>
          </p:cNvSpPr>
          <p:nvPr>
            <p:ph type="title"/>
          </p:nvPr>
        </p:nvSpPr>
        <p:spPr/>
        <p:txBody>
          <a:bodyPr/>
          <a:lstStyle/>
          <a:p>
            <a:r>
              <a:rPr lang="en-US" altLang="zh-TW" dirty="0"/>
              <a:t>Lab01</a:t>
            </a:r>
            <a:endParaRPr lang="zh-TW" altLang="en-US" dirty="0"/>
          </a:p>
        </p:txBody>
      </p:sp>
      <p:sp>
        <p:nvSpPr>
          <p:cNvPr id="3" name="內容版面配置區 2">
            <a:extLst>
              <a:ext uri="{FF2B5EF4-FFF2-40B4-BE49-F238E27FC236}">
                <a16:creationId xmlns:a16="http://schemas.microsoft.com/office/drawing/2014/main" id="{9C13EC73-884A-4655-A15F-0EA4748F81C4}"/>
              </a:ext>
            </a:extLst>
          </p:cNvPr>
          <p:cNvSpPr>
            <a:spLocks noGrp="1"/>
          </p:cNvSpPr>
          <p:nvPr>
            <p:ph idx="1"/>
          </p:nvPr>
        </p:nvSpPr>
        <p:spPr/>
        <p:txBody>
          <a:bodyPr>
            <a:normAutofit/>
          </a:bodyPr>
          <a:lstStyle/>
          <a:p>
            <a:r>
              <a:rPr lang="zh-TW" altLang="en-US" dirty="0"/>
              <a:t>請設計</a:t>
            </a:r>
            <a:r>
              <a:rPr lang="en-US" altLang="zh-TW" dirty="0"/>
              <a:t>4</a:t>
            </a:r>
            <a:r>
              <a:rPr lang="zh-TW" altLang="en-US" dirty="0"/>
              <a:t>個不同的功能顯示在</a:t>
            </a:r>
            <a:r>
              <a:rPr lang="en-US" altLang="zh-TW" dirty="0"/>
              <a:t>4</a:t>
            </a:r>
            <a:r>
              <a:rPr lang="zh-TW" altLang="en-US" dirty="0"/>
              <a:t>個頁面，分別為</a:t>
            </a:r>
            <a:r>
              <a:rPr lang="en-US" altLang="zh-TW" dirty="0"/>
              <a:t>H1, H2, H3</a:t>
            </a:r>
            <a:r>
              <a:rPr lang="zh-TW" altLang="en-US" dirty="0"/>
              <a:t>以及</a:t>
            </a:r>
            <a:r>
              <a:rPr lang="en-US" altLang="zh-TW" dirty="0"/>
              <a:t>H4</a:t>
            </a:r>
            <a:r>
              <a:rPr lang="zh-TW" altLang="en-US" dirty="0"/>
              <a:t>。</a:t>
            </a:r>
            <a:endParaRPr lang="en-US" altLang="zh-TW" dirty="0"/>
          </a:p>
          <a:p>
            <a:r>
              <a:rPr lang="zh-TW" altLang="en-US" dirty="0"/>
              <a:t>第一個功能</a:t>
            </a:r>
            <a:endParaRPr lang="en-US" altLang="zh-TW" dirty="0"/>
          </a:p>
          <a:p>
            <a:pPr lvl="1"/>
            <a:r>
              <a:rPr lang="zh-TW" altLang="en-US" dirty="0"/>
              <a:t>顯示出隨意字串，如</a:t>
            </a:r>
            <a:r>
              <a:rPr lang="en-US" altLang="zh-TW" dirty="0"/>
              <a:t>:Hello</a:t>
            </a:r>
            <a:r>
              <a:rPr lang="zh-TW" altLang="en-US" dirty="0"/>
              <a:t>到</a:t>
            </a:r>
            <a:r>
              <a:rPr lang="en-US" altLang="zh-TW" dirty="0"/>
              <a:t>H1.html</a:t>
            </a:r>
            <a:r>
              <a:rPr lang="zh-TW" altLang="en-US" dirty="0"/>
              <a:t>上</a:t>
            </a:r>
            <a:endParaRPr lang="en-US" altLang="zh-TW" dirty="0"/>
          </a:p>
          <a:p>
            <a:r>
              <a:rPr lang="zh-TW" altLang="en-US" dirty="0"/>
              <a:t>第二個功能</a:t>
            </a:r>
            <a:endParaRPr lang="en-US" altLang="zh-TW" dirty="0"/>
          </a:p>
          <a:p>
            <a:pPr lvl="1"/>
            <a:r>
              <a:rPr lang="zh-TW" altLang="en-US" dirty="0"/>
              <a:t>顯示出現在時間，請使用</a:t>
            </a:r>
            <a:r>
              <a:rPr lang="en-US" altLang="zh-TW" dirty="0"/>
              <a:t>datetime</a:t>
            </a:r>
            <a:r>
              <a:rPr lang="zh-TW" altLang="en-US" dirty="0"/>
              <a:t>函式</a:t>
            </a:r>
            <a:endParaRPr lang="en-US" altLang="zh-TW" dirty="0"/>
          </a:p>
          <a:p>
            <a:r>
              <a:rPr lang="zh-TW" altLang="en-US" dirty="0"/>
              <a:t>第三個功能</a:t>
            </a:r>
            <a:endParaRPr lang="en-US" altLang="zh-TW" dirty="0"/>
          </a:p>
          <a:p>
            <a:pPr lvl="1"/>
            <a:r>
              <a:rPr lang="zh-TW" altLang="en-US" dirty="0"/>
              <a:t>請使用隨機數生成</a:t>
            </a:r>
            <a:r>
              <a:rPr lang="en-US" altLang="zh-TW" dirty="0"/>
              <a:t>10</a:t>
            </a:r>
            <a:r>
              <a:rPr lang="zh-TW" altLang="en-US" dirty="0"/>
              <a:t>個</a:t>
            </a:r>
            <a:r>
              <a:rPr lang="en-US" altLang="zh-TW" dirty="0"/>
              <a:t>0</a:t>
            </a:r>
            <a:r>
              <a:rPr lang="zh-TW" altLang="en-US" dirty="0"/>
              <a:t>到</a:t>
            </a:r>
            <a:r>
              <a:rPr lang="en-US" altLang="zh-TW" dirty="0"/>
              <a:t>100</a:t>
            </a:r>
            <a:r>
              <a:rPr lang="zh-TW" altLang="en-US" dirty="0"/>
              <a:t>的數字，顯示在</a:t>
            </a:r>
            <a:r>
              <a:rPr lang="en-US" altLang="zh-TW" dirty="0"/>
              <a:t>H3.html</a:t>
            </a:r>
            <a:r>
              <a:rPr lang="zh-TW" altLang="en-US" dirty="0"/>
              <a:t>上</a:t>
            </a:r>
            <a:endParaRPr lang="en-US" altLang="zh-TW" dirty="0"/>
          </a:p>
          <a:p>
            <a:r>
              <a:rPr lang="zh-TW" altLang="en-US" dirty="0"/>
              <a:t>第四個功能</a:t>
            </a:r>
            <a:endParaRPr lang="en-US" altLang="zh-TW" dirty="0"/>
          </a:p>
          <a:p>
            <a:pPr lvl="1"/>
            <a:r>
              <a:rPr lang="zh-TW" altLang="en-US" dirty="0"/>
              <a:t>請生成兩個隨機數</a:t>
            </a:r>
            <a:r>
              <a:rPr lang="en-US" altLang="zh-TW" dirty="0" err="1"/>
              <a:t>randomA</a:t>
            </a:r>
            <a:r>
              <a:rPr lang="zh-TW" altLang="en-US" dirty="0"/>
              <a:t>及</a:t>
            </a:r>
            <a:r>
              <a:rPr lang="en-US" altLang="zh-TW" dirty="0" err="1"/>
              <a:t>randomB</a:t>
            </a:r>
            <a:r>
              <a:rPr lang="zh-TW" altLang="en-US" dirty="0"/>
              <a:t>，將兩個相乘結果生成在</a:t>
            </a:r>
            <a:r>
              <a:rPr lang="en-US" altLang="zh-TW" dirty="0"/>
              <a:t>h4</a:t>
            </a:r>
            <a:r>
              <a:rPr lang="zh-TW" altLang="en-US" dirty="0"/>
              <a:t>上面。</a:t>
            </a:r>
          </a:p>
        </p:txBody>
      </p:sp>
    </p:spTree>
    <p:extLst>
      <p:ext uri="{BB962C8B-B14F-4D97-AF65-F5344CB8AC3E}">
        <p14:creationId xmlns:p14="http://schemas.microsoft.com/office/powerpoint/2010/main" val="3667525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749580-9519-4FB2-858E-FC6439817122}"/>
              </a:ext>
            </a:extLst>
          </p:cNvPr>
          <p:cNvSpPr>
            <a:spLocks noGrp="1"/>
          </p:cNvSpPr>
          <p:nvPr>
            <p:ph type="title"/>
          </p:nvPr>
        </p:nvSpPr>
        <p:spPr/>
        <p:txBody>
          <a:bodyPr/>
          <a:lstStyle/>
          <a:p>
            <a:r>
              <a:rPr lang="en-US" altLang="zh-TW" dirty="0"/>
              <a:t>Lab01</a:t>
            </a:r>
            <a:endParaRPr lang="zh-TW" altLang="en-US" dirty="0"/>
          </a:p>
        </p:txBody>
      </p:sp>
      <p:sp>
        <p:nvSpPr>
          <p:cNvPr id="3" name="內容版面配置區 2">
            <a:extLst>
              <a:ext uri="{FF2B5EF4-FFF2-40B4-BE49-F238E27FC236}">
                <a16:creationId xmlns:a16="http://schemas.microsoft.com/office/drawing/2014/main" id="{31BAB358-B4F0-4EBC-94BE-A42342E84CF4}"/>
              </a:ext>
            </a:extLst>
          </p:cNvPr>
          <p:cNvSpPr>
            <a:spLocks noGrp="1"/>
          </p:cNvSpPr>
          <p:nvPr>
            <p:ph idx="1"/>
          </p:nvPr>
        </p:nvSpPr>
        <p:spPr/>
        <p:txBody>
          <a:bodyPr>
            <a:normAutofit/>
          </a:bodyPr>
          <a:lstStyle/>
          <a:p>
            <a:r>
              <a:rPr lang="zh-TW" altLang="en-US" dirty="0"/>
              <a:t>第一個功能：在</a:t>
            </a:r>
            <a:r>
              <a:rPr lang="en-US" altLang="zh-TW" dirty="0"/>
              <a:t>view.py</a:t>
            </a:r>
            <a:r>
              <a:rPr lang="zh-TW" altLang="en-US" dirty="0"/>
              <a:t>設定一個</a:t>
            </a:r>
            <a:r>
              <a:rPr lang="en-US" altLang="zh-TW" dirty="0"/>
              <a:t>def</a:t>
            </a:r>
            <a:r>
              <a:rPr lang="zh-TW" altLang="en-US" dirty="0"/>
              <a:t> </a:t>
            </a:r>
            <a:r>
              <a:rPr lang="en-US" altLang="zh-TW" dirty="0"/>
              <a:t>H1(request):</a:t>
            </a:r>
            <a:r>
              <a:rPr lang="zh-TW" altLang="en-US" dirty="0"/>
              <a:t>，然後在</a:t>
            </a:r>
            <a:r>
              <a:rPr lang="en-US" altLang="zh-TW" dirty="0"/>
              <a:t>urls.py</a:t>
            </a:r>
            <a:r>
              <a:rPr lang="zh-TW" altLang="en-US" dirty="0"/>
              <a:t>中設定</a:t>
            </a:r>
            <a:r>
              <a:rPr lang="en-US" altLang="zh-TW" dirty="0" err="1"/>
              <a:t>url</a:t>
            </a:r>
            <a:r>
              <a:rPr lang="zh-TW" altLang="en-US" dirty="0"/>
              <a:t>路徑，到</a:t>
            </a:r>
            <a:r>
              <a:rPr lang="en-US" altLang="zh-TW" dirty="0"/>
              <a:t>h1</a:t>
            </a:r>
          </a:p>
          <a:p>
            <a:r>
              <a:rPr lang="zh-TW" altLang="en-US" dirty="0"/>
              <a:t>第二個功能：在</a:t>
            </a:r>
            <a:r>
              <a:rPr lang="en-US" altLang="zh-TW" dirty="0"/>
              <a:t>view.py</a:t>
            </a:r>
            <a:r>
              <a:rPr lang="zh-TW" altLang="en-US" dirty="0"/>
              <a:t>設定一個</a:t>
            </a:r>
            <a:r>
              <a:rPr lang="en-US" altLang="zh-TW" dirty="0"/>
              <a:t>def</a:t>
            </a:r>
            <a:r>
              <a:rPr lang="zh-TW" altLang="en-US" dirty="0"/>
              <a:t> </a:t>
            </a:r>
            <a:r>
              <a:rPr lang="en-US" altLang="zh-TW" dirty="0"/>
              <a:t>H2(request):</a:t>
            </a:r>
            <a:r>
              <a:rPr lang="zh-TW" altLang="en-US" dirty="0"/>
              <a:t>，然後在</a:t>
            </a:r>
            <a:r>
              <a:rPr lang="en-US" altLang="zh-TW" dirty="0"/>
              <a:t>urls.py</a:t>
            </a:r>
            <a:r>
              <a:rPr lang="zh-TW" altLang="en-US" dirty="0"/>
              <a:t>中設定</a:t>
            </a:r>
            <a:r>
              <a:rPr lang="en-US" altLang="zh-TW" dirty="0" err="1"/>
              <a:t>url</a:t>
            </a:r>
            <a:r>
              <a:rPr lang="zh-TW" altLang="en-US" dirty="0"/>
              <a:t>路徑，到</a:t>
            </a:r>
            <a:r>
              <a:rPr lang="en-US" altLang="zh-TW" dirty="0"/>
              <a:t>h2</a:t>
            </a:r>
          </a:p>
          <a:p>
            <a:r>
              <a:rPr lang="zh-TW" altLang="en-US" dirty="0"/>
              <a:t>第三個功能：在</a:t>
            </a:r>
            <a:r>
              <a:rPr lang="en-US" altLang="zh-TW" dirty="0"/>
              <a:t>view.py</a:t>
            </a:r>
            <a:r>
              <a:rPr lang="zh-TW" altLang="en-US" dirty="0"/>
              <a:t>設定一個</a:t>
            </a:r>
            <a:r>
              <a:rPr lang="en-US" altLang="zh-TW" dirty="0"/>
              <a:t>def</a:t>
            </a:r>
            <a:r>
              <a:rPr lang="zh-TW" altLang="en-US" dirty="0"/>
              <a:t> </a:t>
            </a:r>
            <a:r>
              <a:rPr lang="en-US" altLang="zh-TW" dirty="0"/>
              <a:t>H3(request):</a:t>
            </a:r>
            <a:r>
              <a:rPr lang="zh-TW" altLang="en-US" dirty="0"/>
              <a:t>，然後在</a:t>
            </a:r>
            <a:r>
              <a:rPr lang="en-US" altLang="zh-TW" dirty="0"/>
              <a:t>urls.py</a:t>
            </a:r>
            <a:r>
              <a:rPr lang="zh-TW" altLang="en-US" dirty="0"/>
              <a:t>中設定</a:t>
            </a:r>
            <a:r>
              <a:rPr lang="en-US" altLang="zh-TW" dirty="0" err="1"/>
              <a:t>url</a:t>
            </a:r>
            <a:r>
              <a:rPr lang="zh-TW" altLang="en-US" dirty="0"/>
              <a:t>路徑，到</a:t>
            </a:r>
            <a:r>
              <a:rPr lang="en-US" altLang="zh-TW"/>
              <a:t>h3</a:t>
            </a:r>
          </a:p>
          <a:p>
            <a:r>
              <a:rPr lang="zh-TW" altLang="en-US"/>
              <a:t>第四</a:t>
            </a:r>
            <a:r>
              <a:rPr lang="zh-TW" altLang="en-US" dirty="0"/>
              <a:t>個功能：在</a:t>
            </a:r>
            <a:r>
              <a:rPr lang="en-US" altLang="zh-TW" dirty="0"/>
              <a:t>view.py</a:t>
            </a:r>
            <a:r>
              <a:rPr lang="zh-TW" altLang="en-US" dirty="0"/>
              <a:t>設定一個</a:t>
            </a:r>
            <a:r>
              <a:rPr lang="en-US" altLang="zh-TW" dirty="0"/>
              <a:t>def</a:t>
            </a:r>
            <a:r>
              <a:rPr lang="zh-TW" altLang="en-US" dirty="0"/>
              <a:t> </a:t>
            </a:r>
            <a:r>
              <a:rPr lang="en-US" altLang="zh-TW" dirty="0"/>
              <a:t>H4(request):</a:t>
            </a:r>
            <a:r>
              <a:rPr lang="zh-TW" altLang="en-US" dirty="0"/>
              <a:t>，然後在</a:t>
            </a:r>
            <a:r>
              <a:rPr lang="en-US" altLang="zh-TW" dirty="0"/>
              <a:t>urls.py</a:t>
            </a:r>
            <a:r>
              <a:rPr lang="zh-TW" altLang="en-US" dirty="0"/>
              <a:t>中設定</a:t>
            </a:r>
            <a:r>
              <a:rPr lang="en-US" altLang="zh-TW" dirty="0" err="1"/>
              <a:t>url</a:t>
            </a:r>
            <a:r>
              <a:rPr lang="zh-TW" altLang="en-US" dirty="0"/>
              <a:t>路徑，到</a:t>
            </a:r>
            <a:r>
              <a:rPr lang="en-US" altLang="zh-TW" dirty="0"/>
              <a:t>h4</a:t>
            </a:r>
          </a:p>
          <a:p>
            <a:endParaRPr lang="zh-TW" altLang="en-US" dirty="0"/>
          </a:p>
        </p:txBody>
      </p:sp>
    </p:spTree>
    <p:extLst>
      <p:ext uri="{BB962C8B-B14F-4D97-AF65-F5344CB8AC3E}">
        <p14:creationId xmlns:p14="http://schemas.microsoft.com/office/powerpoint/2010/main" val="776162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B736B6-1209-452D-A951-63D867207A25}"/>
              </a:ext>
            </a:extLst>
          </p:cNvPr>
          <p:cNvSpPr>
            <a:spLocks noGrp="1"/>
          </p:cNvSpPr>
          <p:nvPr>
            <p:ph type="title"/>
          </p:nvPr>
        </p:nvSpPr>
        <p:spPr/>
        <p:txBody>
          <a:bodyPr/>
          <a:lstStyle/>
          <a:p>
            <a:r>
              <a:rPr lang="zh-TW" altLang="en-US" dirty="0"/>
              <a:t>功能結果</a:t>
            </a:r>
          </a:p>
        </p:txBody>
      </p:sp>
      <p:pic>
        <p:nvPicPr>
          <p:cNvPr id="5" name="內容版面配置區 4">
            <a:extLst>
              <a:ext uri="{FF2B5EF4-FFF2-40B4-BE49-F238E27FC236}">
                <a16:creationId xmlns:a16="http://schemas.microsoft.com/office/drawing/2014/main" id="{C75C0BFB-B108-4404-A98C-75BC604038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671" y="1615727"/>
            <a:ext cx="4798662" cy="2148138"/>
          </a:xfrm>
        </p:spPr>
      </p:pic>
      <p:pic>
        <p:nvPicPr>
          <p:cNvPr id="7" name="圖片 6" descr="一張含有 螢幕擷取畫面 的圖片&#10;&#10;自動產生的描述">
            <a:extLst>
              <a:ext uri="{FF2B5EF4-FFF2-40B4-BE49-F238E27FC236}">
                <a16:creationId xmlns:a16="http://schemas.microsoft.com/office/drawing/2014/main" id="{B71BBB44-3D69-44EB-87C5-6D2DF0452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193" y="1615726"/>
            <a:ext cx="4085539" cy="1838493"/>
          </a:xfrm>
          <a:prstGeom prst="rect">
            <a:avLst/>
          </a:prstGeom>
        </p:spPr>
      </p:pic>
      <p:pic>
        <p:nvPicPr>
          <p:cNvPr id="9" name="圖片 8">
            <a:extLst>
              <a:ext uri="{FF2B5EF4-FFF2-40B4-BE49-F238E27FC236}">
                <a16:creationId xmlns:a16="http://schemas.microsoft.com/office/drawing/2014/main" id="{53DC543A-1A93-48A9-B353-66254BB457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670" y="4013649"/>
            <a:ext cx="4798661" cy="2130749"/>
          </a:xfrm>
          <a:prstGeom prst="rect">
            <a:avLst/>
          </a:prstGeom>
        </p:spPr>
      </p:pic>
      <p:pic>
        <p:nvPicPr>
          <p:cNvPr id="11" name="圖片 10">
            <a:extLst>
              <a:ext uri="{FF2B5EF4-FFF2-40B4-BE49-F238E27FC236}">
                <a16:creationId xmlns:a16="http://schemas.microsoft.com/office/drawing/2014/main" id="{A4BE47EB-5953-411D-B34C-02CD20758E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1193" y="4013648"/>
            <a:ext cx="4085539" cy="1649347"/>
          </a:xfrm>
          <a:prstGeom prst="rect">
            <a:avLst/>
          </a:prstGeom>
        </p:spPr>
      </p:pic>
    </p:spTree>
    <p:extLst>
      <p:ext uri="{BB962C8B-B14F-4D97-AF65-F5344CB8AC3E}">
        <p14:creationId xmlns:p14="http://schemas.microsoft.com/office/powerpoint/2010/main" val="144024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979A82-E220-4FBE-B8F8-2310E2F2F0A9}"/>
              </a:ext>
            </a:extLst>
          </p:cNvPr>
          <p:cNvSpPr>
            <a:spLocks noGrp="1"/>
          </p:cNvSpPr>
          <p:nvPr>
            <p:ph type="title"/>
          </p:nvPr>
        </p:nvSpPr>
        <p:spPr/>
        <p:txBody>
          <a:bodyPr/>
          <a:lstStyle/>
          <a:p>
            <a:r>
              <a:rPr lang="en-US" altLang="zh-TW" dirty="0"/>
              <a:t>Socket</a:t>
            </a:r>
            <a:r>
              <a:rPr lang="zh-TW" altLang="en-US" dirty="0"/>
              <a:t>函數</a:t>
            </a:r>
          </a:p>
        </p:txBody>
      </p:sp>
      <p:graphicFrame>
        <p:nvGraphicFramePr>
          <p:cNvPr id="4" name="表格 4">
            <a:extLst>
              <a:ext uri="{FF2B5EF4-FFF2-40B4-BE49-F238E27FC236}">
                <a16:creationId xmlns:a16="http://schemas.microsoft.com/office/drawing/2014/main" id="{FD69414E-2485-457B-B463-58EF08680225}"/>
              </a:ext>
            </a:extLst>
          </p:cNvPr>
          <p:cNvGraphicFramePr>
            <a:graphicFrameLocks noGrp="1"/>
          </p:cNvGraphicFramePr>
          <p:nvPr>
            <p:ph idx="1"/>
            <p:extLst/>
          </p:nvPr>
        </p:nvGraphicFramePr>
        <p:xfrm>
          <a:off x="838200" y="2452158"/>
          <a:ext cx="10515600" cy="2903220"/>
        </p:xfrm>
        <a:graphic>
          <a:graphicData uri="http://schemas.openxmlformats.org/drawingml/2006/table">
            <a:tbl>
              <a:tblPr firstRow="1" bandRow="1">
                <a:tableStyleId>{5C22544A-7EE6-4342-B048-85BDC9FD1C3A}</a:tableStyleId>
              </a:tblPr>
              <a:tblGrid>
                <a:gridCol w="5173133">
                  <a:extLst>
                    <a:ext uri="{9D8B030D-6E8A-4147-A177-3AD203B41FA5}">
                      <a16:colId xmlns:a16="http://schemas.microsoft.com/office/drawing/2014/main" val="1503771379"/>
                    </a:ext>
                  </a:extLst>
                </a:gridCol>
                <a:gridCol w="5342467">
                  <a:extLst>
                    <a:ext uri="{9D8B030D-6E8A-4147-A177-3AD203B41FA5}">
                      <a16:colId xmlns:a16="http://schemas.microsoft.com/office/drawing/2014/main" val="1362936062"/>
                    </a:ext>
                  </a:extLst>
                </a:gridCol>
              </a:tblGrid>
              <a:tr h="370840">
                <a:tc>
                  <a:txBody>
                    <a:bodyPr/>
                    <a:lstStyle/>
                    <a:p>
                      <a:pPr algn="l"/>
                      <a:r>
                        <a:rPr lang="en-US" b="1">
                          <a:effectLst/>
                        </a:rPr>
                        <a:t>Socket </a:t>
                      </a:r>
                      <a:r>
                        <a:rPr lang="zh-TW" altLang="en-US" b="1">
                          <a:effectLst/>
                        </a:rPr>
                        <a:t>函數</a:t>
                      </a:r>
                    </a:p>
                  </a:txBody>
                  <a:tcPr marL="123825" marR="123825" marT="57150" marB="57150" anchor="ctr"/>
                </a:tc>
                <a:tc>
                  <a:txBody>
                    <a:bodyPr/>
                    <a:lstStyle/>
                    <a:p>
                      <a:pPr algn="l"/>
                      <a:r>
                        <a:rPr lang="zh-TW" altLang="en-US" b="1">
                          <a:effectLst/>
                        </a:rPr>
                        <a:t>描述</a:t>
                      </a:r>
                    </a:p>
                  </a:txBody>
                  <a:tcPr marL="123825" marR="123825" marT="57150" marB="57150" anchor="ctr"/>
                </a:tc>
                <a:extLst>
                  <a:ext uri="{0D108BD9-81ED-4DB2-BD59-A6C34878D82A}">
                    <a16:rowId xmlns:a16="http://schemas.microsoft.com/office/drawing/2014/main" val="1226306140"/>
                  </a:ext>
                </a:extLst>
              </a:tr>
              <a:tr h="370840">
                <a:tc>
                  <a:txBody>
                    <a:bodyPr/>
                    <a:lstStyle/>
                    <a:p>
                      <a:pPr algn="l"/>
                      <a:r>
                        <a:rPr lang="en-US">
                          <a:effectLst/>
                        </a:rPr>
                        <a:t>s.bind(address)</a:t>
                      </a:r>
                    </a:p>
                  </a:txBody>
                  <a:tcPr marL="123825" marR="123825" marT="57150" marB="57150" anchor="ctr"/>
                </a:tc>
                <a:tc>
                  <a:txBody>
                    <a:bodyPr/>
                    <a:lstStyle/>
                    <a:p>
                      <a:pPr algn="l"/>
                      <a:r>
                        <a:rPr lang="zh-TW" altLang="en-US">
                          <a:effectLst/>
                        </a:rPr>
                        <a:t>將套接字綁定到地址，在</a:t>
                      </a:r>
                      <a:r>
                        <a:rPr lang="en-US">
                          <a:effectLst/>
                        </a:rPr>
                        <a:t>AF_INET</a:t>
                      </a:r>
                      <a:r>
                        <a:rPr lang="zh-TW" altLang="en-US">
                          <a:effectLst/>
                        </a:rPr>
                        <a:t>下，以</a:t>
                      </a:r>
                      <a:r>
                        <a:rPr lang="en-US">
                          <a:effectLst/>
                        </a:rPr>
                        <a:t>tuple(host, port)</a:t>
                      </a:r>
                      <a:r>
                        <a:rPr lang="zh-TW" altLang="en-US">
                          <a:effectLst/>
                        </a:rPr>
                        <a:t>的方式傳入，如</a:t>
                      </a:r>
                      <a:r>
                        <a:rPr lang="en-US">
                          <a:effectLst/>
                        </a:rPr>
                        <a:t>s.bind((host, port))</a:t>
                      </a:r>
                    </a:p>
                  </a:txBody>
                  <a:tcPr marL="123825" marR="123825" marT="57150" marB="57150" anchor="ctr"/>
                </a:tc>
                <a:extLst>
                  <a:ext uri="{0D108BD9-81ED-4DB2-BD59-A6C34878D82A}">
                    <a16:rowId xmlns:a16="http://schemas.microsoft.com/office/drawing/2014/main" val="632773607"/>
                  </a:ext>
                </a:extLst>
              </a:tr>
              <a:tr h="370840">
                <a:tc>
                  <a:txBody>
                    <a:bodyPr/>
                    <a:lstStyle/>
                    <a:p>
                      <a:pPr algn="l"/>
                      <a:r>
                        <a:rPr lang="en-US">
                          <a:effectLst/>
                        </a:rPr>
                        <a:t>s.listen(backlog)</a:t>
                      </a:r>
                    </a:p>
                  </a:txBody>
                  <a:tcPr marL="123825" marR="123825" marT="57150" marB="57150" anchor="ctr"/>
                </a:tc>
                <a:tc>
                  <a:txBody>
                    <a:bodyPr/>
                    <a:lstStyle/>
                    <a:p>
                      <a:pPr algn="l"/>
                      <a:r>
                        <a:rPr lang="zh-TW" altLang="en-US" dirty="0">
                          <a:effectLst/>
                        </a:rPr>
                        <a:t>開始監聽</a:t>
                      </a:r>
                      <a:r>
                        <a:rPr lang="en-US" altLang="zh-TW" dirty="0">
                          <a:effectLst/>
                        </a:rPr>
                        <a:t>TCP</a:t>
                      </a:r>
                      <a:r>
                        <a:rPr lang="zh-TW" altLang="en-US" dirty="0">
                          <a:effectLst/>
                        </a:rPr>
                        <a:t>傳入連接，</a:t>
                      </a:r>
                      <a:r>
                        <a:rPr lang="en-US" altLang="zh-TW" dirty="0">
                          <a:effectLst/>
                        </a:rPr>
                        <a:t>backlog</a:t>
                      </a:r>
                      <a:r>
                        <a:rPr lang="zh-TW" altLang="en-US" dirty="0">
                          <a:effectLst/>
                        </a:rPr>
                        <a:t>指定在拒絕鏈接前，操作系統可以掛起的最大連接數，該值最少為</a:t>
                      </a:r>
                      <a:r>
                        <a:rPr lang="en-US" altLang="zh-TW" dirty="0">
                          <a:effectLst/>
                        </a:rPr>
                        <a:t>1</a:t>
                      </a:r>
                      <a:r>
                        <a:rPr lang="zh-TW" altLang="en-US" dirty="0">
                          <a:effectLst/>
                        </a:rPr>
                        <a:t>，大部分應用程序設為</a:t>
                      </a:r>
                      <a:r>
                        <a:rPr lang="en-US" altLang="zh-TW" dirty="0">
                          <a:effectLst/>
                        </a:rPr>
                        <a:t>5</a:t>
                      </a:r>
                      <a:r>
                        <a:rPr lang="zh-TW" altLang="en-US" dirty="0">
                          <a:effectLst/>
                        </a:rPr>
                        <a:t>就夠用了</a:t>
                      </a:r>
                    </a:p>
                  </a:txBody>
                  <a:tcPr marL="123825" marR="123825" marT="57150" marB="57150" anchor="ctr"/>
                </a:tc>
                <a:extLst>
                  <a:ext uri="{0D108BD9-81ED-4DB2-BD59-A6C34878D82A}">
                    <a16:rowId xmlns:a16="http://schemas.microsoft.com/office/drawing/2014/main" val="2726882623"/>
                  </a:ext>
                </a:extLst>
              </a:tr>
              <a:tr h="370840">
                <a:tc>
                  <a:txBody>
                    <a:bodyPr/>
                    <a:lstStyle/>
                    <a:p>
                      <a:r>
                        <a:rPr lang="en-US" altLang="zh-TW" sz="1800" b="0" i="0" kern="1200" dirty="0" err="1">
                          <a:solidFill>
                            <a:schemeClr val="dk1"/>
                          </a:solidFill>
                          <a:effectLst/>
                          <a:latin typeface="+mn-lt"/>
                          <a:ea typeface="+mn-ea"/>
                          <a:cs typeface="+mn-cs"/>
                        </a:rPr>
                        <a:t>s.accept</a:t>
                      </a:r>
                      <a:r>
                        <a:rPr lang="en-US" altLang="zh-TW" sz="1800" b="0" i="0" kern="1200" dirty="0">
                          <a:solidFill>
                            <a:schemeClr val="dk1"/>
                          </a:solidFill>
                          <a:effectLst/>
                          <a:latin typeface="+mn-lt"/>
                          <a:ea typeface="+mn-ea"/>
                          <a:cs typeface="+mn-cs"/>
                        </a:rPr>
                        <a:t>()</a:t>
                      </a:r>
                      <a:endParaRPr lang="zh-TW" altLang="en-US" dirty="0"/>
                    </a:p>
                  </a:txBody>
                  <a:tcPr/>
                </a:tc>
                <a:tc>
                  <a:txBody>
                    <a:bodyPr/>
                    <a:lstStyle/>
                    <a:p>
                      <a:r>
                        <a:rPr lang="zh-TW" altLang="en-US" sz="1800" b="0" i="0" kern="1200" dirty="0">
                          <a:solidFill>
                            <a:schemeClr val="dk1"/>
                          </a:solidFill>
                          <a:effectLst/>
                          <a:latin typeface="+mn-lt"/>
                          <a:ea typeface="+mn-ea"/>
                          <a:cs typeface="+mn-cs"/>
                        </a:rPr>
                        <a:t>接受</a:t>
                      </a:r>
                      <a:r>
                        <a:rPr lang="en-US" altLang="zh-TW" sz="1800" b="0" i="0" kern="1200" dirty="0">
                          <a:solidFill>
                            <a:schemeClr val="dk1"/>
                          </a:solidFill>
                          <a:effectLst/>
                          <a:latin typeface="+mn-lt"/>
                          <a:ea typeface="+mn-ea"/>
                          <a:cs typeface="+mn-cs"/>
                        </a:rPr>
                        <a:t>TCP</a:t>
                      </a:r>
                      <a:r>
                        <a:rPr lang="zh-TW" altLang="en-US" sz="1800" b="0" i="0" kern="1200" dirty="0">
                          <a:solidFill>
                            <a:schemeClr val="dk1"/>
                          </a:solidFill>
                          <a:effectLst/>
                          <a:latin typeface="+mn-lt"/>
                          <a:ea typeface="+mn-ea"/>
                          <a:cs typeface="+mn-cs"/>
                        </a:rPr>
                        <a:t>鏈接並返回（</a:t>
                      </a:r>
                      <a:r>
                        <a:rPr lang="en-US" altLang="zh-TW" sz="1800" b="0" i="0" kern="1200" dirty="0">
                          <a:solidFill>
                            <a:schemeClr val="dk1"/>
                          </a:solidFill>
                          <a:effectLst/>
                          <a:latin typeface="+mn-lt"/>
                          <a:ea typeface="+mn-ea"/>
                          <a:cs typeface="+mn-cs"/>
                        </a:rPr>
                        <a:t>conn, address</a:t>
                      </a:r>
                      <a:r>
                        <a:rPr lang="zh-TW" altLang="en-US" sz="1800" b="0" i="0" kern="1200" dirty="0">
                          <a:solidFill>
                            <a:schemeClr val="dk1"/>
                          </a:solidFill>
                          <a:effectLst/>
                          <a:latin typeface="+mn-lt"/>
                          <a:ea typeface="+mn-ea"/>
                          <a:cs typeface="+mn-cs"/>
                        </a:rPr>
                        <a:t>），其中</a:t>
                      </a:r>
                      <a:r>
                        <a:rPr lang="en-US" altLang="zh-TW" sz="1800" b="0" i="0" kern="1200" dirty="0">
                          <a:solidFill>
                            <a:schemeClr val="dk1"/>
                          </a:solidFill>
                          <a:effectLst/>
                          <a:latin typeface="+mn-lt"/>
                          <a:ea typeface="+mn-ea"/>
                          <a:cs typeface="+mn-cs"/>
                        </a:rPr>
                        <a:t>conn</a:t>
                      </a:r>
                      <a:r>
                        <a:rPr lang="zh-TW" altLang="en-US" sz="1800" b="0" i="0" kern="1200" dirty="0">
                          <a:solidFill>
                            <a:schemeClr val="dk1"/>
                          </a:solidFill>
                          <a:effectLst/>
                          <a:latin typeface="+mn-lt"/>
                          <a:ea typeface="+mn-ea"/>
                          <a:cs typeface="+mn-cs"/>
                        </a:rPr>
                        <a:t>是新的套接字對象，可以用來接收和發送數據，</a:t>
                      </a:r>
                      <a:r>
                        <a:rPr lang="en-US" altLang="zh-TW" sz="1800" b="0" i="0" kern="1200" dirty="0">
                          <a:solidFill>
                            <a:schemeClr val="dk1"/>
                          </a:solidFill>
                          <a:effectLst/>
                          <a:latin typeface="+mn-lt"/>
                          <a:ea typeface="+mn-ea"/>
                          <a:cs typeface="+mn-cs"/>
                        </a:rPr>
                        <a:t>address</a:t>
                      </a:r>
                      <a:r>
                        <a:rPr lang="zh-TW" altLang="en-US" sz="1800" b="0" i="0" kern="1200" dirty="0">
                          <a:solidFill>
                            <a:schemeClr val="dk1"/>
                          </a:solidFill>
                          <a:effectLst/>
                          <a:latin typeface="+mn-lt"/>
                          <a:ea typeface="+mn-ea"/>
                          <a:cs typeface="+mn-cs"/>
                        </a:rPr>
                        <a:t>是鏈接客戶端的地址。</a:t>
                      </a:r>
                      <a:endParaRPr lang="zh-TW" altLang="en-US" dirty="0"/>
                    </a:p>
                  </a:txBody>
                  <a:tcPr/>
                </a:tc>
                <a:extLst>
                  <a:ext uri="{0D108BD9-81ED-4DB2-BD59-A6C34878D82A}">
                    <a16:rowId xmlns:a16="http://schemas.microsoft.com/office/drawing/2014/main" val="1418265879"/>
                  </a:ext>
                </a:extLst>
              </a:tr>
            </a:tbl>
          </a:graphicData>
        </a:graphic>
      </p:graphicFrame>
      <p:sp>
        <p:nvSpPr>
          <p:cNvPr id="6" name="文字方塊 5">
            <a:extLst>
              <a:ext uri="{FF2B5EF4-FFF2-40B4-BE49-F238E27FC236}">
                <a16:creationId xmlns:a16="http://schemas.microsoft.com/office/drawing/2014/main" id="{83105ED5-B711-4D83-B163-BEE1493BDB2D}"/>
              </a:ext>
            </a:extLst>
          </p:cNvPr>
          <p:cNvSpPr txBox="1"/>
          <p:nvPr/>
        </p:nvSpPr>
        <p:spPr>
          <a:xfrm>
            <a:off x="4597401" y="1799154"/>
            <a:ext cx="3674532" cy="369332"/>
          </a:xfrm>
          <a:prstGeom prst="rect">
            <a:avLst/>
          </a:prstGeom>
          <a:noFill/>
        </p:spPr>
        <p:txBody>
          <a:bodyPr wrap="square" rtlCol="0">
            <a:spAutoFit/>
          </a:bodyPr>
          <a:lstStyle/>
          <a:p>
            <a:r>
              <a:rPr lang="zh-TW" altLang="en-US" b="1" dirty="0"/>
              <a:t>服務器端</a:t>
            </a:r>
            <a:r>
              <a:rPr lang="en-US" altLang="zh-TW" b="1" dirty="0"/>
              <a:t>Socket </a:t>
            </a:r>
            <a:r>
              <a:rPr lang="zh-TW" altLang="en-US" b="1" dirty="0"/>
              <a:t>函數</a:t>
            </a:r>
            <a:endParaRPr lang="zh-TW" altLang="en-US" dirty="0"/>
          </a:p>
        </p:txBody>
      </p:sp>
    </p:spTree>
    <p:extLst>
      <p:ext uri="{BB962C8B-B14F-4D97-AF65-F5344CB8AC3E}">
        <p14:creationId xmlns:p14="http://schemas.microsoft.com/office/powerpoint/2010/main" val="6151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66A575-7835-4400-BEDE-89F2EF0340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54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CA67C8F0-C403-47EE-9DA4-852EF9B739A3}"/>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altLang="zh-TW">
                <a:solidFill>
                  <a:srgbClr val="FFFFFF"/>
                </a:solidFill>
              </a:rPr>
              <a:t>Python Socket</a:t>
            </a:r>
            <a:r>
              <a:rPr lang="zh-TW" altLang="en-US">
                <a:solidFill>
                  <a:srgbClr val="FFFFFF"/>
                </a:solidFill>
              </a:rPr>
              <a:t>流程</a:t>
            </a:r>
          </a:p>
        </p:txBody>
      </p:sp>
      <p:pic>
        <p:nvPicPr>
          <p:cNvPr id="4" name="內容版面配置區 4" descr="一張含有 螢幕擷取畫面 的圖片&#10;&#10;自動產生的描述">
            <a:extLst>
              <a:ext uri="{FF2B5EF4-FFF2-40B4-BE49-F238E27FC236}">
                <a16:creationId xmlns:a16="http://schemas.microsoft.com/office/drawing/2014/main" id="{89FBB83F-6A62-4390-B7B5-AD55A7A109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 b="5992"/>
          <a:stretch/>
        </p:blipFill>
        <p:spPr>
          <a:xfrm>
            <a:off x="6096000" y="640080"/>
            <a:ext cx="5459470" cy="5578816"/>
          </a:xfrm>
          <a:prstGeom prst="rect">
            <a:avLst/>
          </a:prstGeom>
        </p:spPr>
      </p:pic>
    </p:spTree>
    <p:extLst>
      <p:ext uri="{BB962C8B-B14F-4D97-AF65-F5344CB8AC3E}">
        <p14:creationId xmlns:p14="http://schemas.microsoft.com/office/powerpoint/2010/main" val="252340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A8CC05-58FB-447B-B67D-E3256ED61BDC}"/>
              </a:ext>
            </a:extLst>
          </p:cNvPr>
          <p:cNvSpPr>
            <a:spLocks noGrp="1"/>
          </p:cNvSpPr>
          <p:nvPr>
            <p:ph type="title"/>
          </p:nvPr>
        </p:nvSpPr>
        <p:spPr/>
        <p:txBody>
          <a:bodyPr/>
          <a:lstStyle/>
          <a:p>
            <a:r>
              <a:rPr lang="en-US" altLang="zh-TW" dirty="0"/>
              <a:t>Client</a:t>
            </a:r>
            <a:r>
              <a:rPr lang="zh-TW" altLang="en-US" dirty="0"/>
              <a:t>端完整程式碼</a:t>
            </a:r>
          </a:p>
        </p:txBody>
      </p:sp>
      <p:sp>
        <p:nvSpPr>
          <p:cNvPr id="4" name="文字方塊 3">
            <a:extLst>
              <a:ext uri="{FF2B5EF4-FFF2-40B4-BE49-F238E27FC236}">
                <a16:creationId xmlns:a16="http://schemas.microsoft.com/office/drawing/2014/main" id="{CB32ED74-FF80-4104-ABA3-C780BA469F0D}"/>
              </a:ext>
            </a:extLst>
          </p:cNvPr>
          <p:cNvSpPr txBox="1"/>
          <p:nvPr/>
        </p:nvSpPr>
        <p:spPr>
          <a:xfrm>
            <a:off x="2853267" y="1981201"/>
            <a:ext cx="6163733" cy="3970318"/>
          </a:xfrm>
          <a:prstGeom prst="rect">
            <a:avLst/>
          </a:prstGeom>
          <a:noFill/>
        </p:spPr>
        <p:txBody>
          <a:bodyPr wrap="square" rtlCol="0">
            <a:spAutoFit/>
          </a:bodyPr>
          <a:lstStyle/>
          <a:p>
            <a:r>
              <a:rPr lang="en-US" altLang="zh-TW" dirty="0"/>
              <a:t>import socket</a:t>
            </a:r>
          </a:p>
          <a:p>
            <a:endParaRPr lang="en-US" altLang="zh-TW" dirty="0"/>
          </a:p>
          <a:p>
            <a:r>
              <a:rPr lang="en-US" altLang="zh-TW" dirty="0"/>
              <a:t>HOST = '127.0.0.1'</a:t>
            </a:r>
          </a:p>
          <a:p>
            <a:r>
              <a:rPr lang="en-US" altLang="zh-TW" dirty="0"/>
              <a:t>PORT = 8000</a:t>
            </a:r>
          </a:p>
          <a:p>
            <a:r>
              <a:rPr lang="en-US" altLang="zh-TW" dirty="0" err="1"/>
              <a:t>clientMessage</a:t>
            </a:r>
            <a:r>
              <a:rPr lang="en-US" altLang="zh-TW" dirty="0"/>
              <a:t> = 'Hello, how are you!'</a:t>
            </a:r>
          </a:p>
          <a:p>
            <a:endParaRPr lang="en-US" altLang="zh-TW" dirty="0"/>
          </a:p>
          <a:p>
            <a:r>
              <a:rPr lang="en-US" altLang="zh-TW" dirty="0"/>
              <a:t>client = </a:t>
            </a:r>
            <a:r>
              <a:rPr lang="en-US" altLang="zh-TW" dirty="0" err="1"/>
              <a:t>socket.socket</a:t>
            </a:r>
            <a:r>
              <a:rPr lang="en-US" altLang="zh-TW" dirty="0"/>
              <a:t>(</a:t>
            </a:r>
            <a:r>
              <a:rPr lang="en-US" altLang="zh-TW" dirty="0" err="1"/>
              <a:t>socket.AF_INET</a:t>
            </a:r>
            <a:r>
              <a:rPr lang="en-US" altLang="zh-TW" dirty="0"/>
              <a:t>, </a:t>
            </a:r>
            <a:r>
              <a:rPr lang="en-US" altLang="zh-TW" dirty="0" err="1"/>
              <a:t>socket.SOCK_STREAM</a:t>
            </a:r>
            <a:r>
              <a:rPr lang="en-US" altLang="zh-TW" dirty="0"/>
              <a:t>)</a:t>
            </a:r>
          </a:p>
          <a:p>
            <a:r>
              <a:rPr lang="en-US" altLang="zh-TW" dirty="0" err="1"/>
              <a:t>client.connect</a:t>
            </a:r>
            <a:r>
              <a:rPr lang="en-US" altLang="zh-TW" dirty="0"/>
              <a:t>((HOST, PORT))</a:t>
            </a:r>
          </a:p>
          <a:p>
            <a:r>
              <a:rPr lang="en-US" altLang="zh-TW" dirty="0" err="1"/>
              <a:t>client.sendall</a:t>
            </a:r>
            <a:r>
              <a:rPr lang="en-US" altLang="zh-TW" dirty="0"/>
              <a:t>(</a:t>
            </a:r>
            <a:r>
              <a:rPr lang="en-US" altLang="zh-TW" dirty="0" err="1"/>
              <a:t>clientMessage.encode</a:t>
            </a:r>
            <a:r>
              <a:rPr lang="en-US" altLang="zh-TW" dirty="0"/>
              <a:t>())</a:t>
            </a:r>
          </a:p>
          <a:p>
            <a:endParaRPr lang="en-US" altLang="zh-TW" dirty="0"/>
          </a:p>
          <a:p>
            <a:r>
              <a:rPr lang="en-US" altLang="zh-TW" dirty="0" err="1"/>
              <a:t>serverMessage</a:t>
            </a:r>
            <a:r>
              <a:rPr lang="en-US" altLang="zh-TW" dirty="0"/>
              <a:t> = str(</a:t>
            </a:r>
            <a:r>
              <a:rPr lang="en-US" altLang="zh-TW" dirty="0" err="1"/>
              <a:t>client.recv</a:t>
            </a:r>
            <a:r>
              <a:rPr lang="en-US" altLang="zh-TW" dirty="0"/>
              <a:t>(1024), encoding='utf-8')</a:t>
            </a:r>
          </a:p>
          <a:p>
            <a:r>
              <a:rPr lang="en-US" altLang="zh-TW" dirty="0"/>
              <a:t>print('Server:', </a:t>
            </a:r>
            <a:r>
              <a:rPr lang="en-US" altLang="zh-TW" dirty="0" err="1"/>
              <a:t>serverMessage</a:t>
            </a:r>
            <a:r>
              <a:rPr lang="en-US" altLang="zh-TW" dirty="0"/>
              <a:t>)</a:t>
            </a:r>
          </a:p>
          <a:p>
            <a:endParaRPr lang="en-US" altLang="zh-TW" dirty="0"/>
          </a:p>
          <a:p>
            <a:r>
              <a:rPr lang="en-US" altLang="zh-TW" dirty="0" err="1"/>
              <a:t>client.close</a:t>
            </a:r>
            <a:r>
              <a:rPr lang="en-US" altLang="zh-TW" dirty="0"/>
              <a:t>()</a:t>
            </a:r>
            <a:endParaRPr lang="zh-TW" altLang="en-US" dirty="0"/>
          </a:p>
        </p:txBody>
      </p:sp>
    </p:spTree>
    <p:extLst>
      <p:ext uri="{BB962C8B-B14F-4D97-AF65-F5344CB8AC3E}">
        <p14:creationId xmlns:p14="http://schemas.microsoft.com/office/powerpoint/2010/main" val="85110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5E38F4-34A4-4259-B3CD-33B974BF87F0}"/>
              </a:ext>
            </a:extLst>
          </p:cNvPr>
          <p:cNvSpPr>
            <a:spLocks noGrp="1"/>
          </p:cNvSpPr>
          <p:nvPr>
            <p:ph type="title"/>
          </p:nvPr>
        </p:nvSpPr>
        <p:spPr>
          <a:xfrm>
            <a:off x="601133" y="195792"/>
            <a:ext cx="10515600" cy="1325563"/>
          </a:xfrm>
        </p:spPr>
        <p:txBody>
          <a:bodyPr/>
          <a:lstStyle/>
          <a:p>
            <a:r>
              <a:rPr lang="zh-TW" altLang="en-US" dirty="0"/>
              <a:t>建立</a:t>
            </a:r>
            <a:r>
              <a:rPr lang="en-US" altLang="zh-TW" dirty="0"/>
              <a:t>server</a:t>
            </a:r>
            <a:r>
              <a:rPr lang="zh-TW" altLang="en-US" dirty="0"/>
              <a:t>端</a:t>
            </a:r>
          </a:p>
        </p:txBody>
      </p:sp>
      <p:sp>
        <p:nvSpPr>
          <p:cNvPr id="4" name="文字方塊 3">
            <a:extLst>
              <a:ext uri="{FF2B5EF4-FFF2-40B4-BE49-F238E27FC236}">
                <a16:creationId xmlns:a16="http://schemas.microsoft.com/office/drawing/2014/main" id="{95A9240D-8EEE-4DE4-814F-6A6919ED791C}"/>
              </a:ext>
            </a:extLst>
          </p:cNvPr>
          <p:cNvSpPr txBox="1"/>
          <p:nvPr/>
        </p:nvSpPr>
        <p:spPr>
          <a:xfrm>
            <a:off x="3064933" y="1521355"/>
            <a:ext cx="5588000" cy="4924425"/>
          </a:xfrm>
          <a:prstGeom prst="rect">
            <a:avLst/>
          </a:prstGeom>
          <a:noFill/>
        </p:spPr>
        <p:txBody>
          <a:bodyPr wrap="square" rtlCol="0">
            <a:spAutoFit/>
          </a:bodyPr>
          <a:lstStyle/>
          <a:p>
            <a:r>
              <a:rPr lang="en-US" altLang="zh-TW" sz="1600" dirty="0"/>
              <a:t>import socket</a:t>
            </a:r>
          </a:p>
          <a:p>
            <a:r>
              <a:rPr lang="en-US" altLang="zh-TW" sz="1600" dirty="0"/>
              <a:t>HOST = '127.0.0.1'</a:t>
            </a:r>
          </a:p>
          <a:p>
            <a:r>
              <a:rPr lang="en-US" altLang="zh-TW" sz="1600" dirty="0"/>
              <a:t>PORT = 8000</a:t>
            </a:r>
          </a:p>
          <a:p>
            <a:endParaRPr lang="en-US" altLang="zh-TW" sz="1600" dirty="0"/>
          </a:p>
          <a:p>
            <a:r>
              <a:rPr lang="en-US" altLang="zh-TW" sz="1600" dirty="0"/>
              <a:t>server = </a:t>
            </a:r>
            <a:r>
              <a:rPr lang="en-US" altLang="zh-TW" sz="1600" dirty="0" err="1"/>
              <a:t>socket.socket</a:t>
            </a:r>
            <a:r>
              <a:rPr lang="en-US" altLang="zh-TW" sz="1600" dirty="0"/>
              <a:t>(</a:t>
            </a:r>
            <a:r>
              <a:rPr lang="en-US" altLang="zh-TW" sz="1600" dirty="0" err="1"/>
              <a:t>socket.AF_INET</a:t>
            </a:r>
            <a:r>
              <a:rPr lang="en-US" altLang="zh-TW" sz="1600" dirty="0"/>
              <a:t>, </a:t>
            </a:r>
            <a:r>
              <a:rPr lang="en-US" altLang="zh-TW" sz="1600" dirty="0" err="1"/>
              <a:t>socket.SOCK_STREAM</a:t>
            </a:r>
            <a:r>
              <a:rPr lang="en-US" altLang="zh-TW" sz="1600" dirty="0"/>
              <a:t>)</a:t>
            </a:r>
          </a:p>
          <a:p>
            <a:r>
              <a:rPr lang="en-US" altLang="zh-TW" sz="1600" dirty="0" err="1"/>
              <a:t>server.bind</a:t>
            </a:r>
            <a:r>
              <a:rPr lang="en-US" altLang="zh-TW" sz="1600" dirty="0"/>
              <a:t>((HOST, PORT))</a:t>
            </a:r>
          </a:p>
          <a:p>
            <a:r>
              <a:rPr lang="en-US" altLang="zh-TW" sz="1600" dirty="0" err="1"/>
              <a:t>server.listen</a:t>
            </a:r>
            <a:r>
              <a:rPr lang="en-US" altLang="zh-TW" sz="1600" dirty="0"/>
              <a:t>(10)</a:t>
            </a:r>
          </a:p>
          <a:p>
            <a:endParaRPr lang="en-US" altLang="zh-TW" sz="1600" dirty="0"/>
          </a:p>
          <a:p>
            <a:r>
              <a:rPr lang="en-US" altLang="zh-TW" sz="1600" dirty="0"/>
              <a:t>while True:</a:t>
            </a:r>
          </a:p>
          <a:p>
            <a:r>
              <a:rPr lang="en-US" altLang="zh-TW" sz="1600" dirty="0"/>
              <a:t>    conn, </a:t>
            </a:r>
            <a:r>
              <a:rPr lang="en-US" altLang="zh-TW" sz="1600" dirty="0" err="1"/>
              <a:t>addr</a:t>
            </a:r>
            <a:r>
              <a:rPr lang="en-US" altLang="zh-TW" sz="1600" dirty="0"/>
              <a:t> = </a:t>
            </a:r>
            <a:r>
              <a:rPr lang="en-US" altLang="zh-TW" sz="1600" dirty="0" err="1"/>
              <a:t>server.accept</a:t>
            </a:r>
            <a:r>
              <a:rPr lang="en-US" altLang="zh-TW" sz="1600" dirty="0"/>
              <a:t>()</a:t>
            </a:r>
          </a:p>
          <a:p>
            <a:r>
              <a:rPr lang="en-US" altLang="zh-TW" sz="1600" dirty="0"/>
              <a:t>    </a:t>
            </a:r>
            <a:r>
              <a:rPr lang="en-US" altLang="zh-TW" sz="1600" dirty="0" err="1"/>
              <a:t>clientMessage</a:t>
            </a:r>
            <a:r>
              <a:rPr lang="en-US" altLang="zh-TW" sz="1600" dirty="0"/>
              <a:t> = str(</a:t>
            </a:r>
            <a:r>
              <a:rPr lang="en-US" altLang="zh-TW" sz="1600" dirty="0" err="1"/>
              <a:t>conn.recv</a:t>
            </a:r>
            <a:r>
              <a:rPr lang="en-US" altLang="zh-TW" sz="1600" dirty="0"/>
              <a:t>(1024), encoding='utf-8')</a:t>
            </a:r>
          </a:p>
          <a:p>
            <a:endParaRPr lang="en-US" altLang="zh-TW" sz="1600" dirty="0"/>
          </a:p>
          <a:p>
            <a:r>
              <a:rPr lang="en-US" altLang="zh-TW" sz="1600" dirty="0"/>
              <a:t>    print('Client message is:', </a:t>
            </a:r>
            <a:r>
              <a:rPr lang="en-US" altLang="zh-TW" sz="1600" dirty="0" err="1"/>
              <a:t>clientMessage</a:t>
            </a:r>
            <a:r>
              <a:rPr lang="en-US" altLang="zh-TW" sz="1600" dirty="0"/>
              <a:t>)</a:t>
            </a:r>
          </a:p>
          <a:p>
            <a:endParaRPr lang="en-US" altLang="zh-TW" sz="1600" dirty="0"/>
          </a:p>
          <a:p>
            <a:r>
              <a:rPr lang="en-US" altLang="zh-TW" sz="1600" dirty="0"/>
              <a:t>    </a:t>
            </a:r>
            <a:r>
              <a:rPr lang="en-US" altLang="zh-TW" sz="1600" dirty="0" err="1"/>
              <a:t>serverMessage</a:t>
            </a:r>
            <a:r>
              <a:rPr lang="en-US" altLang="zh-TW" sz="1600" dirty="0"/>
              <a:t> = 'I'm here!'</a:t>
            </a:r>
          </a:p>
          <a:p>
            <a:r>
              <a:rPr lang="en-US" altLang="zh-TW" sz="1600" dirty="0"/>
              <a:t>    </a:t>
            </a:r>
          </a:p>
          <a:p>
            <a:r>
              <a:rPr lang="en-US" altLang="zh-TW" sz="1600" dirty="0"/>
              <a:t>    </a:t>
            </a:r>
            <a:r>
              <a:rPr lang="en-US" altLang="zh-TW" sz="1600" dirty="0" err="1"/>
              <a:t>conn.sendall</a:t>
            </a:r>
            <a:r>
              <a:rPr lang="en-US" altLang="zh-TW" sz="1600" dirty="0"/>
              <a:t>(</a:t>
            </a:r>
            <a:r>
              <a:rPr lang="en-US" altLang="zh-TW" sz="1600" dirty="0" err="1"/>
              <a:t>serverMessage.encode</a:t>
            </a:r>
            <a:r>
              <a:rPr lang="en-US" altLang="zh-TW" sz="1600" dirty="0"/>
              <a:t>())</a:t>
            </a:r>
          </a:p>
          <a:p>
            <a:r>
              <a:rPr lang="en-US" altLang="zh-TW" sz="1600" dirty="0"/>
              <a:t>    </a:t>
            </a:r>
            <a:r>
              <a:rPr lang="en-US" altLang="zh-TW" sz="1600" dirty="0" err="1"/>
              <a:t>conn.close</a:t>
            </a:r>
            <a:r>
              <a:rPr lang="en-US" altLang="zh-TW" sz="1600" dirty="0"/>
              <a:t>()</a:t>
            </a:r>
          </a:p>
          <a:p>
            <a:endParaRPr lang="zh-TW" altLang="en-US" sz="1600" dirty="0"/>
          </a:p>
        </p:txBody>
      </p:sp>
    </p:spTree>
    <p:extLst>
      <p:ext uri="{BB962C8B-B14F-4D97-AF65-F5344CB8AC3E}">
        <p14:creationId xmlns:p14="http://schemas.microsoft.com/office/powerpoint/2010/main" val="117083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94235C-F217-444A-8048-E0AF703D591D}"/>
              </a:ext>
            </a:extLst>
          </p:cNvPr>
          <p:cNvSpPr>
            <a:spLocks noGrp="1"/>
          </p:cNvSpPr>
          <p:nvPr>
            <p:ph type="title"/>
          </p:nvPr>
        </p:nvSpPr>
        <p:spPr/>
        <p:txBody>
          <a:bodyPr/>
          <a:lstStyle/>
          <a:p>
            <a:r>
              <a:rPr lang="zh-TW" altLang="en-US" dirty="0"/>
              <a:t>如何使用</a:t>
            </a:r>
            <a:r>
              <a:rPr lang="en-US" altLang="zh-TW" dirty="0"/>
              <a:t>python</a:t>
            </a:r>
            <a:r>
              <a:rPr lang="zh-TW" altLang="en-US" dirty="0"/>
              <a:t>計算時間？</a:t>
            </a:r>
          </a:p>
        </p:txBody>
      </p:sp>
      <p:sp>
        <p:nvSpPr>
          <p:cNvPr id="4" name="文字方塊 3">
            <a:extLst>
              <a:ext uri="{FF2B5EF4-FFF2-40B4-BE49-F238E27FC236}">
                <a16:creationId xmlns:a16="http://schemas.microsoft.com/office/drawing/2014/main" id="{0E47FEA6-7AE6-4850-805D-A7B1864D8BAE}"/>
              </a:ext>
            </a:extLst>
          </p:cNvPr>
          <p:cNvSpPr txBox="1"/>
          <p:nvPr/>
        </p:nvSpPr>
        <p:spPr>
          <a:xfrm>
            <a:off x="1701800" y="1899920"/>
            <a:ext cx="9652000" cy="3539430"/>
          </a:xfrm>
          <a:prstGeom prst="rect">
            <a:avLst/>
          </a:prstGeom>
          <a:noFill/>
        </p:spPr>
        <p:txBody>
          <a:bodyPr wrap="square" rtlCol="0">
            <a:spAutoFit/>
          </a:bodyPr>
          <a:lstStyle/>
          <a:p>
            <a:r>
              <a:rPr lang="en-US" altLang="zh-TW" sz="2800" dirty="0"/>
              <a:t>import time</a:t>
            </a:r>
          </a:p>
          <a:p>
            <a:endParaRPr lang="en-US" altLang="zh-TW" sz="2800" dirty="0"/>
          </a:p>
          <a:p>
            <a:r>
              <a:rPr lang="en-US" altLang="zh-TW" sz="2800" dirty="0" err="1"/>
              <a:t>tStart</a:t>
            </a:r>
            <a:r>
              <a:rPr lang="en-US" altLang="zh-TW" sz="2800" dirty="0"/>
              <a:t> = </a:t>
            </a:r>
            <a:r>
              <a:rPr lang="en-US" altLang="zh-TW" sz="2800" dirty="0" err="1"/>
              <a:t>time.time</a:t>
            </a:r>
            <a:r>
              <a:rPr lang="en-US" altLang="zh-TW" sz="2800" dirty="0"/>
              <a:t>() #Strat to record the time</a:t>
            </a:r>
          </a:p>
          <a:p>
            <a:r>
              <a:rPr lang="en-US" altLang="zh-TW" sz="2800" dirty="0" err="1"/>
              <a:t>time.sleep</a:t>
            </a:r>
            <a:r>
              <a:rPr lang="en-US" altLang="zh-TW" sz="2800" dirty="0"/>
              <a:t>(1)        #Sleep for 1 second</a:t>
            </a:r>
          </a:p>
          <a:p>
            <a:r>
              <a:rPr lang="en-US" altLang="zh-TW" sz="2800" dirty="0" err="1"/>
              <a:t>tEnd</a:t>
            </a:r>
            <a:r>
              <a:rPr lang="en-US" altLang="zh-TW" sz="2800" dirty="0"/>
              <a:t> = </a:t>
            </a:r>
            <a:r>
              <a:rPr lang="en-US" altLang="zh-TW" sz="2800" dirty="0" err="1"/>
              <a:t>time.time</a:t>
            </a:r>
            <a:r>
              <a:rPr lang="en-US" altLang="zh-TW" sz="2800" dirty="0"/>
              <a:t>()   #End to record the time</a:t>
            </a:r>
          </a:p>
          <a:p>
            <a:r>
              <a:rPr lang="en-US" altLang="zh-TW" sz="2800" dirty="0" err="1"/>
              <a:t>Total_time</a:t>
            </a:r>
            <a:r>
              <a:rPr lang="en-US" altLang="zh-TW" sz="2800" dirty="0"/>
              <a:t> = </a:t>
            </a:r>
            <a:r>
              <a:rPr lang="en-US" altLang="zh-TW" sz="2800" dirty="0" err="1"/>
              <a:t>tEnd</a:t>
            </a:r>
            <a:r>
              <a:rPr lang="en-US" altLang="zh-TW" sz="2800" dirty="0"/>
              <a:t> - </a:t>
            </a:r>
            <a:r>
              <a:rPr lang="en-US" altLang="zh-TW" sz="2800" dirty="0" err="1"/>
              <a:t>tStart</a:t>
            </a:r>
            <a:r>
              <a:rPr lang="en-US" altLang="zh-TW" sz="2800" dirty="0"/>
              <a:t>  #End minus Start, to save the timer</a:t>
            </a:r>
          </a:p>
          <a:p>
            <a:r>
              <a:rPr lang="en-US" altLang="zh-TW" sz="2800" dirty="0"/>
              <a:t>print(</a:t>
            </a:r>
            <a:r>
              <a:rPr lang="en-US" altLang="zh-TW" sz="2800" dirty="0" err="1"/>
              <a:t>Total_time</a:t>
            </a:r>
            <a:r>
              <a:rPr lang="en-US" altLang="zh-TW" sz="2800" dirty="0"/>
              <a:t>)</a:t>
            </a:r>
          </a:p>
          <a:p>
            <a:endParaRPr lang="zh-TW" altLang="en-US" sz="2800" dirty="0"/>
          </a:p>
        </p:txBody>
      </p:sp>
    </p:spTree>
    <p:extLst>
      <p:ext uri="{BB962C8B-B14F-4D97-AF65-F5344CB8AC3E}">
        <p14:creationId xmlns:p14="http://schemas.microsoft.com/office/powerpoint/2010/main" val="3964576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1792</Words>
  <Application>Microsoft Office PowerPoint</Application>
  <PresentationFormat>寬螢幕</PresentationFormat>
  <Paragraphs>245</Paragraphs>
  <Slides>42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42</vt:i4>
      </vt:variant>
    </vt:vector>
  </HeadingPairs>
  <TitlesOfParts>
    <vt:vector size="47" baseType="lpstr">
      <vt:lpstr>新細明體</vt:lpstr>
      <vt:lpstr>Arial</vt:lpstr>
      <vt:lpstr>Calibri</vt:lpstr>
      <vt:lpstr>Calibri Light</vt:lpstr>
      <vt:lpstr>Office 佈景主題</vt:lpstr>
      <vt:lpstr>Web Design </vt:lpstr>
      <vt:lpstr>課程安排</vt:lpstr>
      <vt:lpstr>建立Socket</vt:lpstr>
      <vt:lpstr>Socket函數</vt:lpstr>
      <vt:lpstr>Socket函數</vt:lpstr>
      <vt:lpstr>Python Socket流程</vt:lpstr>
      <vt:lpstr>Client端完整程式碼</vt:lpstr>
      <vt:lpstr>建立server端</vt:lpstr>
      <vt:lpstr>如何使用python計算時間？</vt:lpstr>
      <vt:lpstr>Client端程式</vt:lpstr>
      <vt:lpstr>Server端程式</vt:lpstr>
      <vt:lpstr>Lab 03</vt:lpstr>
      <vt:lpstr>Lab 03</vt:lpstr>
      <vt:lpstr>Lab 04</vt:lpstr>
      <vt:lpstr>Socket傳送檔案</vt:lpstr>
      <vt:lpstr>Client端程式</vt:lpstr>
      <vt:lpstr>Server端程式</vt:lpstr>
      <vt:lpstr>Django到底是什麼</vt:lpstr>
      <vt:lpstr>為什麼要使用Django？</vt:lpstr>
      <vt:lpstr>Django的架構</vt:lpstr>
      <vt:lpstr>Django的優缺點</vt:lpstr>
      <vt:lpstr>Django安裝(1/2)</vt:lpstr>
      <vt:lpstr>Django安裝(2/2)</vt:lpstr>
      <vt:lpstr>建立一個Django Project</vt:lpstr>
      <vt:lpstr>建立一個Django Project</vt:lpstr>
      <vt:lpstr>檔案程式敘述</vt:lpstr>
      <vt:lpstr>查看Django專案目錄結構</vt:lpstr>
      <vt:lpstr>啟動localHost伺服器執行Django</vt:lpstr>
      <vt:lpstr>啟動localHost伺服器執行Django</vt:lpstr>
      <vt:lpstr>Hello World！</vt:lpstr>
      <vt:lpstr>Hello_World查看</vt:lpstr>
      <vt:lpstr>將APP加入設定檔中</vt:lpstr>
      <vt:lpstr>在專案中新增一個template資料夾</vt:lpstr>
      <vt:lpstr>新增一個介面html</vt:lpstr>
      <vt:lpstr>HTML內容輸入</vt:lpstr>
      <vt:lpstr>將此介面導入view.py</vt:lpstr>
      <vt:lpstr>設定Setting.py</vt:lpstr>
      <vt:lpstr>將功能輸入到urls.py上</vt:lpstr>
      <vt:lpstr>啟動server</vt:lpstr>
      <vt:lpstr>Lab01</vt:lpstr>
      <vt:lpstr>Lab01</vt:lpstr>
      <vt:lpstr>功能結果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柏瑜 廖</dc:creator>
  <cp:lastModifiedBy>UserPC</cp:lastModifiedBy>
  <cp:revision>32</cp:revision>
  <dcterms:created xsi:type="dcterms:W3CDTF">2020-08-02T14:00:33Z</dcterms:created>
  <dcterms:modified xsi:type="dcterms:W3CDTF">2020-09-11T00:42:25Z</dcterms:modified>
</cp:coreProperties>
</file>