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tmp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3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altLang="zh-TW" lang="zh-TW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b="0" g="0" r="0"/>
        </a:fontRef>
        <a:schemeClr val="dk1"/>
      </a:tcTxStyle>
      <a:tcStyle>
        <a:tcBdr>
          <a:left>
            <a:ln cmpd="sng" w="12700">
              <a:solidFill>
                <a:schemeClr val="accent1"/>
              </a:solidFill>
            </a:ln>
          </a:left>
          <a:right>
            <a:ln cmpd="sng" w="12700">
              <a:solidFill>
                <a:schemeClr val="accent1"/>
              </a:solidFill>
            </a:ln>
          </a:right>
          <a:top>
            <a:ln cmpd="sng" w="12700">
              <a:solidFill>
                <a:schemeClr val="accent1"/>
              </a:solidFill>
            </a:ln>
          </a:top>
          <a:bottom>
            <a:ln cmpd="sng" w="12700">
              <a:solidFill>
                <a:schemeClr val="accent1"/>
              </a:solidFill>
            </a:ln>
          </a:bottom>
          <a:insideH>
            <a:ln cmpd="sng" w="12700">
              <a:solidFill>
                <a:schemeClr val="accent1"/>
              </a:solidFill>
            </a:ln>
          </a:insideH>
          <a:insideV>
            <a:ln cmpd="sng" w="12700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sng" w="25400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autoAdjust="0" sz="16021"/>
    <p:restoredTop autoAdjust="0" sz="85250"/>
  </p:normalViewPr>
  <p:slideViewPr>
    <p:cSldViewPr>
      <p:cViewPr varScale="1">
        <p:scale>
          <a:sx d="100" n="98"/>
          <a:sy d="100" n="98"/>
        </p:scale>
        <p:origin x="1950" y="9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2008" cy="72008"/>
</p:viewPr>
</file>

<file path=ppt/_rels/presentation.xml.rels><?xml version="1.0" encoding="UTF-8" standalone="yes"?><Relationships xmlns="http://schemas.openxmlformats.org/package/2006/relationships"><Relationship Id="rId70" Target="slides/slide64.xml" Type="http://schemas.openxmlformats.org/officeDocument/2006/relationships/slide"/><Relationship Id="rId63" Target="slides/slide57.xml" Type="http://schemas.openxmlformats.org/officeDocument/2006/relationships/slide"/><Relationship Id="rId62" Target="slides/slide56.xml" Type="http://schemas.openxmlformats.org/officeDocument/2006/relationships/slide"/><Relationship Id="rId61" Target="slides/slide55.xml" Type="http://schemas.openxmlformats.org/officeDocument/2006/relationships/slide"/><Relationship Id="rId60" Target="slides/slide54.xml" Type="http://schemas.openxmlformats.org/officeDocument/2006/relationships/slide"/><Relationship Id="rId53" Target="slides/slide47.xml" Type="http://schemas.openxmlformats.org/officeDocument/2006/relationships/slide"/><Relationship Id="rId52" Target="slides/slide46.xml" Type="http://schemas.openxmlformats.org/officeDocument/2006/relationships/slide"/><Relationship Id="rId51" Target="slides/slide45.xml" Type="http://schemas.openxmlformats.org/officeDocument/2006/relationships/slide"/><Relationship Id="rId50" Target="slides/slide44.xml" Type="http://schemas.openxmlformats.org/officeDocument/2006/relationships/slide"/><Relationship Id="rId5" Target="slideMasters/slideMaster1.xml" Type="http://schemas.openxmlformats.org/officeDocument/2006/relationships/slideMaster"/><Relationship Id="rId39" Target="slides/slide33.xml" Type="http://schemas.openxmlformats.org/officeDocument/2006/relationships/slide"/><Relationship Id="rId4" Target="tableStyles.xml" Type="http://schemas.openxmlformats.org/officeDocument/2006/relationships/tableStyles"/><Relationship Id="rId38" Target="slides/slide32.xml" Type="http://schemas.openxmlformats.org/officeDocument/2006/relationships/slide"/><Relationship Id="rId3" Target="presProps.xml" Type="http://schemas.openxmlformats.org/officeDocument/2006/relationships/presProps"/><Relationship Id="rId37" Target="slides/slide31.xml" Type="http://schemas.openxmlformats.org/officeDocument/2006/relationships/slide"/><Relationship Id="rId2" Target="viewProps.xml" Type="http://schemas.openxmlformats.org/officeDocument/2006/relationships/viewProps"/><Relationship Id="rId36" Target="slides/slide30.xml" Type="http://schemas.openxmlformats.org/officeDocument/2006/relationships/slide"/><Relationship Id="rId69" Target="slides/slide63.xml" Type="http://schemas.openxmlformats.org/officeDocument/2006/relationships/slide"/><Relationship Id="rId1" Target="theme/theme2.xml" Type="http://schemas.openxmlformats.org/officeDocument/2006/relationships/theme"/><Relationship Id="rId35" Target="slides/slide29.xml" Type="http://schemas.openxmlformats.org/officeDocument/2006/relationships/slide"/><Relationship Id="rId68" Target="slides/slide62.xml" Type="http://schemas.openxmlformats.org/officeDocument/2006/relationships/slide"/><Relationship Id="rId34" Target="slides/slide28.xml" Type="http://schemas.openxmlformats.org/officeDocument/2006/relationships/slide"/><Relationship Id="rId67" Target="slides/slide61.xml" Type="http://schemas.openxmlformats.org/officeDocument/2006/relationships/slide"/><Relationship Id="rId33" Target="slides/slide27.xml" Type="http://schemas.openxmlformats.org/officeDocument/2006/relationships/slide"/><Relationship Id="rId66" Target="slides/slide60.xml" Type="http://schemas.openxmlformats.org/officeDocument/2006/relationships/slide"/><Relationship Id="rId32" Target="slides/slide26.xml" Type="http://schemas.openxmlformats.org/officeDocument/2006/relationships/slide"/><Relationship Id="rId65" Target="slides/slide59.xml" Type="http://schemas.openxmlformats.org/officeDocument/2006/relationships/slide"/><Relationship Id="rId31" Target="slides/slide25.xml" Type="http://schemas.openxmlformats.org/officeDocument/2006/relationships/slide"/><Relationship Id="rId64" Target="slides/slide58.xml" Type="http://schemas.openxmlformats.org/officeDocument/2006/relationships/slide"/><Relationship Id="rId30" Target="slides/slide24.xml" Type="http://schemas.openxmlformats.org/officeDocument/2006/relationships/slide"/><Relationship Id="rId27" Target="slides/slide21.xml" Type="http://schemas.openxmlformats.org/officeDocument/2006/relationships/slide"/><Relationship Id="rId26" Target="slides/slide20.xml" Type="http://schemas.openxmlformats.org/officeDocument/2006/relationships/slide"/><Relationship Id="rId59" Target="slides/slide53.xml" Type="http://schemas.openxmlformats.org/officeDocument/2006/relationships/slide"/><Relationship Id="rId25" Target="slides/slide19.xml" Type="http://schemas.openxmlformats.org/officeDocument/2006/relationships/slide"/><Relationship Id="rId58" Target="slides/slide52.xml" Type="http://schemas.openxmlformats.org/officeDocument/2006/relationships/slide"/><Relationship Id="rId24" Target="slides/slide18.xml" Type="http://schemas.openxmlformats.org/officeDocument/2006/relationships/slide"/><Relationship Id="rId55" Target="slides/slide49.xml" Type="http://schemas.openxmlformats.org/officeDocument/2006/relationships/slide"/><Relationship Id="rId21" Target="slides/slide15.xml" Type="http://schemas.openxmlformats.org/officeDocument/2006/relationships/slide"/><Relationship Id="rId19" Target="slides/slide13.xml" Type="http://schemas.openxmlformats.org/officeDocument/2006/relationships/slide"/><Relationship Id="rId54" Target="slides/slide48.xml" Type="http://schemas.openxmlformats.org/officeDocument/2006/relationships/slide"/><Relationship Id="rId20" Target="slides/slide14.xml" Type="http://schemas.openxmlformats.org/officeDocument/2006/relationships/slide"/><Relationship Id="rId18" Target="slides/slide12.xml" Type="http://schemas.openxmlformats.org/officeDocument/2006/relationships/slide"/><Relationship Id="rId17" Target="slides/slide11.xml" Type="http://schemas.openxmlformats.org/officeDocument/2006/relationships/slide"/><Relationship Id="rId13" Target="slides/slide7.xml" Type="http://schemas.openxmlformats.org/officeDocument/2006/relationships/slide"/><Relationship Id="rId47" Target="slides/slide41.xml" Type="http://schemas.openxmlformats.org/officeDocument/2006/relationships/slide"/><Relationship Id="rId16" Target="slides/slide10.xml" Type="http://schemas.openxmlformats.org/officeDocument/2006/relationships/slide"/><Relationship Id="rId12" Target="slides/slide6.xml" Type="http://schemas.openxmlformats.org/officeDocument/2006/relationships/slide"/><Relationship Id="rId46" Target="slides/slide40.xml" Type="http://schemas.openxmlformats.org/officeDocument/2006/relationships/slide"/><Relationship Id="rId49" Target="slides/slide43.xml" Type="http://schemas.openxmlformats.org/officeDocument/2006/relationships/slide"/><Relationship Id="rId15" Target="slides/slide9.xml" Type="http://schemas.openxmlformats.org/officeDocument/2006/relationships/slide"/><Relationship Id="rId11" Target="slides/slide5.xml" Type="http://schemas.openxmlformats.org/officeDocument/2006/relationships/slide"/><Relationship Id="rId45" Target="slides/slide39.xml" Type="http://schemas.openxmlformats.org/officeDocument/2006/relationships/slide"/><Relationship Id="rId48" Target="slides/slide42.xml" Type="http://schemas.openxmlformats.org/officeDocument/2006/relationships/slide"/><Relationship Id="rId14" Target="slides/slide8.xml" Type="http://schemas.openxmlformats.org/officeDocument/2006/relationships/slide"/><Relationship Id="rId10" Target="slides/slide4.xml" Type="http://schemas.openxmlformats.org/officeDocument/2006/relationships/slide"/><Relationship Id="rId44" Target="slides/slide38.xml" Type="http://schemas.openxmlformats.org/officeDocument/2006/relationships/slide"/><Relationship Id="rId43" Target="slides/slide37.xml" Type="http://schemas.openxmlformats.org/officeDocument/2006/relationships/slide"/><Relationship Id="rId42" Target="slides/slide36.xml" Type="http://schemas.openxmlformats.org/officeDocument/2006/relationships/slide"/><Relationship Id="rId41" Target="slides/slide35.xml" Type="http://schemas.openxmlformats.org/officeDocument/2006/relationships/slide"/><Relationship Id="rId9" Target="slides/slide3.xml" Type="http://schemas.openxmlformats.org/officeDocument/2006/relationships/slide"/><Relationship Id="rId40" Target="slides/slide34.xml" Type="http://schemas.openxmlformats.org/officeDocument/2006/relationships/slide"/><Relationship Id="rId8" Target="slides/slide2.xml" Type="http://schemas.openxmlformats.org/officeDocument/2006/relationships/slide"/><Relationship Id="rId7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57" Target="slides/slide51.xml" Type="http://schemas.openxmlformats.org/officeDocument/2006/relationships/slide"/><Relationship Id="rId23" Target="slides/slide17.xml" Type="http://schemas.openxmlformats.org/officeDocument/2006/relationships/slide"/><Relationship Id="rId29" Target="slides/slide23.xml" Type="http://schemas.openxmlformats.org/officeDocument/2006/relationships/slide"/><Relationship Id="rId56" Target="slides/slide50.xml" Type="http://schemas.openxmlformats.org/officeDocument/2006/relationships/slide"/><Relationship Id="rId22" Target="slides/slide16.xml" Type="http://schemas.openxmlformats.org/officeDocument/2006/relationships/slide"/><Relationship Id="rId28" Target="slides/slide22.xml" Type="http://schemas.openxmlformats.org/officeDocument/2006/relationships/slide"/></Relationships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3609CC0E-7E68-4C6A-A4BB-344A5C07EC47}" type="datetimeFigureOut">
              <a:rPr lang="zh-TW" smtClean="0"/>
              <a:t>2020/9/10</a:t>
            </a:fld>
            <a:endParaRPr lang="zh-TW"/>
          </a:p>
        </p:txBody>
      </p:sp>
      <p:sp>
        <p:nvSpPr>
          <p:cNvPr id="4" name="投影片圖像版面配置區 3"/>
          <p:cNvSpPr>
            <a:spLocks noChangeAspect="1" noGrp="1" noRot="1"/>
          </p:cNvSpPr>
          <p:nvPr>
            <p:ph idx="2"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1063AFE6-FB5E-4B2F-9B7B-DC8E210C91F0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2813517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4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1063AFE6-FB5E-4B2F-9B7B-DC8E210C91F0}" type="slidenum">
              <a:rPr lang="zh-TW" smtClean="0"/>
              <a:t>41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93282368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/>
              <a:t>按一下以編輯母片副標題樣式</a:t>
            </a:r>
            <a:endParaRPr dirty="0" lang="zh-TW"/>
          </a:p>
        </p:txBody>
      </p:sp>
      <p:sp>
        <p:nvSpPr>
          <p:cNvPr id="4" name="日期版面配置區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BBEAD13-0566-4C6C-97E7-55F17F24B09F}" type="datetimeFigureOut">
              <a:rPr lang="zh-TW" smtClean="0"/>
              <a:pPr/>
              <a:t>2020/9/10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73DA0BB7-265A-403C-9275-D587AB510EDC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BBEAD13-0566-4C6C-97E7-55F17F24B09F}" type="datetimeFigureOut">
              <a:rPr lang="zh-TW" smtClean="0"/>
              <a:pPr/>
              <a:t>2020/9/10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73DA0BB7-265A-403C-9275-D587AB510EDC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BBEAD13-0566-4C6C-97E7-55F17F24B09F}" type="datetimeFigureOut">
              <a:rPr lang="zh-TW" smtClean="0"/>
              <a:pPr/>
              <a:t>2020/9/10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73DA0BB7-265A-403C-9275-D587AB510EDC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>
            <a:lvl1pPr>
              <a:spcBef>
                <a:spcPts val="2400"/>
              </a:spcBef>
              <a:buFont charset="0" pitchFamily="34" typeface="Arial"/>
              <a:buChar char="▪"/>
              <a:defRPr/>
            </a:lvl1pPr>
            <a:lvl2pPr>
              <a:buFont charset="0" pitchFamily="34" typeface="Arial"/>
              <a:buChar char="▪"/>
              <a:defRPr/>
            </a:lvl2pPr>
            <a:lvl3pPr>
              <a:buFont charset="0" pitchFamily="34" typeface="Arial"/>
              <a:buChar char="▪"/>
              <a:defRPr/>
            </a:lvl3pPr>
            <a:lvl4pPr>
              <a:buFont charset="0" pitchFamily="34" typeface="Arial"/>
              <a:buChar char="▪"/>
              <a:defRPr/>
            </a:lvl4pPr>
            <a:lvl5pPr>
              <a:buFont charset="0" pitchFamily="34" typeface="Arial"/>
              <a:buChar char="▪"/>
              <a:defRPr/>
            </a:lvl5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dirty="0" lang="zh-TW"/>
          </a:p>
        </p:txBody>
      </p:sp>
      <p:sp>
        <p:nvSpPr>
          <p:cNvPr id="4" name="日期版面配置區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BBEAD13-0566-4C6C-97E7-55F17F24B09F}" type="datetimeFigureOut">
              <a:rPr lang="zh-TW" smtClean="0"/>
              <a:pPr/>
              <a:t>2020/9/10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73DA0BB7-265A-403C-9275-D587AB510EDC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BBEAD13-0566-4C6C-97E7-55F17F24B09F}" type="datetimeFigureOut">
              <a:rPr lang="zh-TW" smtClean="0"/>
              <a:pPr/>
              <a:t>2020/9/10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73DA0BB7-265A-403C-9275-D587AB510EDC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BBEAD13-0566-4C6C-97E7-55F17F24B09F}" type="datetimeFigureOut">
              <a:rPr lang="zh-TW" smtClean="0"/>
              <a:pPr/>
              <a:t>2020/9/10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73DA0BB7-265A-403C-9275-D587AB510EDC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BBEAD13-0566-4C6C-97E7-55F17F24B09F}" type="datetimeFigureOut">
              <a:rPr lang="zh-TW" smtClean="0"/>
              <a:pPr/>
              <a:t>2020/9/10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73DA0BB7-265A-403C-9275-D587AB510EDC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BBEAD13-0566-4C6C-97E7-55F17F24B09F}" type="datetimeFigureOut">
              <a:rPr lang="zh-TW" smtClean="0"/>
              <a:pPr/>
              <a:t>2020/9/10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73DA0BB7-265A-403C-9275-D587AB510EDC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BBEAD13-0566-4C6C-97E7-55F17F24B09F}" type="datetimeFigureOut">
              <a:rPr lang="zh-TW" smtClean="0"/>
              <a:pPr/>
              <a:t>2020/9/10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73DA0BB7-265A-403C-9275-D587AB510EDC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BBEAD13-0566-4C6C-97E7-55F17F24B09F}" type="datetimeFigureOut">
              <a:rPr lang="zh-TW" smtClean="0"/>
              <a:pPr/>
              <a:t>2020/9/10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73DA0BB7-265A-403C-9275-D587AB510EDC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zh-TW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BBEAD13-0566-4C6C-97E7-55F17F24B09F}" type="datetimeFigureOut">
              <a:rPr lang="zh-TW" smtClean="0"/>
              <a:pPr/>
              <a:t>2020/9/10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73DA0BB7-265A-403C-9275-D587AB510EDC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dirty="0"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dirty="0" lang="zh-TW"/>
              <a:t>按一下以編輯母片文字樣式</a:t>
            </a:r>
          </a:p>
          <a:p>
            <a:pPr lvl="1"/>
            <a:r>
              <a:rPr dirty="0" lang="zh-TW"/>
              <a:t>第二層</a:t>
            </a:r>
          </a:p>
          <a:p>
            <a:pPr lvl="2"/>
            <a:r>
              <a:rPr dirty="0" lang="zh-TW"/>
              <a:t>第三層</a:t>
            </a:r>
          </a:p>
          <a:p>
            <a:pPr lvl="3"/>
            <a:r>
              <a:rPr dirty="0" lang="zh-TW"/>
              <a:t>第四層</a:t>
            </a:r>
          </a:p>
          <a:p>
            <a:pPr lvl="4"/>
            <a:r>
              <a:rPr dirty="0"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charset="0" pitchFamily="18" typeface="Constantia"/>
                <a:ea charset="-120" pitchFamily="34" typeface="微軟正黑體"/>
              </a:defRPr>
            </a:lvl1pPr>
          </a:lstStyle>
          <a:p>
            <a:fld id="{5BBEAD13-0566-4C6C-97E7-55F17F24B09F}" type="datetimeFigureOut">
              <a:rPr lang="zh-TW" smtClean="0"/>
              <a:pPr/>
              <a:t>2020/9/10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  <a:latin charset="0" pitchFamily="18" typeface="Constantia"/>
                <a:ea charset="-120" pitchFamily="34" typeface="微軟正黑體"/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  <a:latin charset="0" pitchFamily="18" typeface="Constantia"/>
                <a:ea charset="-120" pitchFamily="34" typeface="微軟正黑體"/>
              </a:defRPr>
            </a:lvl1pPr>
          </a:lstStyle>
          <a:p>
            <a:fld id="{73DA0BB7-265A-403C-9275-D587AB510EDC}" type="slidenum">
              <a:rPr lang="zh-TW" smtClean="0"/>
              <a:pPr/>
              <a:t>‹#›</a:t>
            </a:fld>
            <a:endParaRPr lang="zh-TW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ctr" defTabSz="914400" eaLnBrk="1" hangingPunct="1" latinLnBrk="0" rtl="0">
        <a:spcBef>
          <a:spcPct val="0"/>
        </a:spcBef>
        <a:buNone/>
        <a:defRPr b="1" kern="1200" sz="4400">
          <a:solidFill>
            <a:schemeClr val="accent1">
              <a:lumMod val="50000"/>
            </a:schemeClr>
          </a:solidFill>
          <a:latin charset="0" pitchFamily="18" typeface="Constantia"/>
          <a:ea charset="-120" pitchFamily="34" typeface="微軟正黑體"/>
          <a:cs charset="0" pitchFamily="34" typeface="Arial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None/>
        <a:defRPr kern="1200" sz="3200">
          <a:solidFill>
            <a:schemeClr val="accent1">
              <a:lumMod val="50000"/>
            </a:schemeClr>
          </a:solidFill>
          <a:latin charset="0" pitchFamily="18" typeface="Constantia"/>
          <a:ea charset="-120" pitchFamily="34" typeface="微軟正黑體"/>
          <a:cs charset="0" pitchFamily="34" typeface="Arial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None/>
        <a:defRPr kern="1200" sz="2800">
          <a:solidFill>
            <a:schemeClr val="accent1">
              <a:lumMod val="50000"/>
            </a:schemeClr>
          </a:solidFill>
          <a:latin charset="0" pitchFamily="18" typeface="Constantia"/>
          <a:ea charset="-120" pitchFamily="34" typeface="微軟正黑體"/>
          <a:cs charset="0" pitchFamily="34" typeface="Arial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None/>
        <a:defRPr kern="1200" sz="2400">
          <a:solidFill>
            <a:schemeClr val="accent1">
              <a:lumMod val="50000"/>
            </a:schemeClr>
          </a:solidFill>
          <a:latin charset="0" pitchFamily="18" typeface="Constantia"/>
          <a:ea charset="-120" pitchFamily="34" typeface="微軟正黑體"/>
          <a:cs charset="0" pitchFamily="34" typeface="Arial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None/>
        <a:defRPr kern="1200" sz="2000">
          <a:solidFill>
            <a:schemeClr val="accent1">
              <a:lumMod val="50000"/>
            </a:schemeClr>
          </a:solidFill>
          <a:latin charset="0" pitchFamily="18" typeface="Constantia"/>
          <a:ea charset="-120" pitchFamily="34" typeface="微軟正黑體"/>
          <a:cs charset="0" pitchFamily="34" typeface="Arial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None/>
        <a:defRPr kern="1200" sz="2000">
          <a:solidFill>
            <a:schemeClr val="accent1">
              <a:lumMod val="50000"/>
            </a:schemeClr>
          </a:solidFill>
          <a:latin charset="0" pitchFamily="18" typeface="Constantia"/>
          <a:ea charset="-120" pitchFamily="34" typeface="微軟正黑體"/>
          <a:cs charset="0" pitchFamily="34" typeface="Arial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altLang="zh-TW" lang="zh-TW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3" Target="../media/image6.tmp" Type="http://schemas.openxmlformats.org/officeDocument/2006/relationships/image"/><Relationship Id="rId2" Target="../media/image5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3" Target="../media/image8.tmp" Type="http://schemas.openxmlformats.org/officeDocument/2006/relationships/image"/><Relationship Id="rId2" Target="../media/image7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2" Target="../media/image9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2" Target="../media/image10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2" Target="../media/image11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3" Target="../media/image13.tmp" Type="http://schemas.openxmlformats.org/officeDocument/2006/relationships/image"/><Relationship Id="rId2" Target="../media/image12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3" Target="../media/image15.tmp" Type="http://schemas.openxmlformats.org/officeDocument/2006/relationships/image"/><Relationship Id="rId2" Target="../media/image14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3" Target="../media/image16.tmp" Type="http://schemas.openxmlformats.org/officeDocument/2006/relationships/image"/><Relationship Id="rId2" Target="../media/image14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3" Target="https://goo.gl/Fg2p0d" TargetMode="External" Type="http://schemas.openxmlformats.org/officeDocument/2006/relationships/hyperlink"/><Relationship Id="rId2" Target="https://www.w3schools.com/sql/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3" Target="../media/image17.tmp" Type="http://schemas.openxmlformats.org/officeDocument/2006/relationships/image"/><Relationship Id="rId2" Target="../media/image14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3" Target="https://www.w3schools.com/sql/exercise.asp" TargetMode="External" Type="http://schemas.openxmlformats.org/officeDocument/2006/relationships/hyperlink"/><Relationship Id="rId2" Target="https://www.w3schools.com/sql/exercise.asp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2" Target="../media/image18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3" Target="../media/image20.tmp" Type="http://schemas.openxmlformats.org/officeDocument/2006/relationships/image"/><Relationship Id="rId2" Target="../media/image19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2" Target="../media/image21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3" Target="../media/image23.tmp" Type="http://schemas.openxmlformats.org/officeDocument/2006/relationships/image"/><Relationship Id="rId2" Target="../media/image22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2" Target="../media/image24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2" Target="../media/image25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2" Target="../media/image25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9.xml.rels><?xml version="1.0" encoding="UTF-8" standalone="yes"?><Relationships xmlns="http://schemas.openxmlformats.org/package/2006/relationships"><Relationship Id="rId2" Target="../media/image26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2" Target="../media/image1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0.xml.rels><?xml version="1.0" encoding="UTF-8" standalone="yes"?><Relationships xmlns="http://schemas.openxmlformats.org/package/2006/relationships"><Relationship Id="rId2" Target="../media/image27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1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2.xml.rels><?xml version="1.0" encoding="UTF-8" standalone="yes"?><Relationships xmlns="http://schemas.openxmlformats.org/package/2006/relationships"><Relationship Id="rId2" Target="../media/image28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5.xml.rels><?xml version="1.0" encoding="UTF-8" standalone="yes"?><Relationships xmlns="http://schemas.openxmlformats.org/package/2006/relationships"><Relationship Id="rId2" Target="../media/image29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6.xml.rels><?xml version="1.0" encoding="UTF-8" standalone="yes"?><Relationships xmlns="http://schemas.openxmlformats.org/package/2006/relationships"><Relationship Id="rId2" Target="../media/image30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7.xml.rels><?xml version="1.0" encoding="UTF-8" standalone="yes"?><Relationships xmlns="http://schemas.openxmlformats.org/package/2006/relationships"><Relationship Id="rId2" Target="../media/image31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8.xml.rels><?xml version="1.0" encoding="UTF-8" standalone="yes"?><Relationships xmlns="http://schemas.openxmlformats.org/package/2006/relationships"><Relationship Id="rId2" Target="https://www.fooish.com/sql/where.html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4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3" Target="../media/image2.tmp" Type="http://schemas.openxmlformats.org/officeDocument/2006/relationships/image"/><Relationship Id="rId2" Target="../media/image1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0.xml.rels><?xml version="1.0" encoding="UTF-8" standalone="yes"?><Relationships xmlns="http://schemas.openxmlformats.org/package/2006/relationships"><Relationship Id="rId2" Target="../media/image32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1.xml.rels><?xml version="1.0" encoding="UTF-8" standalone="yes"?><Relationships xmlns="http://schemas.openxmlformats.org/package/2006/relationships"><Relationship Id="rId2" Target="../media/image33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4.xml.rels><?xml version="1.0" encoding="UTF-8" standalone="yes"?><Relationships xmlns="http://schemas.openxmlformats.org/package/2006/relationships"><Relationship Id="rId3" Target="../media/image35.tmp" Type="http://schemas.openxmlformats.org/officeDocument/2006/relationships/image"/><Relationship Id="rId2" Target="../media/image34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7.xml.rels><?xml version="1.0" encoding="UTF-8" standalone="yes"?><Relationships xmlns="http://schemas.openxmlformats.org/package/2006/relationships"><Relationship Id="rId2" Target="https://www.fooish.com/sql/subquery.html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58.xml.rels><?xml version="1.0" encoding="UTF-8" standalone="yes"?><Relationships xmlns="http://schemas.openxmlformats.org/package/2006/relationships"><Relationship Id="rId3" Target="../media/image37.tmp" Type="http://schemas.openxmlformats.org/officeDocument/2006/relationships/image"/><Relationship Id="rId2" Target="../media/image36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2.xml.rels><?xml version="1.0" encoding="UTF-8" standalone="yes"?><Relationships xmlns="http://schemas.openxmlformats.org/package/2006/relationships"><Relationship Id="rId2" Target="../media/image38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3.xml.rels><?xml version="1.0" encoding="UTF-8" standalone="yes"?><Relationships xmlns="http://schemas.openxmlformats.org/package/2006/relationships"><Relationship Id="rId3" Target="../media/image40.tmp" Type="http://schemas.openxmlformats.org/officeDocument/2006/relationships/image"/><Relationship Id="rId2" Target="../media/image39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4.xml.rels><?xml version="1.0" encoding="UTF-8" standalone="yes"?><Relationships xmlns="http://schemas.openxmlformats.org/package/2006/relationships"><Relationship Id="rId2" Target="../media/image41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2" Target="../media/image3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2" Target="../media/image4.tm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numCol="1">
            <a:normAutofit/>
          </a:bodyPr>
          <a:lstStyle/>
          <a:p>
            <a:r>
              <a:rPr altLang="zh-TW" dirty="0" lang="en-US" sz="4000"/>
              <a:t>Database Management System</a:t>
            </a:r>
            <a:r>
              <a:rPr altLang="zh-TW" dirty="0" lang="en-US"/>
              <a:t/>
            </a:r>
            <a:br>
              <a:rPr altLang="zh-TW" dirty="0" lang="en-US"/>
            </a:br>
            <a:r>
              <a:rPr altLang="zh-TW" dirty="0" lang="en-US">
                <a:solidFill>
                  <a:srgbClr val="0070C0"/>
                </a:solidFill>
              </a:rPr>
              <a:t>Lab</a:t>
            </a:r>
            <a:r>
              <a:rPr dirty="0" lang="zh-TW">
                <a:solidFill>
                  <a:srgbClr val="0070C0"/>
                </a:solidFill>
              </a:rPr>
              <a:t> </a:t>
            </a:r>
            <a:r>
              <a:rPr altLang="zh-TW" dirty="0" lang="en-US">
                <a:solidFill>
                  <a:srgbClr val="0070C0"/>
                </a:solidFill>
              </a:rPr>
              <a:t>2: Basic SQL</a:t>
            </a:r>
            <a:endParaRPr dirty="0" lang="zh-TW">
              <a:solidFill>
                <a:srgbClr val="0070C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idx="1" type="subTitle"/>
          </p:nvPr>
        </p:nvSpPr>
        <p:spPr/>
        <p:txBody>
          <a:bodyPr numCol="1"/>
          <a:lstStyle/>
          <a:p>
            <a:r>
              <a:rPr dirty="0" lang="zh-TW"/>
              <a:t>逢甲</a:t>
            </a:r>
            <a:r>
              <a:rPr lang="zh-TW"/>
              <a:t>資工 廖柏瑜</a:t>
            </a:r>
            <a:endParaRPr altLang="zh-TW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98782-C376-4388-B02A-9F710455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BETWEEN</a:t>
            </a:r>
            <a:endParaRPr dirty="0"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D08FFC-D062-4A4C-9500-8A1825E6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zh-TW"/>
              <a:t>選取</a:t>
            </a:r>
            <a:r>
              <a:rPr altLang="zh-TW" dirty="0" lang="en-US"/>
              <a:t>Quantity</a:t>
            </a:r>
            <a:r>
              <a:rPr dirty="0" lang="zh-TW"/>
              <a:t>介於</a:t>
            </a:r>
            <a:r>
              <a:rPr altLang="zh-TW" dirty="0" lang="en-US"/>
              <a:t>1000</a:t>
            </a:r>
            <a:r>
              <a:rPr dirty="0" lang="zh-TW"/>
              <a:t>至</a:t>
            </a:r>
            <a:r>
              <a:rPr altLang="zh-TW" dirty="0" lang="en-US"/>
              <a:t>4000</a:t>
            </a:r>
            <a:r>
              <a:rPr dirty="0" lang="zh-TW"/>
              <a:t>之間</a:t>
            </a:r>
            <a:endParaRPr altLang="zh-TW" dirty="0" lang="en-US"/>
          </a:p>
          <a:p>
            <a:r>
              <a:rPr altLang="zh-TW" b="1" dirty="0" lang="en-US"/>
              <a:t>SELECT</a:t>
            </a:r>
            <a:r>
              <a:rPr altLang="zh-TW" dirty="0" lang="en-US"/>
              <a:t> * </a:t>
            </a:r>
            <a:r>
              <a:rPr altLang="zh-TW" b="1" dirty="0" lang="en-US"/>
              <a:t>FROM</a:t>
            </a:r>
            <a:r>
              <a:rPr altLang="zh-TW" dirty="0" lang="en-US"/>
              <a:t> customers </a:t>
            </a:r>
            <a:r>
              <a:rPr altLang="zh-TW" b="1" dirty="0" lang="en-US"/>
              <a:t>WHERE</a:t>
            </a:r>
            <a:r>
              <a:rPr altLang="zh-TW" dirty="0" lang="en-US"/>
              <a:t> Quantity </a:t>
            </a:r>
            <a:r>
              <a:rPr altLang="zh-TW" b="1" dirty="0" lang="en-US"/>
              <a:t>BETWEEN</a:t>
            </a:r>
            <a:r>
              <a:rPr altLang="zh-TW" dirty="0" lang="en-US"/>
              <a:t> 1000 </a:t>
            </a:r>
            <a:r>
              <a:rPr altLang="zh-TW" b="1" dirty="0" lang="en-US"/>
              <a:t>AND</a:t>
            </a:r>
            <a:r>
              <a:rPr altLang="zh-TW" dirty="0" lang="en-US"/>
              <a:t> 4000;</a:t>
            </a:r>
            <a:endParaRPr dirty="0" lang="zh-TW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E2ECBA-FCD9-4958-82EF-96A3E7EF63A0}"/>
              </a:ext>
            </a:extLst>
          </p:cNvPr>
          <p:cNvSpPr txBox="1"/>
          <p:nvPr/>
        </p:nvSpPr>
        <p:spPr>
          <a:xfrm>
            <a:off x="2013954" y="5974045"/>
            <a:ext cx="4608512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altLang="zh-TW" dirty="0" lang="en-US"/>
              <a:t>customers</a:t>
            </a:r>
            <a:endParaRPr dirty="0" lang="zh-TW"/>
          </a:p>
        </p:txBody>
      </p:sp>
      <p:pic>
        <p:nvPicPr>
          <p:cNvPr descr="一張含有 螢幕擷取畫面 的圖片  自動產生的描述" id="7" name="圖片 6">
            <a:extLst>
              <a:ext uri="{FF2B5EF4-FFF2-40B4-BE49-F238E27FC236}">
                <a16:creationId xmlns:a16="http://schemas.microsoft.com/office/drawing/2014/main" id="{410BEAEB-6510-462B-8B2A-04989D890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32" y="4225183"/>
            <a:ext cx="6887536" cy="1657581"/>
          </a:xfrm>
          <a:prstGeom prst="rect">
            <a:avLst/>
          </a:prstGeom>
        </p:spPr>
      </p:pic>
      <p:pic>
        <p:nvPicPr>
          <p:cNvPr descr="一張含有 螢幕擷取畫面 的圖片  自動產生的描述" id="9" name="圖片 8">
            <a:extLst>
              <a:ext uri="{FF2B5EF4-FFF2-40B4-BE49-F238E27FC236}">
                <a16:creationId xmlns:a16="http://schemas.microsoft.com/office/drawing/2014/main" id="{ED233429-6E67-4F87-9DEA-A4F73F6F3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" y="4297415"/>
            <a:ext cx="9005361" cy="16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38778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zh-TW"/>
              <a:t>用</a:t>
            </a:r>
            <a:r>
              <a:rPr altLang="zh-TW" dirty="0" lang="en-US"/>
              <a:t> AND/OR </a:t>
            </a:r>
            <a:r>
              <a:rPr dirty="0" lang="zh-TW"/>
              <a:t>連結多個條件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altLang="zh-TW" dirty="0" lang="en-US" sz="2800"/>
              <a:t>SELECT</a:t>
            </a:r>
            <a:r>
              <a:rPr dirty="0" lang="zh-TW" sz="2800"/>
              <a:t> </a:t>
            </a:r>
            <a:r>
              <a:rPr altLang="zh-TW" dirty="0" lang="en-US" sz="2800"/>
              <a:t> * FROM </a:t>
            </a:r>
            <a:r>
              <a:rPr altLang="zh-TW" dirty="0" i="1" lang="en-US" sz="2800"/>
              <a:t>Products </a:t>
            </a:r>
            <a:r>
              <a:rPr altLang="zh-TW" dirty="0" lang="en-US" sz="2800"/>
              <a:t>WHERE </a:t>
            </a:r>
            <a:r>
              <a:rPr altLang="zh-TW" dirty="0" err="1" i="1" lang="en-US" sz="2800"/>
              <a:t>SupplierID</a:t>
            </a:r>
            <a:r>
              <a:rPr altLang="zh-TW" dirty="0" lang="en-US" sz="2800"/>
              <a:t> = 20</a:t>
            </a:r>
            <a:r>
              <a:rPr dirty="0" lang="zh-TW" sz="2800"/>
              <a:t> </a:t>
            </a:r>
            <a:r>
              <a:rPr altLang="zh-TW" b="1" dirty="0" lang="en-US" sz="2800"/>
              <a:t>AND</a:t>
            </a:r>
            <a:r>
              <a:rPr dirty="0" lang="zh-TW" sz="2800"/>
              <a:t> </a:t>
            </a:r>
            <a:r>
              <a:rPr altLang="zh-TW" dirty="0" lang="en-US" sz="2800"/>
              <a:t>Price &lt; 20;</a:t>
            </a:r>
          </a:p>
          <a:p>
            <a:r>
              <a:rPr altLang="zh-TW" dirty="0" lang="en-US" sz="2800"/>
              <a:t>SELECT</a:t>
            </a:r>
            <a:r>
              <a:rPr dirty="0" lang="zh-TW" sz="2800"/>
              <a:t> </a:t>
            </a:r>
            <a:r>
              <a:rPr altLang="zh-TW" dirty="0" lang="en-US" sz="2800"/>
              <a:t> * FROM </a:t>
            </a:r>
            <a:r>
              <a:rPr altLang="zh-TW" dirty="0" i="1" lang="en-US" sz="2800"/>
              <a:t>Customers </a:t>
            </a:r>
            <a:r>
              <a:rPr altLang="zh-TW" dirty="0" lang="en-US" sz="2800"/>
              <a:t>WHERE </a:t>
            </a:r>
            <a:r>
              <a:rPr altLang="zh-TW" dirty="0" i="1" lang="en-US" sz="2800"/>
              <a:t>Country</a:t>
            </a:r>
            <a:r>
              <a:rPr altLang="zh-TW" dirty="0" lang="en-US" sz="2800"/>
              <a:t> = 'Germany'</a:t>
            </a:r>
            <a:r>
              <a:rPr dirty="0" lang="zh-TW" sz="2800"/>
              <a:t> </a:t>
            </a:r>
            <a:r>
              <a:rPr altLang="zh-TW" b="1" dirty="0" lang="en-US" sz="2800"/>
              <a:t>OR</a:t>
            </a:r>
            <a:r>
              <a:rPr dirty="0" lang="zh-TW" sz="2800"/>
              <a:t> </a:t>
            </a:r>
            <a:r>
              <a:rPr altLang="zh-TW" dirty="0" lang="en-US" sz="2800"/>
              <a:t>City = 'London';</a:t>
            </a:r>
          </a:p>
          <a:p>
            <a:r>
              <a:rPr altLang="zh-TW" dirty="0" lang="en-US" sz="2800"/>
              <a:t>AND</a:t>
            </a:r>
            <a:r>
              <a:rPr dirty="0" lang="zh-TW" sz="2800"/>
              <a:t> </a:t>
            </a:r>
            <a:r>
              <a:rPr altLang="zh-TW" dirty="0" lang="en-US" sz="2800"/>
              <a:t>:</a:t>
            </a:r>
            <a:r>
              <a:rPr dirty="0" lang="zh-TW" sz="2800"/>
              <a:t> 同時包含，以上述例子就是同時包含</a:t>
            </a:r>
            <a:r>
              <a:rPr altLang="zh-TW" dirty="0" err="1" i="1" lang="en-US" sz="2800"/>
              <a:t>SupplierID</a:t>
            </a:r>
            <a:r>
              <a:rPr altLang="zh-TW" dirty="0" lang="en-US" sz="2800"/>
              <a:t> = 20</a:t>
            </a:r>
            <a:r>
              <a:rPr dirty="0" lang="zh-TW" sz="2800"/>
              <a:t> 與 </a:t>
            </a:r>
            <a:r>
              <a:rPr altLang="zh-TW" dirty="0" lang="en-US" sz="2800"/>
              <a:t>Price &lt; 20</a:t>
            </a:r>
            <a:r>
              <a:rPr dirty="0" lang="zh-TW" sz="2800"/>
              <a:t>時，才列出內容。</a:t>
            </a:r>
            <a:endParaRPr altLang="zh-TW" dirty="0" lang="en-US" sz="2800"/>
          </a:p>
          <a:p>
            <a:r>
              <a:rPr altLang="zh-TW" dirty="0" lang="en-US" sz="2800"/>
              <a:t>OR</a:t>
            </a:r>
            <a:r>
              <a:rPr dirty="0" lang="zh-TW" sz="2800"/>
              <a:t> </a:t>
            </a:r>
            <a:r>
              <a:rPr altLang="zh-TW" dirty="0" lang="en-US" sz="2800"/>
              <a:t>:</a:t>
            </a:r>
            <a:r>
              <a:rPr dirty="0" lang="zh-TW" sz="2800"/>
              <a:t> 只要其中一項成立即列出。 </a:t>
            </a:r>
            <a:endParaRPr altLang="zh-TW" dirty="0" lang="en-US" sz="2800"/>
          </a:p>
          <a:p>
            <a:endParaRPr altLang="zh-TW" dirty="0" 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zh-TW"/>
              <a:t>依序列出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77500" lnSpcReduction="20000"/>
          </a:bodyPr>
          <a:lstStyle/>
          <a:p>
            <a:pPr>
              <a:buNone/>
            </a:pPr>
            <a:r>
              <a:rPr altLang="zh-TW" dirty="0" lang="en-US" sz="2400"/>
              <a:t>SELECT </a:t>
            </a:r>
            <a:r>
              <a:rPr altLang="zh-TW" dirty="0" err="1" i="1" lang="en-US" sz="2400"/>
              <a:t>col_name</a:t>
            </a:r>
            <a:r>
              <a:rPr altLang="zh-TW" dirty="0" lang="en-US" sz="2400"/>
              <a:t>,</a:t>
            </a:r>
            <a:r>
              <a:rPr altLang="zh-TW" dirty="0" i="1" lang="en-US" sz="2400"/>
              <a:t> </a:t>
            </a:r>
            <a:r>
              <a:rPr altLang="zh-TW" dirty="0" lang="en-US" sz="2400"/>
              <a:t>[</a:t>
            </a:r>
            <a:r>
              <a:rPr altLang="zh-TW" dirty="0" err="1" i="1" lang="en-US" sz="2400"/>
              <a:t>col_name</a:t>
            </a:r>
            <a:r>
              <a:rPr altLang="zh-TW" dirty="0" lang="en-US" sz="2400"/>
              <a:t>]</a:t>
            </a:r>
            <a:br>
              <a:rPr altLang="zh-TW" dirty="0" lang="en-US" sz="2400"/>
            </a:br>
            <a:r>
              <a:rPr altLang="zh-TW" dirty="0" lang="en-US" sz="2400"/>
              <a:t>FROM </a:t>
            </a:r>
            <a:r>
              <a:rPr altLang="zh-TW" dirty="0" err="1" i="1" lang="en-US" sz="2400"/>
              <a:t>table_name</a:t>
            </a:r>
            <a:r>
              <a:rPr altLang="zh-TW" dirty="0" lang="en-US" sz="2400"/>
              <a:t/>
            </a:r>
            <a:br>
              <a:rPr altLang="zh-TW" dirty="0" lang="en-US" sz="2400"/>
            </a:br>
            <a:r>
              <a:rPr altLang="zh-TW" dirty="0" lang="en-US" sz="2400"/>
              <a:t>ORDER BY </a:t>
            </a:r>
            <a:r>
              <a:rPr altLang="zh-TW" dirty="0" err="1" i="1" lang="en-US" sz="2400"/>
              <a:t>col_name</a:t>
            </a:r>
            <a:r>
              <a:rPr altLang="zh-TW" dirty="0" i="1" lang="en-US" sz="2400"/>
              <a:t> </a:t>
            </a:r>
            <a:r>
              <a:rPr altLang="zh-TW" dirty="0" lang="en-US" sz="2400"/>
              <a:t>ASC|DESC[,</a:t>
            </a:r>
            <a:r>
              <a:rPr altLang="zh-TW" dirty="0" i="1" lang="en-US" sz="2400"/>
              <a:t> </a:t>
            </a:r>
            <a:r>
              <a:rPr altLang="zh-TW" dirty="0" err="1" i="1" lang="en-US" sz="2400"/>
              <a:t>col_name</a:t>
            </a:r>
            <a:r>
              <a:rPr altLang="zh-TW" dirty="0" lang="en-US" sz="2400"/>
              <a:t> ASC|DESC];</a:t>
            </a:r>
          </a:p>
          <a:p>
            <a:pPr>
              <a:buNone/>
            </a:pPr>
            <a:endParaRPr altLang="zh-TW" dirty="0" lang="en-US" sz="2400"/>
          </a:p>
          <a:p>
            <a:pPr>
              <a:buNone/>
            </a:pPr>
            <a:r>
              <a:rPr altLang="zh-TW" dirty="0" lang="en-US"/>
              <a:t>ASC</a:t>
            </a:r>
            <a:r>
              <a:rPr dirty="0" lang="zh-TW"/>
              <a:t> </a:t>
            </a:r>
            <a:r>
              <a:rPr altLang="zh-TW" dirty="0" lang="en-US"/>
              <a:t>:</a:t>
            </a:r>
            <a:r>
              <a:rPr dirty="0" lang="zh-TW"/>
              <a:t> 由低至高</a:t>
            </a:r>
            <a:endParaRPr altLang="zh-TW" dirty="0" lang="en-US"/>
          </a:p>
          <a:p>
            <a:pPr>
              <a:buNone/>
            </a:pPr>
            <a:r>
              <a:rPr altLang="zh-TW" dirty="0" lang="en-US"/>
              <a:t>DESC</a:t>
            </a:r>
            <a:r>
              <a:rPr dirty="0" lang="zh-TW"/>
              <a:t> </a:t>
            </a:r>
            <a:r>
              <a:rPr altLang="zh-TW" dirty="0" lang="en-US"/>
              <a:t>:</a:t>
            </a:r>
            <a:r>
              <a:rPr dirty="0" lang="zh-TW"/>
              <a:t> 由高至低</a:t>
            </a:r>
            <a:endParaRPr altLang="zh-TW" dirty="0" lang="en-US"/>
          </a:p>
          <a:p>
            <a:r>
              <a:rPr altLang="zh-TW" dirty="0" lang="en-US"/>
              <a:t>SELECT ProductName FROM Products ORDER BY Price ASC;</a:t>
            </a:r>
          </a:p>
          <a:p>
            <a:r>
              <a:rPr altLang="zh-TW" dirty="0" lang="en-US"/>
              <a:t>SELECT </a:t>
            </a:r>
            <a:r>
              <a:rPr altLang="zh-TW" dirty="0" err="1" lang="en-US"/>
              <a:t>LastName,FirstName</a:t>
            </a:r>
            <a:r>
              <a:rPr altLang="zh-TW" dirty="0" lang="en-US"/>
              <a:t> FROM Employees ORDER BY </a:t>
            </a:r>
            <a:r>
              <a:rPr altLang="zh-TW" dirty="0" err="1" lang="en-US"/>
              <a:t>BirthDate</a:t>
            </a:r>
            <a:r>
              <a:rPr altLang="zh-TW" dirty="0" lang="en-US"/>
              <a:t> DESC;</a:t>
            </a:r>
            <a:endParaRPr dirty="0" lang="zh-TW"/>
          </a:p>
          <a:p>
            <a:pPr>
              <a:buNone/>
            </a:pPr>
            <a:endParaRPr dirty="0" lang="zh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UNION</a:t>
            </a:r>
            <a:endParaRPr dirty="0" lang="zh-TW"/>
          </a:p>
        </p:txBody>
      </p:sp>
      <p:pic>
        <p:nvPicPr>
          <p:cNvPr descr="畫面剪輯"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6868484" cy="1638529"/>
          </a:xfrm>
          <a:prstGeom prst="rect">
            <a:avLst/>
          </a:prstGeom>
        </p:spPr>
      </p:pic>
      <p:pic>
        <p:nvPicPr>
          <p:cNvPr descr="畫面剪輯"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365104"/>
            <a:ext cx="6878010" cy="164805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63688" y="3195321"/>
            <a:ext cx="4680520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altLang="zh-TW" dirty="0" err="1" lang="en-US"/>
              <a:t>products_taiwan</a:t>
            </a:r>
            <a:endParaRPr dirty="0" lang="zh-TW"/>
          </a:p>
        </p:txBody>
      </p:sp>
      <p:sp>
        <p:nvSpPr>
          <p:cNvPr id="8" name="文字方塊 7"/>
          <p:cNvSpPr txBox="1"/>
          <p:nvPr/>
        </p:nvSpPr>
        <p:spPr>
          <a:xfrm>
            <a:off x="1619672" y="6013159"/>
            <a:ext cx="4680520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altLang="zh-TW" dirty="0" err="1" lang="en-US"/>
              <a:t>products_china</a:t>
            </a:r>
            <a:endParaRPr dirty="0" lang="zh-TW"/>
          </a:p>
        </p:txBody>
      </p:sp>
    </p:spTree>
    <p:extLst>
      <p:ext uri="{BB962C8B-B14F-4D97-AF65-F5344CB8AC3E}">
        <p14:creationId xmlns:p14="http://schemas.microsoft.com/office/powerpoint/2010/main" val="243890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UNION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b="1" dirty="0" lang="en-US"/>
              <a:t>SELECT</a:t>
            </a:r>
            <a:r>
              <a:rPr altLang="zh-TW" dirty="0" lang="en-US"/>
              <a:t> </a:t>
            </a:r>
            <a:r>
              <a:rPr altLang="zh-TW" dirty="0" err="1" lang="en-US"/>
              <a:t>P_Name</a:t>
            </a:r>
            <a:r>
              <a:rPr altLang="zh-TW" dirty="0" lang="en-US"/>
              <a:t> </a:t>
            </a:r>
            <a:r>
              <a:rPr altLang="zh-TW" b="1" dirty="0" lang="en-US"/>
              <a:t>FROM</a:t>
            </a:r>
            <a:r>
              <a:rPr altLang="zh-TW" dirty="0" lang="en-US"/>
              <a:t> </a:t>
            </a:r>
            <a:r>
              <a:rPr altLang="zh-TW" dirty="0" err="1" lang="en-US"/>
              <a:t>products_taiwan</a:t>
            </a:r>
            <a:r>
              <a:rPr altLang="zh-TW" dirty="0" lang="en-US"/>
              <a:t> </a:t>
            </a:r>
            <a:r>
              <a:rPr altLang="zh-TW" b="1" dirty="0" lang="en-US"/>
              <a:t>UNION</a:t>
            </a:r>
            <a:r>
              <a:rPr altLang="zh-TW" dirty="0" lang="en-US"/>
              <a:t> </a:t>
            </a:r>
            <a:r>
              <a:rPr altLang="zh-TW" b="1" dirty="0" lang="en-US"/>
              <a:t>SELECT</a:t>
            </a:r>
            <a:r>
              <a:rPr altLang="zh-TW" dirty="0" lang="en-US"/>
              <a:t> </a:t>
            </a:r>
            <a:r>
              <a:rPr altLang="zh-TW" dirty="0" err="1" lang="en-US"/>
              <a:t>P_Name</a:t>
            </a:r>
            <a:r>
              <a:rPr altLang="zh-TW" dirty="0" lang="en-US"/>
              <a:t> </a:t>
            </a:r>
            <a:r>
              <a:rPr altLang="zh-TW" b="1" dirty="0" lang="en-US"/>
              <a:t>FROM</a:t>
            </a:r>
            <a:r>
              <a:rPr altLang="zh-TW" dirty="0" lang="en-US"/>
              <a:t> </a:t>
            </a:r>
            <a:r>
              <a:rPr altLang="zh-TW" dirty="0" err="1" lang="en-US"/>
              <a:t>products_china</a:t>
            </a:r>
            <a:r>
              <a:rPr altLang="zh-TW" dirty="0" lang="en-US"/>
              <a:t>;</a:t>
            </a:r>
            <a:endParaRPr dirty="0" lang="zh-TW"/>
          </a:p>
        </p:txBody>
      </p:sp>
      <p:pic>
        <p:nvPicPr>
          <p:cNvPr descr="畫面剪輯"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21" y="3717032"/>
            <a:ext cx="6858957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27320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UNION</a:t>
            </a:r>
            <a:r>
              <a:rPr dirty="0" lang="zh-TW"/>
              <a:t> </a:t>
            </a:r>
            <a:r>
              <a:rPr altLang="zh-TW" dirty="0" lang="en-US"/>
              <a:t>ALL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 numCol="1"/>
          <a:lstStyle/>
          <a:p>
            <a:r>
              <a:rPr altLang="zh-TW" dirty="0" lang="en-US"/>
              <a:t>UNION ALL </a:t>
            </a:r>
            <a:r>
              <a:rPr dirty="0" lang="zh-TW"/>
              <a:t>則會列出所有的資料，不論是否重複。</a:t>
            </a:r>
            <a:endParaRPr altLang="zh-TW" dirty="0" lang="en-US"/>
          </a:p>
          <a:p>
            <a:r>
              <a:rPr altLang="zh-TW" b="1" dirty="0" lang="en-US"/>
              <a:t>SELECT</a:t>
            </a:r>
            <a:r>
              <a:rPr altLang="zh-TW" dirty="0" lang="en-US"/>
              <a:t> </a:t>
            </a:r>
            <a:r>
              <a:rPr altLang="zh-TW" dirty="0" err="1" lang="en-US"/>
              <a:t>P_Name</a:t>
            </a:r>
            <a:r>
              <a:rPr altLang="zh-TW" dirty="0" lang="en-US"/>
              <a:t> </a:t>
            </a:r>
            <a:r>
              <a:rPr altLang="zh-TW" b="1" dirty="0" lang="en-US"/>
              <a:t>FROM</a:t>
            </a:r>
            <a:r>
              <a:rPr altLang="zh-TW" dirty="0" lang="en-US"/>
              <a:t> </a:t>
            </a:r>
            <a:r>
              <a:rPr altLang="zh-TW" dirty="0" err="1" lang="en-US"/>
              <a:t>products_taiwan</a:t>
            </a:r>
            <a:r>
              <a:rPr altLang="zh-TW" dirty="0" lang="en-US"/>
              <a:t> </a:t>
            </a:r>
            <a:r>
              <a:rPr altLang="zh-TW" b="1" dirty="0" lang="en-US"/>
              <a:t>UNION</a:t>
            </a:r>
            <a:r>
              <a:rPr altLang="zh-TW" dirty="0" lang="en-US"/>
              <a:t> ALL </a:t>
            </a:r>
            <a:r>
              <a:rPr altLang="zh-TW" b="1" dirty="0" lang="en-US"/>
              <a:t>SELECT</a:t>
            </a:r>
            <a:r>
              <a:rPr altLang="zh-TW" dirty="0" lang="en-US"/>
              <a:t> </a:t>
            </a:r>
            <a:r>
              <a:rPr altLang="zh-TW" dirty="0" err="1" lang="en-US"/>
              <a:t>P_Name</a:t>
            </a:r>
            <a:r>
              <a:rPr altLang="zh-TW" dirty="0" lang="en-US"/>
              <a:t> </a:t>
            </a:r>
            <a:r>
              <a:rPr altLang="zh-TW" b="1" dirty="0" lang="en-US"/>
              <a:t>FROM</a:t>
            </a:r>
            <a:r>
              <a:rPr altLang="zh-TW" dirty="0" lang="en-US"/>
              <a:t> </a:t>
            </a:r>
            <a:r>
              <a:rPr altLang="zh-TW" dirty="0" err="1" lang="en-US"/>
              <a:t>products_china</a:t>
            </a:r>
            <a:r>
              <a:rPr altLang="zh-TW" dirty="0" lang="en-US"/>
              <a:t>;</a:t>
            </a:r>
            <a:endParaRPr dirty="0" lang="zh-TW"/>
          </a:p>
          <a:p>
            <a:endParaRPr dirty="0" lang="zh-TW"/>
          </a:p>
        </p:txBody>
      </p:sp>
      <p:pic>
        <p:nvPicPr>
          <p:cNvPr descr="畫面剪輯"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21088"/>
            <a:ext cx="5904656" cy="24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78026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INTERSECT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b="1" dirty="0" lang="en-US"/>
              <a:t>SELECT</a:t>
            </a:r>
            <a:r>
              <a:rPr altLang="zh-TW" dirty="0" lang="en-US"/>
              <a:t> </a:t>
            </a:r>
            <a:r>
              <a:rPr altLang="zh-TW" dirty="0" err="1" lang="en-US"/>
              <a:t>P_Name</a:t>
            </a:r>
            <a:r>
              <a:rPr altLang="zh-TW" dirty="0" lang="en-US"/>
              <a:t> </a:t>
            </a:r>
            <a:r>
              <a:rPr altLang="zh-TW" b="1" dirty="0" lang="en-US"/>
              <a:t>FROM</a:t>
            </a:r>
            <a:r>
              <a:rPr altLang="zh-TW" dirty="0" lang="en-US"/>
              <a:t> </a:t>
            </a:r>
            <a:r>
              <a:rPr altLang="zh-TW" dirty="0" err="1" lang="en-US"/>
              <a:t>products_taiwan</a:t>
            </a:r>
            <a:r>
              <a:rPr altLang="zh-TW" dirty="0" lang="en-US"/>
              <a:t> </a:t>
            </a:r>
            <a:r>
              <a:rPr altLang="zh-TW" b="1" dirty="0" lang="en-US"/>
              <a:t>INTERSECT</a:t>
            </a:r>
            <a:r>
              <a:rPr altLang="zh-TW" dirty="0" lang="en-US"/>
              <a:t> </a:t>
            </a:r>
            <a:r>
              <a:rPr altLang="zh-TW" b="1" dirty="0" lang="en-US"/>
              <a:t>SELECT</a:t>
            </a:r>
            <a:r>
              <a:rPr altLang="zh-TW" dirty="0" lang="en-US"/>
              <a:t> </a:t>
            </a:r>
            <a:r>
              <a:rPr altLang="zh-TW" dirty="0" err="1" lang="en-US"/>
              <a:t>P_Name</a:t>
            </a:r>
            <a:r>
              <a:rPr altLang="zh-TW" dirty="0" lang="en-US"/>
              <a:t> </a:t>
            </a:r>
            <a:r>
              <a:rPr altLang="zh-TW" b="1" dirty="0" lang="en-US"/>
              <a:t>FROM</a:t>
            </a:r>
            <a:r>
              <a:rPr altLang="zh-TW" dirty="0" lang="en-US"/>
              <a:t> </a:t>
            </a:r>
            <a:r>
              <a:rPr altLang="zh-TW" dirty="0" err="1" lang="en-US"/>
              <a:t>products_china</a:t>
            </a:r>
            <a:r>
              <a:rPr altLang="zh-TW" dirty="0" lang="en-US"/>
              <a:t>;</a:t>
            </a:r>
            <a:endParaRPr dirty="0" lang="zh-TW"/>
          </a:p>
        </p:txBody>
      </p:sp>
      <p:pic>
        <p:nvPicPr>
          <p:cNvPr descr="畫面剪輯"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149080"/>
            <a:ext cx="6849431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17010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216119-0A51-42B2-9D3B-97AAE9F7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zh-TW"/>
              <a:t>取平均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D8F44-5B66-493E-9DE7-0A2B9352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dirty="0" lang="en-US"/>
              <a:t>AVG() </a:t>
            </a:r>
            <a:r>
              <a:rPr dirty="0" lang="zh-TW"/>
              <a:t>函數用來計算一數值欄位的平均值。</a:t>
            </a:r>
            <a:endParaRPr altLang="zh-TW" dirty="0" lang="en-US"/>
          </a:p>
          <a:p>
            <a:r>
              <a:rPr altLang="zh-TW" dirty="0" lang="en-US"/>
              <a:t>SELECT</a:t>
            </a:r>
            <a:r>
              <a:rPr dirty="0" lang="zh-TW"/>
              <a:t> </a:t>
            </a:r>
            <a:r>
              <a:rPr altLang="zh-TW" dirty="0" lang="en-US"/>
              <a:t>AVG(Height) FROM students;</a:t>
            </a:r>
            <a:endParaRPr dirty="0" lang="zh-TW"/>
          </a:p>
        </p:txBody>
      </p:sp>
      <p:pic>
        <p:nvPicPr>
          <p:cNvPr descr="一張含有 螢幕擷取畫面 的圖片  自動產生的描述" id="5" name="圖片 4">
            <a:extLst>
              <a:ext uri="{FF2B5EF4-FFF2-40B4-BE49-F238E27FC236}">
                <a16:creationId xmlns:a16="http://schemas.microsoft.com/office/drawing/2014/main" id="{4DDA4480-5820-4790-84CB-3CF591852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66" y="3416027"/>
            <a:ext cx="6878010" cy="170521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0BEC531-0838-4B17-AAFD-36C6C321A375}"/>
              </a:ext>
            </a:extLst>
          </p:cNvPr>
          <p:cNvSpPr txBox="1"/>
          <p:nvPr/>
        </p:nvSpPr>
        <p:spPr>
          <a:xfrm>
            <a:off x="2123728" y="5303802"/>
            <a:ext cx="4608512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altLang="zh-TW" dirty="0" lang="en-US"/>
              <a:t>students </a:t>
            </a:r>
            <a:endParaRPr dirty="0" lang="zh-TW"/>
          </a:p>
        </p:txBody>
      </p:sp>
      <p:pic>
        <p:nvPicPr>
          <p:cNvPr descr="一張含有 螢幕擷取畫面 的圖片  自動產生的描述" id="8" name="圖片 7">
            <a:extLst>
              <a:ext uri="{FF2B5EF4-FFF2-40B4-BE49-F238E27FC236}">
                <a16:creationId xmlns:a16="http://schemas.microsoft.com/office/drawing/2014/main" id="{8019F09E-BEC6-4D41-AD3C-6F3938BC7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42" y="3789040"/>
            <a:ext cx="7954115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99606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6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CEE2C-7C33-45A7-B324-157351DE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zh-TW"/>
              <a:t>最大值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645FE-A598-4B31-8B75-9A89E87C0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dirty="0" lang="en-US"/>
              <a:t>MAX() </a:t>
            </a:r>
            <a:r>
              <a:rPr dirty="0" lang="zh-TW"/>
              <a:t>函數用來取得特定欄位中的最大紀錄值。</a:t>
            </a:r>
            <a:endParaRPr altLang="zh-TW" dirty="0" lang="en-US"/>
          </a:p>
          <a:p>
            <a:r>
              <a:rPr altLang="zh-TW" b="1" dirty="0" lang="en-US"/>
              <a:t>SELECT</a:t>
            </a:r>
            <a:r>
              <a:rPr altLang="zh-TW" dirty="0" lang="en-US"/>
              <a:t> </a:t>
            </a:r>
            <a:r>
              <a:rPr altLang="zh-TW" b="1" dirty="0" lang="en-US"/>
              <a:t>MAX</a:t>
            </a:r>
            <a:r>
              <a:rPr altLang="zh-TW" dirty="0" lang="en-US"/>
              <a:t>(Price) </a:t>
            </a:r>
            <a:r>
              <a:rPr altLang="zh-TW" b="1" dirty="0" lang="en-US"/>
              <a:t>FROM</a:t>
            </a:r>
            <a:r>
              <a:rPr altLang="zh-TW" dirty="0" lang="en-US"/>
              <a:t> orders;</a:t>
            </a:r>
            <a:endParaRPr dirty="0" lang="zh-TW"/>
          </a:p>
        </p:txBody>
      </p:sp>
      <p:pic>
        <p:nvPicPr>
          <p:cNvPr descr="一張含有 螢幕擷取畫面 的圖片  自動產生的描述" id="5" name="圖片 4">
            <a:extLst>
              <a:ext uri="{FF2B5EF4-FFF2-40B4-BE49-F238E27FC236}">
                <a16:creationId xmlns:a16="http://schemas.microsoft.com/office/drawing/2014/main" id="{439B2AAF-24F8-4B31-A8FF-F0AD3B498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5" y="3717032"/>
            <a:ext cx="6697010" cy="246731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6A98797-F3BA-4D1E-BE3A-25B6D53391C9}"/>
              </a:ext>
            </a:extLst>
          </p:cNvPr>
          <p:cNvSpPr txBox="1"/>
          <p:nvPr/>
        </p:nvSpPr>
        <p:spPr>
          <a:xfrm>
            <a:off x="2051720" y="6214030"/>
            <a:ext cx="4608512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altLang="zh-TW" dirty="0" lang="en-US"/>
              <a:t>orders</a:t>
            </a:r>
            <a:endParaRPr dirty="0" 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09D5172-9BB2-4F2D-9C37-77D0CCFB9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26" y="4035373"/>
            <a:ext cx="7432748" cy="90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84650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6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F9272-3D12-4CEF-BBE0-1F9DB49A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zh-TW"/>
              <a:t>最小值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41CEB9-DFAF-49EC-BF8F-CE10AD5FD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dirty="0" lang="en-US"/>
              <a:t>MIN() </a:t>
            </a:r>
            <a:r>
              <a:rPr dirty="0" lang="zh-TW"/>
              <a:t>函數用來取得特定欄位中的最小紀錄值。</a:t>
            </a:r>
            <a:endParaRPr altLang="zh-TW" dirty="0" lang="en-US"/>
          </a:p>
          <a:p>
            <a:r>
              <a:rPr altLang="zh-TW" b="1" dirty="0" lang="en-US"/>
              <a:t>SELECT</a:t>
            </a:r>
            <a:r>
              <a:rPr altLang="zh-TW" dirty="0" lang="en-US"/>
              <a:t> </a:t>
            </a:r>
            <a:r>
              <a:rPr altLang="zh-TW" b="1" dirty="0" lang="en-US"/>
              <a:t>MIN</a:t>
            </a:r>
            <a:r>
              <a:rPr altLang="zh-TW" dirty="0" lang="en-US"/>
              <a:t>(Price) </a:t>
            </a:r>
            <a:r>
              <a:rPr altLang="zh-TW" b="1" dirty="0" lang="en-US"/>
              <a:t>FROM</a:t>
            </a:r>
            <a:r>
              <a:rPr altLang="zh-TW" dirty="0" lang="en-US"/>
              <a:t> orders;</a:t>
            </a:r>
            <a:endParaRPr dirty="0" lang="zh-TW"/>
          </a:p>
        </p:txBody>
      </p:sp>
      <p:pic>
        <p:nvPicPr>
          <p:cNvPr descr="一張含有 螢幕擷取畫面 的圖片  自動產生的描述" id="4" name="圖片 3">
            <a:extLst>
              <a:ext uri="{FF2B5EF4-FFF2-40B4-BE49-F238E27FC236}">
                <a16:creationId xmlns:a16="http://schemas.microsoft.com/office/drawing/2014/main" id="{66F9EF6D-1FFC-4BCF-873D-F6A3D42CB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5" y="3717032"/>
            <a:ext cx="6697010" cy="246731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50CD464-7EBB-464D-80DA-6CAD7D1E3752}"/>
              </a:ext>
            </a:extLst>
          </p:cNvPr>
          <p:cNvSpPr txBox="1"/>
          <p:nvPr/>
        </p:nvSpPr>
        <p:spPr>
          <a:xfrm>
            <a:off x="2051720" y="6214030"/>
            <a:ext cx="4608512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altLang="zh-TW" dirty="0" lang="en-US"/>
              <a:t>orders</a:t>
            </a:r>
            <a:endParaRPr dirty="0" lang="zh-TW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07516D1-B887-4949-88E3-456964642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238113"/>
            <a:ext cx="8596187" cy="101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38772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zh-TW"/>
              <a:t>練習環境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dirty="0" lang="en-US"/>
              <a:t>W3C </a:t>
            </a:r>
            <a:r>
              <a:rPr dirty="0" lang="zh-TW"/>
              <a:t>的</a:t>
            </a:r>
            <a:r>
              <a:rPr altLang="zh-TW" dirty="0" lang="en-US"/>
              <a:t> SQL </a:t>
            </a:r>
            <a:r>
              <a:rPr altLang="zh-TW" dirty="0" err="1" lang="en-US"/>
              <a:t>Tryit</a:t>
            </a:r>
            <a:r>
              <a:rPr altLang="zh-TW" dirty="0" lang="en-US"/>
              <a:t> Editor</a:t>
            </a:r>
          </a:p>
          <a:p>
            <a:r>
              <a:rPr altLang="zh-TW" dirty="0" lang="en-US">
                <a:hlinkClick r:id="rId2"/>
              </a:rPr>
              <a:t>https://www.w3schools.com/sql/</a:t>
            </a:r>
            <a:endParaRPr altLang="zh-TW" dirty="0" lang="en-US"/>
          </a:p>
          <a:p>
            <a:r>
              <a:rPr altLang="zh-TW" dirty="0" lang="en-US">
                <a:ea typeface="+mn-ea"/>
                <a:hlinkClick r:id="rId3"/>
              </a:rPr>
              <a:t>https://goo.gl/Fg2p0d</a:t>
            </a:r>
            <a:endParaRPr altLang="zh-TW" dirty="0" lang="en-US">
              <a:ea typeface="+mn-ea"/>
            </a:endParaRPr>
          </a:p>
          <a:p>
            <a:pPr indent="0" marL="0">
              <a:buNone/>
            </a:pPr>
            <a:endParaRPr dirty="0" lang="zh-TW"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3A1A9-9838-465F-B469-65C10A7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zh-TW"/>
              <a:t>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7573B-D14F-47C1-953C-D038C4F05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dirty="0" lang="en-US"/>
              <a:t>SUM() </a:t>
            </a:r>
            <a:r>
              <a:rPr dirty="0" lang="zh-TW"/>
              <a:t>函數用來計算一數值欄位的總合。</a:t>
            </a:r>
            <a:endParaRPr altLang="zh-TW" dirty="0" lang="en-US"/>
          </a:p>
          <a:p>
            <a:r>
              <a:rPr altLang="zh-TW" b="1" dirty="0" lang="en-US"/>
              <a:t>SELECT</a:t>
            </a:r>
            <a:r>
              <a:rPr altLang="zh-TW" dirty="0" lang="en-US"/>
              <a:t> </a:t>
            </a:r>
            <a:r>
              <a:rPr altLang="zh-TW" b="1" dirty="0" lang="en-US"/>
              <a:t>SUM</a:t>
            </a:r>
            <a:r>
              <a:rPr altLang="zh-TW" dirty="0" lang="en-US"/>
              <a:t>(Price) </a:t>
            </a:r>
            <a:r>
              <a:rPr altLang="zh-TW" b="1" dirty="0" lang="en-US"/>
              <a:t>FROM</a:t>
            </a:r>
            <a:r>
              <a:rPr altLang="zh-TW" dirty="0" lang="en-US"/>
              <a:t> orders;</a:t>
            </a:r>
            <a:endParaRPr dirty="0" lang="zh-TW"/>
          </a:p>
        </p:txBody>
      </p:sp>
      <p:pic>
        <p:nvPicPr>
          <p:cNvPr descr="一張含有 螢幕擷取畫面 的圖片  自動產生的描述" id="4" name="圖片 3">
            <a:extLst>
              <a:ext uri="{FF2B5EF4-FFF2-40B4-BE49-F238E27FC236}">
                <a16:creationId xmlns:a16="http://schemas.microsoft.com/office/drawing/2014/main" id="{89B619CE-4B52-4634-BEC3-EB58FD689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5" y="3717032"/>
            <a:ext cx="6697010" cy="246731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DCD7FEF-DF0E-4856-8424-2F34B4890977}"/>
              </a:ext>
            </a:extLst>
          </p:cNvPr>
          <p:cNvSpPr txBox="1"/>
          <p:nvPr/>
        </p:nvSpPr>
        <p:spPr>
          <a:xfrm>
            <a:off x="2051720" y="6214030"/>
            <a:ext cx="4608512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altLang="zh-TW" dirty="0" lang="en-US"/>
              <a:t>orders</a:t>
            </a:r>
            <a:endParaRPr dirty="0" lang="zh-TW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7087B74-CEEC-432F-9ADE-658D64A39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304382"/>
            <a:ext cx="7566218" cy="93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25639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5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Aggregate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r>
              <a:rPr dirty="0" lang="zh-TW"/>
              <a:t>彙整一個資料集的值</a:t>
            </a:r>
            <a:endParaRPr altLang="zh-TW" dirty="0" lang="en-US"/>
          </a:p>
          <a:p>
            <a:pPr lvl="1"/>
            <a:r>
              <a:rPr dirty="0" lang="zh-TW"/>
              <a:t>取平均、最大值、最小值、計數、總數等</a:t>
            </a:r>
            <a:endParaRPr altLang="zh-TW" dirty="0" lang="en-US"/>
          </a:p>
          <a:p>
            <a:r>
              <a:rPr dirty="0" lang="zh-TW"/>
              <a:t>請嘗試下列 </a:t>
            </a:r>
            <a:r>
              <a:rPr altLang="zh-TW" dirty="0" lang="en-US"/>
              <a:t>SQL </a:t>
            </a:r>
            <a:r>
              <a:rPr dirty="0" lang="zh-TW"/>
              <a:t>指令</a:t>
            </a:r>
            <a:endParaRPr altLang="zh-TW" dirty="0" lang="en-US"/>
          </a:p>
          <a:p>
            <a:pPr lvl="1"/>
            <a:r>
              <a:rPr altLang="zh-TW" dirty="0" lang="en-US"/>
              <a:t>SELECT</a:t>
            </a:r>
            <a:r>
              <a:rPr dirty="0" lang="zh-TW"/>
              <a:t> </a:t>
            </a:r>
            <a:r>
              <a:rPr altLang="zh-TW" dirty="0" err="1" lang="en-US"/>
              <a:t>avg</a:t>
            </a:r>
            <a:r>
              <a:rPr altLang="zh-TW" dirty="0" lang="en-US"/>
              <a:t>(price) FROM Products WHERE </a:t>
            </a:r>
            <a:r>
              <a:rPr altLang="zh-TW" dirty="0" err="1" lang="en-US"/>
              <a:t>SupplierID</a:t>
            </a:r>
            <a:r>
              <a:rPr altLang="zh-TW" dirty="0" lang="en-US"/>
              <a:t>=1;</a:t>
            </a:r>
          </a:p>
          <a:p>
            <a:pPr lvl="1"/>
            <a:r>
              <a:rPr altLang="zh-TW" dirty="0" lang="en-US"/>
              <a:t>SELECT max(price) FROM Products WHERE </a:t>
            </a:r>
            <a:r>
              <a:rPr altLang="zh-TW" dirty="0" err="1" lang="en-US"/>
              <a:t>SupplierID</a:t>
            </a:r>
            <a:r>
              <a:rPr altLang="zh-TW" dirty="0" lang="en-US"/>
              <a:t>=1;</a:t>
            </a:r>
          </a:p>
          <a:p>
            <a:pPr lvl="1"/>
            <a:r>
              <a:rPr altLang="zh-TW" dirty="0" lang="en-US"/>
              <a:t>SELECT min(price) FROM Products WHERE </a:t>
            </a:r>
            <a:r>
              <a:rPr altLang="zh-TW" dirty="0" err="1" lang="en-US"/>
              <a:t>SupplierID</a:t>
            </a:r>
            <a:r>
              <a:rPr altLang="zh-TW" dirty="0" lang="en-US"/>
              <a:t>=1;</a:t>
            </a:r>
          </a:p>
          <a:p>
            <a:pPr lvl="1"/>
            <a:endParaRPr altLang="zh-TW" dirty="0" lang="en-US"/>
          </a:p>
          <a:p>
            <a:pPr lvl="1"/>
            <a:endParaRPr altLang="zh-TW" dirty="0" lang="en-US"/>
          </a:p>
          <a:p>
            <a:endParaRPr dirty="0" lang="zh-TW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zh-TW"/>
              <a:t>問題討論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zh-TW" smtClean="0"/>
              <a:t>找出顧客所居住的國家</a:t>
            </a:r>
            <a:r>
              <a:rPr altLang="zh-TW" dirty="0" lang="en-US" smtClean="0"/>
              <a:t>(</a:t>
            </a:r>
            <a:r>
              <a:rPr dirty="0" lang="zh-TW" smtClean="0"/>
              <a:t>不重複且國家名稱在</a:t>
            </a:r>
            <a:r>
              <a:rPr altLang="zh-TW" dirty="0" lang="en-US" smtClean="0"/>
              <a:t>Mexico</a:t>
            </a:r>
            <a:r>
              <a:rPr dirty="0" lang="zh-TW" smtClean="0"/>
              <a:t>後面</a:t>
            </a:r>
            <a:r>
              <a:rPr altLang="zh-TW" dirty="0" lang="en-US" smtClean="0"/>
              <a:t>)</a:t>
            </a:r>
            <a:r>
              <a:rPr dirty="0" lang="zh-TW" smtClean="0"/>
              <a:t>，用後續法排序回來。</a:t>
            </a:r>
            <a:endParaRPr dirty="0" lang="zh-TW"/>
          </a:p>
        </p:txBody>
      </p:sp>
    </p:spTree>
    <p:extLst>
      <p:ext uri="{BB962C8B-B14F-4D97-AF65-F5344CB8AC3E}">
        <p14:creationId xmlns:p14="http://schemas.microsoft.com/office/powerpoint/2010/main" val="567292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 smtClean="0"/>
              <a:t>W3school</a:t>
            </a:r>
            <a:r>
              <a:rPr dirty="0" lang="zh-TW" smtClean="0"/>
              <a:t>練習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dirty="0" lang="en-US">
                <a:hlinkClick r:id="rId2"/>
              </a:rPr>
              <a:t>https://</a:t>
            </a:r>
            <a:r>
              <a:rPr altLang="zh-TW" dirty="0" lang="en-US" smtClean="0">
                <a:hlinkClick r:id="rId3"/>
              </a:rPr>
              <a:t>www.w3schools.com/sql/exercise.asp</a:t>
            </a:r>
            <a:endParaRPr altLang="zh-TW" dirty="0" lang="en-US" smtClean="0"/>
          </a:p>
          <a:p>
            <a:r>
              <a:rPr altLang="zh-TW" dirty="0" lang="en-US" smtClean="0"/>
              <a:t>SQL</a:t>
            </a:r>
            <a:r>
              <a:rPr dirty="0" lang="zh-TW" smtClean="0"/>
              <a:t> </a:t>
            </a:r>
            <a:r>
              <a:rPr altLang="zh-TW" dirty="0" lang="en-US" smtClean="0"/>
              <a:t>Select</a:t>
            </a:r>
          </a:p>
          <a:p>
            <a:r>
              <a:rPr altLang="zh-TW" dirty="0" lang="en-US" smtClean="0"/>
              <a:t>SQL Where</a:t>
            </a:r>
          </a:p>
          <a:p>
            <a:r>
              <a:rPr altLang="zh-TW" dirty="0" lang="en-US" smtClean="0"/>
              <a:t>SQL Order By</a:t>
            </a:r>
          </a:p>
          <a:p>
            <a:endParaRPr dirty="0" lang="zh-TW"/>
          </a:p>
        </p:txBody>
      </p:sp>
    </p:spTree>
    <p:extLst>
      <p:ext uri="{BB962C8B-B14F-4D97-AF65-F5344CB8AC3E}">
        <p14:creationId xmlns:p14="http://schemas.microsoft.com/office/powerpoint/2010/main" val="2080361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Count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dirty="0" lang="en-US"/>
              <a:t>COUNT() </a:t>
            </a:r>
            <a:r>
              <a:rPr dirty="0" lang="zh-TW"/>
              <a:t>函數用來計算符合查詢條件的欄位紀錄總共有幾筆。</a:t>
            </a:r>
          </a:p>
        </p:txBody>
      </p:sp>
      <p:pic>
        <p:nvPicPr>
          <p:cNvPr descr="畫面剪輯"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21" y="2924944"/>
            <a:ext cx="6858957" cy="253400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907704" y="5589240"/>
            <a:ext cx="5256584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altLang="zh-TW" dirty="0" lang="en-US"/>
              <a:t> orders</a:t>
            </a:r>
            <a:endParaRPr dirty="0" lang="zh-TW"/>
          </a:p>
        </p:txBody>
      </p:sp>
    </p:spTree>
    <p:extLst>
      <p:ext uri="{BB962C8B-B14F-4D97-AF65-F5344CB8AC3E}">
        <p14:creationId xmlns:p14="http://schemas.microsoft.com/office/powerpoint/2010/main" val="1351706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Count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b="1" dirty="0" lang="en-US"/>
              <a:t>SELECT</a:t>
            </a:r>
            <a:r>
              <a:rPr altLang="zh-TW" dirty="0" lang="en-US"/>
              <a:t> </a:t>
            </a:r>
            <a:r>
              <a:rPr altLang="zh-TW" b="1" dirty="0" lang="en-US"/>
              <a:t>COUNT</a:t>
            </a:r>
            <a:r>
              <a:rPr altLang="zh-TW" dirty="0" lang="en-US"/>
              <a:t>(*) </a:t>
            </a:r>
            <a:r>
              <a:rPr altLang="zh-TW" b="1" dirty="0" lang="en-US"/>
              <a:t>FROM</a:t>
            </a:r>
            <a:r>
              <a:rPr altLang="zh-TW" dirty="0" lang="en-US"/>
              <a:t> orders;</a:t>
            </a:r>
          </a:p>
          <a:p>
            <a:pPr indent="0" marL="0">
              <a:buNone/>
            </a:pPr>
            <a:endParaRPr altLang="zh-TW" dirty="0" lang="en-US"/>
          </a:p>
          <a:p>
            <a:r>
              <a:rPr altLang="zh-TW" b="1" dirty="0" lang="en-US"/>
              <a:t>SELECT</a:t>
            </a:r>
            <a:r>
              <a:rPr altLang="zh-TW" dirty="0" lang="en-US"/>
              <a:t> </a:t>
            </a:r>
            <a:r>
              <a:rPr altLang="zh-TW" b="1" dirty="0" lang="en-US"/>
              <a:t>COUNT</a:t>
            </a:r>
            <a:r>
              <a:rPr altLang="zh-TW" dirty="0" lang="en-US"/>
              <a:t>(Customer) </a:t>
            </a:r>
            <a:r>
              <a:rPr altLang="zh-TW" b="1" dirty="0" lang="en-US"/>
              <a:t>FROM</a:t>
            </a:r>
            <a:r>
              <a:rPr altLang="zh-TW" dirty="0" lang="en-US"/>
              <a:t> orders </a:t>
            </a:r>
            <a:r>
              <a:rPr altLang="zh-TW" b="1" dirty="0" lang="en-US"/>
              <a:t>WHERE</a:t>
            </a:r>
            <a:r>
              <a:rPr altLang="zh-TW" dirty="0" lang="en-US"/>
              <a:t> Customer='</a:t>
            </a:r>
            <a:r>
              <a:rPr dirty="0" lang="zh-TW"/>
              <a:t>張一</a:t>
            </a:r>
            <a:r>
              <a:rPr altLang="zh-TW" dirty="0" lang="en-US"/>
              <a:t>';</a:t>
            </a:r>
            <a:endParaRPr dirty="0" lang="zh-TW"/>
          </a:p>
        </p:txBody>
      </p:sp>
      <p:pic>
        <p:nvPicPr>
          <p:cNvPr descr="畫面剪輯"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6839905" cy="847843"/>
          </a:xfrm>
          <a:prstGeom prst="rect">
            <a:avLst/>
          </a:prstGeom>
        </p:spPr>
      </p:pic>
      <p:pic>
        <p:nvPicPr>
          <p:cNvPr descr="畫面剪輯"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09120"/>
            <a:ext cx="760584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534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Count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b="1" dirty="0" lang="en-US"/>
              <a:t>SELECT</a:t>
            </a:r>
            <a:r>
              <a:rPr altLang="zh-TW" dirty="0" lang="en-US"/>
              <a:t> </a:t>
            </a:r>
            <a:r>
              <a:rPr altLang="zh-TW" b="1" dirty="0" lang="en-US"/>
              <a:t>COUNT</a:t>
            </a:r>
            <a:r>
              <a:rPr altLang="zh-TW" dirty="0" lang="en-US"/>
              <a:t>(</a:t>
            </a:r>
            <a:r>
              <a:rPr altLang="zh-TW" b="1" dirty="0" lang="en-US"/>
              <a:t>DISTINCT</a:t>
            </a:r>
            <a:r>
              <a:rPr altLang="zh-TW" dirty="0" lang="en-US"/>
              <a:t> Customer) </a:t>
            </a:r>
            <a:r>
              <a:rPr altLang="zh-TW" b="1" dirty="0" lang="en-US"/>
              <a:t>FROM</a:t>
            </a:r>
            <a:r>
              <a:rPr altLang="zh-TW" dirty="0" lang="en-US"/>
              <a:t> orders;</a:t>
            </a:r>
            <a:endParaRPr dirty="0" lang="zh-TW"/>
          </a:p>
        </p:txBody>
      </p:sp>
      <p:pic>
        <p:nvPicPr>
          <p:cNvPr descr="畫面剪輯"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73016"/>
            <a:ext cx="8128123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84697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Aggregate (cont.)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zh-TW"/>
              <a:t>請嘗試下列指令</a:t>
            </a:r>
            <a:endParaRPr altLang="zh-TW" dirty="0" lang="en-US"/>
          </a:p>
          <a:p>
            <a:pPr lvl="1"/>
            <a:r>
              <a:rPr altLang="zh-TW" dirty="0" lang="en-US"/>
              <a:t>SELECT count(</a:t>
            </a:r>
            <a:r>
              <a:rPr altLang="zh-TW" dirty="0" err="1" lang="en-US"/>
              <a:t>customerID</a:t>
            </a:r>
            <a:r>
              <a:rPr altLang="zh-TW" dirty="0" lang="en-US"/>
              <a:t>) FROM</a:t>
            </a:r>
            <a:r>
              <a:rPr dirty="0" lang="zh-TW"/>
              <a:t> </a:t>
            </a:r>
            <a:r>
              <a:rPr altLang="zh-TW" dirty="0" lang="en-US"/>
              <a:t>Orders WHERE </a:t>
            </a:r>
            <a:r>
              <a:rPr altLang="zh-TW" dirty="0" err="1" lang="en-US"/>
              <a:t>EmployeeID</a:t>
            </a:r>
            <a:r>
              <a:rPr altLang="zh-TW" dirty="0" lang="en-US"/>
              <a:t>=3; </a:t>
            </a:r>
          </a:p>
          <a:p>
            <a:pPr lvl="1"/>
            <a:r>
              <a:rPr altLang="zh-TW" dirty="0" lang="en-US"/>
              <a:t>SELECT count(distinct </a:t>
            </a:r>
            <a:r>
              <a:rPr altLang="zh-TW" dirty="0" err="1" lang="en-US"/>
              <a:t>customerID</a:t>
            </a:r>
            <a:r>
              <a:rPr altLang="zh-TW" dirty="0" lang="en-US"/>
              <a:t>) FROM</a:t>
            </a:r>
            <a:r>
              <a:rPr dirty="0" lang="zh-TW"/>
              <a:t> </a:t>
            </a:r>
            <a:r>
              <a:rPr altLang="zh-TW" dirty="0" lang="en-US"/>
              <a:t>Orders WHERE </a:t>
            </a:r>
            <a:r>
              <a:rPr altLang="zh-TW" dirty="0" err="1" lang="en-US"/>
              <a:t>EmployeeID</a:t>
            </a:r>
            <a:r>
              <a:rPr altLang="zh-TW" dirty="0" lang="en-US"/>
              <a:t>=3;</a:t>
            </a:r>
          </a:p>
          <a:p>
            <a:pPr lvl="1"/>
            <a:r>
              <a:rPr altLang="zh-TW" dirty="0" lang="en-US"/>
              <a:t>SELECT count(*) FROM</a:t>
            </a:r>
            <a:r>
              <a:rPr dirty="0" lang="zh-TW"/>
              <a:t> </a:t>
            </a:r>
            <a:r>
              <a:rPr altLang="zh-TW" dirty="0" lang="en-US"/>
              <a:t>Orders WHERE </a:t>
            </a:r>
            <a:r>
              <a:rPr altLang="zh-TW" dirty="0" err="1" lang="en-US"/>
              <a:t>EmployeeID</a:t>
            </a:r>
            <a:r>
              <a:rPr altLang="zh-TW" dirty="0" lang="en-US"/>
              <a:t>=3;</a:t>
            </a:r>
          </a:p>
          <a:p>
            <a:pPr lvl="1"/>
            <a:r>
              <a:rPr altLang="zh-TW" dirty="0" lang="en-US"/>
              <a:t>SELECT</a:t>
            </a:r>
            <a:r>
              <a:rPr dirty="0" lang="zh-TW"/>
              <a:t> </a:t>
            </a:r>
            <a:r>
              <a:rPr altLang="zh-TW" dirty="0" lang="en-US"/>
              <a:t>sum(Quantity) FROM </a:t>
            </a:r>
            <a:r>
              <a:rPr altLang="zh-TW" dirty="0" err="1" lang="en-US"/>
              <a:t>OrderDetails</a:t>
            </a:r>
            <a:r>
              <a:rPr altLang="zh-TW" dirty="0" lang="en-US"/>
              <a:t> WHERE </a:t>
            </a:r>
            <a:r>
              <a:rPr altLang="zh-TW" dirty="0" err="1" lang="en-US"/>
              <a:t>ProductID</a:t>
            </a:r>
            <a:r>
              <a:rPr altLang="zh-TW" dirty="0" lang="en-US"/>
              <a:t>=2;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Lab 7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zh-TW"/>
              <a:t>請列出供應商</a:t>
            </a:r>
            <a:r>
              <a:rPr altLang="zh-TW" dirty="0" lang="en-US"/>
              <a:t>1</a:t>
            </a:r>
            <a:r>
              <a:rPr dirty="0" lang="zh-TW"/>
              <a:t>與</a:t>
            </a:r>
            <a:r>
              <a:rPr altLang="zh-TW" dirty="0" lang="en-US"/>
              <a:t>3</a:t>
            </a:r>
            <a:r>
              <a:rPr dirty="0" lang="zh-TW"/>
              <a:t>所提供之全部產品的平均價格</a:t>
            </a:r>
            <a:r>
              <a:rPr altLang="zh-TW" dirty="0" lang="en-US"/>
              <a:t>(Products)</a:t>
            </a:r>
          </a:p>
          <a:p>
            <a:endParaRPr altLang="zh-TW" dirty="0" lang="en-US"/>
          </a:p>
          <a:p>
            <a:endParaRPr altLang="zh-TW" dirty="0" lang="en-US"/>
          </a:p>
          <a:p>
            <a:r>
              <a:rPr dirty="0" lang="zh-TW"/>
              <a:t>請列出雇員</a:t>
            </a:r>
            <a:r>
              <a:rPr altLang="zh-TW" dirty="0" lang="en-US"/>
              <a:t>1</a:t>
            </a:r>
            <a:r>
              <a:rPr dirty="0" lang="zh-TW"/>
              <a:t>至</a:t>
            </a:r>
            <a:r>
              <a:rPr altLang="zh-TW" dirty="0" lang="en-US"/>
              <a:t>5</a:t>
            </a:r>
            <a:r>
              <a:rPr dirty="0" lang="zh-TW"/>
              <a:t>，其曾經締結訂單的之客戶</a:t>
            </a:r>
            <a:r>
              <a:rPr altLang="zh-TW" dirty="0" lang="en-US"/>
              <a:t>(</a:t>
            </a:r>
            <a:r>
              <a:rPr dirty="0" lang="zh-TW"/>
              <a:t>不重複</a:t>
            </a:r>
            <a:r>
              <a:rPr altLang="zh-TW" dirty="0" lang="en-US"/>
              <a:t>)</a:t>
            </a:r>
            <a:r>
              <a:rPr dirty="0" lang="zh-TW"/>
              <a:t>總共有多少位</a:t>
            </a:r>
            <a:r>
              <a:rPr altLang="zh-TW" dirty="0" lang="en-US"/>
              <a:t>(Orders)</a:t>
            </a:r>
          </a:p>
          <a:p>
            <a:endParaRPr dirty="0" lang="zh-TW"/>
          </a:p>
        </p:txBody>
      </p:sp>
      <p:pic>
        <p:nvPicPr>
          <p:cNvPr descr="一張含有 螢幕擷取畫面 的圖片  自動產生的描述" id="5" name="圖片 4">
            <a:extLst>
              <a:ext uri="{FF2B5EF4-FFF2-40B4-BE49-F238E27FC236}">
                <a16:creationId xmlns:a16="http://schemas.microsoft.com/office/drawing/2014/main" id="{07B748B5-DACD-4FAB-9791-4A4AE61DB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780928"/>
            <a:ext cx="5764569" cy="1452314"/>
          </a:xfrm>
          <a:prstGeom prst="rect">
            <a:avLst/>
          </a:prstGeom>
        </p:spPr>
      </p:pic>
      <p:pic>
        <p:nvPicPr>
          <p:cNvPr descr="一張含有 螢幕擷取畫面, 鳥 的圖片  自動產生的描述" id="7" name="圖片 6">
            <a:extLst>
              <a:ext uri="{FF2B5EF4-FFF2-40B4-BE49-F238E27FC236}">
                <a16:creationId xmlns:a16="http://schemas.microsoft.com/office/drawing/2014/main" id="{4EF7AC15-5D3E-40A4-89A8-72D070DF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488073"/>
            <a:ext cx="4302855" cy="132547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0533-CF06-4C90-8B8B-D6BF11DF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NULL</a:t>
            </a:r>
            <a:r>
              <a:rPr dirty="0" lang="zh-TW"/>
              <a:t> </a:t>
            </a:r>
            <a:r>
              <a:rPr altLang="zh-TW" dirty="0" lang="en-US"/>
              <a:t>Values</a:t>
            </a:r>
            <a:endParaRPr dirty="0"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DF8FCA-0544-4E92-89CE-FAA4CDBE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zh-TW"/>
              <a:t>查看欄位是否有任何空值。</a:t>
            </a:r>
            <a:endParaRPr altLang="zh-TW" dirty="0" lang="en-US"/>
          </a:p>
          <a:p>
            <a:r>
              <a:rPr altLang="zh-TW" dirty="0" lang="en-US"/>
              <a:t>SELECT </a:t>
            </a:r>
            <a:r>
              <a:rPr altLang="zh-TW" dirty="0" err="1" i="1" lang="en-US"/>
              <a:t>column_names</a:t>
            </a:r>
            <a:r>
              <a:rPr altLang="zh-TW" dirty="0" i="1" lang="en-US"/>
              <a:t/>
            </a:r>
            <a:br>
              <a:rPr altLang="zh-TW" dirty="0" i="1" lang="en-US"/>
            </a:br>
            <a:r>
              <a:rPr altLang="zh-TW" dirty="0" lang="en-US"/>
              <a:t>FROM </a:t>
            </a:r>
            <a:r>
              <a:rPr altLang="zh-TW" dirty="0" err="1" i="1" lang="en-US"/>
              <a:t>table_name</a:t>
            </a:r>
            <a:r>
              <a:rPr altLang="zh-TW" dirty="0" lang="en-US"/>
              <a:t/>
            </a:r>
            <a:br>
              <a:rPr altLang="zh-TW" dirty="0" lang="en-US"/>
            </a:br>
            <a:r>
              <a:rPr altLang="zh-TW" dirty="0" lang="en-US"/>
              <a:t>WHERE </a:t>
            </a:r>
            <a:r>
              <a:rPr altLang="zh-TW" dirty="0" err="1" i="1" lang="en-US"/>
              <a:t>column_name</a:t>
            </a:r>
            <a:r>
              <a:rPr altLang="zh-TW" dirty="0" lang="en-US"/>
              <a:t> IS NULL;</a:t>
            </a:r>
            <a:endParaRPr dirty="0" lang="zh-TW"/>
          </a:p>
        </p:txBody>
      </p:sp>
    </p:spTree>
    <p:extLst>
      <p:ext uri="{BB962C8B-B14F-4D97-AF65-F5344CB8AC3E}">
        <p14:creationId xmlns:p14="http://schemas.microsoft.com/office/powerpoint/2010/main" val="258448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4EC214-BCEB-4E43-8EE9-E6397D01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924944"/>
            <a:ext cx="7772400" cy="1362075"/>
          </a:xfrm>
        </p:spPr>
        <p:txBody>
          <a:bodyPr numCol="1"/>
          <a:lstStyle/>
          <a:p>
            <a:pPr algn="ctr"/>
            <a:r>
              <a:rPr altLang="zh-TW" dirty="0" lang="en-US"/>
              <a:t>Review</a:t>
            </a:r>
            <a:endParaRPr dirty="0" lang="zh-TW"/>
          </a:p>
        </p:txBody>
      </p:sp>
    </p:spTree>
    <p:extLst>
      <p:ext uri="{BB962C8B-B14F-4D97-AF65-F5344CB8AC3E}">
        <p14:creationId xmlns:p14="http://schemas.microsoft.com/office/powerpoint/2010/main" val="2485355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D9FDE-2AC4-422D-B048-F4D4C683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NULL</a:t>
            </a:r>
            <a:r>
              <a:rPr dirty="0" lang="zh-TW"/>
              <a:t> </a:t>
            </a:r>
            <a:r>
              <a:rPr altLang="zh-TW" dirty="0" lang="en-US"/>
              <a:t>Values</a:t>
            </a:r>
            <a:endParaRPr dirty="0"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DA76F7-7939-4FBC-B0AA-3CC6D0E3B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dirty="0" lang="en-US"/>
              <a:t>Try it</a:t>
            </a:r>
          </a:p>
          <a:p>
            <a:r>
              <a:rPr altLang="zh-TW" dirty="0" lang="en-US"/>
              <a:t>SELECT </a:t>
            </a:r>
            <a:r>
              <a:rPr altLang="zh-TW" dirty="0" err="1" lang="en-US"/>
              <a:t>CustomerName</a:t>
            </a:r>
            <a:r>
              <a:rPr altLang="zh-TW" dirty="0" lang="en-US"/>
              <a:t>, </a:t>
            </a:r>
            <a:r>
              <a:rPr altLang="zh-TW" dirty="0" err="1" lang="en-US"/>
              <a:t>ContactName</a:t>
            </a:r>
            <a:r>
              <a:rPr altLang="zh-TW" dirty="0" lang="en-US"/>
              <a:t>, Address</a:t>
            </a:r>
            <a:br>
              <a:rPr altLang="zh-TW" dirty="0" lang="en-US"/>
            </a:br>
            <a:r>
              <a:rPr altLang="zh-TW" dirty="0" lang="en-US"/>
              <a:t>FROM Customers</a:t>
            </a:r>
            <a:br>
              <a:rPr altLang="zh-TW" dirty="0" lang="en-US"/>
            </a:br>
            <a:r>
              <a:rPr altLang="zh-TW" dirty="0" lang="en-US"/>
              <a:t>WHERE Address IS NULL;</a:t>
            </a:r>
            <a:endParaRPr dirty="0" lang="zh-TW"/>
          </a:p>
        </p:txBody>
      </p:sp>
    </p:spTree>
    <p:extLst>
      <p:ext uri="{BB962C8B-B14F-4D97-AF65-F5344CB8AC3E}">
        <p14:creationId xmlns:p14="http://schemas.microsoft.com/office/powerpoint/2010/main" val="1320440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B4CBE-73B9-4647-8A7A-5671C053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Lab8</a:t>
            </a:r>
            <a:endParaRPr dirty="0"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AC4DCF-D577-4FD5-9D5B-8876CC0D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dirty="0" lang="en-US"/>
              <a:t>1. </a:t>
            </a:r>
            <a:r>
              <a:rPr dirty="0" lang="zh-TW"/>
              <a:t>查看</a:t>
            </a:r>
            <a:r>
              <a:rPr altLang="zh-TW" dirty="0" err="1" lang="en-US"/>
              <a:t>OrderDetails</a:t>
            </a:r>
            <a:r>
              <a:rPr dirty="0" lang="zh-TW"/>
              <a:t>中是否有任何產品</a:t>
            </a:r>
            <a:r>
              <a:rPr altLang="zh-TW" dirty="0" lang="en-US"/>
              <a:t>ID</a:t>
            </a:r>
            <a:r>
              <a:rPr dirty="0" lang="zh-TW"/>
              <a:t>有遺失值的</a:t>
            </a:r>
            <a:endParaRPr altLang="zh-TW" dirty="0" lang="en-US"/>
          </a:p>
          <a:p>
            <a:r>
              <a:rPr altLang="zh-TW" dirty="0" lang="en-US"/>
              <a:t>2.</a:t>
            </a:r>
            <a:r>
              <a:rPr dirty="0" lang="zh-TW"/>
              <a:t> 從</a:t>
            </a:r>
            <a:r>
              <a:rPr altLang="zh-TW" dirty="0" lang="en-US"/>
              <a:t>Suppliers</a:t>
            </a:r>
            <a:r>
              <a:rPr dirty="0" lang="zh-TW"/>
              <a:t>中列出沒有國家缺失值的</a:t>
            </a:r>
            <a:r>
              <a:rPr altLang="zh-TW" dirty="0" err="1" lang="en-US"/>
              <a:t>SupplierName</a:t>
            </a:r>
            <a:r>
              <a:rPr dirty="0" lang="zh-TW"/>
              <a:t>及</a:t>
            </a:r>
            <a:r>
              <a:rPr altLang="zh-TW" dirty="0" lang="en-US"/>
              <a:t> Address</a:t>
            </a:r>
            <a:endParaRPr dirty="0" lang="zh-TW"/>
          </a:p>
        </p:txBody>
      </p:sp>
    </p:spTree>
    <p:extLst>
      <p:ext uri="{BB962C8B-B14F-4D97-AF65-F5344CB8AC3E}">
        <p14:creationId xmlns:p14="http://schemas.microsoft.com/office/powerpoint/2010/main" val="1729720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8A2D0C-5453-46AC-9D7D-7FE12782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SQL SELECT TOP</a:t>
            </a:r>
            <a:endParaRPr dirty="0"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0A733D-FFB3-445F-A48C-860B004F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dirty="0" lang="en-US"/>
              <a:t>SQL TOP</a:t>
            </a:r>
            <a:r>
              <a:rPr dirty="0" lang="zh-TW"/>
              <a:t>子句用於從表中獲取一個</a:t>
            </a:r>
            <a:r>
              <a:rPr altLang="zh-TW" dirty="0" lang="en-US"/>
              <a:t>TOP N</a:t>
            </a:r>
            <a:r>
              <a:rPr dirty="0" lang="zh-TW"/>
              <a:t>數字或</a:t>
            </a:r>
            <a:r>
              <a:rPr altLang="zh-TW" dirty="0" lang="en-US"/>
              <a:t>X%</a:t>
            </a:r>
            <a:r>
              <a:rPr dirty="0" lang="zh-TW"/>
              <a:t>的紀錄。</a:t>
            </a:r>
            <a:endParaRPr altLang="zh-TW" dirty="0" lang="en-US"/>
          </a:p>
          <a:p>
            <a:r>
              <a:rPr altLang="zh-TW" dirty="0" err="1" lang="en-US"/>
              <a:t>Mysql</a:t>
            </a:r>
            <a:r>
              <a:rPr dirty="0" lang="zh-TW"/>
              <a:t>使用</a:t>
            </a:r>
            <a:r>
              <a:rPr altLang="zh-TW" dirty="0" lang="en-US"/>
              <a:t>limit</a:t>
            </a:r>
            <a:r>
              <a:rPr dirty="0" lang="zh-TW"/>
              <a:t>子句來獲取紀錄。</a:t>
            </a:r>
          </a:p>
        </p:txBody>
      </p:sp>
    </p:spTree>
    <p:extLst>
      <p:ext uri="{BB962C8B-B14F-4D97-AF65-F5344CB8AC3E}">
        <p14:creationId xmlns:p14="http://schemas.microsoft.com/office/powerpoint/2010/main" val="3210088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9873F-D7CE-4ED5-9BF0-A79F59A3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SQL SELECT TOP</a:t>
            </a:r>
            <a:endParaRPr dirty="0"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3040A-BCC2-47AE-BC27-099329BC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dirty="0" lang="en-US"/>
              <a:t>SELECT TOP </a:t>
            </a:r>
            <a:r>
              <a:rPr altLang="zh-TW" dirty="0" err="1" lang="en-US"/>
              <a:t>number|percent</a:t>
            </a:r>
            <a:r>
              <a:rPr altLang="zh-TW" dirty="0" lang="en-US"/>
              <a:t> </a:t>
            </a:r>
            <a:r>
              <a:rPr altLang="zh-TW" dirty="0" err="1" lang="en-US"/>
              <a:t>column_names</a:t>
            </a:r>
            <a:r>
              <a:rPr altLang="zh-TW" dirty="0" lang="en-US"/>
              <a:t>(s) From </a:t>
            </a:r>
            <a:r>
              <a:rPr altLang="zh-TW" dirty="0" err="1" lang="en-US"/>
              <a:t>table_name</a:t>
            </a:r>
            <a:r>
              <a:rPr altLang="zh-TW" dirty="0" lang="en-US"/>
              <a:t> WHERE [condition]</a:t>
            </a:r>
          </a:p>
          <a:p>
            <a:endParaRPr altLang="zh-TW" dirty="0" lang="en-US"/>
          </a:p>
        </p:txBody>
      </p:sp>
      <p:pic>
        <p:nvPicPr>
          <p:cNvPr descr="一張含有 文字 的圖片  自動產生的描述" id="6" name="圖片 5">
            <a:extLst>
              <a:ext uri="{FF2B5EF4-FFF2-40B4-BE49-F238E27FC236}">
                <a16:creationId xmlns:a16="http://schemas.microsoft.com/office/drawing/2014/main" id="{B8677911-0F40-403E-9820-34339C5DC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244417"/>
            <a:ext cx="5400600" cy="302960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5FBF7DC-45D2-40C7-B3D6-41CEAADCA4CC}"/>
              </a:ext>
            </a:extLst>
          </p:cNvPr>
          <p:cNvSpPr txBox="1"/>
          <p:nvPr/>
        </p:nvSpPr>
        <p:spPr>
          <a:xfrm>
            <a:off x="2555776" y="6274023"/>
            <a:ext cx="3384376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altLang="zh-TW" dirty="0" lang="en-US"/>
              <a:t>CUSTOMERS</a:t>
            </a:r>
            <a:endParaRPr dirty="0" lang="zh-TW"/>
          </a:p>
        </p:txBody>
      </p:sp>
    </p:spTree>
    <p:extLst>
      <p:ext uri="{BB962C8B-B14F-4D97-AF65-F5344CB8AC3E}">
        <p14:creationId xmlns:p14="http://schemas.microsoft.com/office/powerpoint/2010/main" val="3231189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DB4D7-348C-4C9C-814F-F217863D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SQL SELECT TOP</a:t>
            </a:r>
            <a:endParaRPr dirty="0"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961AC6-1E7D-49E9-BE6A-8B93F5DA2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zh-TW"/>
              <a:t>選取前三筆資料的紀錄</a:t>
            </a:r>
            <a:endParaRPr altLang="zh-TW" dirty="0" lang="en-US"/>
          </a:p>
          <a:p>
            <a:r>
              <a:rPr altLang="zh-TW" dirty="0" lang="en-US"/>
              <a:t>SELECT TOP 3 * FROM CUSTOMERS;</a:t>
            </a:r>
            <a:endParaRPr dirty="0" lang="zh-TW"/>
          </a:p>
        </p:txBody>
      </p:sp>
      <p:pic>
        <p:nvPicPr>
          <p:cNvPr descr="一張含有 螢幕擷取畫面 的圖片  自動產生的描述" id="6" name="圖片 5">
            <a:extLst>
              <a:ext uri="{FF2B5EF4-FFF2-40B4-BE49-F238E27FC236}">
                <a16:creationId xmlns:a16="http://schemas.microsoft.com/office/drawing/2014/main" id="{1785DA43-A72D-4D6A-9B61-02C3E78AA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57" y="3356992"/>
            <a:ext cx="6681485" cy="238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23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F877D-2CE8-4E32-8180-37FD6764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SQL SELECT TOP</a:t>
            </a:r>
            <a:endParaRPr dirty="0"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37CCD5-7C49-48DD-8133-AA3E0D1A9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dirty="0" lang="en-US"/>
              <a:t>SELECT * FROM CUSTOMERS</a:t>
            </a:r>
            <a:r>
              <a:rPr dirty="0" lang="zh-TW"/>
              <a:t> </a:t>
            </a:r>
            <a:r>
              <a:rPr altLang="zh-TW" dirty="0" lang="en-US"/>
              <a:t>LIMIT</a:t>
            </a:r>
            <a:r>
              <a:rPr dirty="0" lang="zh-TW"/>
              <a:t> </a:t>
            </a:r>
            <a:r>
              <a:rPr altLang="zh-TW" dirty="0" lang="en-US"/>
              <a:t>3;</a:t>
            </a:r>
          </a:p>
          <a:p>
            <a:endParaRPr dirty="0" lang="zh-TW"/>
          </a:p>
          <a:p>
            <a:endParaRPr dirty="0" lang="zh-TW"/>
          </a:p>
        </p:txBody>
      </p:sp>
      <p:pic>
        <p:nvPicPr>
          <p:cNvPr descr="一張含有 螢幕擷取畫面 的圖片  自動產生的描述" id="5" name="圖片 4">
            <a:extLst>
              <a:ext uri="{FF2B5EF4-FFF2-40B4-BE49-F238E27FC236}">
                <a16:creationId xmlns:a16="http://schemas.microsoft.com/office/drawing/2014/main" id="{513CBF02-2F1A-4370-A292-2B28F4675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80928"/>
            <a:ext cx="6681485" cy="238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ADEC9D-1F32-4F52-99BE-28A620D8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LAB 9</a:t>
            </a:r>
            <a:endParaRPr dirty="0"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D69A83-F1DF-4A19-90AA-35C3A154A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zh-TW"/>
              <a:t>查看前五筆顧客中住在德國的顧客姓名以及地址。</a:t>
            </a:r>
            <a:endParaRPr altLang="zh-TW" dirty="0" lang="en-US"/>
          </a:p>
          <a:p>
            <a:endParaRPr dirty="0" lang="zh-TW"/>
          </a:p>
        </p:txBody>
      </p:sp>
    </p:spTree>
    <p:extLst>
      <p:ext uri="{BB962C8B-B14F-4D97-AF65-F5344CB8AC3E}">
        <p14:creationId xmlns:p14="http://schemas.microsoft.com/office/powerpoint/2010/main" val="383918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GROUP</a:t>
            </a:r>
            <a:r>
              <a:rPr dirty="0" lang="zh-TW"/>
              <a:t> </a:t>
            </a:r>
            <a:r>
              <a:rPr altLang="zh-TW" dirty="0" lang="en-US"/>
              <a:t>BY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r>
              <a:rPr altLang="zh-TW" dirty="0" lang="en-US"/>
              <a:t>GROUP BY </a:t>
            </a:r>
            <a:r>
              <a:rPr dirty="0" lang="zh-TW"/>
              <a:t>敘述句搭配 </a:t>
            </a:r>
            <a:r>
              <a:rPr altLang="zh-TW" dirty="0" lang="en-US"/>
              <a:t>(aggregation function) </a:t>
            </a:r>
            <a:r>
              <a:rPr dirty="0" lang="zh-TW"/>
              <a:t>使用，是用來將查詢結果中</a:t>
            </a:r>
            <a:r>
              <a:rPr dirty="0" lang="zh-TW">
                <a:solidFill>
                  <a:srgbClr val="FF0000"/>
                </a:solidFill>
              </a:rPr>
              <a:t>特定欄位值相同的資料分為若干個群組</a:t>
            </a:r>
            <a:r>
              <a:rPr dirty="0" lang="zh-TW"/>
              <a:t>，而每一個群組都會傳回一個資料列。若沒有使用 </a:t>
            </a:r>
            <a:r>
              <a:rPr altLang="zh-TW" dirty="0" lang="en-US"/>
              <a:t>GROUP BY</a:t>
            </a:r>
            <a:r>
              <a:rPr dirty="0" lang="zh-TW"/>
              <a:t>，聚合函數針對一個 </a:t>
            </a:r>
            <a:r>
              <a:rPr altLang="zh-TW" dirty="0" lang="en-US"/>
              <a:t>SELECT </a:t>
            </a:r>
            <a:r>
              <a:rPr dirty="0" lang="zh-TW"/>
              <a:t>查詢，只會返回一個彙總值。</a:t>
            </a:r>
            <a:endParaRPr altLang="zh-TW" dirty="0" lang="en-US"/>
          </a:p>
          <a:p>
            <a:r>
              <a:rPr altLang="zh-TW" dirty="0" lang="en-US"/>
              <a:t>aggregation function</a:t>
            </a:r>
            <a:r>
              <a:rPr dirty="0" lang="zh-TW"/>
              <a:t>指的也就是 </a:t>
            </a:r>
            <a:r>
              <a:rPr altLang="zh-TW" dirty="0" lang="en-US"/>
              <a:t>AVG()</a:t>
            </a:r>
            <a:r>
              <a:rPr dirty="0" lang="zh-TW"/>
              <a:t>、</a:t>
            </a:r>
            <a:r>
              <a:rPr altLang="zh-TW" dirty="0" lang="en-US"/>
              <a:t>COUNT()</a:t>
            </a:r>
            <a:r>
              <a:rPr dirty="0" lang="zh-TW"/>
              <a:t>、</a:t>
            </a:r>
            <a:r>
              <a:rPr altLang="zh-TW" dirty="0" lang="en-US"/>
              <a:t>MAX()</a:t>
            </a:r>
            <a:r>
              <a:rPr dirty="0" lang="zh-TW"/>
              <a:t>、</a:t>
            </a:r>
            <a:r>
              <a:rPr altLang="zh-TW" dirty="0" lang="en-US"/>
              <a:t>MIN()</a:t>
            </a:r>
            <a:r>
              <a:rPr dirty="0" lang="zh-TW"/>
              <a:t>、</a:t>
            </a:r>
            <a:r>
              <a:rPr altLang="zh-TW" dirty="0" lang="en-US"/>
              <a:t>SUM() </a:t>
            </a:r>
            <a:r>
              <a:rPr dirty="0" lang="zh-TW"/>
              <a:t>等這些內建函數。</a:t>
            </a:r>
          </a:p>
        </p:txBody>
      </p:sp>
    </p:spTree>
    <p:extLst>
      <p:ext uri="{BB962C8B-B14F-4D97-AF65-F5344CB8AC3E}">
        <p14:creationId xmlns:p14="http://schemas.microsoft.com/office/powerpoint/2010/main" val="3728253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GROUP</a:t>
            </a:r>
            <a:r>
              <a:rPr dirty="0" lang="zh-TW"/>
              <a:t> </a:t>
            </a:r>
            <a:r>
              <a:rPr altLang="zh-TW" dirty="0" lang="en-US"/>
              <a:t>BY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b="1" dirty="0" lang="en-US"/>
              <a:t>SELECT</a:t>
            </a:r>
            <a:r>
              <a:rPr altLang="zh-TW" dirty="0" lang="en-US"/>
              <a:t> </a:t>
            </a:r>
            <a:r>
              <a:rPr altLang="zh-TW" dirty="0" err="1" lang="en-US"/>
              <a:t>column_name</a:t>
            </a:r>
            <a:r>
              <a:rPr altLang="zh-TW" dirty="0" lang="en-US"/>
              <a:t>(s), </a:t>
            </a:r>
            <a:r>
              <a:rPr altLang="zh-TW" dirty="0" err="1" lang="en-US"/>
              <a:t>aggregate_function</a:t>
            </a:r>
            <a:r>
              <a:rPr altLang="zh-TW" dirty="0" lang="en-US"/>
              <a:t>(</a:t>
            </a:r>
            <a:r>
              <a:rPr altLang="zh-TW" dirty="0" err="1" lang="en-US"/>
              <a:t>column_name</a:t>
            </a:r>
            <a:r>
              <a:rPr altLang="zh-TW" dirty="0" lang="en-US"/>
              <a:t>) </a:t>
            </a:r>
            <a:r>
              <a:rPr altLang="zh-TW" b="1" dirty="0" lang="en-US"/>
              <a:t>FROM</a:t>
            </a:r>
            <a:r>
              <a:rPr altLang="zh-TW" dirty="0" lang="en-US"/>
              <a:t> </a:t>
            </a:r>
            <a:r>
              <a:rPr altLang="zh-TW" dirty="0" err="1" lang="en-US"/>
              <a:t>table_name</a:t>
            </a:r>
            <a:r>
              <a:rPr altLang="zh-TW" dirty="0" lang="en-US"/>
              <a:t> </a:t>
            </a:r>
            <a:r>
              <a:rPr altLang="zh-TW" b="1" dirty="0" lang="en-US"/>
              <a:t>WHERE</a:t>
            </a:r>
            <a:r>
              <a:rPr altLang="zh-TW" dirty="0" lang="en-US"/>
              <a:t> </a:t>
            </a:r>
            <a:r>
              <a:rPr altLang="zh-TW" dirty="0" err="1" lang="en-US"/>
              <a:t>column_name</a:t>
            </a:r>
            <a:r>
              <a:rPr altLang="zh-TW" dirty="0" lang="en-US"/>
              <a:t> </a:t>
            </a:r>
            <a:r>
              <a:rPr altLang="zh-TW" b="1" dirty="0" lang="en-US"/>
              <a:t>operator</a:t>
            </a:r>
            <a:r>
              <a:rPr altLang="zh-TW" dirty="0" lang="en-US"/>
              <a:t> </a:t>
            </a:r>
            <a:r>
              <a:rPr altLang="zh-TW" b="1" dirty="0" lang="en-US"/>
              <a:t>value</a:t>
            </a:r>
            <a:r>
              <a:rPr altLang="zh-TW" dirty="0" lang="en-US"/>
              <a:t> </a:t>
            </a:r>
            <a:r>
              <a:rPr altLang="zh-TW" b="1" dirty="0" lang="en-US"/>
              <a:t>GROUP</a:t>
            </a:r>
            <a:r>
              <a:rPr altLang="zh-TW" dirty="0" lang="en-US"/>
              <a:t> </a:t>
            </a:r>
            <a:r>
              <a:rPr altLang="zh-TW" b="1" dirty="0" lang="en-US"/>
              <a:t>BY</a:t>
            </a:r>
            <a:r>
              <a:rPr altLang="zh-TW" dirty="0" lang="en-US"/>
              <a:t> column_name1, column_name2...;</a:t>
            </a:r>
            <a:endParaRPr dirty="0" lang="zh-TW"/>
          </a:p>
        </p:txBody>
      </p:sp>
    </p:spTree>
    <p:extLst>
      <p:ext uri="{BB962C8B-B14F-4D97-AF65-F5344CB8AC3E}">
        <p14:creationId xmlns:p14="http://schemas.microsoft.com/office/powerpoint/2010/main" val="967002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GROUP</a:t>
            </a:r>
            <a:r>
              <a:rPr dirty="0" lang="zh-TW"/>
              <a:t> </a:t>
            </a:r>
            <a:r>
              <a:rPr altLang="zh-TW" dirty="0" lang="en-US"/>
              <a:t>BY</a:t>
            </a:r>
            <a:endParaRPr dirty="0" lang="zh-TW"/>
          </a:p>
        </p:txBody>
      </p:sp>
      <p:pic>
        <p:nvPicPr>
          <p:cNvPr descr="畫面剪輯" id="4" name="內容版面配置區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66739"/>
            <a:ext cx="8070962" cy="2902421"/>
          </a:xfrm>
        </p:spPr>
      </p:pic>
      <p:sp>
        <p:nvSpPr>
          <p:cNvPr id="5" name="文字方塊 4"/>
          <p:cNvSpPr txBox="1"/>
          <p:nvPr/>
        </p:nvSpPr>
        <p:spPr>
          <a:xfrm>
            <a:off x="1763688" y="4869160"/>
            <a:ext cx="5256584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altLang="zh-TW" dirty="0" lang="en-US"/>
              <a:t> orders</a:t>
            </a:r>
            <a:endParaRPr dirty="0" lang="zh-TW"/>
          </a:p>
        </p:txBody>
      </p:sp>
    </p:spTree>
    <p:extLst>
      <p:ext uri="{BB962C8B-B14F-4D97-AF65-F5344CB8AC3E}">
        <p14:creationId xmlns:p14="http://schemas.microsoft.com/office/powerpoint/2010/main" val="248819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B99B95-0A65-46DD-9C4D-4F400014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SELECT </a:t>
            </a:r>
            <a:r>
              <a:rPr dirty="0" lang="zh-TW"/>
              <a:t>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98FDBD-E0F3-410E-BDBA-FDD3A557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dirty="0" lang="en-US"/>
              <a:t>SELECT * FROM customers;</a:t>
            </a:r>
          </a:p>
          <a:p>
            <a:r>
              <a:rPr altLang="zh-TW" dirty="0" lang="en-US"/>
              <a:t>SELECT C_ID FROM customers;</a:t>
            </a:r>
          </a:p>
          <a:p>
            <a:endParaRPr dirty="0" lang="zh-TW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E8E7197-77AA-4E9F-A9F5-A1A8CE2D0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74" y="3212976"/>
            <a:ext cx="8428014" cy="254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04351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GROUP</a:t>
            </a:r>
            <a:r>
              <a:rPr dirty="0" lang="zh-TW"/>
              <a:t> </a:t>
            </a:r>
            <a:r>
              <a:rPr altLang="zh-TW" dirty="0" lang="en-US"/>
              <a:t>BY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b="1" dirty="0" lang="zh-TW"/>
              <a:t>查看每一個顧客的總花費是多少</a:t>
            </a:r>
            <a:endParaRPr altLang="zh-TW" b="1" dirty="0" lang="en-US"/>
          </a:p>
          <a:p>
            <a:r>
              <a:rPr altLang="zh-TW" b="1" dirty="0" lang="en-US"/>
              <a:t>SELECT</a:t>
            </a:r>
            <a:r>
              <a:rPr altLang="zh-TW" dirty="0" lang="en-US"/>
              <a:t> Customer, </a:t>
            </a:r>
            <a:r>
              <a:rPr altLang="zh-TW" b="1" dirty="0" lang="en-US"/>
              <a:t>SUM</a:t>
            </a:r>
            <a:r>
              <a:rPr altLang="zh-TW" dirty="0" lang="en-US"/>
              <a:t>(Price) </a:t>
            </a:r>
            <a:r>
              <a:rPr altLang="zh-TW" b="1" dirty="0" lang="en-US"/>
              <a:t>FROM</a:t>
            </a:r>
            <a:r>
              <a:rPr altLang="zh-TW" dirty="0" lang="en-US"/>
              <a:t> orders </a:t>
            </a:r>
            <a:r>
              <a:rPr altLang="zh-TW" b="1" dirty="0" lang="en-US"/>
              <a:t>GROUP</a:t>
            </a:r>
            <a:r>
              <a:rPr altLang="zh-TW" dirty="0" lang="en-US"/>
              <a:t> </a:t>
            </a:r>
            <a:r>
              <a:rPr altLang="zh-TW" b="1" dirty="0" lang="en-US"/>
              <a:t>BY</a:t>
            </a:r>
            <a:r>
              <a:rPr altLang="zh-TW" dirty="0" lang="en-US"/>
              <a:t> Customer;</a:t>
            </a:r>
            <a:endParaRPr dirty="0" lang="zh-TW"/>
          </a:p>
        </p:txBody>
      </p:sp>
      <p:pic>
        <p:nvPicPr>
          <p:cNvPr descr="畫面剪輯"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71" y="3876873"/>
            <a:ext cx="806872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18477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Aggregate (more...)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dirty="0" lang="zh-TW"/>
              <a:t>假如想要對所有供應商、對所有雇員做彙整呢？</a:t>
            </a:r>
            <a:endParaRPr altLang="zh-TW" dirty="0" lang="en-US"/>
          </a:p>
          <a:p>
            <a:r>
              <a:rPr dirty="0" lang="zh-TW"/>
              <a:t>請嘗試下列指令</a:t>
            </a:r>
            <a:endParaRPr altLang="zh-TW" dirty="0" lang="en-US"/>
          </a:p>
          <a:p>
            <a:pPr lvl="1"/>
            <a:r>
              <a:rPr altLang="zh-TW" dirty="0" lang="en-US"/>
              <a:t>SELECT </a:t>
            </a:r>
            <a:r>
              <a:rPr altLang="zh-TW" dirty="0" err="1" lang="en-US"/>
              <a:t>SupplierID</a:t>
            </a:r>
            <a:r>
              <a:rPr altLang="zh-TW" dirty="0" lang="en-US"/>
              <a:t>, </a:t>
            </a:r>
            <a:r>
              <a:rPr altLang="zh-TW" dirty="0" err="1" lang="en-US"/>
              <a:t>avg</a:t>
            </a:r>
            <a:r>
              <a:rPr altLang="zh-TW" dirty="0" lang="en-US"/>
              <a:t>(price) FROM Products</a:t>
            </a:r>
            <a:r>
              <a:rPr dirty="0" lang="zh-TW"/>
              <a:t> </a:t>
            </a:r>
            <a:r>
              <a:rPr altLang="zh-TW" dirty="0" lang="en-US"/>
              <a:t>GROUP</a:t>
            </a:r>
            <a:r>
              <a:rPr dirty="0" lang="zh-TW"/>
              <a:t> </a:t>
            </a:r>
            <a:r>
              <a:rPr altLang="zh-TW" dirty="0" lang="en-US"/>
              <a:t>BY</a:t>
            </a:r>
            <a:r>
              <a:rPr dirty="0" lang="zh-TW"/>
              <a:t> </a:t>
            </a:r>
            <a:r>
              <a:rPr altLang="zh-TW" dirty="0" err="1" lang="en-US"/>
              <a:t>SupplierID</a:t>
            </a:r>
            <a:r>
              <a:rPr altLang="zh-TW" dirty="0" lang="en-US"/>
              <a:t>;</a:t>
            </a:r>
          </a:p>
          <a:p>
            <a:pPr lvl="1"/>
            <a:r>
              <a:rPr altLang="zh-TW" dirty="0" lang="en-US"/>
              <a:t>SELECT </a:t>
            </a:r>
            <a:r>
              <a:rPr altLang="zh-TW" dirty="0" err="1" lang="en-US"/>
              <a:t>EmployeeID</a:t>
            </a:r>
            <a:r>
              <a:rPr altLang="zh-TW" dirty="0" lang="en-US"/>
              <a:t>, count(distinct </a:t>
            </a:r>
            <a:r>
              <a:rPr altLang="zh-TW" dirty="0" err="1" lang="en-US"/>
              <a:t>CustomerID</a:t>
            </a:r>
            <a:r>
              <a:rPr altLang="zh-TW" dirty="0" lang="en-US"/>
              <a:t>) FROM Orders GROUP BY </a:t>
            </a:r>
            <a:r>
              <a:rPr altLang="zh-TW" dirty="0" err="1" lang="en-US"/>
              <a:t>EmployeeID</a:t>
            </a:r>
            <a:r>
              <a:rPr altLang="zh-TW" dirty="0" lang="en-US"/>
              <a:t>;</a:t>
            </a:r>
            <a:endParaRPr dirty="0" lang="zh-TW"/>
          </a:p>
          <a:p>
            <a:pPr lvl="1"/>
            <a:endParaRPr dirty="0" lang="zh-TW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Lab 10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zh-TW"/>
              <a:t>試列出各項商品分別的總銷售量</a:t>
            </a:r>
            <a:r>
              <a:rPr altLang="zh-TW" dirty="0" lang="en-US"/>
              <a:t>(</a:t>
            </a:r>
            <a:r>
              <a:rPr altLang="zh-TW" dirty="0" err="1" lang="en-US"/>
              <a:t>OrderDetails</a:t>
            </a:r>
            <a:r>
              <a:rPr altLang="zh-TW" dirty="0" lang="en-US"/>
              <a:t>)</a:t>
            </a:r>
            <a:endParaRPr dirty="0" lang="zh-TW"/>
          </a:p>
        </p:txBody>
      </p:sp>
      <p:pic>
        <p:nvPicPr>
          <p:cNvPr descr="畫面剪輯"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24944"/>
            <a:ext cx="8064896" cy="2899252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Aggregate (more.)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zh-TW"/>
              <a:t>請嘗試下列指令</a:t>
            </a:r>
            <a:endParaRPr altLang="zh-TW" dirty="0" lang="en-US"/>
          </a:p>
          <a:p>
            <a:r>
              <a:rPr altLang="zh-TW" dirty="0" lang="en-US"/>
              <a:t>SELECT</a:t>
            </a:r>
            <a:r>
              <a:rPr dirty="0" lang="zh-TW"/>
              <a:t> </a:t>
            </a:r>
            <a:r>
              <a:rPr altLang="zh-TW" dirty="0" err="1" lang="en-US"/>
              <a:t>CustomerID</a:t>
            </a:r>
            <a:r>
              <a:rPr altLang="zh-TW" dirty="0" lang="en-US"/>
              <a:t>, </a:t>
            </a:r>
            <a:r>
              <a:rPr altLang="zh-TW" dirty="0" err="1" lang="en-US"/>
              <a:t>EmployeeID</a:t>
            </a:r>
            <a:r>
              <a:rPr altLang="zh-TW" dirty="0" lang="en-US"/>
              <a:t>, count(*) as </a:t>
            </a:r>
            <a:r>
              <a:rPr altLang="zh-TW" dirty="0" err="1" lang="en-US"/>
              <a:t>num_trans</a:t>
            </a:r>
            <a:r>
              <a:rPr altLang="zh-TW" dirty="0" lang="en-US"/>
              <a:t> FROM Orders GROUP BY </a:t>
            </a:r>
            <a:r>
              <a:rPr altLang="zh-TW" dirty="0" err="1" lang="en-US"/>
              <a:t>CustomerID</a:t>
            </a:r>
            <a:r>
              <a:rPr altLang="zh-TW" dirty="0" lang="en-US"/>
              <a:t>, </a:t>
            </a:r>
            <a:r>
              <a:rPr altLang="zh-TW" dirty="0" err="1" lang="en-US"/>
              <a:t>EmployeeID</a:t>
            </a:r>
            <a:r>
              <a:rPr altLang="zh-TW" dirty="0" lang="en-US"/>
              <a:t>;</a:t>
            </a:r>
            <a:endParaRPr dirty="0" lang="zh-TW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24DA0-B682-4750-B5AA-2F34A12B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Alias(AS)</a:t>
            </a:r>
            <a:endParaRPr dirty="0"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206C8C-9454-44D4-A134-5D4F15EBC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r>
              <a:rPr dirty="0" lang="zh-TW"/>
              <a:t>在 </a:t>
            </a:r>
            <a:r>
              <a:rPr altLang="zh-TW" dirty="0" lang="en-US"/>
              <a:t>SQL </a:t>
            </a:r>
            <a:r>
              <a:rPr dirty="0" lang="zh-TW"/>
              <a:t>中我們可以替資料表或欄位名稱取一個別名 </a:t>
            </a:r>
            <a:r>
              <a:rPr altLang="zh-TW" dirty="0" lang="en-US"/>
              <a:t>(Alias)</a:t>
            </a:r>
            <a:r>
              <a:rPr dirty="0" lang="zh-TW"/>
              <a:t>，這可以使名稱複雜的 </a:t>
            </a:r>
            <a:r>
              <a:rPr altLang="zh-TW" dirty="0" lang="en-US"/>
              <a:t>SQL </a:t>
            </a:r>
            <a:r>
              <a:rPr dirty="0" lang="zh-TW"/>
              <a:t>查詢語句更易讀且可以有更直觀的查詢結果。</a:t>
            </a:r>
            <a:endParaRPr altLang="zh-TW" dirty="0" lang="en-US"/>
          </a:p>
          <a:p>
            <a:r>
              <a:rPr altLang="zh-TW" b="1" dirty="0" lang="en-US"/>
              <a:t>SELECT</a:t>
            </a:r>
            <a:r>
              <a:rPr altLang="zh-TW" dirty="0" lang="en-US"/>
              <a:t> </a:t>
            </a:r>
            <a:r>
              <a:rPr altLang="zh-TW" dirty="0" err="1" lang="en-US"/>
              <a:t>table_column</a:t>
            </a:r>
            <a:r>
              <a:rPr altLang="zh-TW" dirty="0" lang="en-US"/>
              <a:t> </a:t>
            </a:r>
            <a:r>
              <a:rPr altLang="zh-TW" b="1" dirty="0" lang="en-US"/>
              <a:t>AS</a:t>
            </a:r>
            <a:r>
              <a:rPr altLang="zh-TW" dirty="0" lang="en-US"/>
              <a:t> </a:t>
            </a:r>
            <a:r>
              <a:rPr altLang="zh-TW" dirty="0" err="1" lang="en-US"/>
              <a:t>alias_name</a:t>
            </a:r>
            <a:r>
              <a:rPr altLang="zh-TW" dirty="0" lang="en-US"/>
              <a:t> </a:t>
            </a:r>
            <a:r>
              <a:rPr altLang="zh-TW" b="1" dirty="0" lang="en-US"/>
              <a:t>FROM</a:t>
            </a:r>
            <a:r>
              <a:rPr altLang="zh-TW" dirty="0" lang="en-US"/>
              <a:t> </a:t>
            </a:r>
            <a:r>
              <a:rPr altLang="zh-TW" dirty="0" err="1" lang="en-US"/>
              <a:t>table_name</a:t>
            </a:r>
            <a:r>
              <a:rPr altLang="zh-TW" dirty="0" lang="en-US"/>
              <a:t>;</a:t>
            </a:r>
          </a:p>
          <a:p>
            <a:r>
              <a:rPr dirty="0" lang="zh-TW"/>
              <a:t>這樣顯示出來的畫面，就是</a:t>
            </a:r>
            <a:r>
              <a:rPr altLang="zh-TW" dirty="0" err="1" lang="en-US"/>
              <a:t>table_column</a:t>
            </a:r>
            <a:r>
              <a:rPr dirty="0" lang="zh-TW"/>
              <a:t>名稱變成</a:t>
            </a:r>
            <a:r>
              <a:rPr altLang="zh-TW" dirty="0" err="1" lang="en-US"/>
              <a:t>alias_name</a:t>
            </a:r>
            <a:endParaRPr altLang="zh-TW" dirty="0" lang="en-US"/>
          </a:p>
          <a:p>
            <a:pPr indent="0" marL="0">
              <a:buNone/>
            </a:pPr>
            <a:endParaRPr dirty="0" lang="zh-TW"/>
          </a:p>
        </p:txBody>
      </p:sp>
    </p:spTree>
    <p:extLst>
      <p:ext uri="{BB962C8B-B14F-4D97-AF65-F5344CB8AC3E}">
        <p14:creationId xmlns:p14="http://schemas.microsoft.com/office/powerpoint/2010/main" val="37710682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D4CF2A-D9AD-482D-AC90-F2322529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Aggregate (more…)</a:t>
            </a:r>
            <a:endParaRPr dirty="0"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21585-5C8A-4C39-A8BC-F59AEF4A9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zh-TW"/>
              <a:t>試找出</a:t>
            </a:r>
            <a:r>
              <a:rPr altLang="zh-TW" dirty="0" lang="en-US"/>
              <a:t>Products</a:t>
            </a:r>
            <a:r>
              <a:rPr dirty="0" lang="zh-TW"/>
              <a:t>裡面的平均價格，並將平均價個的</a:t>
            </a:r>
            <a:r>
              <a:rPr altLang="zh-TW" dirty="0" lang="en-US"/>
              <a:t>column name</a:t>
            </a:r>
            <a:r>
              <a:rPr dirty="0" lang="zh-TW"/>
              <a:t>取為</a:t>
            </a:r>
            <a:r>
              <a:rPr altLang="zh-TW" dirty="0" err="1" lang="en-US"/>
              <a:t>Average_Price</a:t>
            </a:r>
            <a:r>
              <a:rPr dirty="0" lang="zh-TW"/>
              <a:t>。</a:t>
            </a:r>
            <a:endParaRPr altLang="zh-TW" dirty="0" lang="en-US"/>
          </a:p>
          <a:p>
            <a:r>
              <a:rPr altLang="zh-TW" dirty="0" lang="en-US"/>
              <a:t>SELECT Avg(Price)</a:t>
            </a:r>
            <a:r>
              <a:rPr dirty="0" lang="zh-TW"/>
              <a:t> </a:t>
            </a:r>
            <a:r>
              <a:rPr altLang="zh-TW" dirty="0" lang="en-US"/>
              <a:t>FROM Products</a:t>
            </a:r>
            <a:endParaRPr dirty="0" lang="zh-TW"/>
          </a:p>
        </p:txBody>
      </p:sp>
      <p:pic>
        <p:nvPicPr>
          <p:cNvPr descr="一張含有 螢幕擷取畫面 的圖片  自動產生的描述" id="5" name="圖片 4">
            <a:extLst>
              <a:ext uri="{FF2B5EF4-FFF2-40B4-BE49-F238E27FC236}">
                <a16:creationId xmlns:a16="http://schemas.microsoft.com/office/drawing/2014/main" id="{CBCD0B95-5E69-447A-8710-31A9F1BC8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756199"/>
            <a:ext cx="6674943" cy="240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55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217BC5-B2FB-4E7A-BF2D-556AD7BC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Aggregate (more…)</a:t>
            </a:r>
            <a:endParaRPr dirty="0"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B74491-466A-4C97-9A8A-EEC73AA3E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dirty="0" lang="en-US"/>
              <a:t>SELECT Avg(Price) as </a:t>
            </a:r>
            <a:r>
              <a:rPr altLang="zh-TW" dirty="0" err="1" lang="en-US"/>
              <a:t>Average_Price</a:t>
            </a:r>
            <a:r>
              <a:rPr altLang="zh-TW" dirty="0" lang="en-US"/>
              <a:t> FROM Products</a:t>
            </a:r>
            <a:endParaRPr dirty="0" lang="zh-TW"/>
          </a:p>
        </p:txBody>
      </p:sp>
      <p:pic>
        <p:nvPicPr>
          <p:cNvPr descr="一張含有 螢幕擷取畫面 的圖片  自動產生的描述" id="5" name="圖片 4">
            <a:extLst>
              <a:ext uri="{FF2B5EF4-FFF2-40B4-BE49-F238E27FC236}">
                <a16:creationId xmlns:a16="http://schemas.microsoft.com/office/drawing/2014/main" id="{F0B7D3DB-5A16-4534-B5F3-835478AE8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068960"/>
            <a:ext cx="7377889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792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Lab 11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zh-TW"/>
              <a:t>試統計透過個別物流業者</a:t>
            </a:r>
            <a:r>
              <a:rPr altLang="zh-TW" dirty="0" lang="en-US"/>
              <a:t>(</a:t>
            </a:r>
            <a:r>
              <a:rPr altLang="zh-TW" dirty="0" err="1" lang="en-US"/>
              <a:t>ShipperID</a:t>
            </a:r>
            <a:r>
              <a:rPr altLang="zh-TW" dirty="0" lang="en-US"/>
              <a:t>)</a:t>
            </a:r>
            <a:r>
              <a:rPr dirty="0" lang="zh-TW"/>
              <a:t>向不同客戶</a:t>
            </a:r>
            <a:r>
              <a:rPr altLang="zh-TW" dirty="0" lang="en-US"/>
              <a:t>(</a:t>
            </a:r>
            <a:r>
              <a:rPr altLang="zh-TW" dirty="0" err="1" lang="en-US"/>
              <a:t>CustomerID</a:t>
            </a:r>
            <a:r>
              <a:rPr altLang="zh-TW" dirty="0" lang="en-US"/>
              <a:t>)</a:t>
            </a:r>
            <a:r>
              <a:rPr dirty="0" lang="zh-TW"/>
              <a:t>送貨的次數，將次數取名為</a:t>
            </a:r>
            <a:r>
              <a:rPr altLang="zh-TW" dirty="0" err="1" lang="en-US"/>
              <a:t>Num_Ship</a:t>
            </a:r>
            <a:r>
              <a:rPr altLang="zh-TW" dirty="0" lang="en-US"/>
              <a:t>(Orders)</a:t>
            </a:r>
            <a:endParaRPr dirty="0" lang="zh-TW"/>
          </a:p>
        </p:txBody>
      </p:sp>
      <p:pic>
        <p:nvPicPr>
          <p:cNvPr descr="畫面剪輯"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56992"/>
            <a:ext cx="7776864" cy="2566773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6C242-A7E4-4B76-95BC-18F02FED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Having</a:t>
            </a:r>
            <a:endParaRPr dirty="0"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A39AF2-FED1-4C8D-AAF6-79EC74FD3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dirty="0" lang="en-US"/>
              <a:t>HAVING </a:t>
            </a:r>
            <a:r>
              <a:rPr dirty="0" lang="zh-TW"/>
              <a:t>子句是用來取代 </a:t>
            </a:r>
            <a:r>
              <a:rPr altLang="zh-TW" dirty="0" lang="en-US">
                <a:hlinkClick r:id="rId2"/>
              </a:rPr>
              <a:t>WHERE</a:t>
            </a:r>
            <a:r>
              <a:rPr altLang="zh-TW" dirty="0" lang="en-US"/>
              <a:t> </a:t>
            </a:r>
            <a:r>
              <a:rPr dirty="0" lang="zh-TW"/>
              <a:t>搭配聚合函數 </a:t>
            </a:r>
            <a:r>
              <a:rPr altLang="zh-TW" dirty="0" lang="en-US"/>
              <a:t>(aggregate function) </a:t>
            </a:r>
            <a:r>
              <a:rPr dirty="0" lang="zh-TW"/>
              <a:t>進行條件查詢，因為 </a:t>
            </a:r>
            <a:r>
              <a:rPr altLang="zh-TW" dirty="0" lang="en-US"/>
              <a:t>WHERE </a:t>
            </a:r>
            <a:r>
              <a:rPr dirty="0" lang="zh-TW"/>
              <a:t>不能與聚合函數一起使用。</a:t>
            </a:r>
            <a:endParaRPr altLang="zh-TW" dirty="0" lang="en-US"/>
          </a:p>
          <a:p>
            <a:r>
              <a:rPr dirty="0" lang="zh-TW"/>
              <a:t>就是</a:t>
            </a:r>
            <a:r>
              <a:rPr altLang="zh-TW" dirty="0" lang="en-US"/>
              <a:t>Group</a:t>
            </a:r>
            <a:r>
              <a:rPr dirty="0" lang="zh-TW"/>
              <a:t> </a:t>
            </a:r>
            <a:r>
              <a:rPr altLang="zh-TW" dirty="0" lang="en-US"/>
              <a:t>by</a:t>
            </a:r>
            <a:r>
              <a:rPr dirty="0" lang="zh-TW"/>
              <a:t>版本的</a:t>
            </a:r>
            <a:r>
              <a:rPr altLang="zh-TW" dirty="0" lang="en-US"/>
              <a:t>where</a:t>
            </a:r>
            <a:r>
              <a:rPr dirty="0" lang="zh-TW"/>
              <a:t>條件</a:t>
            </a:r>
            <a:r>
              <a:rPr altLang="zh-TW" dirty="0" lang="en-US"/>
              <a:t>^^</a:t>
            </a:r>
            <a:endParaRPr dirty="0" lang="zh-TW"/>
          </a:p>
        </p:txBody>
      </p:sp>
    </p:spTree>
    <p:extLst>
      <p:ext uri="{BB962C8B-B14F-4D97-AF65-F5344CB8AC3E}">
        <p14:creationId xmlns:p14="http://schemas.microsoft.com/office/powerpoint/2010/main" val="364339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9A26F8-55A5-4C72-A053-1675B425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Having</a:t>
            </a:r>
            <a:endParaRPr dirty="0"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1D6C5-394E-4B5F-9D7E-21717F64C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b="1" dirty="0" lang="en-US"/>
              <a:t>SELECT</a:t>
            </a:r>
            <a:r>
              <a:rPr altLang="zh-TW" dirty="0" lang="en-US"/>
              <a:t> </a:t>
            </a:r>
            <a:r>
              <a:rPr altLang="zh-TW" dirty="0" err="1" lang="en-US"/>
              <a:t>column_name</a:t>
            </a:r>
            <a:r>
              <a:rPr altLang="zh-TW" dirty="0" lang="en-US"/>
              <a:t>(s), </a:t>
            </a:r>
            <a:r>
              <a:rPr altLang="zh-TW" dirty="0" err="1" lang="en-US"/>
              <a:t>aggregate_function</a:t>
            </a:r>
            <a:r>
              <a:rPr altLang="zh-TW" dirty="0" lang="en-US"/>
              <a:t>(</a:t>
            </a:r>
            <a:r>
              <a:rPr altLang="zh-TW" dirty="0" err="1" lang="en-US"/>
              <a:t>column_name</a:t>
            </a:r>
            <a:r>
              <a:rPr altLang="zh-TW" dirty="0" lang="en-US"/>
              <a:t>) </a:t>
            </a:r>
            <a:r>
              <a:rPr altLang="zh-TW" b="1" dirty="0" lang="en-US"/>
              <a:t>FROM</a:t>
            </a:r>
            <a:r>
              <a:rPr altLang="zh-TW" dirty="0" lang="en-US"/>
              <a:t> </a:t>
            </a:r>
            <a:r>
              <a:rPr altLang="zh-TW" dirty="0" err="1" lang="en-US"/>
              <a:t>table_name</a:t>
            </a:r>
            <a:r>
              <a:rPr altLang="zh-TW" dirty="0" lang="en-US"/>
              <a:t> </a:t>
            </a:r>
            <a:r>
              <a:rPr altLang="zh-TW" b="1" dirty="0" lang="en-US"/>
              <a:t>WHERE</a:t>
            </a:r>
            <a:r>
              <a:rPr altLang="zh-TW" dirty="0" lang="en-US"/>
              <a:t> </a:t>
            </a:r>
            <a:r>
              <a:rPr altLang="zh-TW" dirty="0" err="1" lang="en-US"/>
              <a:t>column_name</a:t>
            </a:r>
            <a:r>
              <a:rPr altLang="zh-TW" dirty="0" lang="en-US"/>
              <a:t> </a:t>
            </a:r>
            <a:r>
              <a:rPr altLang="zh-TW" b="1" dirty="0" lang="en-US"/>
              <a:t>operator</a:t>
            </a:r>
            <a:r>
              <a:rPr altLang="zh-TW" dirty="0" lang="en-US"/>
              <a:t> </a:t>
            </a:r>
            <a:r>
              <a:rPr altLang="zh-TW" b="1" dirty="0" lang="en-US"/>
              <a:t>value</a:t>
            </a:r>
            <a:r>
              <a:rPr altLang="zh-TW" dirty="0" lang="en-US"/>
              <a:t> </a:t>
            </a:r>
            <a:r>
              <a:rPr altLang="zh-TW" b="1" dirty="0" lang="en-US"/>
              <a:t>GROUP</a:t>
            </a:r>
            <a:r>
              <a:rPr altLang="zh-TW" dirty="0" lang="en-US"/>
              <a:t> </a:t>
            </a:r>
            <a:r>
              <a:rPr altLang="zh-TW" b="1" dirty="0" lang="en-US"/>
              <a:t>BY</a:t>
            </a:r>
            <a:r>
              <a:rPr altLang="zh-TW" dirty="0" lang="en-US"/>
              <a:t> column_name1, column_name2... </a:t>
            </a:r>
            <a:r>
              <a:rPr altLang="zh-TW" b="1" dirty="0" lang="en-US"/>
              <a:t>HAVING</a:t>
            </a:r>
            <a:r>
              <a:rPr altLang="zh-TW" dirty="0" lang="en-US"/>
              <a:t> </a:t>
            </a:r>
            <a:r>
              <a:rPr altLang="zh-TW" dirty="0" err="1" lang="en-US"/>
              <a:t>aggregate_function</a:t>
            </a:r>
            <a:r>
              <a:rPr altLang="zh-TW" dirty="0" lang="en-US"/>
              <a:t>(</a:t>
            </a:r>
            <a:r>
              <a:rPr altLang="zh-TW" dirty="0" err="1" lang="en-US"/>
              <a:t>column_name</a:t>
            </a:r>
            <a:r>
              <a:rPr altLang="zh-TW" dirty="0" lang="en-US"/>
              <a:t>) </a:t>
            </a:r>
            <a:r>
              <a:rPr altLang="zh-TW" b="1" dirty="0" lang="en-US"/>
              <a:t>operator</a:t>
            </a:r>
            <a:r>
              <a:rPr altLang="zh-TW" dirty="0" lang="en-US"/>
              <a:t> </a:t>
            </a:r>
            <a:r>
              <a:rPr altLang="zh-TW" b="1" dirty="0" lang="en-US"/>
              <a:t>value</a:t>
            </a:r>
            <a:r>
              <a:rPr altLang="zh-TW" dirty="0" lang="en-US"/>
              <a:t>;</a:t>
            </a:r>
            <a:endParaRPr dirty="0" lang="zh-TW"/>
          </a:p>
        </p:txBody>
      </p:sp>
    </p:spTree>
    <p:extLst>
      <p:ext uri="{BB962C8B-B14F-4D97-AF65-F5344CB8AC3E}">
        <p14:creationId xmlns:p14="http://schemas.microsoft.com/office/powerpoint/2010/main" val="213464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63644-DD2D-4A8C-B298-03742558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DISTINCT</a:t>
            </a:r>
            <a:endParaRPr dirty="0"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039A6A-F66C-42EA-A4B3-F54EE0E23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525963"/>
          </a:xfrm>
        </p:spPr>
        <p:txBody>
          <a:bodyPr numCol="1"/>
          <a:lstStyle/>
          <a:p>
            <a:r>
              <a:rPr altLang="zh-TW" b="1" dirty="0" lang="en-US"/>
              <a:t>SELECT</a:t>
            </a:r>
            <a:r>
              <a:rPr altLang="zh-TW" dirty="0" lang="en-US"/>
              <a:t> </a:t>
            </a:r>
            <a:r>
              <a:rPr altLang="zh-TW" b="1" dirty="0" lang="en-US"/>
              <a:t>DISTINCT</a:t>
            </a:r>
            <a:r>
              <a:rPr altLang="zh-TW" dirty="0" lang="en-US"/>
              <a:t> City </a:t>
            </a:r>
            <a:r>
              <a:rPr altLang="zh-TW" b="1" dirty="0" lang="en-US"/>
              <a:t>FROM</a:t>
            </a:r>
            <a:r>
              <a:rPr altLang="zh-TW" dirty="0" lang="en-US"/>
              <a:t> customers;</a:t>
            </a:r>
            <a:endParaRPr dirty="0" 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E71C29-338C-483F-BCF0-628462B34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24944"/>
            <a:ext cx="6849431" cy="2067213"/>
          </a:xfrm>
          <a:prstGeom prst="rect">
            <a:avLst/>
          </a:prstGeom>
        </p:spPr>
      </p:pic>
      <p:pic>
        <p:nvPicPr>
          <p:cNvPr descr="一張含有 螢幕擷取畫面 的圖片  自動產生的描述" id="7" name="圖片 6">
            <a:extLst>
              <a:ext uri="{FF2B5EF4-FFF2-40B4-BE49-F238E27FC236}">
                <a16:creationId xmlns:a16="http://schemas.microsoft.com/office/drawing/2014/main" id="{D2083876-5329-419F-910C-FEBC94B42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0" y="2874922"/>
            <a:ext cx="8212774" cy="197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36908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8A804-DB1F-415C-A8CA-172D7E94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Having</a:t>
            </a:r>
            <a:endParaRPr dirty="0"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9F1F61-BF5A-4A6B-891A-24095F4A5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dirty="0" lang="en-US"/>
              <a:t>orders </a:t>
            </a:r>
            <a:r>
              <a:rPr dirty="0" lang="zh-TW"/>
              <a:t>資料表中查詢訂單金額總合小於 </a:t>
            </a:r>
            <a:r>
              <a:rPr altLang="zh-TW" dirty="0" lang="en-US"/>
              <a:t>1000 </a:t>
            </a:r>
            <a:r>
              <a:rPr dirty="0" lang="zh-TW"/>
              <a:t>的顧客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2BE4F8-BA5F-42C5-94B0-450988B2B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96952"/>
            <a:ext cx="6868484" cy="248637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78B6067-7FDC-4245-88A7-100329AE9F35}"/>
              </a:ext>
            </a:extLst>
          </p:cNvPr>
          <p:cNvSpPr txBox="1"/>
          <p:nvPr/>
        </p:nvSpPr>
        <p:spPr>
          <a:xfrm>
            <a:off x="2843808" y="5589240"/>
            <a:ext cx="3816424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altLang="zh-TW" dirty="0" lang="en-US"/>
              <a:t>orders</a:t>
            </a:r>
            <a:endParaRPr dirty="0" lang="zh-TW"/>
          </a:p>
        </p:txBody>
      </p:sp>
    </p:spTree>
    <p:extLst>
      <p:ext uri="{BB962C8B-B14F-4D97-AF65-F5344CB8AC3E}">
        <p14:creationId xmlns:p14="http://schemas.microsoft.com/office/powerpoint/2010/main" val="9114254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C58B9C-495C-4530-A847-3CB9CCF1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Having</a:t>
            </a:r>
            <a:endParaRPr dirty="0"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1881B7-3C6C-4401-8346-F1DB83245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dirty="0" lang="en-US"/>
              <a:t>SELECT Customer, SUM(Price) FROM orders GROUP BY Customer HAVING Sum(Price) &lt; 1000;</a:t>
            </a:r>
            <a:endParaRPr dirty="0" 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33A9DD-C628-4438-8BD9-04FA87D26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1" y="3863181"/>
            <a:ext cx="824818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3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Aggregate (more…)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dirty="0" lang="zh-TW"/>
              <a:t>假如我想對彙整的結果設定條件？</a:t>
            </a:r>
            <a:endParaRPr altLang="zh-TW" dirty="0" lang="en-US"/>
          </a:p>
          <a:p>
            <a:r>
              <a:rPr dirty="0" lang="zh-TW"/>
              <a:t>請嘗試下列指令</a:t>
            </a:r>
            <a:endParaRPr altLang="zh-TW" dirty="0" lang="en-US"/>
          </a:p>
          <a:p>
            <a:r>
              <a:rPr dirty="0" lang="zh-TW"/>
              <a:t>從</a:t>
            </a:r>
            <a:r>
              <a:rPr altLang="zh-TW" dirty="0" lang="en-US"/>
              <a:t>Orders</a:t>
            </a:r>
            <a:r>
              <a:rPr dirty="0" lang="zh-TW"/>
              <a:t>中找出交易次數大於一次的消費者與員工</a:t>
            </a:r>
            <a:endParaRPr altLang="zh-TW" dirty="0" lang="en-US"/>
          </a:p>
          <a:p>
            <a:pPr lvl="1"/>
            <a:endParaRPr dirty="0" lang="zh-TW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3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C5072A-0949-4AD6-BF17-BE5C404D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Aggregate (more…)</a:t>
            </a:r>
            <a:endParaRPr dirty="0"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D7BAF3-73D0-48AB-BD85-CA7960681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dirty="0" lang="en-US"/>
              <a:t>SELECT </a:t>
            </a:r>
            <a:r>
              <a:rPr altLang="zh-TW" dirty="0" err="1" lang="en-US"/>
              <a:t>CustomerID</a:t>
            </a:r>
            <a:r>
              <a:rPr altLang="zh-TW" dirty="0" lang="en-US"/>
              <a:t>, </a:t>
            </a:r>
            <a:r>
              <a:rPr altLang="zh-TW" dirty="0" err="1" lang="en-US"/>
              <a:t>EmployeeID</a:t>
            </a:r>
            <a:r>
              <a:rPr altLang="zh-TW" dirty="0" lang="en-US"/>
              <a:t>, count(*) as </a:t>
            </a:r>
            <a:r>
              <a:rPr altLang="zh-TW" dirty="0" err="1" lang="en-US"/>
              <a:t>num_trans</a:t>
            </a:r>
            <a:r>
              <a:rPr altLang="zh-TW" dirty="0" lang="en-US"/>
              <a:t> FROM Orders GROUP BY </a:t>
            </a:r>
            <a:r>
              <a:rPr altLang="zh-TW" dirty="0" err="1" lang="en-US"/>
              <a:t>CustomerID</a:t>
            </a:r>
            <a:r>
              <a:rPr altLang="zh-TW" dirty="0" lang="en-US"/>
              <a:t>, </a:t>
            </a:r>
            <a:r>
              <a:rPr altLang="zh-TW" dirty="0" err="1" lang="en-US"/>
              <a:t>EmployeeID</a:t>
            </a:r>
            <a:r>
              <a:rPr altLang="zh-TW" dirty="0" lang="en-US"/>
              <a:t> HAVING </a:t>
            </a:r>
            <a:r>
              <a:rPr altLang="zh-TW" dirty="0" err="1" lang="en-US"/>
              <a:t>num_trans</a:t>
            </a:r>
            <a:r>
              <a:rPr altLang="zh-TW" dirty="0" lang="en-US"/>
              <a:t> &gt; 1; </a:t>
            </a:r>
          </a:p>
          <a:p>
            <a:endParaRPr dirty="0" lang="zh-TW"/>
          </a:p>
        </p:txBody>
      </p:sp>
    </p:spTree>
    <p:extLst>
      <p:ext uri="{BB962C8B-B14F-4D97-AF65-F5344CB8AC3E}">
        <p14:creationId xmlns:p14="http://schemas.microsoft.com/office/powerpoint/2010/main" val="23778144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Lab 12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zh-TW"/>
              <a:t>試列出出貨量超過</a:t>
            </a:r>
            <a:r>
              <a:rPr altLang="zh-TW" dirty="0" lang="en-US"/>
              <a:t> 100 </a:t>
            </a:r>
            <a:r>
              <a:rPr dirty="0" lang="zh-TW"/>
              <a:t>的商品，其商品</a:t>
            </a:r>
            <a:r>
              <a:rPr altLang="zh-TW" dirty="0" lang="en-US"/>
              <a:t>ID</a:t>
            </a:r>
            <a:r>
              <a:rPr dirty="0" lang="zh-TW"/>
              <a:t>與出貨量</a:t>
            </a:r>
            <a:r>
              <a:rPr altLang="zh-TW" dirty="0" lang="en-US"/>
              <a:t>(</a:t>
            </a:r>
            <a:r>
              <a:rPr altLang="zh-TW" dirty="0" err="1" lang="en-US"/>
              <a:t>OrderDetails</a:t>
            </a:r>
            <a:r>
              <a:rPr altLang="zh-TW" dirty="0" lang="en-US"/>
              <a:t>)</a:t>
            </a:r>
          </a:p>
          <a:p>
            <a:endParaRPr altLang="zh-TW" dirty="0" lang="en-US"/>
          </a:p>
          <a:p>
            <a:endParaRPr altLang="zh-TW" dirty="0" lang="en-US"/>
          </a:p>
          <a:p>
            <a:r>
              <a:rPr dirty="0" lang="zh-TW"/>
              <a:t>試列出達成交易次數不足 </a:t>
            </a:r>
            <a:r>
              <a:rPr altLang="zh-TW" dirty="0" lang="en-US"/>
              <a:t>10</a:t>
            </a:r>
            <a:r>
              <a:rPr dirty="0" lang="zh-TW"/>
              <a:t> 次的員工</a:t>
            </a:r>
            <a:r>
              <a:rPr altLang="zh-TW" dirty="0" lang="en-US"/>
              <a:t>(Orders)</a:t>
            </a:r>
            <a:endParaRPr dirty="0" lang="zh-TW"/>
          </a:p>
        </p:txBody>
      </p:sp>
      <p:pic>
        <p:nvPicPr>
          <p:cNvPr descr="畫面剪輯"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20" y="5929526"/>
            <a:ext cx="7331174" cy="379199"/>
          </a:xfrm>
          <a:prstGeom prst="rect">
            <a:avLst/>
          </a:prstGeom>
        </p:spPr>
      </p:pic>
      <p:pic>
        <p:nvPicPr>
          <p:cNvPr descr="畫面剪輯" id="5" name="圖片 4"/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36912"/>
            <a:ext cx="6264696" cy="1744547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zh-TW"/>
              <a:t>複合查詢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zh-TW"/>
              <a:t>將查詢的結果作為條件的一部分</a:t>
            </a:r>
            <a:endParaRPr altLang="zh-TW" dirty="0" lang="en-US"/>
          </a:p>
          <a:p>
            <a:r>
              <a:rPr dirty="0" lang="zh-TW"/>
              <a:t>列出所有出貨量大於平均出貨量的訂單明細</a:t>
            </a:r>
            <a:r>
              <a:rPr altLang="zh-TW" dirty="0" lang="en-US"/>
              <a:t>(</a:t>
            </a:r>
            <a:r>
              <a:rPr altLang="zh-TW" dirty="0" err="1" lang="en-US"/>
              <a:t>OrderDetails</a:t>
            </a:r>
            <a:r>
              <a:rPr altLang="zh-TW" dirty="0" lang="en-US"/>
              <a:t>)</a:t>
            </a:r>
          </a:p>
          <a:p>
            <a:r>
              <a:rPr altLang="zh-TW" dirty="0" lang="en-US"/>
              <a:t>SELECT * FROM </a:t>
            </a:r>
            <a:r>
              <a:rPr altLang="zh-TW" dirty="0" err="1" lang="en-US"/>
              <a:t>OrderDetails</a:t>
            </a:r>
            <a:r>
              <a:rPr altLang="zh-TW" dirty="0" lang="en-US"/>
              <a:t> WHERE Quantity &gt; (SELECT </a:t>
            </a:r>
            <a:r>
              <a:rPr altLang="zh-TW" dirty="0" err="1" lang="en-US"/>
              <a:t>avg</a:t>
            </a:r>
            <a:r>
              <a:rPr altLang="zh-TW" dirty="0" lang="en-US"/>
              <a:t>(Quantity) FROM </a:t>
            </a:r>
            <a:r>
              <a:rPr altLang="zh-TW" dirty="0" err="1" lang="en-US"/>
              <a:t>OrderDetails</a:t>
            </a:r>
            <a:r>
              <a:rPr altLang="zh-TW" dirty="0" lang="en-US"/>
              <a:t>);</a:t>
            </a:r>
            <a:endParaRPr dirty="0" lang="zh-TW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zh-TW"/>
              <a:t>複合查詢</a:t>
            </a:r>
            <a:r>
              <a:rPr altLang="zh-TW" dirty="0" lang="en-US"/>
              <a:t> (cont.)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zh-TW"/>
              <a:t>列出顧客</a:t>
            </a:r>
            <a:r>
              <a:rPr altLang="zh-TW" dirty="0" lang="en-US"/>
              <a:t>4</a:t>
            </a:r>
            <a:r>
              <a:rPr dirty="0" lang="zh-TW"/>
              <a:t>過去的訂單明細</a:t>
            </a:r>
            <a:r>
              <a:rPr altLang="zh-TW" dirty="0" lang="en-US"/>
              <a:t>(</a:t>
            </a:r>
            <a:r>
              <a:rPr altLang="zh-TW" dirty="0" err="1" lang="en-US"/>
              <a:t>OrderDetails</a:t>
            </a:r>
            <a:r>
              <a:rPr altLang="zh-TW" dirty="0" lang="en-US"/>
              <a:t>)(Orders)</a:t>
            </a:r>
          </a:p>
          <a:p>
            <a:r>
              <a:rPr altLang="zh-TW" dirty="0" lang="en-US"/>
              <a:t>SELECT * FROM </a:t>
            </a:r>
            <a:r>
              <a:rPr altLang="zh-TW" dirty="0" err="1" lang="en-US"/>
              <a:t>OrderDetails</a:t>
            </a:r>
            <a:r>
              <a:rPr altLang="zh-TW" dirty="0" lang="en-US"/>
              <a:t> WHERE </a:t>
            </a:r>
            <a:r>
              <a:rPr altLang="zh-TW" dirty="0" err="1" lang="en-US"/>
              <a:t>OrderID</a:t>
            </a:r>
            <a:r>
              <a:rPr altLang="zh-TW" dirty="0" lang="en-US"/>
              <a:t> IN (SELECT </a:t>
            </a:r>
            <a:r>
              <a:rPr altLang="zh-TW" dirty="0" err="1" lang="en-US"/>
              <a:t>OrderID</a:t>
            </a:r>
            <a:r>
              <a:rPr altLang="zh-TW" dirty="0" lang="en-US"/>
              <a:t> FROM Orders Where </a:t>
            </a:r>
            <a:r>
              <a:rPr altLang="zh-TW" dirty="0" err="1" lang="en-US"/>
              <a:t>CustomerID</a:t>
            </a:r>
            <a:r>
              <a:rPr altLang="zh-TW" dirty="0" lang="en-US"/>
              <a:t>=4);</a:t>
            </a:r>
            <a:endParaRPr dirty="0" lang="zh-TW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3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Exists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dirty="0" lang="en-US"/>
              <a:t>EXISTS </a:t>
            </a:r>
            <a:r>
              <a:rPr dirty="0" lang="zh-TW"/>
              <a:t>運算子可以連接</a:t>
            </a:r>
            <a:r>
              <a:rPr dirty="0" lang="zh-TW">
                <a:hlinkClick r:id="rId2"/>
              </a:rPr>
              <a:t>子查詢</a:t>
            </a:r>
            <a:r>
              <a:rPr dirty="0" lang="zh-TW"/>
              <a:t>，用來判斷子查詢是否有返回的結果，如果有結果返回則為真、否則為假。若 </a:t>
            </a:r>
            <a:r>
              <a:rPr altLang="zh-TW" dirty="0" lang="en-US"/>
              <a:t>EXISTS </a:t>
            </a:r>
            <a:r>
              <a:rPr dirty="0" lang="zh-TW"/>
              <a:t>為真，就會繼續執行外查詢中的 </a:t>
            </a:r>
            <a:r>
              <a:rPr altLang="zh-TW" dirty="0" lang="en-US"/>
              <a:t>SQL</a:t>
            </a:r>
            <a:r>
              <a:rPr dirty="0" lang="zh-TW"/>
              <a:t>；若 </a:t>
            </a:r>
            <a:r>
              <a:rPr altLang="zh-TW" dirty="0" lang="en-US"/>
              <a:t>EXISTS </a:t>
            </a:r>
            <a:r>
              <a:rPr dirty="0" lang="zh-TW"/>
              <a:t>為假，則整個 </a:t>
            </a:r>
            <a:r>
              <a:rPr altLang="zh-TW" dirty="0" lang="en-US"/>
              <a:t>SQL </a:t>
            </a:r>
            <a:r>
              <a:rPr dirty="0" lang="zh-TW"/>
              <a:t>查詢就不會返回任何結果。</a:t>
            </a:r>
          </a:p>
        </p:txBody>
      </p:sp>
    </p:spTree>
    <p:extLst>
      <p:ext uri="{BB962C8B-B14F-4D97-AF65-F5344CB8AC3E}">
        <p14:creationId xmlns:p14="http://schemas.microsoft.com/office/powerpoint/2010/main" val="956847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zh-TW"/>
              <a:t>複合查詢</a:t>
            </a:r>
            <a:r>
              <a:rPr altLang="zh-TW" dirty="0" lang="en-US"/>
              <a:t> (cont.)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zh-TW"/>
              <a:t>列出顧客</a:t>
            </a:r>
            <a:r>
              <a:rPr altLang="zh-TW" dirty="0" lang="en-US"/>
              <a:t>4</a:t>
            </a:r>
            <a:r>
              <a:rPr dirty="0" lang="zh-TW"/>
              <a:t>過去的訂單明細</a:t>
            </a:r>
            <a:endParaRPr altLang="zh-TW" dirty="0" lang="en-US"/>
          </a:p>
          <a:p>
            <a:endParaRPr dirty="0" lang="zh-TW"/>
          </a:p>
        </p:txBody>
      </p:sp>
      <p:pic>
        <p:nvPicPr>
          <p:cNvPr descr="畫面剪輯"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6" y="2163546"/>
            <a:ext cx="8470342" cy="150434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999167" y="3717032"/>
            <a:ext cx="4752528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altLang="zh-TW" dirty="0" err="1" lang="en-US"/>
              <a:t>OrderDetails</a:t>
            </a:r>
            <a:endParaRPr dirty="0" lang="zh-TW"/>
          </a:p>
        </p:txBody>
      </p:sp>
      <p:pic>
        <p:nvPicPr>
          <p:cNvPr descr="畫面剪輯"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55754"/>
            <a:ext cx="8576987" cy="152126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999167" y="6077019"/>
            <a:ext cx="4752528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altLang="zh-TW" dirty="0" lang="en-US"/>
              <a:t>Orders</a:t>
            </a:r>
            <a:endParaRPr dirty="0" lang="zh-TW"/>
          </a:p>
        </p:txBody>
      </p:sp>
    </p:spTree>
    <p:extLst>
      <p:ext uri="{BB962C8B-B14F-4D97-AF65-F5344CB8AC3E}">
        <p14:creationId xmlns:p14="http://schemas.microsoft.com/office/powerpoint/2010/main" val="36017886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zh-TW"/>
              <a:t>複合查詢</a:t>
            </a:r>
            <a:r>
              <a:rPr altLang="zh-TW" dirty="0" lang="en-US"/>
              <a:t> (cont.)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r>
              <a:rPr dirty="0" lang="zh-TW"/>
              <a:t>列出顧客</a:t>
            </a:r>
            <a:r>
              <a:rPr altLang="zh-TW" dirty="0" lang="en-US"/>
              <a:t>4</a:t>
            </a:r>
            <a:r>
              <a:rPr dirty="0" lang="zh-TW"/>
              <a:t>過去的訂單明細</a:t>
            </a:r>
            <a:endParaRPr altLang="zh-TW" dirty="0" lang="en-US"/>
          </a:p>
          <a:p>
            <a:r>
              <a:rPr altLang="zh-TW" dirty="0" lang="en-US"/>
              <a:t>SELECT * FROM </a:t>
            </a:r>
            <a:r>
              <a:rPr altLang="zh-TW" dirty="0" err="1" lang="en-US"/>
              <a:t>OrderDetails</a:t>
            </a:r>
            <a:r>
              <a:rPr altLang="zh-TW" dirty="0" lang="en-US"/>
              <a:t> WHERE EXISTS(SELECT * FROM Orders WHERE </a:t>
            </a:r>
            <a:r>
              <a:rPr altLang="zh-TW" dirty="0" err="1" lang="en-US"/>
              <a:t>OrderID</a:t>
            </a:r>
            <a:r>
              <a:rPr altLang="zh-TW" dirty="0" lang="en-US"/>
              <a:t>=</a:t>
            </a:r>
            <a:r>
              <a:rPr altLang="zh-TW" dirty="0" err="1" lang="en-US"/>
              <a:t>OrderDetails.OrderID</a:t>
            </a:r>
            <a:r>
              <a:rPr altLang="zh-TW" dirty="0" lang="en-US"/>
              <a:t> AND </a:t>
            </a:r>
            <a:r>
              <a:rPr altLang="zh-TW" dirty="0" err="1" lang="en-US"/>
              <a:t>CustomerID</a:t>
            </a:r>
            <a:r>
              <a:rPr altLang="zh-TW" dirty="0" lang="en-US"/>
              <a:t>=4);</a:t>
            </a:r>
          </a:p>
          <a:p>
            <a:r>
              <a:rPr altLang="zh-TW" dirty="0" lang="en-US"/>
              <a:t>SELECT * FROM </a:t>
            </a:r>
            <a:r>
              <a:rPr altLang="zh-TW" dirty="0" err="1" lang="en-US"/>
              <a:t>OrderDetails</a:t>
            </a:r>
            <a:r>
              <a:rPr altLang="zh-TW" dirty="0" lang="en-US"/>
              <a:t> WHERE </a:t>
            </a:r>
            <a:r>
              <a:rPr altLang="zh-TW" dirty="0" err="1" lang="en-US"/>
              <a:t>OrderID</a:t>
            </a:r>
            <a:r>
              <a:rPr altLang="zh-TW" dirty="0" lang="en-US"/>
              <a:t> IN (SELECT </a:t>
            </a:r>
            <a:r>
              <a:rPr altLang="zh-TW" dirty="0" err="1" lang="en-US"/>
              <a:t>OrderID</a:t>
            </a:r>
            <a:r>
              <a:rPr altLang="zh-TW" dirty="0" lang="en-US"/>
              <a:t> FROM Orders WHERE </a:t>
            </a:r>
            <a:r>
              <a:rPr altLang="zh-TW" dirty="0" err="1" lang="en-US"/>
              <a:t>CustomerID</a:t>
            </a:r>
            <a:r>
              <a:rPr altLang="zh-TW" dirty="0" lang="en-US"/>
              <a:t>=4);</a:t>
            </a:r>
            <a:endParaRPr dirty="0" lang="zh-TW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Lab 2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zh-TW"/>
              <a:t>請列出顧客們所居住的城市清單</a:t>
            </a:r>
            <a:r>
              <a:rPr altLang="zh-TW" dirty="0" lang="en-US"/>
              <a:t>(</a:t>
            </a:r>
            <a:r>
              <a:rPr dirty="0" lang="zh-TW"/>
              <a:t>不重複</a:t>
            </a:r>
            <a:r>
              <a:rPr altLang="zh-TW" dirty="0" lang="en-US"/>
              <a:t>)</a:t>
            </a:r>
          </a:p>
          <a:p>
            <a:pPr>
              <a:buNone/>
            </a:pPr>
            <a:endParaRPr altLang="zh-TW" dirty="0" lang="en-US"/>
          </a:p>
          <a:p>
            <a:r>
              <a:rPr altLang="zh-TW" dirty="0" lang="en-US"/>
              <a:t>SELECT DISTINCT City FROM Customers;</a:t>
            </a:r>
            <a:endParaRPr dirty="0" lang="zh-TW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zh-TW"/>
              <a:t>複合查詢</a:t>
            </a:r>
            <a:r>
              <a:rPr altLang="zh-TW" dirty="0" lang="en-US"/>
              <a:t> (cont.)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dirty="0" lang="zh-TW"/>
              <a:t>列出僅訂購了一種商品的訂單</a:t>
            </a:r>
            <a:r>
              <a:rPr altLang="zh-TW" dirty="0" lang="en-US"/>
              <a:t>(Orders)(</a:t>
            </a:r>
            <a:r>
              <a:rPr altLang="zh-TW" dirty="0" err="1" lang="en-US"/>
              <a:t>OrderDetails</a:t>
            </a:r>
            <a:r>
              <a:rPr altLang="zh-TW" dirty="0" lang="en-US"/>
              <a:t>)</a:t>
            </a:r>
          </a:p>
          <a:p>
            <a:r>
              <a:rPr altLang="zh-TW" dirty="0" lang="en-US"/>
              <a:t>SELECT * FROM Orders WHERE (SELECT count(</a:t>
            </a:r>
            <a:r>
              <a:rPr altLang="zh-TW" dirty="0" err="1" lang="en-US"/>
              <a:t>ProductID</a:t>
            </a:r>
            <a:r>
              <a:rPr altLang="zh-TW" dirty="0" lang="en-US"/>
              <a:t>) FROM </a:t>
            </a:r>
            <a:r>
              <a:rPr altLang="zh-TW" dirty="0" err="1" lang="en-US"/>
              <a:t>OrderDetails</a:t>
            </a:r>
            <a:r>
              <a:rPr altLang="zh-TW" dirty="0" lang="en-US"/>
              <a:t> WHERE </a:t>
            </a:r>
            <a:r>
              <a:rPr altLang="zh-TW" dirty="0" err="1" lang="en-US"/>
              <a:t>OrderID</a:t>
            </a:r>
            <a:r>
              <a:rPr altLang="zh-TW" dirty="0" lang="en-US"/>
              <a:t>=</a:t>
            </a:r>
            <a:r>
              <a:rPr altLang="zh-TW" dirty="0" err="1" lang="en-US"/>
              <a:t>Orders.OrderID</a:t>
            </a:r>
            <a:r>
              <a:rPr altLang="zh-TW" dirty="0" lang="en-US"/>
              <a:t> GROUP BY </a:t>
            </a:r>
            <a:r>
              <a:rPr altLang="zh-TW" dirty="0" err="1" lang="en-US"/>
              <a:t>OrderID</a:t>
            </a:r>
            <a:r>
              <a:rPr altLang="zh-TW" dirty="0" lang="en-US"/>
              <a:t>) = 1;</a:t>
            </a:r>
          </a:p>
          <a:p>
            <a:r>
              <a:rPr altLang="zh-TW" dirty="0" lang="en-US"/>
              <a:t>SELECT * FROM Orders WHERE </a:t>
            </a:r>
            <a:r>
              <a:rPr altLang="zh-TW" dirty="0" err="1" lang="en-US"/>
              <a:t>OrderID</a:t>
            </a:r>
            <a:r>
              <a:rPr altLang="zh-TW" dirty="0" lang="en-US"/>
              <a:t> IN (SELECT </a:t>
            </a:r>
            <a:r>
              <a:rPr altLang="zh-TW" dirty="0" err="1" lang="en-US"/>
              <a:t>OrderID</a:t>
            </a:r>
            <a:r>
              <a:rPr altLang="zh-TW" dirty="0" lang="en-US"/>
              <a:t> FROM </a:t>
            </a:r>
            <a:r>
              <a:rPr altLang="zh-TW" dirty="0" err="1" lang="en-US"/>
              <a:t>OrderDetails</a:t>
            </a:r>
            <a:r>
              <a:rPr altLang="zh-TW" dirty="0" lang="en-US"/>
              <a:t> GROUP BY </a:t>
            </a:r>
            <a:r>
              <a:rPr altLang="zh-TW" dirty="0" err="1" lang="en-US"/>
              <a:t>OrderID</a:t>
            </a:r>
            <a:r>
              <a:rPr altLang="zh-TW" dirty="0" lang="en-US"/>
              <a:t> HAVING count(</a:t>
            </a:r>
            <a:r>
              <a:rPr altLang="zh-TW" dirty="0" err="1" lang="en-US"/>
              <a:t>productID</a:t>
            </a:r>
            <a:r>
              <a:rPr altLang="zh-TW" dirty="0" lang="en-US"/>
              <a:t>) = 1);</a:t>
            </a:r>
          </a:p>
          <a:p>
            <a:endParaRPr dirty="0" lang="zh-TW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3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zh-TW"/>
              <a:t>複合查詢 </a:t>
            </a:r>
            <a:r>
              <a:rPr altLang="zh-TW" dirty="0" lang="en-US"/>
              <a:t>(cont.)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/>
          </a:bodyPr>
          <a:lstStyle/>
          <a:p>
            <a:r>
              <a:rPr dirty="0" lang="zh-TW"/>
              <a:t>列出出貨總量超過</a:t>
            </a:r>
            <a:r>
              <a:rPr altLang="zh-TW" dirty="0" lang="en-US"/>
              <a:t> 100 </a:t>
            </a:r>
            <a:r>
              <a:rPr dirty="0" lang="zh-TW"/>
              <a:t>的商品名稱與其銷售量</a:t>
            </a:r>
            <a:endParaRPr altLang="zh-TW" dirty="0" lang="en-US"/>
          </a:p>
          <a:p>
            <a:r>
              <a:rPr altLang="zh-TW" dirty="0" lang="en-US"/>
              <a:t>SELECT * FROM (SELECT </a:t>
            </a:r>
            <a:r>
              <a:rPr altLang="zh-TW" dirty="0" err="1" lang="en-US"/>
              <a:t>ProductID</a:t>
            </a:r>
            <a:r>
              <a:rPr altLang="zh-TW" dirty="0" lang="en-US"/>
              <a:t>, Sum(Quantity) as </a:t>
            </a:r>
            <a:r>
              <a:rPr altLang="zh-TW" dirty="0" err="1" lang="en-US"/>
              <a:t>Total_Quantity</a:t>
            </a:r>
            <a:r>
              <a:rPr altLang="zh-TW" dirty="0" lang="en-US"/>
              <a:t> FROM </a:t>
            </a:r>
            <a:r>
              <a:rPr altLang="zh-TW" dirty="0" err="1" lang="en-US"/>
              <a:t>OrderDetails</a:t>
            </a:r>
            <a:r>
              <a:rPr altLang="zh-TW" dirty="0" lang="en-US"/>
              <a:t> GROUP BY </a:t>
            </a:r>
            <a:r>
              <a:rPr altLang="zh-TW" dirty="0" err="1" lang="en-US"/>
              <a:t>ProductID</a:t>
            </a:r>
            <a:r>
              <a:rPr altLang="zh-TW" dirty="0" lang="en-US"/>
              <a:t>)</a:t>
            </a:r>
            <a:r>
              <a:rPr dirty="0" lang="zh-TW"/>
              <a:t> </a:t>
            </a:r>
            <a:r>
              <a:rPr altLang="zh-TW" dirty="0" lang="en-US"/>
              <a:t>WHERE </a:t>
            </a:r>
            <a:r>
              <a:rPr altLang="zh-TW" dirty="0" err="1" lang="en-US"/>
              <a:t>Total_Quantity</a:t>
            </a:r>
            <a:r>
              <a:rPr altLang="zh-TW" dirty="0" lang="en-US"/>
              <a:t> &gt; 100;</a:t>
            </a:r>
          </a:p>
          <a:p>
            <a:r>
              <a:rPr altLang="zh-TW" dirty="0" lang="en-US"/>
              <a:t>SELECT </a:t>
            </a:r>
            <a:r>
              <a:rPr altLang="zh-TW" dirty="0" err="1" lang="en-US"/>
              <a:t>ProductID</a:t>
            </a:r>
            <a:r>
              <a:rPr altLang="zh-TW" dirty="0" lang="en-US"/>
              <a:t>, Sum(Quantity) FROM </a:t>
            </a:r>
            <a:r>
              <a:rPr altLang="zh-TW" dirty="0" err="1" lang="en-US"/>
              <a:t>OrderDetails</a:t>
            </a:r>
            <a:r>
              <a:rPr altLang="zh-TW" dirty="0" lang="en-US"/>
              <a:t> GROUP BY </a:t>
            </a:r>
            <a:r>
              <a:rPr altLang="zh-TW" dirty="0" err="1" lang="en-US"/>
              <a:t>ProductID</a:t>
            </a:r>
            <a:r>
              <a:rPr altLang="zh-TW" dirty="0" lang="en-US"/>
              <a:t> HAVING Sum(Quantity) &gt; 100;</a:t>
            </a:r>
            <a:endParaRPr dirty="0" lang="zh-TW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3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Lab 13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zh-TW"/>
              <a:t>列出出貨量最大的出貨明細</a:t>
            </a:r>
            <a:r>
              <a:rPr altLang="zh-TW" dirty="0" lang="en-US"/>
              <a:t>(</a:t>
            </a:r>
            <a:r>
              <a:rPr altLang="zh-TW" dirty="0" err="1" lang="en-US"/>
              <a:t>OrderDetails</a:t>
            </a:r>
            <a:r>
              <a:rPr altLang="zh-TW" dirty="0" lang="en-US"/>
              <a:t>)</a:t>
            </a:r>
          </a:p>
          <a:p>
            <a:pPr lvl="1"/>
            <a:r>
              <a:rPr altLang="zh-TW" dirty="0" lang="en-US"/>
              <a:t>Hint : </a:t>
            </a:r>
            <a:r>
              <a:rPr dirty="0" lang="zh-TW"/>
              <a:t>先列出</a:t>
            </a:r>
            <a:r>
              <a:rPr altLang="zh-TW" dirty="0" err="1" lang="en-US"/>
              <a:t>orderDetails</a:t>
            </a:r>
            <a:r>
              <a:rPr dirty="0" lang="zh-TW"/>
              <a:t>裡最大的</a:t>
            </a:r>
            <a:r>
              <a:rPr altLang="zh-TW" dirty="0" lang="en-US"/>
              <a:t>max(Quantity)</a:t>
            </a:r>
          </a:p>
          <a:p>
            <a:pPr lvl="1"/>
            <a:r>
              <a:rPr dirty="0" lang="zh-TW"/>
              <a:t>再去搜尋哪一筆資料是</a:t>
            </a:r>
            <a:r>
              <a:rPr altLang="zh-TW" dirty="0" err="1" lang="en-US"/>
              <a:t>orderDetails</a:t>
            </a:r>
            <a:r>
              <a:rPr dirty="0" lang="zh-TW"/>
              <a:t>裡的</a:t>
            </a:r>
            <a:r>
              <a:rPr altLang="zh-TW" dirty="0" lang="en-US"/>
              <a:t>max(Quantity)</a:t>
            </a:r>
          </a:p>
          <a:p>
            <a:pPr lvl="1"/>
            <a:r>
              <a:rPr altLang="zh-TW" dirty="0" lang="en-US"/>
              <a:t>SELECT</a:t>
            </a:r>
            <a:r>
              <a:rPr dirty="0" lang="zh-TW"/>
              <a:t>裡面再去</a:t>
            </a:r>
            <a:r>
              <a:rPr altLang="zh-TW" dirty="0" lang="en-US"/>
              <a:t>SELECT</a:t>
            </a:r>
          </a:p>
          <a:p>
            <a:endParaRPr altLang="zh-TW" dirty="0" lang="en-US"/>
          </a:p>
          <a:p>
            <a:endParaRPr dirty="0" lang="zh-TW"/>
          </a:p>
        </p:txBody>
      </p:sp>
      <p:pic>
        <p:nvPicPr>
          <p:cNvPr descr="畫面剪輯"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1" y="4941168"/>
            <a:ext cx="8229600" cy="45265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Lab 13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zh-TW"/>
              <a:t>列出曾經與顧客</a:t>
            </a:r>
            <a:r>
              <a:rPr altLang="zh-TW" dirty="0" lang="en-US"/>
              <a:t>4</a:t>
            </a:r>
            <a:r>
              <a:rPr dirty="0" lang="zh-TW"/>
              <a:t>進行交易的員工資料</a:t>
            </a:r>
            <a:r>
              <a:rPr altLang="zh-TW" dirty="0" lang="en-US"/>
              <a:t>(</a:t>
            </a:r>
            <a:r>
              <a:rPr altLang="zh-TW" dirty="0" err="1" lang="en-US"/>
              <a:t>EmployeeID</a:t>
            </a:r>
            <a:r>
              <a:rPr altLang="zh-TW" dirty="0" lang="en-US"/>
              <a:t>)(Orders)</a:t>
            </a:r>
          </a:p>
          <a:p>
            <a:endParaRPr altLang="zh-TW" dirty="0" lang="en-US"/>
          </a:p>
          <a:p>
            <a:pPr indent="0" marL="0">
              <a:buNone/>
            </a:pPr>
            <a:endParaRPr dirty="0" lang="zh-TW"/>
          </a:p>
        </p:txBody>
      </p:sp>
      <p:pic>
        <p:nvPicPr>
          <p:cNvPr descr="畫面剪輯"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80928"/>
            <a:ext cx="7524328" cy="149789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55193" y="4278826"/>
            <a:ext cx="4752528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altLang="zh-TW" dirty="0" lang="en-US"/>
              <a:t>Orders</a:t>
            </a:r>
            <a:endParaRPr dirty="0" lang="zh-TW"/>
          </a:p>
        </p:txBody>
      </p:sp>
      <p:pic>
        <p:nvPicPr>
          <p:cNvPr descr="畫面剪輯"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9" y="4741724"/>
            <a:ext cx="7416824" cy="154721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63688" y="6197842"/>
            <a:ext cx="4752528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altLang="zh-TW" dirty="0" lang="en-US"/>
              <a:t>Employees</a:t>
            </a:r>
            <a:endParaRPr dirty="0" lang="zh-TW"/>
          </a:p>
        </p:txBody>
      </p:sp>
    </p:spTree>
    <p:extLst>
      <p:ext uri="{BB962C8B-B14F-4D97-AF65-F5344CB8AC3E}">
        <p14:creationId xmlns:p14="http://schemas.microsoft.com/office/powerpoint/2010/main" val="37677596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Lab 13</a:t>
            </a:r>
            <a:endParaRPr dirty="0" lang="zh-TW"/>
          </a:p>
        </p:txBody>
      </p:sp>
      <p:pic>
        <p:nvPicPr>
          <p:cNvPr descr="畫面剪輯" id="4" name="內容版面配置區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35" y="2996952"/>
            <a:ext cx="8229600" cy="981661"/>
          </a:xfrm>
        </p:spPr>
      </p:pic>
    </p:spTree>
    <p:extLst>
      <p:ext uri="{BB962C8B-B14F-4D97-AF65-F5344CB8AC3E}">
        <p14:creationId xmlns:p14="http://schemas.microsoft.com/office/powerpoint/2010/main" val="257739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zh-TW"/>
              <a:t>設定搜尋的條件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dirty="0" lang="en-US"/>
              <a:t>SELECT </a:t>
            </a:r>
            <a:r>
              <a:rPr altLang="zh-TW" dirty="0" err="1" i="1" lang="en-US"/>
              <a:t>col_name</a:t>
            </a:r>
            <a:r>
              <a:rPr altLang="zh-TW" dirty="0" lang="en-US"/>
              <a:t>[,</a:t>
            </a:r>
            <a:r>
              <a:rPr altLang="zh-TW" dirty="0" err="1" i="1" lang="en-US"/>
              <a:t>column_name</a:t>
            </a:r>
            <a:r>
              <a:rPr altLang="zh-TW" dirty="0" lang="en-US"/>
              <a:t>] FROM </a:t>
            </a:r>
            <a:r>
              <a:rPr altLang="zh-TW" dirty="0" err="1" i="1" lang="en-US"/>
              <a:t>table_name</a:t>
            </a:r>
            <a:r>
              <a:rPr altLang="zh-TW" dirty="0" lang="en-US"/>
              <a:t/>
            </a:r>
            <a:br>
              <a:rPr altLang="zh-TW" dirty="0" lang="en-US"/>
            </a:br>
            <a:r>
              <a:rPr altLang="zh-TW" dirty="0" lang="en-US"/>
              <a:t>WHERE </a:t>
            </a:r>
            <a:r>
              <a:rPr altLang="zh-TW" dirty="0" err="1" i="1" lang="en-US"/>
              <a:t>col_name</a:t>
            </a:r>
            <a:r>
              <a:rPr altLang="zh-TW" dirty="0" i="1" lang="en-US"/>
              <a:t> operator value</a:t>
            </a:r>
            <a:r>
              <a:rPr altLang="zh-TW" dirty="0" lang="en-US"/>
              <a:t>;</a:t>
            </a:r>
          </a:p>
          <a:p>
            <a:r>
              <a:rPr altLang="zh-TW" dirty="0" lang="en-US"/>
              <a:t>Operator =, &lt;&gt;, &gt;, &lt;, &gt;=, &lt;=, BETWEEN, LIKE, IN</a:t>
            </a:r>
          </a:p>
          <a:p>
            <a:endParaRPr altLang="zh-TW"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IN</a:t>
            </a:r>
            <a:endParaRPr dirty="0" lang="zh-TW"/>
          </a:p>
        </p:txBody>
      </p:sp>
      <p:pic>
        <p:nvPicPr>
          <p:cNvPr descr="畫面剪輯" id="4" name="內容版面配置區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88840"/>
            <a:ext cx="8140043" cy="2059929"/>
          </a:xfrm>
        </p:spPr>
      </p:pic>
      <p:sp>
        <p:nvSpPr>
          <p:cNvPr id="5" name="文字方塊 4"/>
          <p:cNvSpPr txBox="1"/>
          <p:nvPr/>
        </p:nvSpPr>
        <p:spPr>
          <a:xfrm>
            <a:off x="2195736" y="4220740"/>
            <a:ext cx="4608512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altLang="zh-TW" dirty="0" lang="en-US"/>
              <a:t>customers</a:t>
            </a:r>
            <a:endParaRPr dirty="0" lang="zh-TW"/>
          </a:p>
        </p:txBody>
      </p:sp>
    </p:spTree>
    <p:extLst>
      <p:ext uri="{BB962C8B-B14F-4D97-AF65-F5344CB8AC3E}">
        <p14:creationId xmlns:p14="http://schemas.microsoft.com/office/powerpoint/2010/main" val="173436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IN</a:t>
            </a:r>
            <a:endParaRPr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b="1" dirty="0" lang="en-US"/>
              <a:t>SELECT</a:t>
            </a:r>
            <a:r>
              <a:rPr altLang="zh-TW" dirty="0" lang="en-US"/>
              <a:t> * </a:t>
            </a:r>
            <a:r>
              <a:rPr altLang="zh-TW" b="1" dirty="0" lang="en-US"/>
              <a:t>FROM</a:t>
            </a:r>
            <a:r>
              <a:rPr altLang="zh-TW" dirty="0" lang="en-US"/>
              <a:t> customers </a:t>
            </a:r>
            <a:r>
              <a:rPr altLang="zh-TW" b="1" dirty="0" lang="en-US"/>
              <a:t>WHERE</a:t>
            </a:r>
            <a:r>
              <a:rPr altLang="zh-TW" dirty="0" lang="en-US"/>
              <a:t> </a:t>
            </a:r>
            <a:r>
              <a:rPr altLang="zh-TW" b="1" dirty="0" lang="en-US"/>
              <a:t>Name</a:t>
            </a:r>
            <a:r>
              <a:rPr altLang="zh-TW" dirty="0" lang="en-US"/>
              <a:t> </a:t>
            </a:r>
            <a:r>
              <a:rPr altLang="zh-TW" b="1" dirty="0" lang="en-US"/>
              <a:t>IN</a:t>
            </a:r>
            <a:r>
              <a:rPr altLang="zh-TW" dirty="0" lang="en-US"/>
              <a:t> ('</a:t>
            </a:r>
            <a:r>
              <a:rPr dirty="0" lang="zh-TW"/>
              <a:t>張一</a:t>
            </a:r>
            <a:r>
              <a:rPr altLang="zh-TW" dirty="0" lang="en-US"/>
              <a:t>', '</a:t>
            </a:r>
            <a:r>
              <a:rPr dirty="0" lang="zh-TW"/>
              <a:t>李三</a:t>
            </a:r>
            <a:r>
              <a:rPr altLang="zh-TW" dirty="0" lang="en-US"/>
              <a:t>');</a:t>
            </a:r>
            <a:endParaRPr dirty="0" lang="zh-TW"/>
          </a:p>
        </p:txBody>
      </p:sp>
      <p:pic>
        <p:nvPicPr>
          <p:cNvPr descr="畫面剪輯"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573016"/>
            <a:ext cx="7049484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37022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my_templat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my_template</Template>
  <Words>1492</Words>
  <Paragraphs>210</Paragraphs>
  <Slides>64</Slides>
  <Notes>1</Notes>
  <TotalTime>38456</TotalTime>
  <HiddenSlides>0</HiddenSlides>
  <MMClips>0</MMClips>
  <ScaleCrop>false</ScaleCrop>
  <HeadingPairs>
    <vt:vector baseType="variant" size="6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baseType="lpstr" size="70">
      <vt:lpstr>微軟正黑體</vt:lpstr>
      <vt:lpstr>新細明體</vt:lpstr>
      <vt:lpstr>Arial</vt:lpstr>
      <vt:lpstr>Calibri</vt:lpstr>
      <vt:lpstr>Constantia</vt:lpstr>
      <vt:lpstr>my_template</vt:lpstr>
      <vt:lpstr>Database Management System Lab 2: Basic SQL</vt:lpstr>
      <vt:lpstr>練習環境</vt:lpstr>
      <vt:lpstr>Review</vt:lpstr>
      <vt:lpstr>SELECT 語法</vt:lpstr>
      <vt:lpstr>DISTINCT</vt:lpstr>
      <vt:lpstr>Lab 2</vt:lpstr>
      <vt:lpstr>設定搜尋的條件</vt:lpstr>
      <vt:lpstr>IN</vt:lpstr>
      <vt:lpstr>IN</vt:lpstr>
      <vt:lpstr>BETWEEN</vt:lpstr>
      <vt:lpstr>用 AND/OR 連結多個條件</vt:lpstr>
      <vt:lpstr>依序列出</vt:lpstr>
      <vt:lpstr>UNION</vt:lpstr>
      <vt:lpstr>UNION</vt:lpstr>
      <vt:lpstr>UNION ALL</vt:lpstr>
      <vt:lpstr>INTERSECT</vt:lpstr>
      <vt:lpstr>取平均</vt:lpstr>
      <vt:lpstr>最大值</vt:lpstr>
      <vt:lpstr>最小值</vt:lpstr>
      <vt:lpstr>總數</vt:lpstr>
      <vt:lpstr>Aggregate</vt:lpstr>
      <vt:lpstr>問題討論</vt:lpstr>
      <vt:lpstr>W3school練習</vt:lpstr>
      <vt:lpstr>Count</vt:lpstr>
      <vt:lpstr>Count</vt:lpstr>
      <vt:lpstr>Count</vt:lpstr>
      <vt:lpstr>Aggregate (cont.)</vt:lpstr>
      <vt:lpstr>Lab 7</vt:lpstr>
      <vt:lpstr>NULL Values</vt:lpstr>
      <vt:lpstr>NULL Values</vt:lpstr>
      <vt:lpstr>Lab8</vt:lpstr>
      <vt:lpstr>SQL SELECT TOP</vt:lpstr>
      <vt:lpstr>SQL SELECT TOP</vt:lpstr>
      <vt:lpstr>SQL SELECT TOP</vt:lpstr>
      <vt:lpstr>SQL SELECT TOP</vt:lpstr>
      <vt:lpstr>LAB 9</vt:lpstr>
      <vt:lpstr>GROUP BY</vt:lpstr>
      <vt:lpstr>GROUP BY</vt:lpstr>
      <vt:lpstr>GROUP BY</vt:lpstr>
      <vt:lpstr>GROUP BY</vt:lpstr>
      <vt:lpstr>Aggregate (more...)</vt:lpstr>
      <vt:lpstr>Lab 10</vt:lpstr>
      <vt:lpstr>Aggregate (more.)</vt:lpstr>
      <vt:lpstr>Alias(AS)</vt:lpstr>
      <vt:lpstr>Aggregate (more…)</vt:lpstr>
      <vt:lpstr>Aggregate (more…)</vt:lpstr>
      <vt:lpstr>Lab 11</vt:lpstr>
      <vt:lpstr>Having</vt:lpstr>
      <vt:lpstr>Having</vt:lpstr>
      <vt:lpstr>Having</vt:lpstr>
      <vt:lpstr>Having</vt:lpstr>
      <vt:lpstr>Aggregate (more…)</vt:lpstr>
      <vt:lpstr>Aggregate (more…)</vt:lpstr>
      <vt:lpstr>Lab 12</vt:lpstr>
      <vt:lpstr>複合查詢</vt:lpstr>
      <vt:lpstr>複合查詢 (cont.)</vt:lpstr>
      <vt:lpstr>Exists</vt:lpstr>
      <vt:lpstr>複合查詢 (cont.)</vt:lpstr>
      <vt:lpstr>複合查詢 (cont.)</vt:lpstr>
      <vt:lpstr>複合查詢 (cont.)</vt:lpstr>
      <vt:lpstr>複合查詢 (cont.)</vt:lpstr>
      <vt:lpstr>Lab 13</vt:lpstr>
      <vt:lpstr>Lab 13</vt:lpstr>
      <vt:lpstr>Lab 13</vt:lpstr>
    </vt:vector>
  </TitlesOfParts>
  <LinksUpToDate>false</LinksUpToDate>
  <SharedDoc>false</SharedDoc>
  <HyperlinksChanged>false</HyperlinksChanged>
  <Application>Microsoft Office PowerPoint</Application>
  <AppVersion>16.0000</AppVersion>
  <PresentationFormat>如螢幕大小 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2016-10-04T15:34:28Z</dcterms:created>
  <dc:creator>FW火風</dc:creator>
  <cp:lastModifiedBy>UserPC</cp:lastModifiedBy>
  <dcterms:modified xsi:type="dcterms:W3CDTF">2020-09-10T04:55:46Z</dcterms:modified>
  <cp:revision>186</cp:revision>
  <dc:title>資料庫系統 Lab. 1: SQL Basic</dc:title>
</cp:coreProperties>
</file>