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1" r:id="rId2"/>
    <p:sldId id="551" r:id="rId3"/>
    <p:sldId id="593" r:id="rId4"/>
    <p:sldId id="594" r:id="rId5"/>
    <p:sldId id="552" r:id="rId6"/>
    <p:sldId id="553" r:id="rId7"/>
    <p:sldId id="554" r:id="rId8"/>
    <p:sldId id="555" r:id="rId9"/>
    <p:sldId id="556" r:id="rId10"/>
    <p:sldId id="580" r:id="rId11"/>
    <p:sldId id="268" r:id="rId12"/>
    <p:sldId id="274" r:id="rId13"/>
    <p:sldId id="596" r:id="rId14"/>
    <p:sldId id="273" r:id="rId15"/>
    <p:sldId id="269" r:id="rId16"/>
    <p:sldId id="270" r:id="rId17"/>
    <p:sldId id="573" r:id="rId18"/>
    <p:sldId id="584" r:id="rId19"/>
    <p:sldId id="568" r:id="rId20"/>
    <p:sldId id="561" r:id="rId21"/>
    <p:sldId id="581" r:id="rId22"/>
    <p:sldId id="582" r:id="rId23"/>
    <p:sldId id="583" r:id="rId24"/>
    <p:sldId id="563" r:id="rId25"/>
    <p:sldId id="585" r:id="rId26"/>
    <p:sldId id="562" r:id="rId27"/>
    <p:sldId id="586" r:id="rId28"/>
    <p:sldId id="564" r:id="rId29"/>
    <p:sldId id="565" r:id="rId30"/>
    <p:sldId id="566" r:id="rId31"/>
    <p:sldId id="587" r:id="rId32"/>
    <p:sldId id="567" r:id="rId33"/>
    <p:sldId id="560" r:id="rId34"/>
    <p:sldId id="588" r:id="rId35"/>
    <p:sldId id="589" r:id="rId36"/>
    <p:sldId id="572" r:id="rId37"/>
    <p:sldId id="569" r:id="rId38"/>
    <p:sldId id="595" r:id="rId39"/>
    <p:sldId id="599" r:id="rId40"/>
    <p:sldId id="600" r:id="rId41"/>
    <p:sldId id="601" r:id="rId42"/>
    <p:sldId id="602" r:id="rId43"/>
    <p:sldId id="603" r:id="rId44"/>
    <p:sldId id="571" r:id="rId45"/>
    <p:sldId id="591" r:id="rId46"/>
    <p:sldId id="592" r:id="rId47"/>
    <p:sldId id="597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柏瑜 廖" initials="柏瑜" lastIdx="1" clrIdx="0">
    <p:extLst>
      <p:ext uri="{19B8F6BF-5375-455C-9EA6-DF929625EA0E}">
        <p15:presenceInfo xmlns:p15="http://schemas.microsoft.com/office/powerpoint/2012/main" userId="74a4e6afbb8d1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5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solutions/small-business/networking/routers.html" TargetMode="External"/><Relationship Id="rId1" Type="http://schemas.openxmlformats.org/officeDocument/2006/relationships/hyperlink" Target="https://www.cisco.com/c/en/us/solutions/small-business/networking/wireless.html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solutions/small-business/networking/routers.html" TargetMode="External"/><Relationship Id="rId1" Type="http://schemas.openxmlformats.org/officeDocument/2006/relationships/hyperlink" Target="https://www.cisco.com/c/en/us/solutions/small-business/networking/wireless.html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9DDBC-4CB8-4C94-8B1D-4C96F1169F7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BCED477-B37C-4006-A917-9195EFA7DF99}">
      <dgm:prSet/>
      <dgm:spPr/>
      <dgm:t>
        <a:bodyPr/>
        <a:lstStyle/>
        <a:p>
          <a:r>
            <a:rPr lang="en-US"/>
            <a:t>1970</a:t>
          </a:r>
          <a:r>
            <a:rPr lang="zh-TW"/>
            <a:t>年代</a:t>
          </a:r>
          <a:endParaRPr lang="en-US"/>
        </a:p>
      </dgm:t>
    </dgm:pt>
    <dgm:pt modelId="{3BF459BC-7E65-42DF-AF86-A5628145E539}" type="parTrans" cxnId="{31433BB6-0603-4FFC-BC48-E9234FF7B5B5}">
      <dgm:prSet/>
      <dgm:spPr/>
      <dgm:t>
        <a:bodyPr/>
        <a:lstStyle/>
        <a:p>
          <a:endParaRPr lang="en-US"/>
        </a:p>
      </dgm:t>
    </dgm:pt>
    <dgm:pt modelId="{3CB0761B-87CA-4EC3-A0B1-EFC2A8973408}" type="sibTrans" cxnId="{31433BB6-0603-4FFC-BC48-E9234FF7B5B5}">
      <dgm:prSet/>
      <dgm:spPr/>
      <dgm:t>
        <a:bodyPr/>
        <a:lstStyle/>
        <a:p>
          <a:endParaRPr lang="en-US"/>
        </a:p>
      </dgm:t>
    </dgm:pt>
    <dgm:pt modelId="{1C466DF6-4E65-4B67-9FD2-37144B317A16}">
      <dgm:prSet/>
      <dgm:spPr/>
      <dgm:t>
        <a:bodyPr/>
        <a:lstStyle/>
        <a:p>
          <a:r>
            <a:rPr lang="zh-TW"/>
            <a:t>美國國防部的</a:t>
          </a:r>
          <a:r>
            <a:rPr lang="en-US"/>
            <a:t>ARPAnet</a:t>
          </a:r>
          <a:r>
            <a:rPr lang="zh-TW"/>
            <a:t>，最初是用來做為軍事上的資料傳遞</a:t>
          </a:r>
          <a:endParaRPr lang="en-US"/>
        </a:p>
      </dgm:t>
    </dgm:pt>
    <dgm:pt modelId="{3C0D807A-1D79-4A12-AB11-3B3FD48F6EB1}" type="parTrans" cxnId="{07E6BF6F-E782-4592-83F1-D9107C1AF4B5}">
      <dgm:prSet/>
      <dgm:spPr/>
      <dgm:t>
        <a:bodyPr/>
        <a:lstStyle/>
        <a:p>
          <a:endParaRPr lang="en-US"/>
        </a:p>
      </dgm:t>
    </dgm:pt>
    <dgm:pt modelId="{D226E83B-67F2-4FA9-AF48-DE5558F6C542}" type="sibTrans" cxnId="{07E6BF6F-E782-4592-83F1-D9107C1AF4B5}">
      <dgm:prSet/>
      <dgm:spPr/>
      <dgm:t>
        <a:bodyPr/>
        <a:lstStyle/>
        <a:p>
          <a:endParaRPr lang="en-US"/>
        </a:p>
      </dgm:t>
    </dgm:pt>
    <dgm:pt modelId="{9C4DDC37-125B-49E3-B10B-E1B9D559D7F1}">
      <dgm:prSet/>
      <dgm:spPr/>
      <dgm:t>
        <a:bodyPr/>
        <a:lstStyle/>
        <a:p>
          <a:r>
            <a:rPr lang="en-US"/>
            <a:t>1980</a:t>
          </a:r>
          <a:r>
            <a:rPr lang="zh-TW"/>
            <a:t>年代</a:t>
          </a:r>
          <a:endParaRPr lang="en-US"/>
        </a:p>
      </dgm:t>
    </dgm:pt>
    <dgm:pt modelId="{95D1A0DE-46C5-4FDF-9EBD-35D21B97C5DE}" type="parTrans" cxnId="{E3F19E99-EE23-45F1-AD23-99CBADF9E210}">
      <dgm:prSet/>
      <dgm:spPr/>
      <dgm:t>
        <a:bodyPr/>
        <a:lstStyle/>
        <a:p>
          <a:endParaRPr lang="en-US"/>
        </a:p>
      </dgm:t>
    </dgm:pt>
    <dgm:pt modelId="{7925F38D-BC5B-433C-BFF4-2875B75C0321}" type="sibTrans" cxnId="{E3F19E99-EE23-45F1-AD23-99CBADF9E210}">
      <dgm:prSet/>
      <dgm:spPr/>
      <dgm:t>
        <a:bodyPr/>
        <a:lstStyle/>
        <a:p>
          <a:endParaRPr lang="en-US"/>
        </a:p>
      </dgm:t>
    </dgm:pt>
    <dgm:pt modelId="{1869F486-E68E-488C-B56F-CFDCFA89929A}">
      <dgm:prSet/>
      <dgm:spPr/>
      <dgm:t>
        <a:bodyPr/>
        <a:lstStyle/>
        <a:p>
          <a:r>
            <a:rPr lang="zh-TW"/>
            <a:t>建構出</a:t>
          </a:r>
          <a:r>
            <a:rPr lang="en-US"/>
            <a:t>TCP/IP</a:t>
          </a:r>
          <a:r>
            <a:rPr lang="zh-TW"/>
            <a:t>的通訊協定</a:t>
          </a:r>
          <a:endParaRPr lang="en-US"/>
        </a:p>
      </dgm:t>
    </dgm:pt>
    <dgm:pt modelId="{64FE024A-8D0F-43E2-A65F-AE0B65D8E4B4}" type="parTrans" cxnId="{56F13206-EA62-4DE1-8167-F1437D87A906}">
      <dgm:prSet/>
      <dgm:spPr/>
      <dgm:t>
        <a:bodyPr/>
        <a:lstStyle/>
        <a:p>
          <a:endParaRPr lang="en-US"/>
        </a:p>
      </dgm:t>
    </dgm:pt>
    <dgm:pt modelId="{228FDF82-6526-4B06-A13C-CA29A1862057}" type="sibTrans" cxnId="{56F13206-EA62-4DE1-8167-F1437D87A906}">
      <dgm:prSet/>
      <dgm:spPr/>
      <dgm:t>
        <a:bodyPr/>
        <a:lstStyle/>
        <a:p>
          <a:endParaRPr lang="en-US"/>
        </a:p>
      </dgm:t>
    </dgm:pt>
    <dgm:pt modelId="{42FC6036-529D-4E5C-8A2B-620018470F85}">
      <dgm:prSet/>
      <dgm:spPr/>
      <dgm:t>
        <a:bodyPr/>
        <a:lstStyle/>
        <a:p>
          <a:r>
            <a:rPr lang="en-US"/>
            <a:t>1990</a:t>
          </a:r>
          <a:r>
            <a:rPr lang="zh-TW"/>
            <a:t>年代</a:t>
          </a:r>
          <a:endParaRPr lang="en-US"/>
        </a:p>
      </dgm:t>
    </dgm:pt>
    <dgm:pt modelId="{085F3620-4F34-4175-B3C3-22C8B1C1ED22}" type="parTrans" cxnId="{4DFEDB6E-BD4F-44A4-9BAF-2910DFBCB18F}">
      <dgm:prSet/>
      <dgm:spPr/>
      <dgm:t>
        <a:bodyPr/>
        <a:lstStyle/>
        <a:p>
          <a:endParaRPr lang="en-US"/>
        </a:p>
      </dgm:t>
    </dgm:pt>
    <dgm:pt modelId="{9843D9E5-7D00-4914-B755-EE56F14B02AA}" type="sibTrans" cxnId="{4DFEDB6E-BD4F-44A4-9BAF-2910DFBCB18F}">
      <dgm:prSet/>
      <dgm:spPr/>
      <dgm:t>
        <a:bodyPr/>
        <a:lstStyle/>
        <a:p>
          <a:endParaRPr lang="en-US"/>
        </a:p>
      </dgm:t>
    </dgm:pt>
    <dgm:pt modelId="{E22B055C-8AAE-4C1A-9AAD-8C1A01FB7397}">
      <dgm:prSet/>
      <dgm:spPr/>
      <dgm:t>
        <a:bodyPr/>
        <a:lstStyle/>
        <a:p>
          <a:r>
            <a:rPr lang="en-US"/>
            <a:t>WWW</a:t>
          </a:r>
          <a:r>
            <a:rPr lang="zh-TW"/>
            <a:t>等多媒體應用崛起</a:t>
          </a:r>
          <a:endParaRPr lang="en-US"/>
        </a:p>
      </dgm:t>
    </dgm:pt>
    <dgm:pt modelId="{9A43083B-BE61-4DE8-9E90-A1AF6AB56987}" type="parTrans" cxnId="{C43DE968-ECC9-40A0-8C2B-7055E33A7F5A}">
      <dgm:prSet/>
      <dgm:spPr/>
      <dgm:t>
        <a:bodyPr/>
        <a:lstStyle/>
        <a:p>
          <a:endParaRPr lang="en-US"/>
        </a:p>
      </dgm:t>
    </dgm:pt>
    <dgm:pt modelId="{74B27D3D-F790-4F7C-AD33-CBDAAC9F27FF}" type="sibTrans" cxnId="{C43DE968-ECC9-40A0-8C2B-7055E33A7F5A}">
      <dgm:prSet/>
      <dgm:spPr/>
      <dgm:t>
        <a:bodyPr/>
        <a:lstStyle/>
        <a:p>
          <a:endParaRPr lang="en-US"/>
        </a:p>
      </dgm:t>
    </dgm:pt>
    <dgm:pt modelId="{128222AE-881D-49D9-8B67-870A149E89E8}">
      <dgm:prSet/>
      <dgm:spPr/>
      <dgm:t>
        <a:bodyPr/>
        <a:lstStyle/>
        <a:p>
          <a:r>
            <a:rPr lang="en-US"/>
            <a:t>2000</a:t>
          </a:r>
          <a:r>
            <a:rPr lang="zh-TW"/>
            <a:t>年代</a:t>
          </a:r>
          <a:endParaRPr lang="en-US"/>
        </a:p>
      </dgm:t>
    </dgm:pt>
    <dgm:pt modelId="{C5F26C38-52FD-4043-9EE7-552BA403649C}" type="parTrans" cxnId="{B3203759-F303-4DD4-99F0-F1A4962F77DB}">
      <dgm:prSet/>
      <dgm:spPr/>
      <dgm:t>
        <a:bodyPr/>
        <a:lstStyle/>
        <a:p>
          <a:endParaRPr lang="en-US"/>
        </a:p>
      </dgm:t>
    </dgm:pt>
    <dgm:pt modelId="{9B5856D7-EA42-4F13-AE6C-DEA15691D6C1}" type="sibTrans" cxnId="{B3203759-F303-4DD4-99F0-F1A4962F77DB}">
      <dgm:prSet/>
      <dgm:spPr/>
      <dgm:t>
        <a:bodyPr/>
        <a:lstStyle/>
        <a:p>
          <a:endParaRPr lang="en-US"/>
        </a:p>
      </dgm:t>
    </dgm:pt>
    <dgm:pt modelId="{43D238F4-DEC6-4427-B0B1-A78C8475F2DF}">
      <dgm:prSet/>
      <dgm:spPr/>
      <dgm:t>
        <a:bodyPr/>
        <a:lstStyle/>
        <a:p>
          <a:r>
            <a:rPr lang="en-US"/>
            <a:t>Google</a:t>
          </a:r>
          <a:r>
            <a:rPr lang="zh-TW"/>
            <a:t>時代的來臨</a:t>
          </a:r>
          <a:endParaRPr lang="en-US"/>
        </a:p>
      </dgm:t>
    </dgm:pt>
    <dgm:pt modelId="{B8AE1B2E-C749-4872-8E6E-25886FAB2E17}" type="parTrans" cxnId="{E8126ACD-0A2B-40B8-967E-A961A3B0D9E4}">
      <dgm:prSet/>
      <dgm:spPr/>
      <dgm:t>
        <a:bodyPr/>
        <a:lstStyle/>
        <a:p>
          <a:endParaRPr lang="en-US"/>
        </a:p>
      </dgm:t>
    </dgm:pt>
    <dgm:pt modelId="{EAB390C5-96CA-4668-A021-0602B280275C}" type="sibTrans" cxnId="{E8126ACD-0A2B-40B8-967E-A961A3B0D9E4}">
      <dgm:prSet/>
      <dgm:spPr/>
      <dgm:t>
        <a:bodyPr/>
        <a:lstStyle/>
        <a:p>
          <a:endParaRPr lang="en-US"/>
        </a:p>
      </dgm:t>
    </dgm:pt>
    <dgm:pt modelId="{5672626B-FE1E-4D0D-A67C-BEE0D19C183C}" type="pres">
      <dgm:prSet presAssocID="{6019DDBC-4CB8-4C94-8B1D-4C96F1169F7B}" presName="Name0" presStyleCnt="0">
        <dgm:presLayoutVars>
          <dgm:dir/>
          <dgm:animLvl val="lvl"/>
          <dgm:resizeHandles val="exact"/>
        </dgm:presLayoutVars>
      </dgm:prSet>
      <dgm:spPr/>
    </dgm:pt>
    <dgm:pt modelId="{BED6C3C0-3EFD-4BAE-B881-9FA3FC2DF418}" type="pres">
      <dgm:prSet presAssocID="{2BCED477-B37C-4006-A917-9195EFA7DF99}" presName="linNode" presStyleCnt="0"/>
      <dgm:spPr/>
    </dgm:pt>
    <dgm:pt modelId="{4262CE64-0B9D-45F9-A791-B050EDC95AC7}" type="pres">
      <dgm:prSet presAssocID="{2BCED477-B37C-4006-A917-9195EFA7DF9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56406A7-C128-40FA-AFA1-1F4EF0A4CFC5}" type="pres">
      <dgm:prSet presAssocID="{2BCED477-B37C-4006-A917-9195EFA7DF99}" presName="descendantText" presStyleLbl="alignAccFollowNode1" presStyleIdx="0" presStyleCnt="4">
        <dgm:presLayoutVars>
          <dgm:bulletEnabled val="1"/>
        </dgm:presLayoutVars>
      </dgm:prSet>
      <dgm:spPr/>
    </dgm:pt>
    <dgm:pt modelId="{F450EDFE-2A32-46F1-BDBC-6793FFEAA51C}" type="pres">
      <dgm:prSet presAssocID="{3CB0761B-87CA-4EC3-A0B1-EFC2A8973408}" presName="sp" presStyleCnt="0"/>
      <dgm:spPr/>
    </dgm:pt>
    <dgm:pt modelId="{4F391C78-ADCB-419D-86F7-C562500FD658}" type="pres">
      <dgm:prSet presAssocID="{9C4DDC37-125B-49E3-B10B-E1B9D559D7F1}" presName="linNode" presStyleCnt="0"/>
      <dgm:spPr/>
    </dgm:pt>
    <dgm:pt modelId="{F62AC3D8-C9A2-490C-AB71-1045EA373C1F}" type="pres">
      <dgm:prSet presAssocID="{9C4DDC37-125B-49E3-B10B-E1B9D559D7F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A1271CE-FCD2-4BCD-BFB8-3A7549439302}" type="pres">
      <dgm:prSet presAssocID="{9C4DDC37-125B-49E3-B10B-E1B9D559D7F1}" presName="descendantText" presStyleLbl="alignAccFollowNode1" presStyleIdx="1" presStyleCnt="4">
        <dgm:presLayoutVars>
          <dgm:bulletEnabled val="1"/>
        </dgm:presLayoutVars>
      </dgm:prSet>
      <dgm:spPr/>
    </dgm:pt>
    <dgm:pt modelId="{FB2ADD29-DDA9-4AEA-B937-04BB639C262D}" type="pres">
      <dgm:prSet presAssocID="{7925F38D-BC5B-433C-BFF4-2875B75C0321}" presName="sp" presStyleCnt="0"/>
      <dgm:spPr/>
    </dgm:pt>
    <dgm:pt modelId="{56D9A04A-DF6D-448F-BCC1-AFA06DBEF46C}" type="pres">
      <dgm:prSet presAssocID="{42FC6036-529D-4E5C-8A2B-620018470F85}" presName="linNode" presStyleCnt="0"/>
      <dgm:spPr/>
    </dgm:pt>
    <dgm:pt modelId="{161123FF-D6E2-42D9-ABD0-5B855211A5DD}" type="pres">
      <dgm:prSet presAssocID="{42FC6036-529D-4E5C-8A2B-620018470F8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A9343D6-1FFE-4677-9374-CFDC4262A19F}" type="pres">
      <dgm:prSet presAssocID="{42FC6036-529D-4E5C-8A2B-620018470F85}" presName="descendantText" presStyleLbl="alignAccFollowNode1" presStyleIdx="2" presStyleCnt="4">
        <dgm:presLayoutVars>
          <dgm:bulletEnabled val="1"/>
        </dgm:presLayoutVars>
      </dgm:prSet>
      <dgm:spPr/>
    </dgm:pt>
    <dgm:pt modelId="{976C239B-8F70-4FDB-945F-58498D0F31E7}" type="pres">
      <dgm:prSet presAssocID="{9843D9E5-7D00-4914-B755-EE56F14B02AA}" presName="sp" presStyleCnt="0"/>
      <dgm:spPr/>
    </dgm:pt>
    <dgm:pt modelId="{75DF16A3-9293-44F4-AEFD-7098074FF8AD}" type="pres">
      <dgm:prSet presAssocID="{128222AE-881D-49D9-8B67-870A149E89E8}" presName="linNode" presStyleCnt="0"/>
      <dgm:spPr/>
    </dgm:pt>
    <dgm:pt modelId="{107226A2-0621-4D55-B63C-5DA639A99F05}" type="pres">
      <dgm:prSet presAssocID="{128222AE-881D-49D9-8B67-870A149E89E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B246E72-E78B-4DDE-9470-BEADAAB50C86}" type="pres">
      <dgm:prSet presAssocID="{128222AE-881D-49D9-8B67-870A149E89E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F13206-EA62-4DE1-8167-F1437D87A906}" srcId="{9C4DDC37-125B-49E3-B10B-E1B9D559D7F1}" destId="{1869F486-E68E-488C-B56F-CFDCFA89929A}" srcOrd="0" destOrd="0" parTransId="{64FE024A-8D0F-43E2-A65F-AE0B65D8E4B4}" sibTransId="{228FDF82-6526-4B06-A13C-CA29A1862057}"/>
    <dgm:cxn modelId="{15AE890D-A6ED-4BE8-BD14-6647F2738F1C}" type="presOf" srcId="{43D238F4-DEC6-4427-B0B1-A78C8475F2DF}" destId="{0B246E72-E78B-4DDE-9470-BEADAAB50C86}" srcOrd="0" destOrd="0" presId="urn:microsoft.com/office/officeart/2005/8/layout/vList5"/>
    <dgm:cxn modelId="{8A96B614-7583-4887-99BB-BCEFF86A5DA7}" type="presOf" srcId="{E22B055C-8AAE-4C1A-9AAD-8C1A01FB7397}" destId="{2A9343D6-1FFE-4677-9374-CFDC4262A19F}" srcOrd="0" destOrd="0" presId="urn:microsoft.com/office/officeart/2005/8/layout/vList5"/>
    <dgm:cxn modelId="{7F200723-6546-4F55-885F-0AEC926C1BDC}" type="presOf" srcId="{6019DDBC-4CB8-4C94-8B1D-4C96F1169F7B}" destId="{5672626B-FE1E-4D0D-A67C-BEE0D19C183C}" srcOrd="0" destOrd="0" presId="urn:microsoft.com/office/officeart/2005/8/layout/vList5"/>
    <dgm:cxn modelId="{110D4F23-C61C-4E4B-BC29-6ACBE9D90751}" type="presOf" srcId="{128222AE-881D-49D9-8B67-870A149E89E8}" destId="{107226A2-0621-4D55-B63C-5DA639A99F05}" srcOrd="0" destOrd="0" presId="urn:microsoft.com/office/officeart/2005/8/layout/vList5"/>
    <dgm:cxn modelId="{7BB09D30-DF29-4182-9224-9A4189E8E5D4}" type="presOf" srcId="{2BCED477-B37C-4006-A917-9195EFA7DF99}" destId="{4262CE64-0B9D-45F9-A791-B050EDC95AC7}" srcOrd="0" destOrd="0" presId="urn:microsoft.com/office/officeart/2005/8/layout/vList5"/>
    <dgm:cxn modelId="{D416753F-DA19-46EF-BD23-79A34286E1D2}" type="presOf" srcId="{9C4DDC37-125B-49E3-B10B-E1B9D559D7F1}" destId="{F62AC3D8-C9A2-490C-AB71-1045EA373C1F}" srcOrd="0" destOrd="0" presId="urn:microsoft.com/office/officeart/2005/8/layout/vList5"/>
    <dgm:cxn modelId="{3AB2365C-2B86-4CE1-AF8F-F31E4E6D35FF}" type="presOf" srcId="{1C466DF6-4E65-4B67-9FD2-37144B317A16}" destId="{A56406A7-C128-40FA-AFA1-1F4EF0A4CFC5}" srcOrd="0" destOrd="0" presId="urn:microsoft.com/office/officeart/2005/8/layout/vList5"/>
    <dgm:cxn modelId="{C43DE968-ECC9-40A0-8C2B-7055E33A7F5A}" srcId="{42FC6036-529D-4E5C-8A2B-620018470F85}" destId="{E22B055C-8AAE-4C1A-9AAD-8C1A01FB7397}" srcOrd="0" destOrd="0" parTransId="{9A43083B-BE61-4DE8-9E90-A1AF6AB56987}" sibTransId="{74B27D3D-F790-4F7C-AD33-CBDAAC9F27FF}"/>
    <dgm:cxn modelId="{4DFEDB6E-BD4F-44A4-9BAF-2910DFBCB18F}" srcId="{6019DDBC-4CB8-4C94-8B1D-4C96F1169F7B}" destId="{42FC6036-529D-4E5C-8A2B-620018470F85}" srcOrd="2" destOrd="0" parTransId="{085F3620-4F34-4175-B3C3-22C8B1C1ED22}" sibTransId="{9843D9E5-7D00-4914-B755-EE56F14B02AA}"/>
    <dgm:cxn modelId="{07E6BF6F-E782-4592-83F1-D9107C1AF4B5}" srcId="{2BCED477-B37C-4006-A917-9195EFA7DF99}" destId="{1C466DF6-4E65-4B67-9FD2-37144B317A16}" srcOrd="0" destOrd="0" parTransId="{3C0D807A-1D79-4A12-AB11-3B3FD48F6EB1}" sibTransId="{D226E83B-67F2-4FA9-AF48-DE5558F6C542}"/>
    <dgm:cxn modelId="{14E4F657-BF44-4E56-A8CE-3E5FDA9EBBD1}" type="presOf" srcId="{42FC6036-529D-4E5C-8A2B-620018470F85}" destId="{161123FF-D6E2-42D9-ABD0-5B855211A5DD}" srcOrd="0" destOrd="0" presId="urn:microsoft.com/office/officeart/2005/8/layout/vList5"/>
    <dgm:cxn modelId="{B3203759-F303-4DD4-99F0-F1A4962F77DB}" srcId="{6019DDBC-4CB8-4C94-8B1D-4C96F1169F7B}" destId="{128222AE-881D-49D9-8B67-870A149E89E8}" srcOrd="3" destOrd="0" parTransId="{C5F26C38-52FD-4043-9EE7-552BA403649C}" sibTransId="{9B5856D7-EA42-4F13-AE6C-DEA15691D6C1}"/>
    <dgm:cxn modelId="{0124478D-F50A-483A-AE86-D112D698659B}" type="presOf" srcId="{1869F486-E68E-488C-B56F-CFDCFA89929A}" destId="{0A1271CE-FCD2-4BCD-BFB8-3A7549439302}" srcOrd="0" destOrd="0" presId="urn:microsoft.com/office/officeart/2005/8/layout/vList5"/>
    <dgm:cxn modelId="{E3F19E99-EE23-45F1-AD23-99CBADF9E210}" srcId="{6019DDBC-4CB8-4C94-8B1D-4C96F1169F7B}" destId="{9C4DDC37-125B-49E3-B10B-E1B9D559D7F1}" srcOrd="1" destOrd="0" parTransId="{95D1A0DE-46C5-4FDF-9EBD-35D21B97C5DE}" sibTransId="{7925F38D-BC5B-433C-BFF4-2875B75C0321}"/>
    <dgm:cxn modelId="{31433BB6-0603-4FFC-BC48-E9234FF7B5B5}" srcId="{6019DDBC-4CB8-4C94-8B1D-4C96F1169F7B}" destId="{2BCED477-B37C-4006-A917-9195EFA7DF99}" srcOrd="0" destOrd="0" parTransId="{3BF459BC-7E65-42DF-AF86-A5628145E539}" sibTransId="{3CB0761B-87CA-4EC3-A0B1-EFC2A8973408}"/>
    <dgm:cxn modelId="{E8126ACD-0A2B-40B8-967E-A961A3B0D9E4}" srcId="{128222AE-881D-49D9-8B67-870A149E89E8}" destId="{43D238F4-DEC6-4427-B0B1-A78C8475F2DF}" srcOrd="0" destOrd="0" parTransId="{B8AE1B2E-C749-4872-8E6E-25886FAB2E17}" sibTransId="{EAB390C5-96CA-4668-A021-0602B280275C}"/>
    <dgm:cxn modelId="{BFB452E8-2C34-4027-A1FD-73D782C7C091}" type="presParOf" srcId="{5672626B-FE1E-4D0D-A67C-BEE0D19C183C}" destId="{BED6C3C0-3EFD-4BAE-B881-9FA3FC2DF418}" srcOrd="0" destOrd="0" presId="urn:microsoft.com/office/officeart/2005/8/layout/vList5"/>
    <dgm:cxn modelId="{D5496D7A-1E1F-4CE6-A67C-3C2598AB9B26}" type="presParOf" srcId="{BED6C3C0-3EFD-4BAE-B881-9FA3FC2DF418}" destId="{4262CE64-0B9D-45F9-A791-B050EDC95AC7}" srcOrd="0" destOrd="0" presId="urn:microsoft.com/office/officeart/2005/8/layout/vList5"/>
    <dgm:cxn modelId="{592F7D26-568D-44DD-84C3-3455B297A5CA}" type="presParOf" srcId="{BED6C3C0-3EFD-4BAE-B881-9FA3FC2DF418}" destId="{A56406A7-C128-40FA-AFA1-1F4EF0A4CFC5}" srcOrd="1" destOrd="0" presId="urn:microsoft.com/office/officeart/2005/8/layout/vList5"/>
    <dgm:cxn modelId="{1F6BC90A-9F7B-4465-BF18-D1C1A5399988}" type="presParOf" srcId="{5672626B-FE1E-4D0D-A67C-BEE0D19C183C}" destId="{F450EDFE-2A32-46F1-BDBC-6793FFEAA51C}" srcOrd="1" destOrd="0" presId="urn:microsoft.com/office/officeart/2005/8/layout/vList5"/>
    <dgm:cxn modelId="{94CF1B39-4001-4C7B-9E0F-2CD65825132D}" type="presParOf" srcId="{5672626B-FE1E-4D0D-A67C-BEE0D19C183C}" destId="{4F391C78-ADCB-419D-86F7-C562500FD658}" srcOrd="2" destOrd="0" presId="urn:microsoft.com/office/officeart/2005/8/layout/vList5"/>
    <dgm:cxn modelId="{340C65CC-881F-4455-9F44-450A448656A7}" type="presParOf" srcId="{4F391C78-ADCB-419D-86F7-C562500FD658}" destId="{F62AC3D8-C9A2-490C-AB71-1045EA373C1F}" srcOrd="0" destOrd="0" presId="urn:microsoft.com/office/officeart/2005/8/layout/vList5"/>
    <dgm:cxn modelId="{98FF1FF4-B290-4691-8A58-82E3D80C927B}" type="presParOf" srcId="{4F391C78-ADCB-419D-86F7-C562500FD658}" destId="{0A1271CE-FCD2-4BCD-BFB8-3A7549439302}" srcOrd="1" destOrd="0" presId="urn:microsoft.com/office/officeart/2005/8/layout/vList5"/>
    <dgm:cxn modelId="{335B8DE6-0028-4082-A217-6DBA4822EE09}" type="presParOf" srcId="{5672626B-FE1E-4D0D-A67C-BEE0D19C183C}" destId="{FB2ADD29-DDA9-4AEA-B937-04BB639C262D}" srcOrd="3" destOrd="0" presId="urn:microsoft.com/office/officeart/2005/8/layout/vList5"/>
    <dgm:cxn modelId="{36A16DAA-BC6E-4883-9C1F-C2BC135C5D5D}" type="presParOf" srcId="{5672626B-FE1E-4D0D-A67C-BEE0D19C183C}" destId="{56D9A04A-DF6D-448F-BCC1-AFA06DBEF46C}" srcOrd="4" destOrd="0" presId="urn:microsoft.com/office/officeart/2005/8/layout/vList5"/>
    <dgm:cxn modelId="{8B0C2A14-D608-4B9C-A2F4-C401C3A12224}" type="presParOf" srcId="{56D9A04A-DF6D-448F-BCC1-AFA06DBEF46C}" destId="{161123FF-D6E2-42D9-ABD0-5B855211A5DD}" srcOrd="0" destOrd="0" presId="urn:microsoft.com/office/officeart/2005/8/layout/vList5"/>
    <dgm:cxn modelId="{4CE6EEED-EC58-429F-B91E-BD70CCFE44DC}" type="presParOf" srcId="{56D9A04A-DF6D-448F-BCC1-AFA06DBEF46C}" destId="{2A9343D6-1FFE-4677-9374-CFDC4262A19F}" srcOrd="1" destOrd="0" presId="urn:microsoft.com/office/officeart/2005/8/layout/vList5"/>
    <dgm:cxn modelId="{747AE3AF-320A-4107-BAEF-60894877CD2E}" type="presParOf" srcId="{5672626B-FE1E-4D0D-A67C-BEE0D19C183C}" destId="{976C239B-8F70-4FDB-945F-58498D0F31E7}" srcOrd="5" destOrd="0" presId="urn:microsoft.com/office/officeart/2005/8/layout/vList5"/>
    <dgm:cxn modelId="{0E0B1E35-7BE9-4B81-A436-EA6A03DB0165}" type="presParOf" srcId="{5672626B-FE1E-4D0D-A67C-BEE0D19C183C}" destId="{75DF16A3-9293-44F4-AEFD-7098074FF8AD}" srcOrd="6" destOrd="0" presId="urn:microsoft.com/office/officeart/2005/8/layout/vList5"/>
    <dgm:cxn modelId="{9E08A205-7EBA-4C8A-9B1C-F05F79FBC56D}" type="presParOf" srcId="{75DF16A3-9293-44F4-AEFD-7098074FF8AD}" destId="{107226A2-0621-4D55-B63C-5DA639A99F05}" srcOrd="0" destOrd="0" presId="urn:microsoft.com/office/officeart/2005/8/layout/vList5"/>
    <dgm:cxn modelId="{DD9F42AC-FFDF-4999-B9AD-63C7F007E4F6}" type="presParOf" srcId="{75DF16A3-9293-44F4-AEFD-7098074FF8AD}" destId="{0B246E72-E78B-4DDE-9470-BEADAAB50C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7831B-10AC-45B9-9CBD-DB454480BB0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1D9FD1-1203-4099-830E-8C2361A395E8}">
      <dgm:prSet/>
      <dgm:spPr/>
      <dgm:t>
        <a:bodyPr/>
        <a:lstStyle/>
        <a:p>
          <a:r>
            <a:rPr lang="zh-TW"/>
            <a:t>有線網路：</a:t>
          </a:r>
          <a:endParaRPr lang="en-US"/>
        </a:p>
      </dgm:t>
    </dgm:pt>
    <dgm:pt modelId="{BAFE8049-CFE2-4787-AC19-803F2159EA38}" type="parTrans" cxnId="{3DAE4D14-7B41-4C98-827D-77D8C91B59A1}">
      <dgm:prSet/>
      <dgm:spPr/>
      <dgm:t>
        <a:bodyPr/>
        <a:lstStyle/>
        <a:p>
          <a:endParaRPr lang="en-US"/>
        </a:p>
      </dgm:t>
    </dgm:pt>
    <dgm:pt modelId="{6BCAE5B6-403F-40B4-92D3-9F4F0C7750EE}" type="sibTrans" cxnId="{3DAE4D14-7B41-4C98-827D-77D8C91B59A1}">
      <dgm:prSet/>
      <dgm:spPr/>
      <dgm:t>
        <a:bodyPr/>
        <a:lstStyle/>
        <a:p>
          <a:endParaRPr lang="en-US"/>
        </a:p>
      </dgm:t>
    </dgm:pt>
    <dgm:pt modelId="{485B7738-0A64-42FE-B98E-BAEB43CF89EA}">
      <dgm:prSet/>
      <dgm:spPr/>
      <dgm:t>
        <a:bodyPr/>
        <a:lstStyle/>
        <a:p>
          <a:r>
            <a:rPr lang="zh-TW"/>
            <a:t>使用纜線，將筆記型電腦或桌上型電腦等裝置連線到網際網路或其他網路。</a:t>
          </a:r>
          <a:endParaRPr lang="en-US"/>
        </a:p>
      </dgm:t>
    </dgm:pt>
    <dgm:pt modelId="{1DCF5046-AA10-4CE6-8CB3-433FB4DEC980}" type="parTrans" cxnId="{07E1C5D2-45BE-4B9D-86D3-3E62338C17CB}">
      <dgm:prSet/>
      <dgm:spPr/>
      <dgm:t>
        <a:bodyPr/>
        <a:lstStyle/>
        <a:p>
          <a:endParaRPr lang="en-US"/>
        </a:p>
      </dgm:t>
    </dgm:pt>
    <dgm:pt modelId="{C2674E2D-2DB9-4396-8525-62EDB841019F}" type="sibTrans" cxnId="{07E1C5D2-45BE-4B9D-86D3-3E62338C17CB}">
      <dgm:prSet/>
      <dgm:spPr/>
      <dgm:t>
        <a:bodyPr/>
        <a:lstStyle/>
        <a:p>
          <a:endParaRPr lang="en-US"/>
        </a:p>
      </dgm:t>
    </dgm:pt>
    <dgm:pt modelId="{EC9210AB-3597-41CF-9A19-EA9FA9CADBB9}">
      <dgm:prSet/>
      <dgm:spPr/>
      <dgm:t>
        <a:bodyPr/>
        <a:lstStyle/>
        <a:p>
          <a:r>
            <a:rPr lang="zh-TW"/>
            <a:t>最快速度：</a:t>
          </a:r>
          <a:r>
            <a:rPr lang="en-US"/>
            <a:t>1.4TB/S</a:t>
          </a:r>
        </a:p>
      </dgm:t>
    </dgm:pt>
    <dgm:pt modelId="{FA68842E-8771-407C-9C01-E0473AE476F9}" type="parTrans" cxnId="{2941E44A-835F-4146-9BE4-0F8BE70BA33A}">
      <dgm:prSet/>
      <dgm:spPr/>
      <dgm:t>
        <a:bodyPr/>
        <a:lstStyle/>
        <a:p>
          <a:endParaRPr lang="en-US"/>
        </a:p>
      </dgm:t>
    </dgm:pt>
    <dgm:pt modelId="{00904719-46A0-4E3E-9416-BD1700394D0C}" type="sibTrans" cxnId="{2941E44A-835F-4146-9BE4-0F8BE70BA33A}">
      <dgm:prSet/>
      <dgm:spPr/>
      <dgm:t>
        <a:bodyPr/>
        <a:lstStyle/>
        <a:p>
          <a:endParaRPr lang="en-US"/>
        </a:p>
      </dgm:t>
    </dgm:pt>
    <dgm:pt modelId="{7FF10655-BDD3-4B7B-8753-CB88D87FF27C}">
      <dgm:prSet/>
      <dgm:spPr/>
      <dgm:t>
        <a:bodyPr/>
        <a:lstStyle/>
        <a:p>
          <a:r>
            <a:rPr lang="zh-TW"/>
            <a:t>無線網路：</a:t>
          </a:r>
          <a:endParaRPr lang="en-US"/>
        </a:p>
      </dgm:t>
    </dgm:pt>
    <dgm:pt modelId="{EDB9412D-DCF1-4795-892C-7A5720C03EEC}" type="parTrans" cxnId="{66EB1792-9B93-4E9A-A09E-26993AEC0121}">
      <dgm:prSet/>
      <dgm:spPr/>
      <dgm:t>
        <a:bodyPr/>
        <a:lstStyle/>
        <a:p>
          <a:endParaRPr lang="en-US"/>
        </a:p>
      </dgm:t>
    </dgm:pt>
    <dgm:pt modelId="{DA6EEBDE-BBA7-451F-A2C0-6AB1A69C8B61}" type="sibTrans" cxnId="{66EB1792-9B93-4E9A-A09E-26993AEC0121}">
      <dgm:prSet/>
      <dgm:spPr/>
      <dgm:t>
        <a:bodyPr/>
        <a:lstStyle/>
        <a:p>
          <a:endParaRPr lang="en-US"/>
        </a:p>
      </dgm:t>
    </dgm:pt>
    <dgm:pt modelId="{239503BD-CEBE-4776-96B5-98FAE1223355}">
      <dgm:prSet/>
      <dgm:spPr/>
      <dgm:t>
        <a:bodyPr/>
        <a:lstStyle/>
        <a:p>
          <a:r>
            <a:rPr lang="zh-TW"/>
            <a:t>裝置與網路保持連線狀態，但可以自由移動，不受實體線路拘束。</a:t>
          </a:r>
          <a:r>
            <a:rPr lang="zh-TW">
              <a:hlinkClick xmlns:r="http://schemas.openxmlformats.org/officeDocument/2006/relationships" r:id="rId1"/>
            </a:rPr>
            <a:t>存取點</a:t>
          </a:r>
          <a:r>
            <a:rPr lang="zh-TW"/>
            <a:t>會強化 </a:t>
          </a:r>
          <a:r>
            <a:rPr lang="en-US"/>
            <a:t>Wi-Fi </a:t>
          </a:r>
          <a:r>
            <a:rPr lang="zh-TW"/>
            <a:t>訊號，因此裝置即使與</a:t>
          </a:r>
          <a:r>
            <a:rPr lang="zh-TW">
              <a:hlinkClick xmlns:r="http://schemas.openxmlformats.org/officeDocument/2006/relationships" r:id="rId2"/>
            </a:rPr>
            <a:t>路由器</a:t>
          </a:r>
          <a:r>
            <a:rPr lang="zh-TW"/>
            <a:t>有一段距離，仍可連線到網路。</a:t>
          </a:r>
          <a:endParaRPr lang="en-US"/>
        </a:p>
      </dgm:t>
    </dgm:pt>
    <dgm:pt modelId="{1D5818D3-C8AA-4F37-9B6A-81F995DB4390}" type="parTrans" cxnId="{E3C032BA-EF9C-42C8-BFCB-C45D2D915446}">
      <dgm:prSet/>
      <dgm:spPr/>
      <dgm:t>
        <a:bodyPr/>
        <a:lstStyle/>
        <a:p>
          <a:endParaRPr lang="en-US"/>
        </a:p>
      </dgm:t>
    </dgm:pt>
    <dgm:pt modelId="{ABA4DBA0-DFBB-43B2-BB34-E260841D0852}" type="sibTrans" cxnId="{E3C032BA-EF9C-42C8-BFCB-C45D2D915446}">
      <dgm:prSet/>
      <dgm:spPr/>
      <dgm:t>
        <a:bodyPr/>
        <a:lstStyle/>
        <a:p>
          <a:endParaRPr lang="en-US"/>
        </a:p>
      </dgm:t>
    </dgm:pt>
    <dgm:pt modelId="{3374A400-3143-4E80-92CD-ECE4046DF3B9}">
      <dgm:prSet/>
      <dgm:spPr/>
      <dgm:t>
        <a:bodyPr/>
        <a:lstStyle/>
        <a:p>
          <a:r>
            <a:rPr lang="zh-TW"/>
            <a:t>最快速度：</a:t>
          </a:r>
          <a:r>
            <a:rPr lang="en-US"/>
            <a:t>10.53GB/S</a:t>
          </a:r>
        </a:p>
      </dgm:t>
    </dgm:pt>
    <dgm:pt modelId="{58E91F75-E4A0-4891-BE1A-02413CD6DEA9}" type="parTrans" cxnId="{AF75DE1F-2F3C-4F7D-BC0B-9B93A2D0BE30}">
      <dgm:prSet/>
      <dgm:spPr/>
      <dgm:t>
        <a:bodyPr/>
        <a:lstStyle/>
        <a:p>
          <a:endParaRPr lang="en-US"/>
        </a:p>
      </dgm:t>
    </dgm:pt>
    <dgm:pt modelId="{CCF98CFB-5877-4415-9ABC-6226F4FB1DC9}" type="sibTrans" cxnId="{AF75DE1F-2F3C-4F7D-BC0B-9B93A2D0BE30}">
      <dgm:prSet/>
      <dgm:spPr/>
      <dgm:t>
        <a:bodyPr/>
        <a:lstStyle/>
        <a:p>
          <a:endParaRPr lang="en-US"/>
        </a:p>
      </dgm:t>
    </dgm:pt>
    <dgm:pt modelId="{8D7F6265-965C-44CF-980B-A6479E63E4C4}" type="pres">
      <dgm:prSet presAssocID="{2587831B-10AC-45B9-9CBD-DB454480BB0D}" presName="linear" presStyleCnt="0">
        <dgm:presLayoutVars>
          <dgm:animLvl val="lvl"/>
          <dgm:resizeHandles val="exact"/>
        </dgm:presLayoutVars>
      </dgm:prSet>
      <dgm:spPr/>
    </dgm:pt>
    <dgm:pt modelId="{23FBBC22-3C36-45A4-9190-86579A832D7C}" type="pres">
      <dgm:prSet presAssocID="{281D9FD1-1203-4099-830E-8C2361A395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4CB0C4-90E5-4CFE-835D-680E64CDBA34}" type="pres">
      <dgm:prSet presAssocID="{281D9FD1-1203-4099-830E-8C2361A395E8}" presName="childText" presStyleLbl="revTx" presStyleIdx="0" presStyleCnt="2">
        <dgm:presLayoutVars>
          <dgm:bulletEnabled val="1"/>
        </dgm:presLayoutVars>
      </dgm:prSet>
      <dgm:spPr/>
    </dgm:pt>
    <dgm:pt modelId="{E181AF98-7FA8-48F7-BCE2-EE42D4ED60DA}" type="pres">
      <dgm:prSet presAssocID="{7FF10655-BDD3-4B7B-8753-CB88D87FF27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6340440-24E3-4705-BD76-2DA14AB94DFD}" type="pres">
      <dgm:prSet presAssocID="{7FF10655-BDD3-4B7B-8753-CB88D87FF27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60CCF13-A2F8-49BC-9BE2-DE8A34EDE996}" type="presOf" srcId="{2587831B-10AC-45B9-9CBD-DB454480BB0D}" destId="{8D7F6265-965C-44CF-980B-A6479E63E4C4}" srcOrd="0" destOrd="0" presId="urn:microsoft.com/office/officeart/2005/8/layout/vList2"/>
    <dgm:cxn modelId="{3DAE4D14-7B41-4C98-827D-77D8C91B59A1}" srcId="{2587831B-10AC-45B9-9CBD-DB454480BB0D}" destId="{281D9FD1-1203-4099-830E-8C2361A395E8}" srcOrd="0" destOrd="0" parTransId="{BAFE8049-CFE2-4787-AC19-803F2159EA38}" sibTransId="{6BCAE5B6-403F-40B4-92D3-9F4F0C7750EE}"/>
    <dgm:cxn modelId="{AF75DE1F-2F3C-4F7D-BC0B-9B93A2D0BE30}" srcId="{7FF10655-BDD3-4B7B-8753-CB88D87FF27C}" destId="{3374A400-3143-4E80-92CD-ECE4046DF3B9}" srcOrd="1" destOrd="0" parTransId="{58E91F75-E4A0-4891-BE1A-02413CD6DEA9}" sibTransId="{CCF98CFB-5877-4415-9ABC-6226F4FB1DC9}"/>
    <dgm:cxn modelId="{EF168428-C69A-4C9E-814D-11CA5255AFA6}" type="presOf" srcId="{239503BD-CEBE-4776-96B5-98FAE1223355}" destId="{E6340440-24E3-4705-BD76-2DA14AB94DFD}" srcOrd="0" destOrd="0" presId="urn:microsoft.com/office/officeart/2005/8/layout/vList2"/>
    <dgm:cxn modelId="{3B28C329-01C3-4940-979F-A618886B75E6}" type="presOf" srcId="{485B7738-0A64-42FE-B98E-BAEB43CF89EA}" destId="{8A4CB0C4-90E5-4CFE-835D-680E64CDBA34}" srcOrd="0" destOrd="0" presId="urn:microsoft.com/office/officeart/2005/8/layout/vList2"/>
    <dgm:cxn modelId="{8A80FD43-A187-4C59-B06C-7F8AC1F3924D}" type="presOf" srcId="{281D9FD1-1203-4099-830E-8C2361A395E8}" destId="{23FBBC22-3C36-45A4-9190-86579A832D7C}" srcOrd="0" destOrd="0" presId="urn:microsoft.com/office/officeart/2005/8/layout/vList2"/>
    <dgm:cxn modelId="{2941E44A-835F-4146-9BE4-0F8BE70BA33A}" srcId="{281D9FD1-1203-4099-830E-8C2361A395E8}" destId="{EC9210AB-3597-41CF-9A19-EA9FA9CADBB9}" srcOrd="1" destOrd="0" parTransId="{FA68842E-8771-407C-9C01-E0473AE476F9}" sibTransId="{00904719-46A0-4E3E-9416-BD1700394D0C}"/>
    <dgm:cxn modelId="{66EB1792-9B93-4E9A-A09E-26993AEC0121}" srcId="{2587831B-10AC-45B9-9CBD-DB454480BB0D}" destId="{7FF10655-BDD3-4B7B-8753-CB88D87FF27C}" srcOrd="1" destOrd="0" parTransId="{EDB9412D-DCF1-4795-892C-7A5720C03EEC}" sibTransId="{DA6EEBDE-BBA7-451F-A2C0-6AB1A69C8B61}"/>
    <dgm:cxn modelId="{46CF32B7-78A5-4416-8D66-7F1965F9E380}" type="presOf" srcId="{EC9210AB-3597-41CF-9A19-EA9FA9CADBB9}" destId="{8A4CB0C4-90E5-4CFE-835D-680E64CDBA34}" srcOrd="0" destOrd="1" presId="urn:microsoft.com/office/officeart/2005/8/layout/vList2"/>
    <dgm:cxn modelId="{E3C032BA-EF9C-42C8-BFCB-C45D2D915446}" srcId="{7FF10655-BDD3-4B7B-8753-CB88D87FF27C}" destId="{239503BD-CEBE-4776-96B5-98FAE1223355}" srcOrd="0" destOrd="0" parTransId="{1D5818D3-C8AA-4F37-9B6A-81F995DB4390}" sibTransId="{ABA4DBA0-DFBB-43B2-BB34-E260841D0852}"/>
    <dgm:cxn modelId="{28AEB8C4-E420-4BDD-9CD3-1DB63085B708}" type="presOf" srcId="{7FF10655-BDD3-4B7B-8753-CB88D87FF27C}" destId="{E181AF98-7FA8-48F7-BCE2-EE42D4ED60DA}" srcOrd="0" destOrd="0" presId="urn:microsoft.com/office/officeart/2005/8/layout/vList2"/>
    <dgm:cxn modelId="{07E1C5D2-45BE-4B9D-86D3-3E62338C17CB}" srcId="{281D9FD1-1203-4099-830E-8C2361A395E8}" destId="{485B7738-0A64-42FE-B98E-BAEB43CF89EA}" srcOrd="0" destOrd="0" parTransId="{1DCF5046-AA10-4CE6-8CB3-433FB4DEC980}" sibTransId="{C2674E2D-2DB9-4396-8525-62EDB841019F}"/>
    <dgm:cxn modelId="{E9A8DDDA-65F1-4795-B152-3E0D704333D7}" type="presOf" srcId="{3374A400-3143-4E80-92CD-ECE4046DF3B9}" destId="{E6340440-24E3-4705-BD76-2DA14AB94DFD}" srcOrd="0" destOrd="1" presId="urn:microsoft.com/office/officeart/2005/8/layout/vList2"/>
    <dgm:cxn modelId="{F035692D-386D-417E-8719-44C1D78B7633}" type="presParOf" srcId="{8D7F6265-965C-44CF-980B-A6479E63E4C4}" destId="{23FBBC22-3C36-45A4-9190-86579A832D7C}" srcOrd="0" destOrd="0" presId="urn:microsoft.com/office/officeart/2005/8/layout/vList2"/>
    <dgm:cxn modelId="{28B40B7B-8C3C-492B-BD38-C6CF166AD1A6}" type="presParOf" srcId="{8D7F6265-965C-44CF-980B-A6479E63E4C4}" destId="{8A4CB0C4-90E5-4CFE-835D-680E64CDBA34}" srcOrd="1" destOrd="0" presId="urn:microsoft.com/office/officeart/2005/8/layout/vList2"/>
    <dgm:cxn modelId="{1716D3C5-C132-45F3-8F20-99988F52C9AC}" type="presParOf" srcId="{8D7F6265-965C-44CF-980B-A6479E63E4C4}" destId="{E181AF98-7FA8-48F7-BCE2-EE42D4ED60DA}" srcOrd="2" destOrd="0" presId="urn:microsoft.com/office/officeart/2005/8/layout/vList2"/>
    <dgm:cxn modelId="{B5123067-EBB1-4F0D-A419-F4AD0EBC23C6}" type="presParOf" srcId="{8D7F6265-965C-44CF-980B-A6479E63E4C4}" destId="{E6340440-24E3-4705-BD76-2DA14AB94DF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51468-65FA-45A9-A1E0-F33D8660D8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8C8294-D2C7-4EDD-8168-297B40683284}">
      <dgm:prSet/>
      <dgm:spPr/>
      <dgm:t>
        <a:bodyPr/>
        <a:lstStyle/>
        <a:p>
          <a:r>
            <a:rPr lang="zh-TW"/>
            <a:t>有時候在</a:t>
          </a:r>
          <a:r>
            <a:rPr lang="en-US"/>
            <a:t>TCP/IP</a:t>
          </a:r>
          <a:r>
            <a:rPr lang="zh-TW"/>
            <a:t>網路傳輸時，最常發生的就是時間</a:t>
          </a:r>
          <a:r>
            <a:rPr lang="en-US"/>
            <a:t>Delay</a:t>
          </a:r>
          <a:r>
            <a:rPr lang="zh-TW"/>
            <a:t>。</a:t>
          </a:r>
          <a:endParaRPr lang="en-US"/>
        </a:p>
      </dgm:t>
    </dgm:pt>
    <dgm:pt modelId="{68941883-F4AC-4878-80E6-D1AD0BF14C71}" type="parTrans" cxnId="{B51C67E0-FDD0-4EE7-81AE-998BBAA31305}">
      <dgm:prSet/>
      <dgm:spPr/>
      <dgm:t>
        <a:bodyPr/>
        <a:lstStyle/>
        <a:p>
          <a:endParaRPr lang="en-US"/>
        </a:p>
      </dgm:t>
    </dgm:pt>
    <dgm:pt modelId="{64454B47-27FB-4114-9BA1-B3B9F2234C62}" type="sibTrans" cxnId="{B51C67E0-FDD0-4EE7-81AE-998BBAA31305}">
      <dgm:prSet/>
      <dgm:spPr/>
      <dgm:t>
        <a:bodyPr/>
        <a:lstStyle/>
        <a:p>
          <a:endParaRPr lang="en-US"/>
        </a:p>
      </dgm:t>
    </dgm:pt>
    <dgm:pt modelId="{B2635C0B-E2B4-43A0-BEDC-847AA7050269}">
      <dgm:prSet/>
      <dgm:spPr/>
      <dgm:t>
        <a:bodyPr/>
        <a:lstStyle/>
        <a:p>
          <a:r>
            <a:rPr lang="zh-TW"/>
            <a:t>我們試著去對</a:t>
          </a:r>
          <a:r>
            <a:rPr lang="en-US"/>
            <a:t>client</a:t>
          </a:r>
          <a:r>
            <a:rPr lang="zh-TW"/>
            <a:t>程式設計</a:t>
          </a:r>
          <a:r>
            <a:rPr lang="en-US"/>
            <a:t>delay</a:t>
          </a:r>
          <a:r>
            <a:rPr lang="zh-TW"/>
            <a:t>，使他傳輸出去的文字不一樣。</a:t>
          </a:r>
          <a:endParaRPr lang="en-US"/>
        </a:p>
      </dgm:t>
    </dgm:pt>
    <dgm:pt modelId="{46FAB1FA-DA62-44F1-9177-6B38BF0B3CAA}" type="parTrans" cxnId="{4E523358-8C0B-41FC-98B9-C3ECCD3896D7}">
      <dgm:prSet/>
      <dgm:spPr/>
      <dgm:t>
        <a:bodyPr/>
        <a:lstStyle/>
        <a:p>
          <a:endParaRPr lang="en-US"/>
        </a:p>
      </dgm:t>
    </dgm:pt>
    <dgm:pt modelId="{9DD83FE7-85C5-4632-806E-25EA1990B789}" type="sibTrans" cxnId="{4E523358-8C0B-41FC-98B9-C3ECCD3896D7}">
      <dgm:prSet/>
      <dgm:spPr/>
      <dgm:t>
        <a:bodyPr/>
        <a:lstStyle/>
        <a:p>
          <a:endParaRPr lang="en-US"/>
        </a:p>
      </dgm:t>
    </dgm:pt>
    <dgm:pt modelId="{22A7AEA3-67AC-4E94-8EF1-99557B6581FE}" type="pres">
      <dgm:prSet presAssocID="{0B051468-65FA-45A9-A1E0-F33D8660D80C}" presName="root" presStyleCnt="0">
        <dgm:presLayoutVars>
          <dgm:dir/>
          <dgm:resizeHandles val="exact"/>
        </dgm:presLayoutVars>
      </dgm:prSet>
      <dgm:spPr/>
    </dgm:pt>
    <dgm:pt modelId="{913D5C5D-6C57-4C72-85ED-A4B092C98F1A}" type="pres">
      <dgm:prSet presAssocID="{348C8294-D2C7-4EDD-8168-297B40683284}" presName="compNode" presStyleCnt="0"/>
      <dgm:spPr/>
    </dgm:pt>
    <dgm:pt modelId="{DA599496-BA8A-43C9-B2EA-5A2916C4D212}" type="pres">
      <dgm:prSet presAssocID="{348C8294-D2C7-4EDD-8168-297B40683284}" presName="bgRect" presStyleLbl="bgShp" presStyleIdx="0" presStyleCnt="2"/>
      <dgm:spPr/>
    </dgm:pt>
    <dgm:pt modelId="{9FB5CF61-D234-4979-B49F-FBAF56533161}" type="pres">
      <dgm:prSet presAssocID="{348C8294-D2C7-4EDD-8168-297B406832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處理器"/>
        </a:ext>
      </dgm:extLst>
    </dgm:pt>
    <dgm:pt modelId="{03B7F5C3-C306-48A7-B6D1-EE11FD6DA5C8}" type="pres">
      <dgm:prSet presAssocID="{348C8294-D2C7-4EDD-8168-297B40683284}" presName="spaceRect" presStyleCnt="0"/>
      <dgm:spPr/>
    </dgm:pt>
    <dgm:pt modelId="{CACC8D5E-BD8C-4D33-9BC2-1FE54476CE00}" type="pres">
      <dgm:prSet presAssocID="{348C8294-D2C7-4EDD-8168-297B40683284}" presName="parTx" presStyleLbl="revTx" presStyleIdx="0" presStyleCnt="2">
        <dgm:presLayoutVars>
          <dgm:chMax val="0"/>
          <dgm:chPref val="0"/>
        </dgm:presLayoutVars>
      </dgm:prSet>
      <dgm:spPr/>
    </dgm:pt>
    <dgm:pt modelId="{88671228-6BF8-4D60-B5E6-292C98370389}" type="pres">
      <dgm:prSet presAssocID="{64454B47-27FB-4114-9BA1-B3B9F2234C62}" presName="sibTrans" presStyleCnt="0"/>
      <dgm:spPr/>
    </dgm:pt>
    <dgm:pt modelId="{46987A3B-E4D3-4C38-BF65-64BA386B7137}" type="pres">
      <dgm:prSet presAssocID="{B2635C0B-E2B4-43A0-BEDC-847AA7050269}" presName="compNode" presStyleCnt="0"/>
      <dgm:spPr/>
    </dgm:pt>
    <dgm:pt modelId="{5D9DF767-2EBE-44BF-B94F-5B6C583928E9}" type="pres">
      <dgm:prSet presAssocID="{B2635C0B-E2B4-43A0-BEDC-847AA7050269}" presName="bgRect" presStyleLbl="bgShp" presStyleIdx="1" presStyleCnt="2"/>
      <dgm:spPr/>
    </dgm:pt>
    <dgm:pt modelId="{BFD7100B-01B5-4BC7-A1E7-48F17A3474C1}" type="pres">
      <dgm:prSet presAssocID="{B2635C0B-E2B4-43A0-BEDC-847AA70502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7E1C580-8083-4CE8-991D-B67A4DB26EF2}" type="pres">
      <dgm:prSet presAssocID="{B2635C0B-E2B4-43A0-BEDC-847AA7050269}" presName="spaceRect" presStyleCnt="0"/>
      <dgm:spPr/>
    </dgm:pt>
    <dgm:pt modelId="{A5EE0DA2-A203-4E8E-8C78-BB77F74898EA}" type="pres">
      <dgm:prSet presAssocID="{B2635C0B-E2B4-43A0-BEDC-847AA705026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A4F06D-704C-4FBB-A4E2-9533A30CB579}" type="presOf" srcId="{348C8294-D2C7-4EDD-8168-297B40683284}" destId="{CACC8D5E-BD8C-4D33-9BC2-1FE54476CE00}" srcOrd="0" destOrd="0" presId="urn:microsoft.com/office/officeart/2018/2/layout/IconVerticalSolidList"/>
    <dgm:cxn modelId="{4E523358-8C0B-41FC-98B9-C3ECCD3896D7}" srcId="{0B051468-65FA-45A9-A1E0-F33D8660D80C}" destId="{B2635C0B-E2B4-43A0-BEDC-847AA7050269}" srcOrd="1" destOrd="0" parTransId="{46FAB1FA-DA62-44F1-9177-6B38BF0B3CAA}" sibTransId="{9DD83FE7-85C5-4632-806E-25EA1990B789}"/>
    <dgm:cxn modelId="{547C6DD9-A979-495E-B190-35280FB2D67A}" type="presOf" srcId="{B2635C0B-E2B4-43A0-BEDC-847AA7050269}" destId="{A5EE0DA2-A203-4E8E-8C78-BB77F74898EA}" srcOrd="0" destOrd="0" presId="urn:microsoft.com/office/officeart/2018/2/layout/IconVerticalSolidList"/>
    <dgm:cxn modelId="{AD7B53DB-82BA-48D4-904F-0A5CACF06317}" type="presOf" srcId="{0B051468-65FA-45A9-A1E0-F33D8660D80C}" destId="{22A7AEA3-67AC-4E94-8EF1-99557B6581FE}" srcOrd="0" destOrd="0" presId="urn:microsoft.com/office/officeart/2018/2/layout/IconVerticalSolidList"/>
    <dgm:cxn modelId="{B51C67E0-FDD0-4EE7-81AE-998BBAA31305}" srcId="{0B051468-65FA-45A9-A1E0-F33D8660D80C}" destId="{348C8294-D2C7-4EDD-8168-297B40683284}" srcOrd="0" destOrd="0" parTransId="{68941883-F4AC-4878-80E6-D1AD0BF14C71}" sibTransId="{64454B47-27FB-4114-9BA1-B3B9F2234C62}"/>
    <dgm:cxn modelId="{6AC64274-6CC8-4A6A-BA2D-D239C736E8B3}" type="presParOf" srcId="{22A7AEA3-67AC-4E94-8EF1-99557B6581FE}" destId="{913D5C5D-6C57-4C72-85ED-A4B092C98F1A}" srcOrd="0" destOrd="0" presId="urn:microsoft.com/office/officeart/2018/2/layout/IconVerticalSolidList"/>
    <dgm:cxn modelId="{7F77371D-DC82-427F-8264-4F81BC2B541B}" type="presParOf" srcId="{913D5C5D-6C57-4C72-85ED-A4B092C98F1A}" destId="{DA599496-BA8A-43C9-B2EA-5A2916C4D212}" srcOrd="0" destOrd="0" presId="urn:microsoft.com/office/officeart/2018/2/layout/IconVerticalSolidList"/>
    <dgm:cxn modelId="{6B091E06-25A8-4316-8CB8-FE6C6C97511B}" type="presParOf" srcId="{913D5C5D-6C57-4C72-85ED-A4B092C98F1A}" destId="{9FB5CF61-D234-4979-B49F-FBAF56533161}" srcOrd="1" destOrd="0" presId="urn:microsoft.com/office/officeart/2018/2/layout/IconVerticalSolidList"/>
    <dgm:cxn modelId="{49D857BC-C59E-4177-AD99-99F46247AB8F}" type="presParOf" srcId="{913D5C5D-6C57-4C72-85ED-A4B092C98F1A}" destId="{03B7F5C3-C306-48A7-B6D1-EE11FD6DA5C8}" srcOrd="2" destOrd="0" presId="urn:microsoft.com/office/officeart/2018/2/layout/IconVerticalSolidList"/>
    <dgm:cxn modelId="{4869E459-2B12-4C09-8FD6-498ADE6A2AAA}" type="presParOf" srcId="{913D5C5D-6C57-4C72-85ED-A4B092C98F1A}" destId="{CACC8D5E-BD8C-4D33-9BC2-1FE54476CE00}" srcOrd="3" destOrd="0" presId="urn:microsoft.com/office/officeart/2018/2/layout/IconVerticalSolidList"/>
    <dgm:cxn modelId="{DDF8109A-668F-40AD-B0EE-33C8476F5EAD}" type="presParOf" srcId="{22A7AEA3-67AC-4E94-8EF1-99557B6581FE}" destId="{88671228-6BF8-4D60-B5E6-292C98370389}" srcOrd="1" destOrd="0" presId="urn:microsoft.com/office/officeart/2018/2/layout/IconVerticalSolidList"/>
    <dgm:cxn modelId="{A7482208-205D-4578-893B-F81A0A69CB39}" type="presParOf" srcId="{22A7AEA3-67AC-4E94-8EF1-99557B6581FE}" destId="{46987A3B-E4D3-4C38-BF65-64BA386B7137}" srcOrd="2" destOrd="0" presId="urn:microsoft.com/office/officeart/2018/2/layout/IconVerticalSolidList"/>
    <dgm:cxn modelId="{65B61D71-AC8D-4893-AE71-52A4A9D291A8}" type="presParOf" srcId="{46987A3B-E4D3-4C38-BF65-64BA386B7137}" destId="{5D9DF767-2EBE-44BF-B94F-5B6C583928E9}" srcOrd="0" destOrd="0" presId="urn:microsoft.com/office/officeart/2018/2/layout/IconVerticalSolidList"/>
    <dgm:cxn modelId="{4A68C3B9-60CD-41F3-8245-70F4E565D8B4}" type="presParOf" srcId="{46987A3B-E4D3-4C38-BF65-64BA386B7137}" destId="{BFD7100B-01B5-4BC7-A1E7-48F17A3474C1}" srcOrd="1" destOrd="0" presId="urn:microsoft.com/office/officeart/2018/2/layout/IconVerticalSolidList"/>
    <dgm:cxn modelId="{E39DC661-57F2-4BF4-BB50-7B4FB4DBFBB6}" type="presParOf" srcId="{46987A3B-E4D3-4C38-BF65-64BA386B7137}" destId="{97E1C580-8083-4CE8-991D-B67A4DB26EF2}" srcOrd="2" destOrd="0" presId="urn:microsoft.com/office/officeart/2018/2/layout/IconVerticalSolidList"/>
    <dgm:cxn modelId="{6D447E93-E49A-4654-9A51-BDB4E10F13F1}" type="presParOf" srcId="{46987A3B-E4D3-4C38-BF65-64BA386B7137}" destId="{A5EE0DA2-A203-4E8E-8C78-BB77F7489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D2A36A-D46A-4F6A-91B7-93A042E8E0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CCD4C5-A26C-49A4-80E8-B6F1D7056D10}">
      <dgm:prSet/>
      <dgm:spPr/>
      <dgm:t>
        <a:bodyPr/>
        <a:lstStyle/>
        <a:p>
          <a:r>
            <a:rPr lang="zh-TW"/>
            <a:t>傳送檔案，我們剛剛學習了傳送字串，但是</a:t>
          </a:r>
          <a:r>
            <a:rPr lang="en-US"/>
            <a:t>Socket</a:t>
          </a:r>
          <a:r>
            <a:rPr lang="zh-TW"/>
            <a:t>常應用在傳送檔案方面。</a:t>
          </a:r>
          <a:endParaRPr lang="en-US"/>
        </a:p>
      </dgm:t>
    </dgm:pt>
    <dgm:pt modelId="{C6EB5518-54BD-49F6-B54A-23E14ADE8F40}" type="parTrans" cxnId="{62695CDA-2EAB-4458-92D0-C156FA480FF5}">
      <dgm:prSet/>
      <dgm:spPr/>
      <dgm:t>
        <a:bodyPr/>
        <a:lstStyle/>
        <a:p>
          <a:endParaRPr lang="en-US"/>
        </a:p>
      </dgm:t>
    </dgm:pt>
    <dgm:pt modelId="{65B028B1-89C5-462F-97C1-EC8B4C238A16}" type="sibTrans" cxnId="{62695CDA-2EAB-4458-92D0-C156FA480FF5}">
      <dgm:prSet/>
      <dgm:spPr/>
      <dgm:t>
        <a:bodyPr/>
        <a:lstStyle/>
        <a:p>
          <a:endParaRPr lang="en-US"/>
        </a:p>
      </dgm:t>
    </dgm:pt>
    <dgm:pt modelId="{D0DA0B46-86DC-4ED4-A024-75781CDE52C8}">
      <dgm:prSet/>
      <dgm:spPr/>
      <dgm:t>
        <a:bodyPr/>
        <a:lstStyle/>
        <a:p>
          <a:r>
            <a:rPr lang="zh-TW"/>
            <a:t>試著傳一段</a:t>
          </a:r>
          <a:r>
            <a:rPr lang="en-US"/>
            <a:t>TXT</a:t>
          </a:r>
          <a:r>
            <a:rPr lang="zh-TW"/>
            <a:t>檔案。</a:t>
          </a:r>
          <a:endParaRPr lang="en-US"/>
        </a:p>
      </dgm:t>
    </dgm:pt>
    <dgm:pt modelId="{8F549E14-7D6B-43E7-958B-80C1594C263F}" type="parTrans" cxnId="{E526EE61-5E2D-4A15-BD31-BA02A4A9D25F}">
      <dgm:prSet/>
      <dgm:spPr/>
      <dgm:t>
        <a:bodyPr/>
        <a:lstStyle/>
        <a:p>
          <a:endParaRPr lang="en-US"/>
        </a:p>
      </dgm:t>
    </dgm:pt>
    <dgm:pt modelId="{4E549F6B-A1BE-44F3-B4D2-CB8558AE07AD}" type="sibTrans" cxnId="{E526EE61-5E2D-4A15-BD31-BA02A4A9D25F}">
      <dgm:prSet/>
      <dgm:spPr/>
      <dgm:t>
        <a:bodyPr/>
        <a:lstStyle/>
        <a:p>
          <a:endParaRPr lang="en-US"/>
        </a:p>
      </dgm:t>
    </dgm:pt>
    <dgm:pt modelId="{38C624AB-8DC2-461F-B095-EDB06CBCF002}">
      <dgm:prSet/>
      <dgm:spPr/>
      <dgm:t>
        <a:bodyPr/>
        <a:lstStyle/>
        <a:p>
          <a:r>
            <a:rPr lang="zh-TW"/>
            <a:t>我們在傳送檔案時，試著將內容以一行一行的方式進行讀取</a:t>
          </a:r>
          <a:endParaRPr lang="en-US"/>
        </a:p>
      </dgm:t>
    </dgm:pt>
    <dgm:pt modelId="{559D90F4-4930-4AF3-91EB-7AA969F84FCC}" type="parTrans" cxnId="{ED057A16-742F-4CE9-A19C-AA1776C4FDDF}">
      <dgm:prSet/>
      <dgm:spPr/>
      <dgm:t>
        <a:bodyPr/>
        <a:lstStyle/>
        <a:p>
          <a:endParaRPr lang="en-US"/>
        </a:p>
      </dgm:t>
    </dgm:pt>
    <dgm:pt modelId="{86F8DE67-FE45-4C47-A4AA-33756017D4FF}" type="sibTrans" cxnId="{ED057A16-742F-4CE9-A19C-AA1776C4FDDF}">
      <dgm:prSet/>
      <dgm:spPr/>
      <dgm:t>
        <a:bodyPr/>
        <a:lstStyle/>
        <a:p>
          <a:endParaRPr lang="en-US"/>
        </a:p>
      </dgm:t>
    </dgm:pt>
    <dgm:pt modelId="{710C6B9E-04A6-4F48-9C21-EC30A90247F0}">
      <dgm:prSet/>
      <dgm:spPr/>
      <dgm:t>
        <a:bodyPr/>
        <a:lstStyle/>
        <a:p>
          <a:r>
            <a:rPr lang="zh-TW"/>
            <a:t>記住，傳檔案時要使用</a:t>
          </a:r>
          <a:r>
            <a:rPr lang="en-US"/>
            <a:t>binary</a:t>
          </a:r>
          <a:r>
            <a:rPr lang="zh-TW"/>
            <a:t>才能進行傳輸</a:t>
          </a:r>
          <a:endParaRPr lang="en-US"/>
        </a:p>
      </dgm:t>
    </dgm:pt>
    <dgm:pt modelId="{D371FE7C-B290-4D2E-B8DD-713622FBA77C}" type="parTrans" cxnId="{C194ABB1-66E5-4F9F-95C2-B5A436C97111}">
      <dgm:prSet/>
      <dgm:spPr/>
      <dgm:t>
        <a:bodyPr/>
        <a:lstStyle/>
        <a:p>
          <a:endParaRPr lang="en-US"/>
        </a:p>
      </dgm:t>
    </dgm:pt>
    <dgm:pt modelId="{5D34BC75-378D-4CBF-9AA8-3A8695E2897A}" type="sibTrans" cxnId="{C194ABB1-66E5-4F9F-95C2-B5A436C97111}">
      <dgm:prSet/>
      <dgm:spPr/>
      <dgm:t>
        <a:bodyPr/>
        <a:lstStyle/>
        <a:p>
          <a:endParaRPr lang="en-US"/>
        </a:p>
      </dgm:t>
    </dgm:pt>
    <dgm:pt modelId="{0F989931-F36D-424A-8EF8-6C24B4277A51}" type="pres">
      <dgm:prSet presAssocID="{A9D2A36A-D46A-4F6A-91B7-93A042E8E0DE}" presName="vert0" presStyleCnt="0">
        <dgm:presLayoutVars>
          <dgm:dir/>
          <dgm:animOne val="branch"/>
          <dgm:animLvl val="lvl"/>
        </dgm:presLayoutVars>
      </dgm:prSet>
      <dgm:spPr/>
    </dgm:pt>
    <dgm:pt modelId="{828D2043-7B75-4A48-9FDF-EF80EC1C0792}" type="pres">
      <dgm:prSet presAssocID="{9ACCD4C5-A26C-49A4-80E8-B6F1D7056D10}" presName="thickLine" presStyleLbl="alignNode1" presStyleIdx="0" presStyleCnt="4"/>
      <dgm:spPr/>
    </dgm:pt>
    <dgm:pt modelId="{C95D677B-2258-46E1-9EF7-0EC69EA1350F}" type="pres">
      <dgm:prSet presAssocID="{9ACCD4C5-A26C-49A4-80E8-B6F1D7056D10}" presName="horz1" presStyleCnt="0"/>
      <dgm:spPr/>
    </dgm:pt>
    <dgm:pt modelId="{FD46E4B1-8003-4EEE-9AF2-4EFA9E912BBB}" type="pres">
      <dgm:prSet presAssocID="{9ACCD4C5-A26C-49A4-80E8-B6F1D7056D10}" presName="tx1" presStyleLbl="revTx" presStyleIdx="0" presStyleCnt="4"/>
      <dgm:spPr/>
    </dgm:pt>
    <dgm:pt modelId="{EBB8638C-8C60-49A0-B7F1-6C433F5469C3}" type="pres">
      <dgm:prSet presAssocID="{9ACCD4C5-A26C-49A4-80E8-B6F1D7056D10}" presName="vert1" presStyleCnt="0"/>
      <dgm:spPr/>
    </dgm:pt>
    <dgm:pt modelId="{94DC97AE-7284-44DF-AA09-3B57BB623A24}" type="pres">
      <dgm:prSet presAssocID="{D0DA0B46-86DC-4ED4-A024-75781CDE52C8}" presName="thickLine" presStyleLbl="alignNode1" presStyleIdx="1" presStyleCnt="4"/>
      <dgm:spPr/>
    </dgm:pt>
    <dgm:pt modelId="{3BD67DF4-E270-4E40-A8F9-DA9C1BCA215E}" type="pres">
      <dgm:prSet presAssocID="{D0DA0B46-86DC-4ED4-A024-75781CDE52C8}" presName="horz1" presStyleCnt="0"/>
      <dgm:spPr/>
    </dgm:pt>
    <dgm:pt modelId="{F7035782-5EAB-4B0F-A4A4-26C14414F947}" type="pres">
      <dgm:prSet presAssocID="{D0DA0B46-86DC-4ED4-A024-75781CDE52C8}" presName="tx1" presStyleLbl="revTx" presStyleIdx="1" presStyleCnt="4"/>
      <dgm:spPr/>
    </dgm:pt>
    <dgm:pt modelId="{EAAA5123-031B-4205-811B-173757DE58CC}" type="pres">
      <dgm:prSet presAssocID="{D0DA0B46-86DC-4ED4-A024-75781CDE52C8}" presName="vert1" presStyleCnt="0"/>
      <dgm:spPr/>
    </dgm:pt>
    <dgm:pt modelId="{760C1467-115A-4ED1-843C-D3CE4B073C7F}" type="pres">
      <dgm:prSet presAssocID="{38C624AB-8DC2-461F-B095-EDB06CBCF002}" presName="thickLine" presStyleLbl="alignNode1" presStyleIdx="2" presStyleCnt="4"/>
      <dgm:spPr/>
    </dgm:pt>
    <dgm:pt modelId="{754E1143-3A01-42DE-97A8-8C440ED8B08B}" type="pres">
      <dgm:prSet presAssocID="{38C624AB-8DC2-461F-B095-EDB06CBCF002}" presName="horz1" presStyleCnt="0"/>
      <dgm:spPr/>
    </dgm:pt>
    <dgm:pt modelId="{A40A4E46-6E48-455E-8F39-2D727ACE6C6F}" type="pres">
      <dgm:prSet presAssocID="{38C624AB-8DC2-461F-B095-EDB06CBCF002}" presName="tx1" presStyleLbl="revTx" presStyleIdx="2" presStyleCnt="4"/>
      <dgm:spPr/>
    </dgm:pt>
    <dgm:pt modelId="{9F92823E-B0BF-4EF3-B093-5A15D29B1545}" type="pres">
      <dgm:prSet presAssocID="{38C624AB-8DC2-461F-B095-EDB06CBCF002}" presName="vert1" presStyleCnt="0"/>
      <dgm:spPr/>
    </dgm:pt>
    <dgm:pt modelId="{5837487B-878C-4877-B552-F222BF52F1EC}" type="pres">
      <dgm:prSet presAssocID="{710C6B9E-04A6-4F48-9C21-EC30A90247F0}" presName="thickLine" presStyleLbl="alignNode1" presStyleIdx="3" presStyleCnt="4"/>
      <dgm:spPr/>
    </dgm:pt>
    <dgm:pt modelId="{89A452DF-516F-4257-8356-A8A92EE77F67}" type="pres">
      <dgm:prSet presAssocID="{710C6B9E-04A6-4F48-9C21-EC30A90247F0}" presName="horz1" presStyleCnt="0"/>
      <dgm:spPr/>
    </dgm:pt>
    <dgm:pt modelId="{509D5894-3AD9-411B-89D2-5F6492630411}" type="pres">
      <dgm:prSet presAssocID="{710C6B9E-04A6-4F48-9C21-EC30A90247F0}" presName="tx1" presStyleLbl="revTx" presStyleIdx="3" presStyleCnt="4"/>
      <dgm:spPr/>
    </dgm:pt>
    <dgm:pt modelId="{78A88B2F-A2CF-4E01-B335-91EE428EEEEB}" type="pres">
      <dgm:prSet presAssocID="{710C6B9E-04A6-4F48-9C21-EC30A90247F0}" presName="vert1" presStyleCnt="0"/>
      <dgm:spPr/>
    </dgm:pt>
  </dgm:ptLst>
  <dgm:cxnLst>
    <dgm:cxn modelId="{EFEE4B11-9A88-48EA-93D4-0977C1A93D51}" type="presOf" srcId="{A9D2A36A-D46A-4F6A-91B7-93A042E8E0DE}" destId="{0F989931-F36D-424A-8EF8-6C24B4277A51}" srcOrd="0" destOrd="0" presId="urn:microsoft.com/office/officeart/2008/layout/LinedList"/>
    <dgm:cxn modelId="{ED057A16-742F-4CE9-A19C-AA1776C4FDDF}" srcId="{A9D2A36A-D46A-4F6A-91B7-93A042E8E0DE}" destId="{38C624AB-8DC2-461F-B095-EDB06CBCF002}" srcOrd="2" destOrd="0" parTransId="{559D90F4-4930-4AF3-91EB-7AA969F84FCC}" sibTransId="{86F8DE67-FE45-4C47-A4AA-33756017D4FF}"/>
    <dgm:cxn modelId="{E526EE61-5E2D-4A15-BD31-BA02A4A9D25F}" srcId="{A9D2A36A-D46A-4F6A-91B7-93A042E8E0DE}" destId="{D0DA0B46-86DC-4ED4-A024-75781CDE52C8}" srcOrd="1" destOrd="0" parTransId="{8F549E14-7D6B-43E7-958B-80C1594C263F}" sibTransId="{4E549F6B-A1BE-44F3-B4D2-CB8558AE07AD}"/>
    <dgm:cxn modelId="{44DFD66F-8ADA-4B6D-A7F7-D47656279027}" type="presOf" srcId="{710C6B9E-04A6-4F48-9C21-EC30A90247F0}" destId="{509D5894-3AD9-411B-89D2-5F6492630411}" srcOrd="0" destOrd="0" presId="urn:microsoft.com/office/officeart/2008/layout/LinedList"/>
    <dgm:cxn modelId="{95BBC796-45DD-4219-9EA9-0DE24A8F0D68}" type="presOf" srcId="{9ACCD4C5-A26C-49A4-80E8-B6F1D7056D10}" destId="{FD46E4B1-8003-4EEE-9AF2-4EFA9E912BBB}" srcOrd="0" destOrd="0" presId="urn:microsoft.com/office/officeart/2008/layout/LinedList"/>
    <dgm:cxn modelId="{C194ABB1-66E5-4F9F-95C2-B5A436C97111}" srcId="{A9D2A36A-D46A-4F6A-91B7-93A042E8E0DE}" destId="{710C6B9E-04A6-4F48-9C21-EC30A90247F0}" srcOrd="3" destOrd="0" parTransId="{D371FE7C-B290-4D2E-B8DD-713622FBA77C}" sibTransId="{5D34BC75-378D-4CBF-9AA8-3A8695E2897A}"/>
    <dgm:cxn modelId="{B8A6DDCD-3C31-47FB-A448-F86FFE0741E3}" type="presOf" srcId="{38C624AB-8DC2-461F-B095-EDB06CBCF002}" destId="{A40A4E46-6E48-455E-8F39-2D727ACE6C6F}" srcOrd="0" destOrd="0" presId="urn:microsoft.com/office/officeart/2008/layout/LinedList"/>
    <dgm:cxn modelId="{62695CDA-2EAB-4458-92D0-C156FA480FF5}" srcId="{A9D2A36A-D46A-4F6A-91B7-93A042E8E0DE}" destId="{9ACCD4C5-A26C-49A4-80E8-B6F1D7056D10}" srcOrd="0" destOrd="0" parTransId="{C6EB5518-54BD-49F6-B54A-23E14ADE8F40}" sibTransId="{65B028B1-89C5-462F-97C1-EC8B4C238A16}"/>
    <dgm:cxn modelId="{CD1ED7FC-96D9-4E06-81F1-BB3A649D0BD8}" type="presOf" srcId="{D0DA0B46-86DC-4ED4-A024-75781CDE52C8}" destId="{F7035782-5EAB-4B0F-A4A4-26C14414F947}" srcOrd="0" destOrd="0" presId="urn:microsoft.com/office/officeart/2008/layout/LinedList"/>
    <dgm:cxn modelId="{82D5158D-225D-44F6-BB1F-23670062C0C5}" type="presParOf" srcId="{0F989931-F36D-424A-8EF8-6C24B4277A51}" destId="{828D2043-7B75-4A48-9FDF-EF80EC1C0792}" srcOrd="0" destOrd="0" presId="urn:microsoft.com/office/officeart/2008/layout/LinedList"/>
    <dgm:cxn modelId="{6B31AA30-4DBC-4036-9CCA-6DB9CCFD3349}" type="presParOf" srcId="{0F989931-F36D-424A-8EF8-6C24B4277A51}" destId="{C95D677B-2258-46E1-9EF7-0EC69EA1350F}" srcOrd="1" destOrd="0" presId="urn:microsoft.com/office/officeart/2008/layout/LinedList"/>
    <dgm:cxn modelId="{BE5EED0A-3268-4500-ACE4-6574DBCE1AF5}" type="presParOf" srcId="{C95D677B-2258-46E1-9EF7-0EC69EA1350F}" destId="{FD46E4B1-8003-4EEE-9AF2-4EFA9E912BBB}" srcOrd="0" destOrd="0" presId="urn:microsoft.com/office/officeart/2008/layout/LinedList"/>
    <dgm:cxn modelId="{344B9A13-9A03-48D1-8A1A-4EA2A784F0F8}" type="presParOf" srcId="{C95D677B-2258-46E1-9EF7-0EC69EA1350F}" destId="{EBB8638C-8C60-49A0-B7F1-6C433F5469C3}" srcOrd="1" destOrd="0" presId="urn:microsoft.com/office/officeart/2008/layout/LinedList"/>
    <dgm:cxn modelId="{87B24883-8D06-4907-9934-432518330665}" type="presParOf" srcId="{0F989931-F36D-424A-8EF8-6C24B4277A51}" destId="{94DC97AE-7284-44DF-AA09-3B57BB623A24}" srcOrd="2" destOrd="0" presId="urn:microsoft.com/office/officeart/2008/layout/LinedList"/>
    <dgm:cxn modelId="{C97637E5-7497-49C5-B943-92AB3CE562BE}" type="presParOf" srcId="{0F989931-F36D-424A-8EF8-6C24B4277A51}" destId="{3BD67DF4-E270-4E40-A8F9-DA9C1BCA215E}" srcOrd="3" destOrd="0" presId="urn:microsoft.com/office/officeart/2008/layout/LinedList"/>
    <dgm:cxn modelId="{8BB0AC45-079D-41D1-85BD-E2B3F353363C}" type="presParOf" srcId="{3BD67DF4-E270-4E40-A8F9-DA9C1BCA215E}" destId="{F7035782-5EAB-4B0F-A4A4-26C14414F947}" srcOrd="0" destOrd="0" presId="urn:microsoft.com/office/officeart/2008/layout/LinedList"/>
    <dgm:cxn modelId="{31D450E3-2FC1-437C-8D7E-A9DD15493BEB}" type="presParOf" srcId="{3BD67DF4-E270-4E40-A8F9-DA9C1BCA215E}" destId="{EAAA5123-031B-4205-811B-173757DE58CC}" srcOrd="1" destOrd="0" presId="urn:microsoft.com/office/officeart/2008/layout/LinedList"/>
    <dgm:cxn modelId="{C2DB31DD-2A25-44C5-B706-5000C155E344}" type="presParOf" srcId="{0F989931-F36D-424A-8EF8-6C24B4277A51}" destId="{760C1467-115A-4ED1-843C-D3CE4B073C7F}" srcOrd="4" destOrd="0" presId="urn:microsoft.com/office/officeart/2008/layout/LinedList"/>
    <dgm:cxn modelId="{282CC732-CDAA-4DD8-A13B-F483F3A011DC}" type="presParOf" srcId="{0F989931-F36D-424A-8EF8-6C24B4277A51}" destId="{754E1143-3A01-42DE-97A8-8C440ED8B08B}" srcOrd="5" destOrd="0" presId="urn:microsoft.com/office/officeart/2008/layout/LinedList"/>
    <dgm:cxn modelId="{3F1FEF4F-2F41-4737-B48B-C994C47D45D7}" type="presParOf" srcId="{754E1143-3A01-42DE-97A8-8C440ED8B08B}" destId="{A40A4E46-6E48-455E-8F39-2D727ACE6C6F}" srcOrd="0" destOrd="0" presId="urn:microsoft.com/office/officeart/2008/layout/LinedList"/>
    <dgm:cxn modelId="{5ED1E624-F8A0-4C51-A88B-773A5D2EA545}" type="presParOf" srcId="{754E1143-3A01-42DE-97A8-8C440ED8B08B}" destId="{9F92823E-B0BF-4EF3-B093-5A15D29B1545}" srcOrd="1" destOrd="0" presId="urn:microsoft.com/office/officeart/2008/layout/LinedList"/>
    <dgm:cxn modelId="{5E256484-3544-4289-816F-4905DC5E26FD}" type="presParOf" srcId="{0F989931-F36D-424A-8EF8-6C24B4277A51}" destId="{5837487B-878C-4877-B552-F222BF52F1EC}" srcOrd="6" destOrd="0" presId="urn:microsoft.com/office/officeart/2008/layout/LinedList"/>
    <dgm:cxn modelId="{806D8033-9587-4C4B-B6D8-A4B4FA5CDBB9}" type="presParOf" srcId="{0F989931-F36D-424A-8EF8-6C24B4277A51}" destId="{89A452DF-516F-4257-8356-A8A92EE77F67}" srcOrd="7" destOrd="0" presId="urn:microsoft.com/office/officeart/2008/layout/LinedList"/>
    <dgm:cxn modelId="{F40A443E-1D98-46F4-9EEF-4F3D3864E44F}" type="presParOf" srcId="{89A452DF-516F-4257-8356-A8A92EE77F67}" destId="{509D5894-3AD9-411B-89D2-5F6492630411}" srcOrd="0" destOrd="0" presId="urn:microsoft.com/office/officeart/2008/layout/LinedList"/>
    <dgm:cxn modelId="{72D87D83-3403-401C-9B7F-FFE7748544A7}" type="presParOf" srcId="{89A452DF-516F-4257-8356-A8A92EE77F67}" destId="{78A88B2F-A2CF-4E01-B335-91EE428EEE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406A7-C128-40FA-AFA1-1F4EF0A4CFC5}">
      <dsp:nvSpPr>
        <dsp:cNvPr id="0" name=""/>
        <dsp:cNvSpPr/>
      </dsp:nvSpPr>
      <dsp:spPr>
        <a:xfrm rot="5400000">
          <a:off x="7338104" y="-3124485"/>
          <a:ext cx="837972" cy="730079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200" kern="1200"/>
            <a:t>美國國防部的</a:t>
          </a:r>
          <a:r>
            <a:rPr lang="en-US" sz="2200" kern="1200"/>
            <a:t>ARPAnet</a:t>
          </a:r>
          <a:r>
            <a:rPr lang="zh-TW" sz="2200" kern="1200"/>
            <a:t>，最初是用來做為軍事上的資料傳遞</a:t>
          </a:r>
          <a:endParaRPr lang="en-US" sz="2200" kern="1200"/>
        </a:p>
      </dsp:txBody>
      <dsp:txXfrm rot="-5400000">
        <a:off x="4106695" y="147830"/>
        <a:ext cx="7259885" cy="756160"/>
      </dsp:txXfrm>
    </dsp:sp>
    <dsp:sp modelId="{4262CE64-0B9D-45F9-A791-B050EDC95AC7}">
      <dsp:nvSpPr>
        <dsp:cNvPr id="0" name=""/>
        <dsp:cNvSpPr/>
      </dsp:nvSpPr>
      <dsp:spPr>
        <a:xfrm>
          <a:off x="0" y="2177"/>
          <a:ext cx="4106695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1970</a:t>
          </a:r>
          <a:r>
            <a:rPr lang="zh-TW" sz="4900" kern="1200"/>
            <a:t>年代</a:t>
          </a:r>
          <a:endParaRPr lang="en-US" sz="4900" kern="1200"/>
        </a:p>
      </dsp:txBody>
      <dsp:txXfrm>
        <a:off x="51133" y="53310"/>
        <a:ext cx="4004429" cy="945199"/>
      </dsp:txXfrm>
    </dsp:sp>
    <dsp:sp modelId="{0A1271CE-FCD2-4BCD-BFB8-3A7549439302}">
      <dsp:nvSpPr>
        <dsp:cNvPr id="0" name=""/>
        <dsp:cNvSpPr/>
      </dsp:nvSpPr>
      <dsp:spPr>
        <a:xfrm rot="5400000">
          <a:off x="7338104" y="-2024646"/>
          <a:ext cx="837972" cy="7300791"/>
        </a:xfrm>
        <a:prstGeom prst="round2Same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200" kern="1200"/>
            <a:t>建構出</a:t>
          </a:r>
          <a:r>
            <a:rPr lang="en-US" sz="2200" kern="1200"/>
            <a:t>TCP/IP</a:t>
          </a:r>
          <a:r>
            <a:rPr lang="zh-TW" sz="2200" kern="1200"/>
            <a:t>的通訊協定</a:t>
          </a:r>
          <a:endParaRPr lang="en-US" sz="2200" kern="1200"/>
        </a:p>
      </dsp:txBody>
      <dsp:txXfrm rot="-5400000">
        <a:off x="4106695" y="1247669"/>
        <a:ext cx="7259885" cy="756160"/>
      </dsp:txXfrm>
    </dsp:sp>
    <dsp:sp modelId="{F62AC3D8-C9A2-490C-AB71-1045EA373C1F}">
      <dsp:nvSpPr>
        <dsp:cNvPr id="0" name=""/>
        <dsp:cNvSpPr/>
      </dsp:nvSpPr>
      <dsp:spPr>
        <a:xfrm>
          <a:off x="0" y="1102016"/>
          <a:ext cx="4106695" cy="10474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1980</a:t>
          </a:r>
          <a:r>
            <a:rPr lang="zh-TW" sz="4900" kern="1200"/>
            <a:t>年代</a:t>
          </a:r>
          <a:endParaRPr lang="en-US" sz="4900" kern="1200"/>
        </a:p>
      </dsp:txBody>
      <dsp:txXfrm>
        <a:off x="51133" y="1153149"/>
        <a:ext cx="4004429" cy="945199"/>
      </dsp:txXfrm>
    </dsp:sp>
    <dsp:sp modelId="{2A9343D6-1FFE-4677-9374-CFDC4262A19F}">
      <dsp:nvSpPr>
        <dsp:cNvPr id="0" name=""/>
        <dsp:cNvSpPr/>
      </dsp:nvSpPr>
      <dsp:spPr>
        <a:xfrm rot="5400000">
          <a:off x="7338104" y="-924807"/>
          <a:ext cx="837972" cy="7300791"/>
        </a:xfrm>
        <a:prstGeom prst="round2Same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WWW</a:t>
          </a:r>
          <a:r>
            <a:rPr lang="zh-TW" sz="2200" kern="1200"/>
            <a:t>等多媒體應用崛起</a:t>
          </a:r>
          <a:endParaRPr lang="en-US" sz="2200" kern="1200"/>
        </a:p>
      </dsp:txBody>
      <dsp:txXfrm rot="-5400000">
        <a:off x="4106695" y="2347508"/>
        <a:ext cx="7259885" cy="756160"/>
      </dsp:txXfrm>
    </dsp:sp>
    <dsp:sp modelId="{161123FF-D6E2-42D9-ABD0-5B855211A5DD}">
      <dsp:nvSpPr>
        <dsp:cNvPr id="0" name=""/>
        <dsp:cNvSpPr/>
      </dsp:nvSpPr>
      <dsp:spPr>
        <a:xfrm>
          <a:off x="0" y="2201855"/>
          <a:ext cx="4106695" cy="10474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1990</a:t>
          </a:r>
          <a:r>
            <a:rPr lang="zh-TW" sz="4900" kern="1200"/>
            <a:t>年代</a:t>
          </a:r>
          <a:endParaRPr lang="en-US" sz="4900" kern="1200"/>
        </a:p>
      </dsp:txBody>
      <dsp:txXfrm>
        <a:off x="51133" y="2252988"/>
        <a:ext cx="4004429" cy="945199"/>
      </dsp:txXfrm>
    </dsp:sp>
    <dsp:sp modelId="{0B246E72-E78B-4DDE-9470-BEADAAB50C86}">
      <dsp:nvSpPr>
        <dsp:cNvPr id="0" name=""/>
        <dsp:cNvSpPr/>
      </dsp:nvSpPr>
      <dsp:spPr>
        <a:xfrm rot="5400000">
          <a:off x="7338104" y="175031"/>
          <a:ext cx="837972" cy="7300791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Google</a:t>
          </a:r>
          <a:r>
            <a:rPr lang="zh-TW" sz="2200" kern="1200"/>
            <a:t>時代的來臨</a:t>
          </a:r>
          <a:endParaRPr lang="en-US" sz="2200" kern="1200"/>
        </a:p>
      </dsp:txBody>
      <dsp:txXfrm rot="-5400000">
        <a:off x="4106695" y="3447346"/>
        <a:ext cx="7259885" cy="756160"/>
      </dsp:txXfrm>
    </dsp:sp>
    <dsp:sp modelId="{107226A2-0621-4D55-B63C-5DA639A99F05}">
      <dsp:nvSpPr>
        <dsp:cNvPr id="0" name=""/>
        <dsp:cNvSpPr/>
      </dsp:nvSpPr>
      <dsp:spPr>
        <a:xfrm>
          <a:off x="0" y="3301694"/>
          <a:ext cx="4106695" cy="10474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2000</a:t>
          </a:r>
          <a:r>
            <a:rPr lang="zh-TW" sz="4900" kern="1200"/>
            <a:t>年代</a:t>
          </a:r>
          <a:endParaRPr lang="en-US" sz="4900" kern="1200"/>
        </a:p>
      </dsp:txBody>
      <dsp:txXfrm>
        <a:off x="51133" y="3352827"/>
        <a:ext cx="4004429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BBC22-3C36-45A4-9190-86579A832D7C}">
      <dsp:nvSpPr>
        <dsp:cNvPr id="0" name=""/>
        <dsp:cNvSpPr/>
      </dsp:nvSpPr>
      <dsp:spPr>
        <a:xfrm>
          <a:off x="0" y="164978"/>
          <a:ext cx="11407487" cy="849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有線網路：</a:t>
          </a:r>
          <a:endParaRPr lang="en-US" sz="3300" kern="1200"/>
        </a:p>
      </dsp:txBody>
      <dsp:txXfrm>
        <a:off x="41465" y="206443"/>
        <a:ext cx="11324557" cy="766490"/>
      </dsp:txXfrm>
    </dsp:sp>
    <dsp:sp modelId="{8A4CB0C4-90E5-4CFE-835D-680E64CDBA34}">
      <dsp:nvSpPr>
        <dsp:cNvPr id="0" name=""/>
        <dsp:cNvSpPr/>
      </dsp:nvSpPr>
      <dsp:spPr>
        <a:xfrm>
          <a:off x="0" y="1014399"/>
          <a:ext cx="11407487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18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600" kern="1200"/>
            <a:t>使用纜線，將筆記型電腦或桌上型電腦等裝置連線到網際網路或其他網路。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600" kern="1200"/>
            <a:t>最快速度：</a:t>
          </a:r>
          <a:r>
            <a:rPr lang="en-US" sz="2600" kern="1200"/>
            <a:t>1.4TB/S</a:t>
          </a:r>
        </a:p>
      </dsp:txBody>
      <dsp:txXfrm>
        <a:off x="0" y="1014399"/>
        <a:ext cx="11407487" cy="956340"/>
      </dsp:txXfrm>
    </dsp:sp>
    <dsp:sp modelId="{E181AF98-7FA8-48F7-BCE2-EE42D4ED60DA}">
      <dsp:nvSpPr>
        <dsp:cNvPr id="0" name=""/>
        <dsp:cNvSpPr/>
      </dsp:nvSpPr>
      <dsp:spPr>
        <a:xfrm>
          <a:off x="0" y="1970739"/>
          <a:ext cx="11407487" cy="8494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無線網路：</a:t>
          </a:r>
          <a:endParaRPr lang="en-US" sz="3300" kern="1200"/>
        </a:p>
      </dsp:txBody>
      <dsp:txXfrm>
        <a:off x="41465" y="2012204"/>
        <a:ext cx="11324557" cy="766490"/>
      </dsp:txXfrm>
    </dsp:sp>
    <dsp:sp modelId="{E6340440-24E3-4705-BD76-2DA14AB94DFD}">
      <dsp:nvSpPr>
        <dsp:cNvPr id="0" name=""/>
        <dsp:cNvSpPr/>
      </dsp:nvSpPr>
      <dsp:spPr>
        <a:xfrm>
          <a:off x="0" y="2820159"/>
          <a:ext cx="11407487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18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600" kern="1200"/>
            <a:t>裝置與網路保持連線狀態，但可以自由移動，不受實體線路拘束。</a:t>
          </a:r>
          <a:r>
            <a:rPr lang="zh-TW" sz="2600" kern="1200">
              <a:hlinkClick xmlns:r="http://schemas.openxmlformats.org/officeDocument/2006/relationships" r:id="rId1"/>
            </a:rPr>
            <a:t>存取點</a:t>
          </a:r>
          <a:r>
            <a:rPr lang="zh-TW" sz="2600" kern="1200"/>
            <a:t>會強化 </a:t>
          </a:r>
          <a:r>
            <a:rPr lang="en-US" sz="2600" kern="1200"/>
            <a:t>Wi-Fi </a:t>
          </a:r>
          <a:r>
            <a:rPr lang="zh-TW" sz="2600" kern="1200"/>
            <a:t>訊號，因此裝置即使與</a:t>
          </a:r>
          <a:r>
            <a:rPr lang="zh-TW" sz="2600" kern="1200">
              <a:hlinkClick xmlns:r="http://schemas.openxmlformats.org/officeDocument/2006/relationships" r:id="rId2"/>
            </a:rPr>
            <a:t>路由器</a:t>
          </a:r>
          <a:r>
            <a:rPr lang="zh-TW" sz="2600" kern="1200"/>
            <a:t>有一段距離，仍可連線到網路。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600" kern="1200"/>
            <a:t>最快速度：</a:t>
          </a:r>
          <a:r>
            <a:rPr lang="en-US" sz="2600" kern="1200"/>
            <a:t>10.53GB/S</a:t>
          </a:r>
        </a:p>
      </dsp:txBody>
      <dsp:txXfrm>
        <a:off x="0" y="2820159"/>
        <a:ext cx="11407487" cy="136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99496-BA8A-43C9-B2EA-5A2916C4D212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5CF61-D234-4979-B49F-FBAF56533161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C8D5E-BD8C-4D33-9BC2-1FE54476CE00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有時候在</a:t>
          </a:r>
          <a:r>
            <a:rPr lang="en-US" sz="2500" kern="1200"/>
            <a:t>TCP/IP</a:t>
          </a:r>
          <a:r>
            <a:rPr lang="zh-TW" sz="2500" kern="1200"/>
            <a:t>網路傳輸時，最常發生的就是時間</a:t>
          </a:r>
          <a:r>
            <a:rPr lang="en-US" sz="2500" kern="1200"/>
            <a:t>Delay</a:t>
          </a:r>
          <a:r>
            <a:rPr lang="zh-TW" sz="2500" kern="1200"/>
            <a:t>。</a:t>
          </a:r>
          <a:endParaRPr lang="en-US" sz="2500" kern="1200"/>
        </a:p>
      </dsp:txBody>
      <dsp:txXfrm>
        <a:off x="2043221" y="958220"/>
        <a:ext cx="4545469" cy="1769022"/>
      </dsp:txXfrm>
    </dsp:sp>
    <dsp:sp modelId="{5D9DF767-2EBE-44BF-B94F-5B6C583928E9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7100B-01B5-4BC7-A1E7-48F17A3474C1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E0DA2-A203-4E8E-8C78-BB77F74898EA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我們試著去對</a:t>
          </a:r>
          <a:r>
            <a:rPr lang="en-US" sz="2500" kern="1200"/>
            <a:t>client</a:t>
          </a:r>
          <a:r>
            <a:rPr lang="zh-TW" sz="2500" kern="1200"/>
            <a:t>程式設計</a:t>
          </a:r>
          <a:r>
            <a:rPr lang="en-US" sz="2500" kern="1200"/>
            <a:t>delay</a:t>
          </a:r>
          <a:r>
            <a:rPr lang="zh-TW" sz="2500" kern="1200"/>
            <a:t>，使他傳輸出去的文字不一樣。</a:t>
          </a:r>
          <a:endParaRPr lang="en-US" sz="2500" kern="1200"/>
        </a:p>
      </dsp:txBody>
      <dsp:txXfrm>
        <a:off x="2043221" y="3169499"/>
        <a:ext cx="4545469" cy="17690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D2043-7B75-4A48-9FDF-EF80EC1C079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6E4B1-8003-4EEE-9AF2-4EFA9E912BBB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傳送檔案，我們剛剛學習了傳送字串，但是</a:t>
          </a:r>
          <a:r>
            <a:rPr lang="en-US" sz="2800" kern="1200"/>
            <a:t>Socket</a:t>
          </a:r>
          <a:r>
            <a:rPr lang="zh-TW" sz="2800" kern="1200"/>
            <a:t>常應用在傳送檔案方面。</a:t>
          </a:r>
          <a:endParaRPr lang="en-US" sz="2800" kern="1200"/>
        </a:p>
      </dsp:txBody>
      <dsp:txXfrm>
        <a:off x="0" y="0"/>
        <a:ext cx="10515600" cy="1087834"/>
      </dsp:txXfrm>
    </dsp:sp>
    <dsp:sp modelId="{94DC97AE-7284-44DF-AA09-3B57BB623A24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35782-5EAB-4B0F-A4A4-26C14414F947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試著傳一段</a:t>
          </a:r>
          <a:r>
            <a:rPr lang="en-US" sz="2800" kern="1200"/>
            <a:t>TXT</a:t>
          </a:r>
          <a:r>
            <a:rPr lang="zh-TW" sz="2800" kern="1200"/>
            <a:t>檔案。</a:t>
          </a:r>
          <a:endParaRPr lang="en-US" sz="2800" kern="1200"/>
        </a:p>
      </dsp:txBody>
      <dsp:txXfrm>
        <a:off x="0" y="1087834"/>
        <a:ext cx="10515600" cy="1087834"/>
      </dsp:txXfrm>
    </dsp:sp>
    <dsp:sp modelId="{760C1467-115A-4ED1-843C-D3CE4B073C7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A4E46-6E48-455E-8F39-2D727ACE6C6F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我們在傳送檔案時，試著將內容以一行一行的方式進行讀取</a:t>
          </a:r>
          <a:endParaRPr lang="en-US" sz="2800" kern="1200"/>
        </a:p>
      </dsp:txBody>
      <dsp:txXfrm>
        <a:off x="0" y="2175669"/>
        <a:ext cx="10515600" cy="1087834"/>
      </dsp:txXfrm>
    </dsp:sp>
    <dsp:sp modelId="{5837487B-878C-4877-B552-F222BF52F1EC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D5894-3AD9-411B-89D2-5F6492630411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記住，傳檔案時要使用</a:t>
          </a:r>
          <a:r>
            <a:rPr lang="en-US" sz="2800" kern="1200"/>
            <a:t>binary</a:t>
          </a:r>
          <a:r>
            <a:rPr lang="zh-TW" sz="2800" kern="1200"/>
            <a:t>才能進行傳輸</a:t>
          </a:r>
          <a:endParaRPr lang="en-US" sz="28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E16AA-BCFB-4FC1-A99B-BC7EFCB7B593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293C4-9D80-41F9-BAB1-E77910F6A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73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想跟遠方好友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交換動漫看，但他們彼此都害怕會被唬爛，或是快遞不給力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遺失或滯留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，因此他們說好，先嘗試交換三次「封面」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此時通常無實際資料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，以確保有安全的合作方式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建立連線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欸，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，我想跟你交換動漫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，我寄給你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話封面了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喔好啊，給你看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話封面，我確認收到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(ACK)《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》100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話封面了，我期待收到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》101 (100+1)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話封面，也想進行交換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.Alice: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好唷，給你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話封面，我確認收到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(ACK)《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》300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話封面了，我期待收到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 301 (300+1)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293C4-9D80-41F9-BAB1-E77910F6A5A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62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是指 在封包傳送之前，必須先經過與對方建立連線之動作，當建 立連線成功後，才能開始傳送資料給對方，等資料傳送完畢 後，在關閉連線的一種傳輸方式 例如平時我們生活中所使用的電話，若是要與對方通話之前 ，必須先達成連線後，才能彼此進行通話，此屬於</a:t>
            </a:r>
            <a:r>
              <a:rPr lang="en-US" altLang="zh-TW" dirty="0"/>
              <a:t>『</a:t>
            </a:r>
            <a:r>
              <a:rPr lang="zh-TW" altLang="en-US" dirty="0"/>
              <a:t>連線導 向</a:t>
            </a:r>
            <a:r>
              <a:rPr lang="en-US" altLang="zh-TW" dirty="0"/>
              <a:t>』(Connection Oriented)</a:t>
            </a:r>
            <a:r>
              <a:rPr lang="zh-TW" altLang="en-US" dirty="0"/>
              <a:t>的傳輸協定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6889B-1CA4-45EB-99CF-3B2B91C6B57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25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A9697-0E4C-4F74-9F09-FDAF507C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494DBC-64B2-450A-A1BB-1ABAAD03D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58738-7FB0-49F8-965E-95C195E3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63F8E-3C6F-4BD3-9CB4-921DF7C8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A2A739-C8AA-47AD-BA6B-BA72579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26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31A72-A2EC-4E18-8165-71030DD7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7C9FF6-793A-4727-BE01-4A2AA985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2ED03F-BE1C-47F6-97CB-DF266067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9BAAD-743C-4BA2-B71E-5BAFE315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0A43CE-CDF7-42BC-B04E-843793D9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76CC81-AA55-4605-B394-0D707DC38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6D645E-196A-4C06-B0AB-4DFF68B52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419310-F42E-40A0-BB02-AA29C16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698120-5045-4D60-AE36-52D06FD6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29A70-D839-48D5-82C4-2874AE14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0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6A729-7E9E-46A6-B7F8-C273F0E1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7570A3-34CD-4400-8C48-AAB39D7F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B798F0-DCA1-4F20-8186-F9A236B1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59A10-724C-4C53-AF19-E0FF0584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23DE61-23C9-4FC3-B6A3-521094FF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F3D76-B17F-476F-82A2-CC2790F5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9B64E-27D3-44A1-BB0B-6A71684AF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746FD-44ED-4264-B423-8D06E952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6420AD-0206-4E52-ADB8-ACCC7E66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F668B0-3B77-493E-97FB-3063478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9AA47-7315-4F4E-BE0F-4BBCCBD2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CC235-C6A9-4F74-9D80-7BB3C6B59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CE8DDB-469B-41A9-AD4B-15E8D2802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C8E162-C224-41C2-9EBC-C361F5F9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DCB62A-E83B-4A18-B4D8-7368EC14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E950E6-3195-4BAA-B8BE-DFFC1ADB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9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9839F-183E-4587-ABF8-6E230943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E1CD7F-809B-42E1-8A55-75144793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8EFDE6-129B-4207-9D22-0E4097620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8DDE55-9E83-4378-A875-AAD0BC582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557DC6-A8E6-4D1E-BC1A-6D0D93055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780A17-7E14-4EE8-99DF-5E6E8782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64496A-7352-49A3-9123-AF2ACB97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60FFD5-A814-44C6-A83E-20FB5A18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1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F4A82-2239-4E88-BBE8-36539D77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193045-AC92-48E9-9F75-63C48CE9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74A060-8372-4E6C-9BB7-032C6AF2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3AD8A5-4313-4C3C-9A88-53FDE2F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52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02A2AD-30A0-44C9-8391-E0BC85E3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2E641-F7E1-4B58-AAC8-0C8C44BE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DC3325-86C0-4D0C-A91D-ED6E7DB6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21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B25E0-5E78-47DC-A813-63DB9DF1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3D6EB1-42E9-4901-A99C-85B3217D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60AC9C-2651-4123-9079-4EBE423E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62B363-8708-4623-AA58-5F87426B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28509C-750F-4DD5-B6F0-32D1AD2E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9275E9-207B-4204-82C5-E9BCD97C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50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D1D67-7C0C-4346-9566-AECB1800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3030E1-EFEE-416C-8225-F7FB8931B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0CF88B-FCE7-4178-A4BA-C7BB7B17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A476D7-22E8-4563-89DD-56282AA1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1F8FD9-455A-42F7-A946-F0DB5685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9E7A1D-51C5-46B9-9801-5673C251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8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F6F648-2633-4DE7-871D-D6260A38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B8D25-097F-4470-AED3-AEC2A607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97E6A-4549-4736-A491-22111C3F4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70A4-3422-4FA3-8663-12D14D03EC5B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82EEF-7F10-4C0E-92A6-B898BBD97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B10D6-2D44-4083-A4DC-6C6A3848B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59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/>
              <a:t>Socket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907281" cy="1737360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dirty="0"/>
              <a:t>廖柏瑜</a:t>
            </a:r>
            <a:endParaRPr lang="en-US" altLang="zh-TW" dirty="0"/>
          </a:p>
          <a:p>
            <a:pPr algn="l"/>
            <a:r>
              <a:rPr lang="zh-TW" altLang="en-US" dirty="0"/>
              <a:t>行動計算研究室 資電</a:t>
            </a:r>
            <a:r>
              <a:rPr lang="en-US" altLang="zh-TW" dirty="0"/>
              <a:t>232</a:t>
            </a:r>
          </a:p>
          <a:p>
            <a:pPr algn="l"/>
            <a:r>
              <a:rPr lang="en-US" altLang="zh-TW" dirty="0"/>
              <a:t>388chris@gmail.com</a:t>
            </a:r>
            <a:endParaRPr lang="zh-TW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5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C01CB5B-0E37-4532-B1B8-28F419EE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zh-TW" sz="4800" dirty="0"/>
              <a:t>OSI</a:t>
            </a:r>
            <a:r>
              <a:rPr lang="zh-TW" altLang="en-US" sz="4800" dirty="0"/>
              <a:t>及</a:t>
            </a:r>
            <a:r>
              <a:rPr lang="en-US" altLang="zh-TW" sz="4800" dirty="0"/>
              <a:t>TCP/IP</a:t>
            </a:r>
            <a:r>
              <a:rPr lang="zh-TW" altLang="en-US" sz="4800" dirty="0"/>
              <a:t>網路層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8B41D-EA7A-407C-BBB6-D30A69B4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97" y="2389218"/>
            <a:ext cx="4530898" cy="3639450"/>
          </a:xfrm>
        </p:spPr>
        <p:txBody>
          <a:bodyPr anchor="ctr">
            <a:normAutofit/>
          </a:bodyPr>
          <a:lstStyle/>
          <a:p>
            <a:r>
              <a:rPr lang="zh-TW" altLang="en-US" sz="1400" dirty="0"/>
              <a:t>實體層：管理電腦通訊裝置和網路媒體之間的互通，如網卡、電壓等。</a:t>
            </a:r>
            <a:endParaRPr lang="en-US" altLang="zh-TW" sz="1400" dirty="0"/>
          </a:p>
          <a:p>
            <a:r>
              <a:rPr lang="zh-TW" altLang="en-US" sz="1400" dirty="0"/>
              <a:t>資料鏈結層：負責網路尋址、錯誤偵測和改錯。</a:t>
            </a:r>
            <a:endParaRPr lang="en-US" altLang="zh-TW" sz="1400" dirty="0"/>
          </a:p>
          <a:p>
            <a:r>
              <a:rPr lang="zh-TW" altLang="en-US" sz="1400" dirty="0"/>
              <a:t>網路層：決定數據的路徑選擇和轉寄，例如：</a:t>
            </a:r>
            <a:r>
              <a:rPr lang="en-US" altLang="zh-TW" sz="1400" dirty="0"/>
              <a:t>IP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r>
              <a:rPr lang="zh-TW" altLang="en-US" sz="1400" dirty="0"/>
              <a:t>傳輸層：傳輸表頭（</a:t>
            </a:r>
            <a:r>
              <a:rPr lang="en-US" altLang="zh-TW" sz="1400" dirty="0"/>
              <a:t>TH</a:t>
            </a:r>
            <a:r>
              <a:rPr lang="zh-TW" altLang="en-US" sz="1400" dirty="0"/>
              <a:t>）加至數據以形成數據包。</a:t>
            </a:r>
            <a:endParaRPr lang="en-US" altLang="zh-TW" sz="1400" dirty="0"/>
          </a:p>
          <a:p>
            <a:r>
              <a:rPr lang="zh-TW" altLang="en-US" sz="1400" dirty="0"/>
              <a:t>會議層：負責在數據傳輸中設定和維護電腦網路中兩台電腦之間的通訊連接。</a:t>
            </a:r>
            <a:endParaRPr lang="en-US" altLang="zh-TW" sz="1400" dirty="0"/>
          </a:p>
          <a:p>
            <a:r>
              <a:rPr lang="zh-TW" altLang="en-US" sz="1400" dirty="0"/>
              <a:t>表達層：數據轉換為能與接收者的系統格式相容並適合傳輸的格式。</a:t>
            </a:r>
            <a:endParaRPr lang="en-US" altLang="zh-TW" sz="1400" dirty="0"/>
          </a:p>
          <a:p>
            <a:r>
              <a:rPr lang="zh-TW" altLang="en-US" sz="1400" dirty="0"/>
              <a:t>應用層：提供為應用軟體而設的介面，以設定與另一應用軟體之間的通訊。例如：</a:t>
            </a:r>
            <a:r>
              <a:rPr lang="en-US" altLang="zh-TW" sz="1400" dirty="0"/>
              <a:t>HTTP</a:t>
            </a:r>
            <a:endParaRPr lang="zh-TW" altLang="en-US" sz="1400" dirty="0"/>
          </a:p>
        </p:txBody>
      </p:sp>
      <p:pic>
        <p:nvPicPr>
          <p:cNvPr id="1026" name="Picture 2" descr="網路架構大概論2－網路模型、封包架構、解析OSI 7層作用| T客邦">
            <a:extLst>
              <a:ext uri="{FF2B5EF4-FFF2-40B4-BE49-F238E27FC236}">
                <a16:creationId xmlns:a16="http://schemas.microsoft.com/office/drawing/2014/main" id="{DE6DC765-7C05-4FC9-8EA2-0131FCF25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" r="2" b="3"/>
          <a:stretch/>
        </p:blipFill>
        <p:spPr bwMode="auto">
          <a:xfrm>
            <a:off x="5826723" y="2389218"/>
            <a:ext cx="5150277" cy="38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1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Transmission Control Protocol(TCP)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是一個完整的協定，也就是會經過</a:t>
            </a:r>
            <a:r>
              <a:rPr lang="en-US" altLang="zh-TW" dirty="0"/>
              <a:t>『</a:t>
            </a:r>
            <a:r>
              <a:rPr lang="zh-TW" altLang="en-US" dirty="0"/>
              <a:t>建立連線</a:t>
            </a:r>
            <a:r>
              <a:rPr lang="en-US" altLang="zh-TW" dirty="0"/>
              <a:t>』</a:t>
            </a:r>
            <a:r>
              <a:rPr lang="zh-TW" altLang="en-US" dirty="0"/>
              <a:t>、</a:t>
            </a:r>
            <a:r>
              <a:rPr lang="en-US" altLang="zh-TW" dirty="0"/>
              <a:t>『</a:t>
            </a:r>
            <a:r>
              <a:rPr lang="zh-TW" altLang="en-US" dirty="0"/>
              <a:t>資料傳輸</a:t>
            </a:r>
            <a:r>
              <a:rPr lang="en-US" altLang="zh-TW" dirty="0"/>
              <a:t>』</a:t>
            </a:r>
            <a:r>
              <a:rPr lang="zh-TW" altLang="en-US" dirty="0"/>
              <a:t>與最後的</a:t>
            </a:r>
            <a:r>
              <a:rPr lang="en-US" altLang="zh-TW" dirty="0"/>
              <a:t>『</a:t>
            </a:r>
            <a:r>
              <a:rPr lang="zh-TW" altLang="en-US" dirty="0"/>
              <a:t>關閉連線</a:t>
            </a:r>
            <a:r>
              <a:rPr lang="en-US" altLang="zh-TW" dirty="0"/>
              <a:t>』</a:t>
            </a:r>
            <a:r>
              <a:rPr lang="zh-TW" altLang="en-US" dirty="0"/>
              <a:t>三個 階段。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TCP</a:t>
            </a:r>
            <a:r>
              <a:rPr lang="zh-TW" altLang="en-US" dirty="0"/>
              <a:t>的兩端主機，可透過彼此的溝通，確保資料在 傳輸中的正確性，以及傳輸速率的控制，這些動作只是兩端 的主機之間溝通即可，完全無關於中間所經過的任何結點</a:t>
            </a:r>
            <a:r>
              <a:rPr lang="en-US" altLang="zh-TW" dirty="0"/>
              <a:t>(</a:t>
            </a:r>
            <a:r>
              <a:rPr lang="zh-TW" altLang="en-US" dirty="0"/>
              <a:t>例 如</a:t>
            </a:r>
            <a:r>
              <a:rPr lang="en-US" altLang="zh-TW" dirty="0"/>
              <a:t>router</a:t>
            </a:r>
            <a:r>
              <a:rPr lang="zh-TW" altLang="en-US" dirty="0"/>
              <a:t>或</a:t>
            </a:r>
            <a:r>
              <a:rPr lang="en-US" altLang="zh-TW" dirty="0"/>
              <a:t>switch)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傳送機制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三向交握</a:t>
            </a:r>
            <a:endParaRPr lang="en-US" altLang="zh-TW" dirty="0"/>
          </a:p>
          <a:p>
            <a:r>
              <a:rPr lang="zh-TW" altLang="en-US" dirty="0"/>
              <a:t>運作方式分為三階段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連線請求</a:t>
            </a:r>
            <a:r>
              <a:rPr lang="zh-TW" altLang="en-US" dirty="0"/>
              <a:t>：當要建立</a:t>
            </a:r>
            <a:r>
              <a:rPr lang="en-US" altLang="zh-TW" dirty="0"/>
              <a:t>TCP</a:t>
            </a:r>
            <a:r>
              <a:rPr lang="zh-TW" altLang="en-US" dirty="0"/>
              <a:t>連線時，會將封包內的同步旗標</a:t>
            </a:r>
            <a:r>
              <a:rPr lang="en-US" altLang="zh-TW" dirty="0"/>
              <a:t>(SYN)</a:t>
            </a:r>
            <a:r>
              <a:rPr lang="zh-TW" altLang="en-US" dirty="0"/>
              <a:t>設為</a:t>
            </a:r>
            <a:r>
              <a:rPr lang="en-US" altLang="zh-TW" dirty="0"/>
              <a:t>1</a:t>
            </a:r>
            <a:r>
              <a:rPr lang="zh-TW" altLang="en-US" dirty="0"/>
              <a:t>，其他設為</a:t>
            </a:r>
            <a:r>
              <a:rPr lang="en-US" altLang="zh-TW" dirty="0"/>
              <a:t>0</a:t>
            </a:r>
            <a:r>
              <a:rPr lang="zh-TW" altLang="en-US" dirty="0"/>
              <a:t>，讓另外一端知道有人要求連線。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連線確認</a:t>
            </a:r>
            <a:r>
              <a:rPr lang="zh-TW" altLang="en-US" dirty="0"/>
              <a:t>：目地端接收到連線封包，會回傳封包</a:t>
            </a:r>
            <a:r>
              <a:rPr lang="en-US" altLang="zh-TW" dirty="0"/>
              <a:t>SYN</a:t>
            </a:r>
            <a:r>
              <a:rPr lang="zh-TW" altLang="en-US" dirty="0"/>
              <a:t>欄位設為</a:t>
            </a:r>
            <a:r>
              <a:rPr lang="en-US" altLang="zh-TW" dirty="0"/>
              <a:t>1</a:t>
            </a:r>
            <a:r>
              <a:rPr lang="zh-TW" altLang="en-US" dirty="0"/>
              <a:t>，也會將確認旗標</a:t>
            </a:r>
            <a:r>
              <a:rPr lang="en-US" altLang="zh-TW" dirty="0"/>
              <a:t>(ACK)</a:t>
            </a:r>
            <a:r>
              <a:rPr lang="zh-TW" altLang="en-US" dirty="0"/>
              <a:t>設為</a:t>
            </a:r>
            <a:r>
              <a:rPr lang="en-US" altLang="zh-TW" dirty="0"/>
              <a:t>1</a:t>
            </a:r>
            <a:r>
              <a:rPr lang="zh-TW" altLang="en-US" dirty="0"/>
              <a:t>，讓發送端知道連線的傳輸已經收到並且確認。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連線成功</a:t>
            </a:r>
            <a:r>
              <a:rPr lang="zh-TW" altLang="en-US" dirty="0"/>
              <a:t>：將原系統</a:t>
            </a:r>
            <a:r>
              <a:rPr lang="en-US" altLang="zh-TW" dirty="0"/>
              <a:t>SYN</a:t>
            </a:r>
            <a:r>
              <a:rPr lang="zh-TW" altLang="en-US" dirty="0"/>
              <a:t>設為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ACK</a:t>
            </a:r>
            <a:r>
              <a:rPr lang="zh-TW" altLang="en-US" dirty="0"/>
              <a:t>設為</a:t>
            </a:r>
            <a:r>
              <a:rPr lang="en-US" altLang="zh-TW" dirty="0"/>
              <a:t>1</a:t>
            </a:r>
            <a:r>
              <a:rPr lang="zh-TW" altLang="en-US" dirty="0"/>
              <a:t>，通知已確認動作，開始傳輸資料。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01BC3F-D9D9-4AA8-A30F-78F24B89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/>
              <a:t>TCP</a:t>
            </a:r>
            <a:r>
              <a:rPr lang="zh-TW" altLang="en-US" sz="4000"/>
              <a:t>傳送機制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1F7D57D-5B9E-4ADC-AF29-04981DF4D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81" y="1446256"/>
            <a:ext cx="4962159" cy="50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8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5400"/>
              <a:t>TCP</a:t>
            </a:r>
            <a:r>
              <a:rPr lang="zh-TW" altLang="en-US" sz="5400"/>
              <a:t>特性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TCP</a:t>
            </a:r>
            <a:r>
              <a:rPr lang="zh-TW" altLang="en-US" sz="2400" dirty="0"/>
              <a:t>的五項特性 </a:t>
            </a:r>
            <a:endParaRPr lang="en-US" altLang="zh-TW" sz="2400" dirty="0"/>
          </a:p>
          <a:p>
            <a:pPr lvl="1"/>
            <a:r>
              <a:rPr lang="zh-TW" altLang="en-US" dirty="0"/>
              <a:t>連線導向的</a:t>
            </a:r>
            <a:r>
              <a:rPr lang="en-US" altLang="zh-TW" dirty="0"/>
              <a:t>(Connection Oriented)</a:t>
            </a:r>
          </a:p>
          <a:p>
            <a:pPr lvl="1"/>
            <a:r>
              <a:rPr lang="zh-TW" altLang="en-US" dirty="0"/>
              <a:t>傳輸協定 同步傳輸</a:t>
            </a:r>
            <a:r>
              <a:rPr lang="en-US" altLang="zh-TW" dirty="0"/>
              <a:t>(Synchronous Transmission) </a:t>
            </a:r>
          </a:p>
          <a:p>
            <a:pPr lvl="1"/>
            <a:r>
              <a:rPr lang="zh-TW" altLang="en-US" dirty="0"/>
              <a:t>可靠的</a:t>
            </a:r>
            <a:r>
              <a:rPr lang="en-US" altLang="zh-TW" dirty="0"/>
              <a:t>(Reliable)</a:t>
            </a:r>
            <a:r>
              <a:rPr lang="zh-TW" altLang="en-US" dirty="0"/>
              <a:t>傳輸協定 </a:t>
            </a:r>
            <a:endParaRPr lang="en-US" altLang="zh-TW" dirty="0"/>
          </a:p>
          <a:p>
            <a:pPr lvl="1"/>
            <a:r>
              <a:rPr lang="zh-TW" altLang="en-US" dirty="0"/>
              <a:t>較無效率的</a:t>
            </a:r>
            <a:r>
              <a:rPr lang="en-US" altLang="zh-TW" dirty="0"/>
              <a:t>(Inefficient)</a:t>
            </a:r>
            <a:r>
              <a:rPr lang="zh-TW" altLang="en-US" dirty="0"/>
              <a:t>傳輸協定 </a:t>
            </a:r>
            <a:endParaRPr lang="en-US" altLang="zh-TW" dirty="0"/>
          </a:p>
          <a:p>
            <a:pPr lvl="1"/>
            <a:r>
              <a:rPr lang="zh-TW" altLang="en-US" dirty="0"/>
              <a:t>流量控制</a:t>
            </a:r>
            <a:r>
              <a:rPr lang="en-US" altLang="zh-TW" dirty="0"/>
              <a:t>(Flow Control)</a:t>
            </a:r>
            <a:endParaRPr lang="zh-TW" altLang="en-US" dirty="0"/>
          </a:p>
          <a:p>
            <a:pPr lvl="1"/>
            <a:endParaRPr lang="en-US" altLang="zh-TW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TW" sz="4800"/>
              <a:t>User Datagram Protocal(UDP)</a:t>
            </a:r>
            <a:endParaRPr lang="zh-TW" altLang="en-US" sz="48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UDP</a:t>
            </a:r>
            <a:r>
              <a:rPr lang="zh-TW" altLang="en-US" sz="2400" dirty="0"/>
              <a:t>是未經過與對方的連線，便直接將資料傳送出去，傳送過程也不經過與對方確認是否收到。</a:t>
            </a:r>
            <a:endParaRPr lang="en-US" altLang="zh-TW" sz="2400" dirty="0"/>
          </a:p>
          <a:p>
            <a:r>
              <a:rPr lang="zh-TW" altLang="en-US" sz="2400" dirty="0"/>
              <a:t>非連線型：不通知傳送目標要傳訊息的情況下，就直接開始進行傳送。</a:t>
            </a:r>
            <a:endParaRPr lang="en-US" altLang="zh-TW" sz="2400" dirty="0"/>
          </a:p>
          <a:p>
            <a:r>
              <a:rPr lang="zh-TW" altLang="en-US" sz="2400" dirty="0"/>
              <a:t>如果傳送語音、影像等訊息量大的資料，可以容忍遺失一些封包，</a:t>
            </a:r>
            <a:r>
              <a:rPr lang="en-US" altLang="zh-TW" sz="2400" dirty="0"/>
              <a:t>UDP</a:t>
            </a:r>
            <a:r>
              <a:rPr lang="zh-TW" altLang="en-US" sz="2400" dirty="0"/>
              <a:t>會比較好。</a:t>
            </a:r>
            <a:endParaRPr lang="en-US" altLang="zh-TW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與</a:t>
            </a:r>
            <a:r>
              <a:rPr lang="en-US" altLang="zh-TW" dirty="0"/>
              <a:t>UDP</a:t>
            </a:r>
            <a:r>
              <a:rPr lang="zh-TW" altLang="en-US" dirty="0"/>
              <a:t>的比較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046385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601643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24967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TCP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UDP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8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連接特性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可靠的連接導向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不可靠的非連接導向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4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0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穩定性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握手程序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需要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不需要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3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可靠的傳輸機制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傳輸量大、迅速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缺點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速度真的慢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不可靠，應用程式需自行提供可靠機制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895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46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135A03-1C29-439E-B2F0-CEAD0E02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>
                <a:solidFill>
                  <a:srgbClr val="FFFFFF"/>
                </a:solidFill>
              </a:rPr>
              <a:t>Python Socket</a:t>
            </a:r>
            <a:r>
              <a:rPr lang="zh-TW" altLang="en-US">
                <a:solidFill>
                  <a:srgbClr val="FFFFFF"/>
                </a:solidFill>
              </a:rPr>
              <a:t>流程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AE5759A-DD12-47A3-BB0F-DDF29D0B2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99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5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66A561-732D-436D-8ACB-A377E0C0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 </a:t>
            </a:r>
            <a:r>
              <a:rPr lang="zh-TW" alt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131056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AEC46-FBFD-4B2B-BC94-B20232D0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函數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244DC1F-7394-48ED-89B6-1F47074AF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561459"/>
              </p:ext>
            </p:extLst>
          </p:nvPr>
        </p:nvGraphicFramePr>
        <p:xfrm>
          <a:off x="838200" y="3027892"/>
          <a:ext cx="10515600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534310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81607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Socket </a:t>
                      </a:r>
                      <a:r>
                        <a:rPr lang="zh-TW" altLang="en-US" b="1">
                          <a:effectLst/>
                        </a:rPr>
                        <a:t>函數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1">
                          <a:effectLst/>
                        </a:rPr>
                        <a:t>描述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879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s.connect(address)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鏈接到</a:t>
                      </a:r>
                      <a:r>
                        <a:rPr lang="en-US">
                          <a:effectLst/>
                        </a:rPr>
                        <a:t>address</a:t>
                      </a:r>
                      <a:r>
                        <a:rPr lang="zh-TW" altLang="en-US">
                          <a:effectLst/>
                        </a:rPr>
                        <a:t>處的套接字，一般</a:t>
                      </a:r>
                      <a:r>
                        <a:rPr lang="en-US">
                          <a:effectLst/>
                        </a:rPr>
                        <a:t>address</a:t>
                      </a:r>
                      <a:r>
                        <a:rPr lang="zh-TW" altLang="en-US">
                          <a:effectLst/>
                        </a:rPr>
                        <a:t>的格式為</a:t>
                      </a:r>
                      <a:r>
                        <a:rPr lang="en-US">
                          <a:effectLst/>
                        </a:rPr>
                        <a:t>tuple(host, port)，</a:t>
                      </a:r>
                      <a:r>
                        <a:rPr lang="zh-TW" altLang="en-US">
                          <a:effectLst/>
                        </a:rPr>
                        <a:t>如果鏈接出錯，則返回</a:t>
                      </a:r>
                      <a:r>
                        <a:rPr lang="en-US">
                          <a:effectLst/>
                        </a:rPr>
                        <a:t>socket.error</a:t>
                      </a:r>
                      <a:r>
                        <a:rPr lang="zh-TW" altLang="en-US">
                          <a:effectLst/>
                        </a:rPr>
                        <a:t>錯誤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0546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s.connect_ex(address)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功能與</a:t>
                      </a:r>
                      <a:r>
                        <a:rPr lang="en-US" dirty="0" err="1">
                          <a:effectLst/>
                        </a:rPr>
                        <a:t>s.connect</a:t>
                      </a:r>
                      <a:r>
                        <a:rPr lang="en-US" dirty="0">
                          <a:effectLst/>
                        </a:rPr>
                        <a:t>(address)</a:t>
                      </a:r>
                      <a:r>
                        <a:rPr lang="zh-TW" altLang="en-US" dirty="0">
                          <a:effectLst/>
                        </a:rPr>
                        <a:t>相同，但成功返回</a:t>
                      </a:r>
                      <a:r>
                        <a:rPr lang="en-US" altLang="zh-TW" dirty="0">
                          <a:effectLst/>
                        </a:rPr>
                        <a:t>0</a:t>
                      </a:r>
                      <a:r>
                        <a:rPr lang="zh-TW" altLang="en-US" dirty="0">
                          <a:effectLst/>
                        </a:rPr>
                        <a:t>，失敗返回</a:t>
                      </a:r>
                      <a:r>
                        <a:rPr lang="en-US" dirty="0">
                          <a:effectLst/>
                        </a:rPr>
                        <a:t>error</a:t>
                      </a:r>
                      <a:r>
                        <a:rPr lang="zh-TW" altLang="en-US" dirty="0">
                          <a:effectLst/>
                        </a:rPr>
                        <a:t>的值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6608072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B404ECC-8278-458F-8943-D8A3270C60D8}"/>
              </a:ext>
            </a:extLst>
          </p:cNvPr>
          <p:cNvSpPr txBox="1"/>
          <p:nvPr/>
        </p:nvSpPr>
        <p:spPr>
          <a:xfrm>
            <a:off x="4639735" y="2408754"/>
            <a:ext cx="367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Client</a:t>
            </a:r>
            <a:r>
              <a:rPr lang="zh-TW" altLang="en-US" b="1" dirty="0"/>
              <a:t>器端</a:t>
            </a:r>
            <a:r>
              <a:rPr lang="en-US" altLang="zh-TW" b="1" dirty="0"/>
              <a:t>Socket </a:t>
            </a:r>
            <a:r>
              <a:rPr lang="zh-TW" altLang="en-US" b="1" dirty="0"/>
              <a:t>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91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3D70C-4B14-42DE-B569-6336238D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課程安排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08B86-B519-4046-9C44-6A0F46E6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網路演進</a:t>
            </a:r>
            <a:endParaRPr lang="en-US" altLang="zh-TW" dirty="0"/>
          </a:p>
          <a:p>
            <a:r>
              <a:rPr lang="zh-TW" altLang="en-US" dirty="0"/>
              <a:t>有線網路、無線網路</a:t>
            </a:r>
            <a:endParaRPr lang="en-US" altLang="zh-TW" dirty="0"/>
          </a:p>
          <a:p>
            <a:r>
              <a:rPr lang="zh-TW" altLang="en-US" dirty="0"/>
              <a:t>網路程式設計導論</a:t>
            </a:r>
            <a:endParaRPr lang="en-US" altLang="zh-TW" dirty="0"/>
          </a:p>
          <a:p>
            <a:r>
              <a:rPr lang="zh-TW" altLang="en-US" dirty="0"/>
              <a:t>什麼是</a:t>
            </a:r>
            <a:r>
              <a:rPr lang="en-US" altLang="zh-TW" dirty="0"/>
              <a:t>TCP</a:t>
            </a:r>
          </a:p>
          <a:p>
            <a:r>
              <a:rPr lang="zh-TW" altLang="en-US" dirty="0"/>
              <a:t>什麼是</a:t>
            </a:r>
            <a:r>
              <a:rPr lang="en-US" altLang="zh-TW" dirty="0"/>
              <a:t>UDP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TCP</a:t>
            </a:r>
            <a:r>
              <a:rPr lang="zh-TW" altLang="en-US" dirty="0"/>
              <a:t>來進行</a:t>
            </a:r>
            <a:r>
              <a:rPr lang="en-US" altLang="zh-TW" dirty="0"/>
              <a:t>C/S</a:t>
            </a:r>
            <a:r>
              <a:rPr lang="zh-TW" altLang="en-US" dirty="0"/>
              <a:t>連線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1437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33FFFC-62CA-438C-90E5-6F589052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zh-TW" altLang="en-US" sz="4800" dirty="0"/>
              <a:t>建立</a:t>
            </a:r>
            <a:r>
              <a:rPr lang="en-US" altLang="zh-TW" sz="4800" dirty="0"/>
              <a:t>Socket</a:t>
            </a:r>
            <a:endParaRPr lang="zh-TW" altLang="en-US" sz="4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A0321-BFEC-44FF-AFDB-49A8A3A4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altLang="zh-TW" sz="2200"/>
              <a:t>Address Family</a:t>
            </a:r>
            <a:r>
              <a:rPr lang="zh-TW" altLang="en-US" sz="2200"/>
              <a:t>：可以選擇 </a:t>
            </a:r>
            <a:r>
              <a:rPr lang="en-US" altLang="zh-TW" sz="2200"/>
              <a:t>AF_INET</a:t>
            </a:r>
            <a:r>
              <a:rPr lang="zh-TW" altLang="en-US" sz="2200"/>
              <a:t>（用於 </a:t>
            </a:r>
            <a:r>
              <a:rPr lang="en-US" altLang="zh-TW" sz="2200"/>
              <a:t>Internet </a:t>
            </a:r>
            <a:r>
              <a:rPr lang="zh-TW" altLang="en-US" sz="2200"/>
              <a:t>程序間通訊） 或者 </a:t>
            </a:r>
            <a:r>
              <a:rPr lang="en-US" altLang="zh-TW" sz="2200"/>
              <a:t>AF_UNIX</a:t>
            </a:r>
            <a:r>
              <a:rPr lang="zh-TW" altLang="en-US" sz="2200"/>
              <a:t>（用於同一臺機器程序間通訊）</a:t>
            </a:r>
            <a:endParaRPr lang="en-US" altLang="zh-TW" sz="2200"/>
          </a:p>
          <a:p>
            <a:r>
              <a:rPr lang="en-US" altLang="zh-TW" sz="2200"/>
              <a:t>Type</a:t>
            </a:r>
            <a:r>
              <a:rPr lang="zh-TW" altLang="en-US" sz="2200"/>
              <a:t>：套接字型別，可以是 </a:t>
            </a:r>
            <a:r>
              <a:rPr lang="en-US" altLang="zh-TW" sz="2200"/>
              <a:t>SOCKET_STREAM</a:t>
            </a:r>
            <a:r>
              <a:rPr lang="zh-TW" altLang="en-US" sz="2200"/>
              <a:t>（流式套接字，主要用於 </a:t>
            </a:r>
            <a:r>
              <a:rPr lang="en-US" altLang="zh-TW" sz="2200"/>
              <a:t>TCP </a:t>
            </a:r>
            <a:r>
              <a:rPr lang="zh-TW" altLang="en-US" sz="2200"/>
              <a:t>協議）或者</a:t>
            </a:r>
            <a:r>
              <a:rPr lang="en-US" altLang="zh-TW" sz="2200"/>
              <a:t>SOCKET_DGRAM</a:t>
            </a:r>
            <a:r>
              <a:rPr lang="zh-TW" altLang="en-US" sz="2200"/>
              <a:t>（資料包套接字，主要用於 </a:t>
            </a:r>
            <a:r>
              <a:rPr lang="en-US" altLang="zh-TW" sz="2200"/>
              <a:t>UDP </a:t>
            </a:r>
            <a:r>
              <a:rPr lang="zh-TW" altLang="en-US" sz="2200"/>
              <a:t>協議）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39B170-2086-447E-BBA4-4CFD11A4EAA7}"/>
              </a:ext>
            </a:extLst>
          </p:cNvPr>
          <p:cNvSpPr txBox="1"/>
          <p:nvPr/>
        </p:nvSpPr>
        <p:spPr>
          <a:xfrm>
            <a:off x="5413278" y="4152903"/>
            <a:ext cx="60282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b="1" dirty="0"/>
              <a:t>import</a:t>
            </a:r>
            <a:r>
              <a:rPr lang="en-US" altLang="zh-TW" dirty="0"/>
              <a:t> socket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#</a:t>
            </a:r>
            <a:r>
              <a:rPr lang="zh-TW" altLang="en-US" dirty="0"/>
              <a:t>創建</a:t>
            </a:r>
            <a:r>
              <a:rPr lang="en-US" altLang="zh-TW" dirty="0"/>
              <a:t>TCP</a:t>
            </a:r>
            <a:r>
              <a:rPr lang="zh-TW" altLang="en-US" dirty="0"/>
              <a:t>連線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s = </a:t>
            </a:r>
            <a:r>
              <a:rPr lang="en-US" altLang="zh-TW" dirty="0" err="1"/>
              <a:t>socket.socket</a:t>
            </a:r>
            <a:r>
              <a:rPr lang="en-US" altLang="zh-TW" dirty="0"/>
              <a:t>(</a:t>
            </a:r>
            <a:r>
              <a:rPr lang="en-US" altLang="zh-TW" dirty="0" err="1"/>
              <a:t>socket.AF_INET</a:t>
            </a:r>
            <a:r>
              <a:rPr lang="en-US" altLang="zh-TW" dirty="0"/>
              <a:t>, </a:t>
            </a:r>
            <a:r>
              <a:rPr lang="en-US" altLang="zh-TW" dirty="0" err="1"/>
              <a:t>socket.SOCK_STREAM</a:t>
            </a:r>
            <a:r>
              <a:rPr lang="en-US" altLang="zh-TW" dirty="0"/>
              <a:t>) </a:t>
            </a:r>
          </a:p>
          <a:p>
            <a:pPr>
              <a:spcAft>
                <a:spcPts val="600"/>
              </a:spcAft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00EE72-5A2E-42B0-BAAA-8F57F66C70BF}"/>
              </a:ext>
            </a:extLst>
          </p:cNvPr>
          <p:cNvSpPr txBox="1"/>
          <p:nvPr/>
        </p:nvSpPr>
        <p:spPr>
          <a:xfrm>
            <a:off x="5413278" y="5130826"/>
            <a:ext cx="60282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b="1" dirty="0"/>
              <a:t>import</a:t>
            </a:r>
            <a:r>
              <a:rPr lang="en-US" altLang="zh-TW" dirty="0"/>
              <a:t> socket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#</a:t>
            </a:r>
            <a:r>
              <a:rPr lang="zh-TW" altLang="en-US" dirty="0"/>
              <a:t>創建</a:t>
            </a:r>
            <a:r>
              <a:rPr lang="en-US" altLang="zh-TW" dirty="0"/>
              <a:t>UDP</a:t>
            </a:r>
            <a:r>
              <a:rPr lang="zh-TW" altLang="en-US" dirty="0"/>
              <a:t>連線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s = </a:t>
            </a:r>
            <a:r>
              <a:rPr lang="en-US" altLang="zh-TW" dirty="0" err="1"/>
              <a:t>socket.socket</a:t>
            </a:r>
            <a:r>
              <a:rPr lang="en-US" altLang="zh-TW" dirty="0"/>
              <a:t>(</a:t>
            </a:r>
            <a:r>
              <a:rPr lang="en-US" altLang="zh-TW" dirty="0" err="1"/>
              <a:t>socket.AF_INET</a:t>
            </a:r>
            <a:r>
              <a:rPr lang="en-US" altLang="zh-TW" dirty="0"/>
              <a:t>, </a:t>
            </a:r>
            <a:r>
              <a:rPr lang="en-US" altLang="zh-TW" dirty="0" err="1"/>
              <a:t>socket.SOCKET_DGRAM</a:t>
            </a:r>
            <a:r>
              <a:rPr lang="en-US" altLang="zh-TW" dirty="0"/>
              <a:t>) </a:t>
            </a:r>
          </a:p>
          <a:p>
            <a:pPr>
              <a:spcAft>
                <a:spcPts val="600"/>
              </a:spcAft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81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2A8D0B2-68FF-4D70-B91D-02039E71BC03}"/>
              </a:ext>
            </a:extLst>
          </p:cNvPr>
          <p:cNvSpPr txBox="1"/>
          <p:nvPr/>
        </p:nvSpPr>
        <p:spPr>
          <a:xfrm>
            <a:off x="3157538" y="4829178"/>
            <a:ext cx="4665662" cy="107632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err="1"/>
              <a:t>s.bind</a:t>
            </a:r>
            <a:r>
              <a:rPr lang="en-US" altLang="zh-TW" sz="2800" dirty="0"/>
              <a:t>(“127.0.0.1”, 8000) </a:t>
            </a:r>
          </a:p>
          <a:p>
            <a:pPr>
              <a:spcAft>
                <a:spcPts val="600"/>
              </a:spcAft>
            </a:pPr>
            <a:endParaRPr lang="zh-TW" altLang="en-US" sz="28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77F61D-E047-4A62-99B2-40B03418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建立</a:t>
            </a:r>
            <a:r>
              <a:rPr lang="en-US" altLang="zh-TW" sz="4000">
                <a:solidFill>
                  <a:srgbClr val="FFFFFF"/>
                </a:solidFill>
              </a:rPr>
              <a:t>bind</a:t>
            </a: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3D09B-B05C-4244-9EB8-44270977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738" y="3003550"/>
            <a:ext cx="9983788" cy="1577975"/>
          </a:xfrm>
        </p:spPr>
        <p:txBody>
          <a:bodyPr wrap="square" anchor="t">
            <a:normAutofit/>
          </a:bodyPr>
          <a:lstStyle/>
          <a:p>
            <a:r>
              <a:rPr lang="zh-TW" altLang="en-US" dirty="0"/>
              <a:t>用於伺服器端需監聽的</a:t>
            </a:r>
            <a:r>
              <a:rPr lang="en-US" altLang="zh-TW" dirty="0"/>
              <a:t>IP</a:t>
            </a:r>
            <a:r>
              <a:rPr lang="zh-TW" altLang="en-US" dirty="0"/>
              <a:t>位址和</a:t>
            </a:r>
            <a:r>
              <a:rPr lang="en-US" altLang="zh-TW" dirty="0"/>
              <a:t>Port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host : IP</a:t>
            </a:r>
            <a:r>
              <a:rPr lang="zh-TW" altLang="en-US" dirty="0"/>
              <a:t>位址</a:t>
            </a:r>
          </a:p>
          <a:p>
            <a:r>
              <a:rPr lang="en-US" altLang="zh-TW" dirty="0"/>
              <a:t>port : port</a:t>
            </a:r>
            <a:r>
              <a:rPr lang="zh-TW" altLang="en-US" dirty="0"/>
              <a:t>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146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DA5939-64CF-492B-AA3A-16C6943E1290}"/>
              </a:ext>
            </a:extLst>
          </p:cNvPr>
          <p:cNvSpPr txBox="1"/>
          <p:nvPr/>
        </p:nvSpPr>
        <p:spPr>
          <a:xfrm>
            <a:off x="7367039" y="3751926"/>
            <a:ext cx="3036801" cy="1063914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/>
              <a:t>Value = 5</a:t>
            </a:r>
          </a:p>
          <a:p>
            <a:pPr>
              <a:spcAft>
                <a:spcPts val="600"/>
              </a:spcAft>
            </a:pPr>
            <a:r>
              <a:rPr lang="en-US" altLang="zh-TW" sz="2800" dirty="0" err="1"/>
              <a:t>s.listen</a:t>
            </a:r>
            <a:r>
              <a:rPr lang="en-US" altLang="zh-TW" sz="2800" dirty="0"/>
              <a:t>(Value) </a:t>
            </a:r>
          </a:p>
          <a:p>
            <a:pPr>
              <a:spcAft>
                <a:spcPts val="600"/>
              </a:spcAft>
            </a:pPr>
            <a:endParaRPr lang="zh-TW" altLang="en-US" sz="28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F92DE7-203F-4CB5-AECB-E010F361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建立</a:t>
            </a:r>
            <a:r>
              <a:rPr lang="en-US" altLang="zh-TW" sz="4000">
                <a:solidFill>
                  <a:srgbClr val="FFFFFF"/>
                </a:solidFill>
              </a:rPr>
              <a:t>listen</a:t>
            </a: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57F3E-1511-4DC9-B09A-23561855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738" y="3003550"/>
            <a:ext cx="5275263" cy="2736850"/>
          </a:xfrm>
        </p:spPr>
        <p:txBody>
          <a:bodyPr wrap="square" anchor="t">
            <a:normAutofit/>
          </a:bodyPr>
          <a:lstStyle/>
          <a:p>
            <a:r>
              <a:rPr lang="zh-TW" altLang="en-US" dirty="0"/>
              <a:t>用於伺服器端最多可接受多少</a:t>
            </a:r>
            <a:r>
              <a:rPr lang="en-US" altLang="zh-TW" dirty="0"/>
              <a:t>socket</a:t>
            </a:r>
            <a:r>
              <a:rPr lang="zh-TW" altLang="en-US" dirty="0"/>
              <a:t>串接。</a:t>
            </a:r>
          </a:p>
          <a:p>
            <a:r>
              <a:rPr lang="en-US" altLang="zh-TW" dirty="0"/>
              <a:t>value : </a:t>
            </a:r>
            <a:r>
              <a:rPr lang="zh-TW" altLang="en-US" dirty="0"/>
              <a:t>最大值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34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8967C0-E7B6-4FFF-BEB3-2A5EB243D6A7}"/>
              </a:ext>
            </a:extLst>
          </p:cNvPr>
          <p:cNvSpPr txBox="1"/>
          <p:nvPr/>
        </p:nvSpPr>
        <p:spPr>
          <a:xfrm>
            <a:off x="1328738" y="4786313"/>
            <a:ext cx="9983788" cy="9540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/>
              <a:t>Client, </a:t>
            </a:r>
            <a:r>
              <a:rPr lang="en-US" altLang="zh-TW" sz="2800" dirty="0" err="1"/>
              <a:t>addr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s.accept</a:t>
            </a:r>
            <a:r>
              <a:rPr lang="en-US" altLang="zh-TW" sz="2800" dirty="0"/>
              <a:t>() </a:t>
            </a:r>
          </a:p>
          <a:p>
            <a:pPr>
              <a:spcAft>
                <a:spcPts val="600"/>
              </a:spcAft>
            </a:pPr>
            <a:endParaRPr lang="zh-TW" altLang="en-US" sz="28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FBDDA1-F66F-4B25-BA09-D8A02F77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建立</a:t>
            </a:r>
            <a:r>
              <a:rPr lang="en-US" altLang="zh-TW" sz="4000">
                <a:solidFill>
                  <a:srgbClr val="FFFFFF"/>
                </a:solidFill>
              </a:rPr>
              <a:t>Accpet</a:t>
            </a: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2CAFF-5705-4CC5-9C7E-9B7E0750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738" y="3003550"/>
            <a:ext cx="9983788" cy="1700213"/>
          </a:xfrm>
        </p:spPr>
        <p:txBody>
          <a:bodyPr wrap="square" anchor="t">
            <a:normAutofit/>
          </a:bodyPr>
          <a:lstStyle/>
          <a:p>
            <a:r>
              <a:rPr lang="zh-TW" altLang="en-US" dirty="0"/>
              <a:t>用於伺服器端接收串接，並會回傳</a:t>
            </a:r>
            <a:r>
              <a:rPr lang="en-US" altLang="zh-TW" dirty="0"/>
              <a:t>(</a:t>
            </a:r>
            <a:r>
              <a:rPr lang="en-US" altLang="zh-TW" dirty="0" err="1"/>
              <a:t>client,address</a:t>
            </a:r>
            <a:r>
              <a:rPr lang="en-US" altLang="zh-TW" dirty="0"/>
              <a:t>)</a:t>
            </a:r>
            <a:r>
              <a:rPr lang="zh-TW" altLang="en-US" dirty="0"/>
              <a:t>串接對象與</a:t>
            </a:r>
            <a:r>
              <a:rPr lang="en-US" altLang="zh-TW" dirty="0"/>
              <a:t>IP</a:t>
            </a:r>
            <a:r>
              <a:rPr lang="zh-TW" altLang="en-US" dirty="0"/>
              <a:t>位址資訊。</a:t>
            </a:r>
          </a:p>
        </p:txBody>
      </p:sp>
    </p:spTree>
    <p:extLst>
      <p:ext uri="{BB962C8B-B14F-4D97-AF65-F5344CB8AC3E}">
        <p14:creationId xmlns:p14="http://schemas.microsoft.com/office/powerpoint/2010/main" val="64892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79A82-E220-4FBE-B8F8-2310E2F2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函數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D69414E-2485-457B-B463-58EF08680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891358"/>
              </p:ext>
            </p:extLst>
          </p:nvPr>
        </p:nvGraphicFramePr>
        <p:xfrm>
          <a:off x="838200" y="2452158"/>
          <a:ext cx="10515600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133">
                  <a:extLst>
                    <a:ext uri="{9D8B030D-6E8A-4147-A177-3AD203B41FA5}">
                      <a16:colId xmlns:a16="http://schemas.microsoft.com/office/drawing/2014/main" val="1503771379"/>
                    </a:ext>
                  </a:extLst>
                </a:gridCol>
                <a:gridCol w="5342467">
                  <a:extLst>
                    <a:ext uri="{9D8B030D-6E8A-4147-A177-3AD203B41FA5}">
                      <a16:colId xmlns:a16="http://schemas.microsoft.com/office/drawing/2014/main" val="1362936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Socket </a:t>
                      </a:r>
                      <a:r>
                        <a:rPr lang="zh-TW" altLang="en-US" b="1">
                          <a:effectLst/>
                        </a:rPr>
                        <a:t>函數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1">
                          <a:effectLst/>
                        </a:rPr>
                        <a:t>描述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630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s.bind(address)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將套接字綁定到地址，在</a:t>
                      </a:r>
                      <a:r>
                        <a:rPr lang="en-US">
                          <a:effectLst/>
                        </a:rPr>
                        <a:t>AF_INET</a:t>
                      </a:r>
                      <a:r>
                        <a:rPr lang="zh-TW" altLang="en-US">
                          <a:effectLst/>
                        </a:rPr>
                        <a:t>下，以</a:t>
                      </a:r>
                      <a:r>
                        <a:rPr lang="en-US">
                          <a:effectLst/>
                        </a:rPr>
                        <a:t>tuple(host, port)</a:t>
                      </a:r>
                      <a:r>
                        <a:rPr lang="zh-TW" altLang="en-US">
                          <a:effectLst/>
                        </a:rPr>
                        <a:t>的方式傳入，如</a:t>
                      </a:r>
                      <a:r>
                        <a:rPr lang="en-US">
                          <a:effectLst/>
                        </a:rPr>
                        <a:t>s.bind((host, port))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3277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s.listen(backlog)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開始監聽</a:t>
                      </a:r>
                      <a:r>
                        <a:rPr lang="en-US" altLang="zh-TW" dirty="0">
                          <a:effectLst/>
                        </a:rPr>
                        <a:t>TCP</a:t>
                      </a:r>
                      <a:r>
                        <a:rPr lang="zh-TW" altLang="en-US" dirty="0">
                          <a:effectLst/>
                        </a:rPr>
                        <a:t>傳入連接，</a:t>
                      </a:r>
                      <a:r>
                        <a:rPr lang="en-US" altLang="zh-TW" dirty="0">
                          <a:effectLst/>
                        </a:rPr>
                        <a:t>backlog</a:t>
                      </a:r>
                      <a:r>
                        <a:rPr lang="zh-TW" altLang="en-US" dirty="0">
                          <a:effectLst/>
                        </a:rPr>
                        <a:t>指定在拒絕鏈接前，操作系統可以掛起的最大連接數，該值最少為</a:t>
                      </a:r>
                      <a:r>
                        <a:rPr lang="en-US" altLang="zh-TW" dirty="0">
                          <a:effectLst/>
                        </a:rPr>
                        <a:t>1</a:t>
                      </a:r>
                      <a:r>
                        <a:rPr lang="zh-TW" altLang="en-US" dirty="0">
                          <a:effectLst/>
                        </a:rPr>
                        <a:t>，大部分應用程序設為</a:t>
                      </a:r>
                      <a:r>
                        <a:rPr lang="en-US" altLang="zh-TW" dirty="0">
                          <a:effectLst/>
                        </a:rPr>
                        <a:t>5</a:t>
                      </a:r>
                      <a:r>
                        <a:rPr lang="zh-TW" altLang="en-US" dirty="0">
                          <a:effectLst/>
                        </a:rPr>
                        <a:t>就夠用了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2688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s.accept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接受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鏈接並返回（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conn, address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），其中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是新的套接字對象，可以用來接收和發送數據，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是鏈接客戶端的地址。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6587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105ED5-B711-4D83-B163-BEE1493BDB2D}"/>
              </a:ext>
            </a:extLst>
          </p:cNvPr>
          <p:cNvSpPr txBox="1"/>
          <p:nvPr/>
        </p:nvSpPr>
        <p:spPr>
          <a:xfrm>
            <a:off x="4597401" y="1799154"/>
            <a:ext cx="367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服務器端</a:t>
            </a:r>
            <a:r>
              <a:rPr lang="en-US" altLang="zh-TW" b="1" dirty="0"/>
              <a:t>Socket </a:t>
            </a:r>
            <a:r>
              <a:rPr lang="zh-TW" altLang="en-US" b="1" dirty="0"/>
              <a:t>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40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1AFB052-261E-4BA5-B152-4AACDDD8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 </a:t>
            </a:r>
            <a:r>
              <a:rPr lang="zh-TW" alt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967351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EDA72B-78FF-4891-9149-9D6B7D94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alt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建立</a:t>
            </a:r>
            <a:r>
              <a:rPr lang="en-US" altLang="zh-TW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client</a:t>
            </a:r>
            <a:r>
              <a:rPr lang="zh-TW" alt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端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F86A5-5B4F-4EC8-B8BF-80C1A3D2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2000"/>
              <a:t>連線到伺服器</a:t>
            </a:r>
            <a:endParaRPr lang="en-US" altLang="zh-TW" sz="2000"/>
          </a:p>
          <a:p>
            <a:pPr lvl="1"/>
            <a:r>
              <a:rPr lang="en-US" altLang="zh-TW" sz="2000"/>
              <a:t>socket </a:t>
            </a:r>
            <a:r>
              <a:rPr lang="zh-TW" altLang="en-US" sz="2000"/>
              <a:t>使用 </a:t>
            </a:r>
            <a:r>
              <a:rPr lang="en-US" altLang="zh-TW" sz="2000"/>
              <a:t>(IP</a:t>
            </a:r>
            <a:r>
              <a:rPr lang="zh-TW" altLang="en-US" sz="2000"/>
              <a:t>地址，協議，埠號</a:t>
            </a:r>
            <a:r>
              <a:rPr lang="en-US" altLang="zh-TW" sz="2000"/>
              <a:t>) </a:t>
            </a:r>
            <a:r>
              <a:rPr lang="zh-TW" altLang="en-US" sz="2000"/>
              <a:t>來標識一個程序，那麼我們要想和伺服器進行通訊，就需要知道它的 </a:t>
            </a:r>
            <a:r>
              <a:rPr lang="en-US" altLang="zh-TW" sz="2000"/>
              <a:t>IP</a:t>
            </a:r>
            <a:r>
              <a:rPr lang="zh-TW" altLang="en-US" sz="2000"/>
              <a:t>地址以及埠號。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15B245-A768-471C-85D8-380B8743CBD3}"/>
              </a:ext>
            </a:extLst>
          </p:cNvPr>
          <p:cNvSpPr txBox="1"/>
          <p:nvPr/>
        </p:nvSpPr>
        <p:spPr>
          <a:xfrm>
            <a:off x="4976030" y="3589866"/>
            <a:ext cx="6894406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/>
              <a:t>HOST = '127.0.0.1'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/>
              <a:t>PORT = 8000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/>
              <a:t>client = </a:t>
            </a:r>
            <a:r>
              <a:rPr lang="en-US" altLang="zh-TW" sz="2000" dirty="0" err="1"/>
              <a:t>socket.socket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socket.AF_INET,socket.SOCK_STREAM</a:t>
            </a:r>
            <a:r>
              <a:rPr lang="en-US" altLang="zh-TW" sz="2000" dirty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 err="1"/>
              <a:t>client.connect</a:t>
            </a:r>
            <a:r>
              <a:rPr lang="en-US" altLang="zh-TW" sz="2000" dirty="0"/>
              <a:t>((HOST, PORT))</a:t>
            </a:r>
          </a:p>
        </p:txBody>
      </p:sp>
    </p:spTree>
    <p:extLst>
      <p:ext uri="{BB962C8B-B14F-4D97-AF65-F5344CB8AC3E}">
        <p14:creationId xmlns:p14="http://schemas.microsoft.com/office/powerpoint/2010/main" val="1073727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CDB3B9-F71F-4D58-890B-A0E0274E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TCP_socket</a:t>
            </a:r>
            <a:r>
              <a:rPr lang="zh-TW" altLang="en-US" dirty="0"/>
              <a:t>傳接資料函式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FFED8-0CA7-460F-B985-5FFF6746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send(data)</a:t>
            </a:r>
          </a:p>
          <a:p>
            <a:r>
              <a:rPr lang="zh-TW" altLang="en-US" dirty="0"/>
              <a:t>可用於傳送資料過去給串接對象，回傳值為要送出的字數。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recv</a:t>
            </a:r>
            <a:r>
              <a:rPr lang="en-US" altLang="zh-TW" dirty="0"/>
              <a:t>(</a:t>
            </a:r>
            <a:r>
              <a:rPr lang="en-US" altLang="zh-TW" dirty="0" err="1"/>
              <a:t>bufsize</a:t>
            </a:r>
            <a:r>
              <a:rPr lang="en-US" altLang="zh-TW" dirty="0"/>
              <a:t>)</a:t>
            </a:r>
            <a:r>
              <a:rPr lang="zh-TW" altLang="en-US" dirty="0"/>
              <a:t>可用於接收資料，回傳值為接收到的資料。</a:t>
            </a:r>
          </a:p>
          <a:p>
            <a:r>
              <a:rPr lang="en-US" altLang="zh-TW" dirty="0" err="1"/>
              <a:t>bufsize</a:t>
            </a:r>
            <a:r>
              <a:rPr lang="en-US" altLang="zh-TW" dirty="0"/>
              <a:t> : </a:t>
            </a:r>
            <a:r>
              <a:rPr lang="zh-TW" altLang="en-US" dirty="0"/>
              <a:t>為宣告接收最多字數值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D61C7B-E6A6-4F13-83A3-65150EE2D661}"/>
              </a:ext>
            </a:extLst>
          </p:cNvPr>
          <p:cNvSpPr txBox="1"/>
          <p:nvPr/>
        </p:nvSpPr>
        <p:spPr>
          <a:xfrm>
            <a:off x="3116898" y="2713673"/>
            <a:ext cx="9983788" cy="9540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err="1"/>
              <a:t>s.send</a:t>
            </a:r>
            <a:r>
              <a:rPr lang="en-US" altLang="zh-TW" sz="2800" dirty="0"/>
              <a:t>(“Message”)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99502F-65AC-4854-AFA2-67DD5F769BC7}"/>
              </a:ext>
            </a:extLst>
          </p:cNvPr>
          <p:cNvSpPr txBox="1"/>
          <p:nvPr/>
        </p:nvSpPr>
        <p:spPr>
          <a:xfrm>
            <a:off x="3502978" y="5357812"/>
            <a:ext cx="9983788" cy="9540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err="1"/>
              <a:t>s.recv</a:t>
            </a:r>
            <a:r>
              <a:rPr lang="en-US" altLang="zh-TW" sz="2800" dirty="0"/>
              <a:t>(200)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424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1357FD3-B0C5-4F36-A09E-53AA0B613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088932"/>
              </p:ext>
            </p:extLst>
          </p:nvPr>
        </p:nvGraphicFramePr>
        <p:xfrm>
          <a:off x="711199" y="63500"/>
          <a:ext cx="10515600" cy="673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007589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24573234"/>
                    </a:ext>
                  </a:extLst>
                </a:gridCol>
              </a:tblGrid>
              <a:tr h="235373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Socket </a:t>
                      </a:r>
                      <a:r>
                        <a:rPr lang="zh-TW" altLang="en-US" sz="1100" b="1">
                          <a:effectLst/>
                        </a:rPr>
                        <a:t>函數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b="1">
                          <a:effectLst/>
                        </a:rPr>
                        <a:t>描述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2668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s.recv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bufsize</a:t>
                      </a:r>
                      <a:r>
                        <a:rPr lang="en-US" sz="1100" dirty="0">
                          <a:effectLst/>
                        </a:rPr>
                        <a:t>[, flag])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接受</a:t>
                      </a:r>
                      <a:r>
                        <a:rPr lang="en-US" altLang="zh-TW" sz="1100">
                          <a:effectLst/>
                        </a:rPr>
                        <a:t>TCP</a:t>
                      </a:r>
                      <a:r>
                        <a:rPr lang="zh-TW" altLang="en-US" sz="1100">
                          <a:effectLst/>
                        </a:rPr>
                        <a:t>套接字的數據，數據以字符串形式返回，</a:t>
                      </a:r>
                      <a:r>
                        <a:rPr lang="en-US" altLang="zh-TW" sz="1100">
                          <a:effectLst/>
                        </a:rPr>
                        <a:t>buffsize</a:t>
                      </a:r>
                      <a:r>
                        <a:rPr lang="zh-TW" altLang="en-US" sz="1100">
                          <a:effectLst/>
                        </a:rPr>
                        <a:t>指定要接受的最大數據量，</a:t>
                      </a:r>
                      <a:r>
                        <a:rPr lang="en-US" altLang="zh-TW" sz="1100">
                          <a:effectLst/>
                        </a:rPr>
                        <a:t>flag</a:t>
                      </a:r>
                      <a:r>
                        <a:rPr lang="zh-TW" altLang="en-US" sz="1100">
                          <a:effectLst/>
                        </a:rPr>
                        <a:t>提供有關消息的其他信息，通常可以忽略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2669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s.send(string[, flag])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發送</a:t>
                      </a:r>
                      <a:r>
                        <a:rPr lang="en-US" altLang="zh-TW" sz="1100">
                          <a:effectLst/>
                        </a:rPr>
                        <a:t>TCP</a:t>
                      </a:r>
                      <a:r>
                        <a:rPr lang="zh-TW" altLang="en-US" sz="1100">
                          <a:effectLst/>
                        </a:rPr>
                        <a:t>數據，將字符串中的數據發送到鏈接的套接字，返回值是要發送的字節數量，該數量可能小於</a:t>
                      </a:r>
                      <a:r>
                        <a:rPr lang="en-US" altLang="zh-TW" sz="1100">
                          <a:effectLst/>
                        </a:rPr>
                        <a:t>string</a:t>
                      </a:r>
                      <a:r>
                        <a:rPr lang="zh-TW" altLang="en-US" sz="1100">
                          <a:effectLst/>
                        </a:rPr>
                        <a:t>的字節大小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7863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s.sendall(string[, flag])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完整髮送</a:t>
                      </a:r>
                      <a:r>
                        <a:rPr lang="en-US" altLang="zh-TW" sz="1100">
                          <a:effectLst/>
                        </a:rPr>
                        <a:t>TCP</a:t>
                      </a:r>
                      <a:r>
                        <a:rPr lang="zh-TW" altLang="en-US" sz="1100">
                          <a:effectLst/>
                        </a:rPr>
                        <a:t>數據，將字符串中的數據發送到鏈接的套接字，但在返回之前嘗試發送所有數據。成功返回</a:t>
                      </a:r>
                      <a:r>
                        <a:rPr lang="en-US" altLang="zh-TW" sz="1100">
                          <a:effectLst/>
                        </a:rPr>
                        <a:t>None</a:t>
                      </a:r>
                      <a:r>
                        <a:rPr lang="zh-TW" altLang="en-US" sz="1100">
                          <a:effectLst/>
                        </a:rPr>
                        <a:t>，失敗則拋出異常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735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s.recvfrom(bufsize[, flag])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接受</a:t>
                      </a:r>
                      <a:r>
                        <a:rPr lang="en-US" sz="1100">
                          <a:effectLst/>
                        </a:rPr>
                        <a:t>UDP</a:t>
                      </a:r>
                      <a:r>
                        <a:rPr lang="zh-TW" altLang="en-US" sz="1100">
                          <a:effectLst/>
                        </a:rPr>
                        <a:t>套接字的數據</a:t>
                      </a:r>
                      <a:r>
                        <a:rPr lang="en-US" sz="1100">
                          <a:effectLst/>
                        </a:rPr>
                        <a:t>u，</a:t>
                      </a:r>
                      <a:r>
                        <a:rPr lang="zh-TW" altLang="en-US" sz="1100">
                          <a:effectLst/>
                        </a:rPr>
                        <a:t>與</a:t>
                      </a:r>
                      <a:r>
                        <a:rPr lang="en-US" sz="1100">
                          <a:effectLst/>
                        </a:rPr>
                        <a:t>recv()</a:t>
                      </a:r>
                      <a:r>
                        <a:rPr lang="zh-TW" altLang="en-US" sz="1100">
                          <a:effectLst/>
                        </a:rPr>
                        <a:t>類似，但返回值是</a:t>
                      </a:r>
                      <a:r>
                        <a:rPr lang="en-US" sz="1100">
                          <a:effectLst/>
                        </a:rPr>
                        <a:t>tuple(data, address)。</a:t>
                      </a:r>
                      <a:r>
                        <a:rPr lang="zh-TW" altLang="en-US" sz="1100">
                          <a:effectLst/>
                        </a:rPr>
                        <a:t>其中</a:t>
                      </a:r>
                      <a:r>
                        <a:rPr lang="en-US" sz="1100">
                          <a:effectLst/>
                        </a:rPr>
                        <a:t>data</a:t>
                      </a:r>
                      <a:r>
                        <a:rPr lang="zh-TW" altLang="en-US" sz="1100">
                          <a:effectLst/>
                        </a:rPr>
                        <a:t>是包含接受數據的字符串，</a:t>
                      </a:r>
                      <a:r>
                        <a:rPr lang="en-US" sz="1100">
                          <a:effectLst/>
                        </a:rPr>
                        <a:t>address</a:t>
                      </a:r>
                      <a:r>
                        <a:rPr lang="zh-TW" altLang="en-US" sz="1100">
                          <a:effectLst/>
                        </a:rPr>
                        <a:t>是發送數據的套接字地址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209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s.sendto(string[, flag], address)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發送</a:t>
                      </a:r>
                      <a:r>
                        <a:rPr lang="en-US" altLang="zh-TW" sz="1100">
                          <a:effectLst/>
                        </a:rPr>
                        <a:t>UDP</a:t>
                      </a:r>
                      <a:r>
                        <a:rPr lang="zh-TW" altLang="en-US" sz="1100">
                          <a:effectLst/>
                        </a:rPr>
                        <a:t>數據，將數據發送到套接字，</a:t>
                      </a:r>
                      <a:r>
                        <a:rPr lang="en-US" altLang="zh-TW" sz="1100">
                          <a:effectLst/>
                        </a:rPr>
                        <a:t>address</a:t>
                      </a:r>
                      <a:r>
                        <a:rPr lang="zh-TW" altLang="en-US" sz="1100">
                          <a:effectLst/>
                        </a:rPr>
                        <a:t>形式為</a:t>
                      </a:r>
                      <a:r>
                        <a:rPr lang="en-US" altLang="zh-TW" sz="1100">
                          <a:effectLst/>
                        </a:rPr>
                        <a:t>tuple(ipaddr, port)</a:t>
                      </a:r>
                      <a:r>
                        <a:rPr lang="zh-TW" altLang="en-US" sz="1100">
                          <a:effectLst/>
                        </a:rPr>
                        <a:t>，指定遠程地址發送，返回值是發送的字節數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0378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s.close()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關閉套接字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8889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s.getpeername()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返回套接字的遠程地址，返回值通常是一個</a:t>
                      </a:r>
                      <a:r>
                        <a:rPr lang="en-US" sz="1100">
                          <a:effectLst/>
                        </a:rPr>
                        <a:t>tuple(ipaddr, port)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153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s.getsockname()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返回套接字自己的地址，返回值通常是一個</a:t>
                      </a:r>
                      <a:r>
                        <a:rPr lang="en-US" sz="1100">
                          <a:effectLst/>
                        </a:rPr>
                        <a:t>tuple(ipaddr, port)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5627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s.setsockopt</a:t>
                      </a:r>
                      <a:r>
                        <a:rPr lang="en-US" sz="1100" dirty="0">
                          <a:effectLst/>
                        </a:rPr>
                        <a:t>(level, </a:t>
                      </a:r>
                      <a:r>
                        <a:rPr lang="en-US" sz="1100" dirty="0" err="1">
                          <a:effectLst/>
                        </a:rPr>
                        <a:t>optname</a:t>
                      </a:r>
                      <a:r>
                        <a:rPr lang="en-US" sz="1100" dirty="0">
                          <a:effectLst/>
                        </a:rPr>
                        <a:t>, value)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設置給定套接字選項的值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431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s.getsockopt</a:t>
                      </a:r>
                      <a:r>
                        <a:rPr lang="en-US" sz="1100" dirty="0">
                          <a:effectLst/>
                        </a:rPr>
                        <a:t>(level, </a:t>
                      </a:r>
                      <a:r>
                        <a:rPr lang="en-US" sz="1100" dirty="0" err="1">
                          <a:effectLst/>
                        </a:rPr>
                        <a:t>optname</a:t>
                      </a:r>
                      <a:r>
                        <a:rPr lang="en-US" sz="1100" dirty="0">
                          <a:effectLst/>
                        </a:rPr>
                        <a:t>[, </a:t>
                      </a:r>
                      <a:r>
                        <a:rPr lang="en-US" sz="1100" dirty="0" err="1">
                          <a:effectLst/>
                        </a:rPr>
                        <a:t>buflen</a:t>
                      </a:r>
                      <a:r>
                        <a:rPr lang="en-US" sz="1100" dirty="0">
                          <a:effectLst/>
                        </a:rPr>
                        <a:t>])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返回套接字選項的值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5720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s.settimeout(timeout)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設置套接字操作的超時時間，</a:t>
                      </a:r>
                      <a:r>
                        <a:rPr lang="en-US" altLang="zh-TW" sz="1100">
                          <a:effectLst/>
                        </a:rPr>
                        <a:t>timeout</a:t>
                      </a:r>
                      <a:r>
                        <a:rPr lang="zh-TW" altLang="en-US" sz="1100">
                          <a:effectLst/>
                        </a:rPr>
                        <a:t>是一個浮點數，單位是秒，值為</a:t>
                      </a:r>
                      <a:r>
                        <a:rPr lang="en-US" altLang="zh-TW" sz="1100">
                          <a:effectLst/>
                        </a:rPr>
                        <a:t>None</a:t>
                      </a:r>
                      <a:r>
                        <a:rPr lang="zh-TW" altLang="en-US" sz="1100">
                          <a:effectLst/>
                        </a:rPr>
                        <a:t>則表示永遠不會超時。一般超時期應在剛創建套接字時設置，因為他們可能用於連接的操作，如</a:t>
                      </a:r>
                      <a:r>
                        <a:rPr lang="en-US" altLang="zh-TW" sz="1100">
                          <a:effectLst/>
                        </a:rPr>
                        <a:t>s.connect()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4863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s.gettimeout()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返回當前超時值，單位是秒，如果沒有設置超時則返回</a:t>
                      </a:r>
                      <a:r>
                        <a:rPr lang="en-US" altLang="zh-TW" sz="11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9427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s.fileno()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返回套接字的文件描述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9781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s.setblocking(flag)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如果</a:t>
                      </a:r>
                      <a:r>
                        <a:rPr lang="en-US" altLang="zh-TW" sz="1100">
                          <a:effectLst/>
                        </a:rPr>
                        <a:t>flag</a:t>
                      </a:r>
                      <a:r>
                        <a:rPr lang="zh-TW" altLang="en-US" sz="1100">
                          <a:effectLst/>
                        </a:rPr>
                        <a:t>為</a:t>
                      </a:r>
                      <a:r>
                        <a:rPr lang="en-US" altLang="zh-TW" sz="1100">
                          <a:effectLst/>
                        </a:rPr>
                        <a:t>0</a:t>
                      </a:r>
                      <a:r>
                        <a:rPr lang="zh-TW" altLang="en-US" sz="1100">
                          <a:effectLst/>
                        </a:rPr>
                        <a:t>，則將套接字設置為非阻塞模式，否則將套接字設置為阻塞模式（默認值）。非阻塞模式下，如果調用</a:t>
                      </a:r>
                      <a:r>
                        <a:rPr lang="en-US" altLang="zh-TW" sz="1100">
                          <a:effectLst/>
                        </a:rPr>
                        <a:t>recv()</a:t>
                      </a:r>
                      <a:r>
                        <a:rPr lang="zh-TW" altLang="en-US" sz="1100">
                          <a:effectLst/>
                        </a:rPr>
                        <a:t>沒有發現任何數據，或</a:t>
                      </a:r>
                      <a:r>
                        <a:rPr lang="en-US" altLang="zh-TW" sz="1100">
                          <a:effectLst/>
                        </a:rPr>
                        <a:t>send()</a:t>
                      </a:r>
                      <a:r>
                        <a:rPr lang="zh-TW" altLang="en-US" sz="1100">
                          <a:effectLst/>
                        </a:rPr>
                        <a:t>調用無法立即發送數據，那麼將引起</a:t>
                      </a:r>
                      <a:r>
                        <a:rPr lang="en-US" altLang="zh-TW" sz="1100">
                          <a:effectLst/>
                        </a:rPr>
                        <a:t>socket.error</a:t>
                      </a:r>
                      <a:r>
                        <a:rPr lang="zh-TW" altLang="en-US" sz="1100">
                          <a:effectLst/>
                        </a:rPr>
                        <a:t>異常。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191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s.makefile()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dirty="0">
                          <a:effectLst/>
                        </a:rPr>
                        <a:t>創建一個與該套接字相關的文件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6588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56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8CC05-58FB-447B-B67D-E3256ED6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端完整程式碼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B32ED74-FF80-4104-ABA3-C780BA469F0D}"/>
              </a:ext>
            </a:extLst>
          </p:cNvPr>
          <p:cNvSpPr txBox="1"/>
          <p:nvPr/>
        </p:nvSpPr>
        <p:spPr>
          <a:xfrm>
            <a:off x="2853267" y="1981201"/>
            <a:ext cx="6163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socket</a:t>
            </a:r>
          </a:p>
          <a:p>
            <a:endParaRPr lang="en-US" altLang="zh-TW" dirty="0"/>
          </a:p>
          <a:p>
            <a:r>
              <a:rPr lang="en-US" altLang="zh-TW" dirty="0"/>
              <a:t>HOST = '127.0.0.1'</a:t>
            </a:r>
          </a:p>
          <a:p>
            <a:r>
              <a:rPr lang="en-US" altLang="zh-TW" dirty="0"/>
              <a:t>PORT = 8000</a:t>
            </a:r>
          </a:p>
          <a:p>
            <a:r>
              <a:rPr lang="en-US" altLang="zh-TW" dirty="0" err="1"/>
              <a:t>clientMessage</a:t>
            </a:r>
            <a:r>
              <a:rPr lang="en-US" altLang="zh-TW" dirty="0"/>
              <a:t> = 'Hello, how are you!'</a:t>
            </a:r>
          </a:p>
          <a:p>
            <a:endParaRPr lang="en-US" altLang="zh-TW" dirty="0"/>
          </a:p>
          <a:p>
            <a:r>
              <a:rPr lang="en-US" altLang="zh-TW" dirty="0"/>
              <a:t>client = </a:t>
            </a:r>
            <a:r>
              <a:rPr lang="en-US" altLang="zh-TW" dirty="0" err="1"/>
              <a:t>socket.socket</a:t>
            </a:r>
            <a:r>
              <a:rPr lang="en-US" altLang="zh-TW" dirty="0"/>
              <a:t>(</a:t>
            </a:r>
            <a:r>
              <a:rPr lang="en-US" altLang="zh-TW" dirty="0" err="1"/>
              <a:t>socket.AF_INET</a:t>
            </a:r>
            <a:r>
              <a:rPr lang="en-US" altLang="zh-TW" dirty="0"/>
              <a:t>, </a:t>
            </a:r>
            <a:r>
              <a:rPr lang="en-US" altLang="zh-TW" dirty="0" err="1"/>
              <a:t>socket.SOCK_STREAM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client.connect</a:t>
            </a:r>
            <a:r>
              <a:rPr lang="en-US" altLang="zh-TW" dirty="0"/>
              <a:t>((HOST, PORT))</a:t>
            </a:r>
          </a:p>
          <a:p>
            <a:r>
              <a:rPr lang="en-US" altLang="zh-TW" dirty="0" err="1"/>
              <a:t>client.sendall</a:t>
            </a:r>
            <a:r>
              <a:rPr lang="en-US" altLang="zh-TW" dirty="0"/>
              <a:t>(</a:t>
            </a:r>
            <a:r>
              <a:rPr lang="en-US" altLang="zh-TW" dirty="0" err="1"/>
              <a:t>clientMessage.encode</a:t>
            </a:r>
            <a:r>
              <a:rPr lang="en-US" altLang="zh-TW" dirty="0"/>
              <a:t>())</a:t>
            </a:r>
          </a:p>
          <a:p>
            <a:endParaRPr lang="en-US" altLang="zh-TW" dirty="0"/>
          </a:p>
          <a:p>
            <a:r>
              <a:rPr lang="en-US" altLang="zh-TW" dirty="0" err="1"/>
              <a:t>serverMessage</a:t>
            </a:r>
            <a:r>
              <a:rPr lang="en-US" altLang="zh-TW" dirty="0"/>
              <a:t> = str(</a:t>
            </a:r>
            <a:r>
              <a:rPr lang="en-US" altLang="zh-TW" dirty="0" err="1"/>
              <a:t>client.recv</a:t>
            </a:r>
            <a:r>
              <a:rPr lang="en-US" altLang="zh-TW" dirty="0"/>
              <a:t>(1024), encoding='utf-8')</a:t>
            </a:r>
          </a:p>
          <a:p>
            <a:r>
              <a:rPr lang="en-US" altLang="zh-TW" dirty="0"/>
              <a:t>print('Server:', </a:t>
            </a:r>
            <a:r>
              <a:rPr lang="en-US" altLang="zh-TW" dirty="0" err="1"/>
              <a:t>serverMessage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client.close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10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7C409-DDE2-4A2C-A080-A02C8007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TW" altLang="en-US" sz="5400">
                <a:solidFill>
                  <a:schemeClr val="accent5"/>
                </a:solidFill>
              </a:rPr>
              <a:t>網路演進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660A21F-7990-4515-A5E2-720D0A23B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01294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87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38F4-34A4-4259-B3CD-33B974BF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3" y="195792"/>
            <a:ext cx="10515600" cy="1325563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server</a:t>
            </a:r>
            <a:r>
              <a:rPr lang="zh-TW" altLang="en-US" dirty="0"/>
              <a:t>端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A9240D-8EEE-4DE4-814F-6A6919ED791C}"/>
              </a:ext>
            </a:extLst>
          </p:cNvPr>
          <p:cNvSpPr txBox="1"/>
          <p:nvPr/>
        </p:nvSpPr>
        <p:spPr>
          <a:xfrm>
            <a:off x="3064933" y="1521355"/>
            <a:ext cx="5588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socket</a:t>
            </a:r>
          </a:p>
          <a:p>
            <a:r>
              <a:rPr lang="en-US" altLang="zh-TW" sz="1600" dirty="0"/>
              <a:t>HOST = '127.0.0.1'</a:t>
            </a:r>
          </a:p>
          <a:p>
            <a:r>
              <a:rPr lang="en-US" altLang="zh-TW" sz="1600" dirty="0"/>
              <a:t>PORT = 8000</a:t>
            </a:r>
          </a:p>
          <a:p>
            <a:endParaRPr lang="en-US" altLang="zh-TW" sz="1600" dirty="0"/>
          </a:p>
          <a:p>
            <a:r>
              <a:rPr lang="en-US" altLang="zh-TW" sz="1600" dirty="0"/>
              <a:t>server = </a:t>
            </a:r>
            <a:r>
              <a:rPr lang="en-US" altLang="zh-TW" sz="1600" dirty="0" err="1"/>
              <a:t>socket.socket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socket.AF_INET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socket.SOCK_STREAM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 err="1"/>
              <a:t>server.bind</a:t>
            </a:r>
            <a:r>
              <a:rPr lang="en-US" altLang="zh-TW" sz="1600" dirty="0"/>
              <a:t>((HOST, PORT))</a:t>
            </a:r>
          </a:p>
          <a:p>
            <a:r>
              <a:rPr lang="en-US" altLang="zh-TW" sz="1600" dirty="0" err="1"/>
              <a:t>server.listen</a:t>
            </a:r>
            <a:r>
              <a:rPr lang="en-US" altLang="zh-TW" sz="1600" dirty="0"/>
              <a:t>(10)</a:t>
            </a:r>
          </a:p>
          <a:p>
            <a:endParaRPr lang="en-US" altLang="zh-TW" sz="1600" dirty="0"/>
          </a:p>
          <a:p>
            <a:r>
              <a:rPr lang="en-US" altLang="zh-TW" sz="1600" dirty="0"/>
              <a:t>while True:</a:t>
            </a:r>
          </a:p>
          <a:p>
            <a:r>
              <a:rPr lang="en-US" altLang="zh-TW" sz="1600" dirty="0"/>
              <a:t>    conn, </a:t>
            </a:r>
            <a:r>
              <a:rPr lang="en-US" altLang="zh-TW" sz="1600" dirty="0" err="1"/>
              <a:t>addr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server.accept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clientMessage</a:t>
            </a:r>
            <a:r>
              <a:rPr lang="en-US" altLang="zh-TW" sz="1600" dirty="0"/>
              <a:t> = str(</a:t>
            </a:r>
            <a:r>
              <a:rPr lang="en-US" altLang="zh-TW" sz="1600" dirty="0" err="1"/>
              <a:t>conn.recv</a:t>
            </a:r>
            <a:r>
              <a:rPr lang="en-US" altLang="zh-TW" sz="1600" dirty="0"/>
              <a:t>(1024), encoding='utf-8')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print('Client message is:', </a:t>
            </a:r>
            <a:r>
              <a:rPr lang="en-US" altLang="zh-TW" sz="1600" dirty="0" err="1"/>
              <a:t>clientMessage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serverMessage</a:t>
            </a:r>
            <a:r>
              <a:rPr lang="en-US" altLang="zh-TW" sz="1600" dirty="0"/>
              <a:t> = 'I'm here!'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conn.sendall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serverMessage.encode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conn.close</a:t>
            </a:r>
            <a:r>
              <a:rPr lang="en-US" altLang="zh-TW" sz="1600" dirty="0"/>
              <a:t>()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0834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04A54-F451-4FC0-B424-4515D9A5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UDP_socket</a:t>
            </a:r>
            <a:r>
              <a:rPr lang="zh-TW" altLang="en-US" dirty="0"/>
              <a:t>傳接資料函式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FE56CB-553A-4705-9EB9-3A37A4C7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sendto</a:t>
            </a:r>
            <a:r>
              <a:rPr lang="en-US" altLang="zh-TW" dirty="0"/>
              <a:t>(data,(</a:t>
            </a:r>
            <a:r>
              <a:rPr lang="en-US" altLang="zh-TW" dirty="0" err="1"/>
              <a:t>addr</a:t>
            </a:r>
            <a:r>
              <a:rPr lang="en-US" altLang="zh-TW" dirty="0"/>
              <a:t>, port))</a:t>
            </a:r>
            <a:r>
              <a:rPr lang="zh-TW" altLang="en-US" dirty="0"/>
              <a:t>可用於傳送資料過去給串接對象，回傳值為要送出的字數。</a:t>
            </a:r>
          </a:p>
          <a:p>
            <a:pPr lvl="1"/>
            <a:r>
              <a:rPr lang="en-US" altLang="zh-TW" dirty="0"/>
              <a:t>data : </a:t>
            </a:r>
            <a:r>
              <a:rPr lang="zh-TW" altLang="en-US" dirty="0"/>
              <a:t>欲傳送之資料字串</a:t>
            </a:r>
          </a:p>
          <a:p>
            <a:pPr lvl="1"/>
            <a:r>
              <a:rPr lang="en-US" altLang="zh-TW" dirty="0" err="1"/>
              <a:t>addr</a:t>
            </a:r>
            <a:r>
              <a:rPr lang="en-US" altLang="zh-TW" dirty="0"/>
              <a:t> : </a:t>
            </a:r>
            <a:r>
              <a:rPr lang="zh-TW" altLang="en-US" dirty="0"/>
              <a:t>欲傳送之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</a:p>
          <a:p>
            <a:pPr lvl="1"/>
            <a:r>
              <a:rPr lang="en-US" altLang="zh-TW" dirty="0"/>
              <a:t>port : </a:t>
            </a:r>
            <a:r>
              <a:rPr lang="zh-TW" altLang="en-US" dirty="0"/>
              <a:t>欲傳送之</a:t>
            </a:r>
            <a:r>
              <a:rPr lang="en-US" altLang="zh-TW" dirty="0"/>
              <a:t>Port</a:t>
            </a:r>
            <a:r>
              <a:rPr lang="zh-TW" altLang="en-US" dirty="0"/>
              <a:t>號</a:t>
            </a:r>
            <a:endParaRPr lang="en-US" altLang="zh-TW" dirty="0"/>
          </a:p>
          <a:p>
            <a:pPr lvl="1"/>
            <a:endParaRPr lang="zh-TW" altLang="en-US" dirty="0"/>
          </a:p>
          <a:p>
            <a:r>
              <a:rPr lang="en-US" altLang="zh-TW" dirty="0" err="1"/>
              <a:t>recvfrom</a:t>
            </a:r>
            <a:r>
              <a:rPr lang="en-US" altLang="zh-TW" dirty="0"/>
              <a:t>(</a:t>
            </a:r>
            <a:r>
              <a:rPr lang="en-US" altLang="zh-TW" dirty="0" err="1"/>
              <a:t>bufsize</a:t>
            </a:r>
            <a:r>
              <a:rPr lang="en-US" altLang="zh-TW" dirty="0"/>
              <a:t>)</a:t>
            </a:r>
            <a:r>
              <a:rPr lang="zh-TW" altLang="en-US" dirty="0"/>
              <a:t>可用於接收資料，並會回傳</a:t>
            </a:r>
            <a:r>
              <a:rPr lang="en-US" altLang="zh-TW" dirty="0"/>
              <a:t>(</a:t>
            </a:r>
            <a:r>
              <a:rPr lang="en-US" altLang="zh-TW" dirty="0" err="1"/>
              <a:t>data,addr</a:t>
            </a:r>
            <a:r>
              <a:rPr lang="en-US" altLang="zh-TW" dirty="0"/>
              <a:t>)</a:t>
            </a:r>
            <a:r>
              <a:rPr lang="zh-TW" altLang="en-US" dirty="0"/>
              <a:t>接收到的資料和</a:t>
            </a:r>
            <a:r>
              <a:rPr lang="en-US" altLang="zh-TW" dirty="0"/>
              <a:t>IP</a:t>
            </a:r>
            <a:r>
              <a:rPr lang="zh-TW" altLang="en-US" dirty="0"/>
              <a:t>位址資訊。</a:t>
            </a:r>
          </a:p>
          <a:p>
            <a:pPr lvl="1"/>
            <a:r>
              <a:rPr lang="en-US" altLang="zh-TW" dirty="0" err="1"/>
              <a:t>bufsize</a:t>
            </a:r>
            <a:r>
              <a:rPr lang="en-US" altLang="zh-TW" dirty="0"/>
              <a:t> : </a:t>
            </a:r>
            <a:r>
              <a:rPr lang="zh-TW" altLang="en-US" dirty="0"/>
              <a:t>為宣告接收最多字數值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358D8A-72EA-4C1A-8AA1-7D24954396A2}"/>
              </a:ext>
            </a:extLst>
          </p:cNvPr>
          <p:cNvSpPr txBox="1"/>
          <p:nvPr/>
        </p:nvSpPr>
        <p:spPr>
          <a:xfrm>
            <a:off x="4447858" y="5699919"/>
            <a:ext cx="5712142" cy="9540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/>
              <a:t>data, </a:t>
            </a:r>
            <a:r>
              <a:rPr lang="en-US" altLang="zh-TW" sz="2800" dirty="0" err="1"/>
              <a:t>addr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s.recvfrom</a:t>
            </a:r>
            <a:r>
              <a:rPr lang="en-US" altLang="zh-TW" sz="2800" dirty="0"/>
              <a:t>(200)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80B85E-2F74-478F-A98E-88FB914F0C66}"/>
              </a:ext>
            </a:extLst>
          </p:cNvPr>
          <p:cNvSpPr txBox="1"/>
          <p:nvPr/>
        </p:nvSpPr>
        <p:spPr>
          <a:xfrm>
            <a:off x="5565458" y="2951956"/>
            <a:ext cx="5712142" cy="9540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err="1"/>
              <a:t>s.sendto</a:t>
            </a:r>
            <a:r>
              <a:rPr lang="en-US" altLang="zh-TW" sz="2800" dirty="0"/>
              <a:t>(“message”,(“127.0.0.1”,80))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327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94672-1FD8-4E10-9D32-4A407DFA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A5B0D-5ACE-4834-8F19-3A2EB4E0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試著改變</a:t>
            </a:r>
            <a:r>
              <a:rPr lang="en-US" altLang="zh-TW" dirty="0"/>
              <a:t>HOST</a:t>
            </a:r>
            <a:r>
              <a:rPr lang="zh-TW" altLang="en-US" dirty="0"/>
              <a:t>跟</a:t>
            </a:r>
            <a:r>
              <a:rPr lang="en-US" altLang="zh-TW" dirty="0"/>
              <a:t>PORT</a:t>
            </a:r>
            <a:r>
              <a:rPr lang="zh-TW" altLang="en-US" dirty="0"/>
              <a:t>，讓你們的筆電可以互相溝通。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TCP</a:t>
            </a:r>
            <a:r>
              <a:rPr lang="zh-TW" altLang="en-US" dirty="0"/>
              <a:t>改成</a:t>
            </a:r>
            <a:r>
              <a:rPr lang="en-US" altLang="zh-TW" dirty="0"/>
              <a:t>UDP</a:t>
            </a:r>
          </a:p>
          <a:p>
            <a:pPr lvl="1"/>
            <a:r>
              <a:rPr lang="en-US" altLang="zh-TW" dirty="0"/>
              <a:t>Hint : UDP</a:t>
            </a:r>
            <a:r>
              <a:rPr lang="zh-TW" altLang="en-US" dirty="0"/>
              <a:t>不需要告知，所以不會有</a:t>
            </a:r>
            <a:r>
              <a:rPr lang="en-US" altLang="zh-TW" dirty="0"/>
              <a:t>connect</a:t>
            </a:r>
            <a:r>
              <a:rPr lang="zh-TW" altLang="en-US" dirty="0"/>
              <a:t>動作。</a:t>
            </a:r>
            <a:endParaRPr lang="en-US" altLang="zh-TW" dirty="0"/>
          </a:p>
          <a:p>
            <a:pPr lvl="1"/>
            <a:r>
              <a:rPr lang="en-US" altLang="zh-TW" dirty="0"/>
              <a:t>Server</a:t>
            </a:r>
            <a:r>
              <a:rPr lang="zh-TW" altLang="en-US" dirty="0"/>
              <a:t>不需要</a:t>
            </a:r>
            <a:r>
              <a:rPr lang="en-US" altLang="zh-TW" dirty="0"/>
              <a:t>listen</a:t>
            </a:r>
            <a:r>
              <a:rPr lang="zh-TW" altLang="en-US" dirty="0"/>
              <a:t>跟</a:t>
            </a:r>
            <a:r>
              <a:rPr lang="en-US" altLang="zh-TW" dirty="0"/>
              <a:t>accept</a:t>
            </a:r>
            <a:r>
              <a:rPr lang="zh-TW" altLang="en-US" dirty="0"/>
              <a:t>，因為他不知道什麼時候會有訊息傳入。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5787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42783-1001-47AD-8381-311A37A5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如何查看自己電腦端的</a:t>
            </a:r>
            <a:r>
              <a:rPr lang="en-US" altLang="zh-TW" dirty="0" err="1"/>
              <a:t>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30870-5ABC-43FE-900C-0AE839A1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window</a:t>
            </a:r>
            <a:r>
              <a:rPr lang="zh-TW" altLang="en-US" dirty="0"/>
              <a:t>鍵</a:t>
            </a:r>
            <a:r>
              <a:rPr lang="en-US" altLang="zh-TW" dirty="0"/>
              <a:t>+r</a:t>
            </a:r>
            <a:r>
              <a:rPr lang="zh-TW" altLang="en-US" dirty="0"/>
              <a:t>，然後輸入</a:t>
            </a:r>
            <a:r>
              <a:rPr lang="en-US" altLang="zh-TW" dirty="0"/>
              <a:t>CMD</a:t>
            </a:r>
            <a:r>
              <a:rPr lang="zh-TW" altLang="en-US" dirty="0"/>
              <a:t>，呼叫命令提示字元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ipconfig /all</a:t>
            </a:r>
          </a:p>
          <a:p>
            <a:r>
              <a:rPr lang="en-US" altLang="zh-TW" dirty="0"/>
              <a:t>IPv4 </a:t>
            </a:r>
            <a:r>
              <a:rPr lang="zh-TW" altLang="en-US" dirty="0"/>
              <a:t>位址就是我們的</a:t>
            </a:r>
            <a:r>
              <a:rPr lang="en-US" altLang="zh-TW" dirty="0"/>
              <a:t>IP</a:t>
            </a:r>
            <a:r>
              <a:rPr lang="zh-TW" altLang="en-US" dirty="0"/>
              <a:t>位址。</a:t>
            </a:r>
          </a:p>
        </p:txBody>
      </p:sp>
      <p:pic>
        <p:nvPicPr>
          <p:cNvPr id="5" name="圖片 4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3E00F8F2-3187-4539-B9EC-3D189E0E5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" y="3429000"/>
            <a:ext cx="6016756" cy="3144709"/>
          </a:xfrm>
          <a:prstGeom prst="rect">
            <a:avLst/>
          </a:prstGeom>
        </p:spPr>
      </p:pic>
      <p:pic>
        <p:nvPicPr>
          <p:cNvPr id="7" name="圖片 6" descr="一張含有 螢幕擷取畫面, 監視器, 電腦 的圖片&#10;&#10;自動產生的描述">
            <a:extLst>
              <a:ext uri="{FF2B5EF4-FFF2-40B4-BE49-F238E27FC236}">
                <a16:creationId xmlns:a16="http://schemas.microsoft.com/office/drawing/2014/main" id="{D5620C93-4DC8-49C6-AE0F-FCBCFD0B8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11" y="3429000"/>
            <a:ext cx="6016756" cy="31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305F0B-6444-4B51-A98B-887529F4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5400"/>
              <a:t>UDP Server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074419F-7AD3-4F15-AF80-DD58AC78E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0405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24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3017B7-DB56-477D-A4AE-8EC1B3C9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B9B6CB-FCC9-4B5B-9854-ECEDC6C2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000"/>
              <a:t>UDP Client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58160D0-85AE-456C-BFAD-53C367E5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" b="5"/>
          <a:stretch/>
        </p:blipFill>
        <p:spPr>
          <a:xfrm>
            <a:off x="942597" y="612553"/>
            <a:ext cx="5608830" cy="5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4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9253F-7F12-4D30-9AA0-78572F08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E8F7B-F468-47E6-AD88-046FA1E6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請讓</a:t>
            </a:r>
            <a:r>
              <a:rPr lang="en-US" altLang="zh-TW" dirty="0"/>
              <a:t>client</a:t>
            </a:r>
            <a:r>
              <a:rPr lang="zh-TW" altLang="en-US" dirty="0"/>
              <a:t>可以與</a:t>
            </a:r>
            <a:r>
              <a:rPr lang="en-US" altLang="zh-TW" dirty="0"/>
              <a:t>Server</a:t>
            </a:r>
            <a:r>
              <a:rPr lang="zh-TW" altLang="en-US" dirty="0"/>
              <a:t>連續對話</a:t>
            </a:r>
            <a:r>
              <a:rPr lang="en-US" altLang="zh-TW" dirty="0"/>
              <a:t>10</a:t>
            </a:r>
            <a:r>
              <a:rPr lang="zh-TW" altLang="en-US" dirty="0"/>
              <a:t>句，由</a:t>
            </a:r>
            <a:r>
              <a:rPr lang="en-US" altLang="zh-TW" dirty="0"/>
              <a:t>Client</a:t>
            </a:r>
            <a:r>
              <a:rPr lang="zh-TW" altLang="en-US" dirty="0"/>
              <a:t>先發出話語，然後</a:t>
            </a:r>
            <a:r>
              <a:rPr lang="en-US" altLang="zh-TW" dirty="0"/>
              <a:t>Server</a:t>
            </a:r>
            <a:r>
              <a:rPr lang="zh-TW" altLang="en-US" dirty="0"/>
              <a:t>回傳</a:t>
            </a:r>
            <a:r>
              <a:rPr lang="en-US" altLang="zh-TW" dirty="0"/>
              <a:t>Client</a:t>
            </a:r>
            <a:r>
              <a:rPr lang="zh-TW" altLang="en-US" dirty="0"/>
              <a:t>的話語給</a:t>
            </a:r>
            <a:r>
              <a:rPr lang="en-US" altLang="zh-TW" dirty="0"/>
              <a:t>Server</a:t>
            </a:r>
            <a:r>
              <a:rPr lang="zh-TW" altLang="en-US" dirty="0"/>
              <a:t>，</a:t>
            </a:r>
            <a:r>
              <a:rPr lang="en-US" altLang="zh-TW" dirty="0"/>
              <a:t>10</a:t>
            </a:r>
            <a:r>
              <a:rPr lang="zh-TW" altLang="en-US" dirty="0"/>
              <a:t>句後關閉</a:t>
            </a:r>
            <a:r>
              <a:rPr lang="en-US" altLang="zh-TW" dirty="0"/>
              <a:t>Client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4" name="內容版面配置區 8" descr="一張含有 螢幕擷取畫面 的圖片&#10;&#10;自動產生的描述">
            <a:extLst>
              <a:ext uri="{FF2B5EF4-FFF2-40B4-BE49-F238E27FC236}">
                <a16:creationId xmlns:a16="http://schemas.microsoft.com/office/drawing/2014/main" id="{C6FFB3FD-8D9B-40AF-AE59-F3F3202E2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460" y="2685330"/>
            <a:ext cx="3561748" cy="3538200"/>
          </a:xfrm>
          <a:prstGeom prst="rect">
            <a:avLst/>
          </a:prstGeom>
        </p:spPr>
      </p:pic>
      <p:pic>
        <p:nvPicPr>
          <p:cNvPr id="5" name="圖片 4" descr="一張含有 男人 的圖片&#10;&#10;自動產生的描述">
            <a:extLst>
              <a:ext uri="{FF2B5EF4-FFF2-40B4-BE49-F238E27FC236}">
                <a16:creationId xmlns:a16="http://schemas.microsoft.com/office/drawing/2014/main" id="{182765EF-3C9A-4C3F-8E5E-411CAC53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3" y="3444222"/>
            <a:ext cx="5366157" cy="28258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23D6D5-CCFF-4EB9-B0DE-1C780DE01DFF}"/>
              </a:ext>
            </a:extLst>
          </p:cNvPr>
          <p:cNvSpPr txBox="1"/>
          <p:nvPr/>
        </p:nvSpPr>
        <p:spPr>
          <a:xfrm>
            <a:off x="1007533" y="6270097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7F81B6-70FE-481D-BF9A-37210C4929D3}"/>
              </a:ext>
            </a:extLst>
          </p:cNvPr>
          <p:cNvSpPr txBox="1"/>
          <p:nvPr/>
        </p:nvSpPr>
        <p:spPr>
          <a:xfrm>
            <a:off x="6989234" y="6308209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102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4215F-AE7E-45BA-ABCF-2EDEDAA4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試著讓</a:t>
            </a:r>
            <a:r>
              <a:rPr lang="en-US" altLang="zh-TW" dirty="0"/>
              <a:t>client</a:t>
            </a:r>
            <a:r>
              <a:rPr lang="zh-TW" altLang="en-US" dirty="0"/>
              <a:t>可以無限的傳訊息</a:t>
            </a:r>
          </a:p>
        </p:txBody>
      </p:sp>
      <p:pic>
        <p:nvPicPr>
          <p:cNvPr id="9" name="內容版面配置區 8" descr="一張含有 螢幕擷取畫面 的圖片&#10;&#10;自動產生的描述">
            <a:extLst>
              <a:ext uri="{FF2B5EF4-FFF2-40B4-BE49-F238E27FC236}">
                <a16:creationId xmlns:a16="http://schemas.microsoft.com/office/drawing/2014/main" id="{21CF64C4-A5CB-4CEB-8C88-218B6AD46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85" y="1918759"/>
            <a:ext cx="4380298" cy="4351338"/>
          </a:xfrm>
        </p:spPr>
      </p:pic>
      <p:pic>
        <p:nvPicPr>
          <p:cNvPr id="11" name="圖片 10" descr="一張含有 男人 的圖片&#10;&#10;自動產生的描述">
            <a:extLst>
              <a:ext uri="{FF2B5EF4-FFF2-40B4-BE49-F238E27FC236}">
                <a16:creationId xmlns:a16="http://schemas.microsoft.com/office/drawing/2014/main" id="{8C29FAD5-B355-4617-8A79-70C577AE8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2" y="2728257"/>
            <a:ext cx="5366157" cy="282587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AEF900-F29F-409A-A1F0-FF3F2AF4EDA5}"/>
              </a:ext>
            </a:extLst>
          </p:cNvPr>
          <p:cNvSpPr txBox="1"/>
          <p:nvPr/>
        </p:nvSpPr>
        <p:spPr>
          <a:xfrm>
            <a:off x="1007533" y="6270097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AF42AD-8D80-456D-9843-086A38F54A12}"/>
              </a:ext>
            </a:extLst>
          </p:cNvPr>
          <p:cNvSpPr txBox="1"/>
          <p:nvPr/>
        </p:nvSpPr>
        <p:spPr>
          <a:xfrm>
            <a:off x="6989234" y="6308209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766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148570-C0C8-4672-9418-71F962E5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altLang="zh-TW" sz="4800"/>
              <a:t>Time sleep</a:t>
            </a:r>
            <a:endParaRPr lang="zh-TW" altLang="en-US" sz="480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6374A6F8-3A26-436A-A6CA-E9FDD5BE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14724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137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4235C-F217-444A-8048-E0AF703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r>
              <a:rPr lang="zh-TW" altLang="en-US" dirty="0"/>
              <a:t>計算時間？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47FEA6-7AE6-4850-805D-A7B1864D8BAE}"/>
              </a:ext>
            </a:extLst>
          </p:cNvPr>
          <p:cNvSpPr txBox="1"/>
          <p:nvPr/>
        </p:nvSpPr>
        <p:spPr>
          <a:xfrm>
            <a:off x="1701800" y="1899920"/>
            <a:ext cx="965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import time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tStart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time.time</a:t>
            </a:r>
            <a:r>
              <a:rPr lang="en-US" altLang="zh-TW" sz="2800" dirty="0"/>
              <a:t>() #Strat to record the time</a:t>
            </a:r>
          </a:p>
          <a:p>
            <a:r>
              <a:rPr lang="en-US" altLang="zh-TW" sz="2800" dirty="0" err="1"/>
              <a:t>time.sleep</a:t>
            </a:r>
            <a:r>
              <a:rPr lang="en-US" altLang="zh-TW" sz="2800" dirty="0"/>
              <a:t>(1)        #Sleep for 1 second</a:t>
            </a:r>
          </a:p>
          <a:p>
            <a:r>
              <a:rPr lang="en-US" altLang="zh-TW" sz="2800" dirty="0" err="1"/>
              <a:t>tEnd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time.time</a:t>
            </a:r>
            <a:r>
              <a:rPr lang="en-US" altLang="zh-TW" sz="2800" dirty="0"/>
              <a:t>()   #End to record the time</a:t>
            </a:r>
          </a:p>
          <a:p>
            <a:r>
              <a:rPr lang="en-US" altLang="zh-TW" sz="2800" dirty="0" err="1"/>
              <a:t>Total_time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tEnd</a:t>
            </a:r>
            <a:r>
              <a:rPr lang="en-US" altLang="zh-TW" sz="2800" dirty="0"/>
              <a:t> - </a:t>
            </a:r>
            <a:r>
              <a:rPr lang="en-US" altLang="zh-TW" sz="2800" dirty="0" err="1"/>
              <a:t>tStart</a:t>
            </a:r>
            <a:r>
              <a:rPr lang="en-US" altLang="zh-TW" sz="2800" dirty="0"/>
              <a:t>  #End minus Start, to save the timer</a:t>
            </a:r>
          </a:p>
          <a:p>
            <a:r>
              <a:rPr lang="en-US" altLang="zh-TW" sz="2800" dirty="0"/>
              <a:t>print(</a:t>
            </a:r>
            <a:r>
              <a:rPr lang="en-US" altLang="zh-TW" sz="2800" dirty="0" err="1"/>
              <a:t>Total_time</a:t>
            </a:r>
            <a:r>
              <a:rPr lang="en-US" altLang="zh-TW" sz="2800" dirty="0"/>
              <a:t>)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4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B4459-6197-4588-9E65-4CB8BB0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TW" altLang="en-US" sz="4200">
                <a:solidFill>
                  <a:schemeClr val="accent5"/>
                </a:solidFill>
              </a:rPr>
              <a:t>有線網路、無線網路</a:t>
            </a:r>
            <a:br>
              <a:rPr lang="en-US" altLang="zh-TW" sz="4200">
                <a:solidFill>
                  <a:schemeClr val="accent5"/>
                </a:solidFill>
              </a:rPr>
            </a:br>
            <a:endParaRPr lang="zh-TW" altLang="en-US" sz="4200">
              <a:solidFill>
                <a:schemeClr val="accent5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0E3CB26-F414-4724-9778-4B63A29D6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1331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806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06BA2-1CED-43D5-B988-121A3B77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端程式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80665F-10DC-4622-8DFE-FFF928494E4F}"/>
              </a:ext>
            </a:extLst>
          </p:cNvPr>
          <p:cNvSpPr txBox="1"/>
          <p:nvPr/>
        </p:nvSpPr>
        <p:spPr>
          <a:xfrm>
            <a:off x="5598160" y="582067"/>
            <a:ext cx="55778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# -*- coding: utf-8 -*-</a:t>
            </a:r>
          </a:p>
          <a:p>
            <a:r>
              <a:rPr lang="en-US" altLang="zh-TW" sz="1400" dirty="0"/>
              <a:t>import socket</a:t>
            </a:r>
          </a:p>
          <a:p>
            <a:r>
              <a:rPr lang="en-US" altLang="zh-TW" sz="1400" dirty="0"/>
              <a:t>import time</a:t>
            </a:r>
          </a:p>
          <a:p>
            <a:endParaRPr lang="en-US" altLang="zh-TW" sz="1400" dirty="0"/>
          </a:p>
          <a:p>
            <a:r>
              <a:rPr lang="en-US" altLang="zh-TW" sz="1400" dirty="0"/>
              <a:t>HOST = '127.0.0.1'</a:t>
            </a:r>
          </a:p>
          <a:p>
            <a:r>
              <a:rPr lang="en-US" altLang="zh-TW" sz="1400" dirty="0"/>
              <a:t>PORT = 8000</a:t>
            </a:r>
          </a:p>
          <a:p>
            <a:r>
              <a:rPr lang="en-US" altLang="zh-TW" sz="1400" dirty="0" err="1"/>
              <a:t>clientMessage</a:t>
            </a:r>
            <a:r>
              <a:rPr lang="en-US" altLang="zh-TW" sz="1400" dirty="0"/>
              <a:t> = '</a:t>
            </a:r>
            <a:r>
              <a:rPr lang="en-US" altLang="zh-TW" sz="1400" dirty="0" err="1"/>
              <a:t>Hello,I</a:t>
            </a:r>
            <a:r>
              <a:rPr lang="en-US" altLang="zh-TW" sz="1400" dirty="0"/>
              <a:t> do not have delay&gt;&lt;'</a:t>
            </a:r>
          </a:p>
          <a:p>
            <a:r>
              <a:rPr lang="en-US" altLang="zh-TW" sz="1400" dirty="0"/>
              <a:t>clientMessage1 = "I am Delay QQ"</a:t>
            </a:r>
          </a:p>
          <a:p>
            <a:endParaRPr lang="en-US" altLang="zh-TW" sz="1400" dirty="0"/>
          </a:p>
          <a:p>
            <a:r>
              <a:rPr lang="en-US" altLang="zh-TW" sz="1400" dirty="0"/>
              <a:t>client = </a:t>
            </a:r>
            <a:r>
              <a:rPr lang="en-US" altLang="zh-TW" sz="1400" dirty="0" err="1"/>
              <a:t>socket.socket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socket.AF_INET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socket.SOCK_STREAM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 err="1"/>
              <a:t>client.connect</a:t>
            </a:r>
            <a:r>
              <a:rPr lang="en-US" altLang="zh-TW" sz="1400" dirty="0"/>
              <a:t>((HOST, PORT))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tStart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 err="1"/>
              <a:t>time.sleep</a:t>
            </a:r>
            <a:r>
              <a:rPr lang="en-US" altLang="zh-TW" sz="1400" dirty="0"/>
              <a:t>(5)</a:t>
            </a:r>
          </a:p>
          <a:p>
            <a:r>
              <a:rPr lang="en-US" altLang="zh-TW" sz="1400" dirty="0" err="1"/>
              <a:t>tEnd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 err="1"/>
              <a:t>Total_time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tEnd</a:t>
            </a:r>
            <a:r>
              <a:rPr lang="en-US" altLang="zh-TW" sz="1400" dirty="0"/>
              <a:t> - </a:t>
            </a:r>
            <a:r>
              <a:rPr lang="en-US" altLang="zh-TW" sz="1400" dirty="0" err="1"/>
              <a:t>tStart</a:t>
            </a:r>
            <a:endParaRPr lang="en-US" altLang="zh-TW" sz="1400" dirty="0"/>
          </a:p>
          <a:p>
            <a:r>
              <a:rPr lang="en-US" altLang="zh-TW" sz="1400" dirty="0"/>
              <a:t>print(</a:t>
            </a:r>
            <a:r>
              <a:rPr lang="en-US" altLang="zh-TW" sz="1400" dirty="0" err="1"/>
              <a:t>Total_time</a:t>
            </a:r>
            <a:r>
              <a:rPr lang="en-US" altLang="zh-TW" sz="1400" dirty="0"/>
              <a:t>)</a:t>
            </a:r>
          </a:p>
          <a:p>
            <a:endParaRPr lang="en-US" altLang="zh-TW" sz="1400" dirty="0"/>
          </a:p>
          <a:p>
            <a:r>
              <a:rPr lang="en-US" altLang="zh-TW" sz="1400" dirty="0"/>
              <a:t>if </a:t>
            </a:r>
            <a:r>
              <a:rPr lang="en-US" altLang="zh-TW" sz="1400" dirty="0" err="1"/>
              <a:t>Total_time</a:t>
            </a:r>
            <a:r>
              <a:rPr lang="en-US" altLang="zh-TW" sz="1400" dirty="0"/>
              <a:t> &gt; 3: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err="1"/>
              <a:t>client.sendall</a:t>
            </a:r>
            <a:r>
              <a:rPr lang="en-US" altLang="zh-TW" sz="1400" dirty="0"/>
              <a:t>(clientMessage1.encode()) #Send message</a:t>
            </a:r>
          </a:p>
          <a:p>
            <a:r>
              <a:rPr lang="en-US" altLang="zh-TW" sz="1400" dirty="0"/>
              <a:t>else: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err="1"/>
              <a:t>client.sendall</a:t>
            </a:r>
            <a:r>
              <a:rPr lang="en-US" altLang="zh-TW" sz="1400" dirty="0"/>
              <a:t>(</a:t>
            </a:r>
            <a:r>
              <a:rPr lang="en-US" altLang="zh-TW" sz="1400" dirty="0" err="1"/>
              <a:t>clientMessage.encode</a:t>
            </a:r>
            <a:r>
              <a:rPr lang="en-US" altLang="zh-TW" sz="1400" dirty="0"/>
              <a:t>()) #Send message</a:t>
            </a:r>
          </a:p>
          <a:p>
            <a:r>
              <a:rPr lang="en-US" altLang="zh-TW" sz="1400" dirty="0" err="1"/>
              <a:t>serverMessage</a:t>
            </a:r>
            <a:r>
              <a:rPr lang="en-US" altLang="zh-TW" sz="1400" dirty="0"/>
              <a:t> = str(</a:t>
            </a:r>
            <a:r>
              <a:rPr lang="en-US" altLang="zh-TW" sz="1400" dirty="0" err="1"/>
              <a:t>client.recv</a:t>
            </a:r>
            <a:r>
              <a:rPr lang="en-US" altLang="zh-TW" sz="1400" dirty="0"/>
              <a:t>(1024), encoding='utf-8')</a:t>
            </a:r>
          </a:p>
          <a:p>
            <a:r>
              <a:rPr lang="en-US" altLang="zh-TW" sz="1400" dirty="0"/>
              <a:t>print('Server:', </a:t>
            </a:r>
            <a:r>
              <a:rPr lang="en-US" altLang="zh-TW" sz="1400" dirty="0" err="1"/>
              <a:t>serverMessage</a:t>
            </a:r>
            <a:r>
              <a:rPr lang="en-US" altLang="zh-TW" sz="1400" dirty="0"/>
              <a:t>)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client.close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7754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47FDD-E1D1-41B1-A595-0FE38EB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端程式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3A4259-32B4-4D07-B091-62111ECA6D23}"/>
              </a:ext>
            </a:extLst>
          </p:cNvPr>
          <p:cNvSpPr txBox="1"/>
          <p:nvPr/>
        </p:nvSpPr>
        <p:spPr>
          <a:xfrm>
            <a:off x="5156200" y="1027906"/>
            <a:ext cx="574548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 -*- coding: utf-8 -*-</a:t>
            </a:r>
          </a:p>
          <a:p>
            <a:endParaRPr lang="en-US" altLang="zh-TW" sz="1600" dirty="0"/>
          </a:p>
          <a:p>
            <a:r>
              <a:rPr lang="en-US" altLang="zh-TW" sz="1600" dirty="0"/>
              <a:t>import socket</a:t>
            </a:r>
          </a:p>
          <a:p>
            <a:r>
              <a:rPr lang="en-US" altLang="zh-TW" sz="1600" dirty="0"/>
              <a:t>HOST = '127.0.0.1'</a:t>
            </a:r>
          </a:p>
          <a:p>
            <a:r>
              <a:rPr lang="en-US" altLang="zh-TW" sz="1600" dirty="0"/>
              <a:t>PORT = 8000</a:t>
            </a:r>
          </a:p>
          <a:p>
            <a:endParaRPr lang="en-US" altLang="zh-TW" sz="1600" dirty="0"/>
          </a:p>
          <a:p>
            <a:r>
              <a:rPr lang="en-US" altLang="zh-TW" sz="1600" dirty="0"/>
              <a:t>server = </a:t>
            </a:r>
            <a:r>
              <a:rPr lang="en-US" altLang="zh-TW" sz="1600" dirty="0" err="1"/>
              <a:t>socket.socket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socket.AF_INET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socket.SOCK_STREAM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 err="1"/>
              <a:t>server.bind</a:t>
            </a:r>
            <a:r>
              <a:rPr lang="en-US" altLang="zh-TW" sz="1600" dirty="0"/>
              <a:t>((HOST, PORT))</a:t>
            </a:r>
          </a:p>
          <a:p>
            <a:r>
              <a:rPr lang="en-US" altLang="zh-TW" sz="1600" dirty="0" err="1"/>
              <a:t>server.listen</a:t>
            </a:r>
            <a:r>
              <a:rPr lang="en-US" altLang="zh-TW" sz="1600" dirty="0"/>
              <a:t>(10)</a:t>
            </a:r>
          </a:p>
          <a:p>
            <a:endParaRPr lang="en-US" altLang="zh-TW" sz="1600" dirty="0"/>
          </a:p>
          <a:p>
            <a:r>
              <a:rPr lang="en-US" altLang="zh-TW" sz="1600" dirty="0"/>
              <a:t>while True:</a:t>
            </a:r>
          </a:p>
          <a:p>
            <a:r>
              <a:rPr lang="en-US" altLang="zh-TW" sz="1600" dirty="0"/>
              <a:t>    conn, </a:t>
            </a:r>
            <a:r>
              <a:rPr lang="en-US" altLang="zh-TW" sz="1600" dirty="0" err="1"/>
              <a:t>addr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server.accept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clientMessage</a:t>
            </a:r>
            <a:r>
              <a:rPr lang="en-US" altLang="zh-TW" sz="1600" dirty="0"/>
              <a:t> = str(</a:t>
            </a:r>
            <a:r>
              <a:rPr lang="en-US" altLang="zh-TW" sz="1600" dirty="0" err="1"/>
              <a:t>conn.recv</a:t>
            </a:r>
            <a:r>
              <a:rPr lang="en-US" altLang="zh-TW" sz="1600" dirty="0"/>
              <a:t>(1024), encoding='utf-8')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print('Client message is:', </a:t>
            </a:r>
            <a:r>
              <a:rPr lang="en-US" altLang="zh-TW" sz="1600" dirty="0" err="1"/>
              <a:t>clientMessage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serverMessage</a:t>
            </a:r>
            <a:r>
              <a:rPr lang="en-US" altLang="zh-TW" sz="1600" dirty="0"/>
              <a:t> = 'I\'m here!'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conn.sendall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serverMessage.encode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conn.close</a:t>
            </a:r>
            <a:r>
              <a:rPr lang="en-US" altLang="zh-TW" sz="1600" dirty="0"/>
              <a:t>()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3924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EC8BC-1AB7-417C-99AE-0D6256B5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9767C-68B4-4D77-9D77-9971AEF4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請試著在</a:t>
            </a:r>
            <a:r>
              <a:rPr lang="en-US" altLang="zh-TW" dirty="0"/>
              <a:t>client</a:t>
            </a:r>
            <a:r>
              <a:rPr lang="zh-TW" altLang="en-US" dirty="0"/>
              <a:t>端隨機</a:t>
            </a:r>
            <a:r>
              <a:rPr lang="en-US" altLang="zh-TW" dirty="0" err="1"/>
              <a:t>time.sleep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10</a:t>
            </a:r>
            <a:r>
              <a:rPr lang="zh-TW" altLang="en-US" dirty="0"/>
              <a:t>秒內，然後在</a:t>
            </a:r>
            <a:r>
              <a:rPr lang="en-US" altLang="zh-TW" dirty="0"/>
              <a:t>server</a:t>
            </a:r>
            <a:r>
              <a:rPr lang="zh-TW" altLang="en-US" dirty="0"/>
              <a:t>判斷，如果</a:t>
            </a:r>
            <a:r>
              <a:rPr lang="en-US" altLang="zh-TW" dirty="0"/>
              <a:t>client</a:t>
            </a:r>
            <a:r>
              <a:rPr lang="zh-TW" altLang="en-US" dirty="0"/>
              <a:t>延遲</a:t>
            </a:r>
            <a:r>
              <a:rPr lang="en-US" altLang="zh-TW" dirty="0"/>
              <a:t>5</a:t>
            </a:r>
            <a:r>
              <a:rPr lang="zh-TW" altLang="en-US" dirty="0"/>
              <a:t>秒鐘以上，對</a:t>
            </a:r>
            <a:r>
              <a:rPr lang="en-US" altLang="zh-TW" dirty="0"/>
              <a:t>client</a:t>
            </a:r>
            <a:r>
              <a:rPr lang="zh-TW" altLang="en-US" dirty="0"/>
              <a:t>回傳</a:t>
            </a:r>
            <a:r>
              <a:rPr lang="en-US" altLang="zh-TW" dirty="0"/>
              <a:t>Client is delay</a:t>
            </a:r>
            <a:r>
              <a:rPr lang="zh-TW" altLang="en-US" dirty="0"/>
              <a:t>，不然就回傳</a:t>
            </a:r>
            <a:r>
              <a:rPr lang="en-US" altLang="zh-TW" dirty="0"/>
              <a:t>Client not delay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4286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EA6A8-BD94-4613-A29B-9E4B01AD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03</a:t>
            </a:r>
            <a:endParaRPr lang="zh-TW" altLang="en-US" dirty="0"/>
          </a:p>
        </p:txBody>
      </p:sp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6AD85189-69D2-44A6-B304-D37C1AB9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0" y="1767840"/>
            <a:ext cx="11727591" cy="1661160"/>
          </a:xfrm>
          <a:prstGeom prst="rect">
            <a:avLst/>
          </a:prstGeom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D8A0D04B-0FFB-49D9-8400-11333500F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0" y="4353453"/>
            <a:ext cx="11585690" cy="15722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6D2A9AE-95CF-47C9-AE7B-86664AB04B86}"/>
              </a:ext>
            </a:extLst>
          </p:cNvPr>
          <p:cNvSpPr txBox="1"/>
          <p:nvPr/>
        </p:nvSpPr>
        <p:spPr>
          <a:xfrm>
            <a:off x="4014893" y="3506152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Client delay 10</a:t>
            </a:r>
            <a:r>
              <a:rPr lang="zh-TW" altLang="en-US" dirty="0"/>
              <a:t>秒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2AF2CF-6CCC-4674-9DF6-8CA8F0ACE5EF}"/>
              </a:ext>
            </a:extLst>
          </p:cNvPr>
          <p:cNvSpPr txBox="1"/>
          <p:nvPr/>
        </p:nvSpPr>
        <p:spPr>
          <a:xfrm>
            <a:off x="4014893" y="5925727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Client </a:t>
            </a:r>
            <a:r>
              <a:rPr lang="en-US" altLang="zh-TW"/>
              <a:t>delay 3</a:t>
            </a:r>
            <a:r>
              <a:rPr lang="zh-TW" altLang="en-US"/>
              <a:t>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641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2CBD9-542D-4682-8091-D7D9F2C9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2BA02-6ABB-4B39-86AB-94F9E719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一樣，我們希望讓</a:t>
            </a:r>
            <a:r>
              <a:rPr lang="en-US" altLang="zh-TW" dirty="0"/>
              <a:t>Client</a:t>
            </a:r>
            <a:r>
              <a:rPr lang="zh-TW" altLang="en-US" dirty="0"/>
              <a:t>與</a:t>
            </a:r>
            <a:r>
              <a:rPr lang="en-US" altLang="zh-TW" dirty="0"/>
              <a:t>server</a:t>
            </a:r>
            <a:r>
              <a:rPr lang="zh-TW" altLang="en-US" dirty="0"/>
              <a:t>溝通，現在由</a:t>
            </a:r>
            <a:r>
              <a:rPr lang="en-US" altLang="zh-TW" dirty="0"/>
              <a:t>client</a:t>
            </a:r>
            <a:r>
              <a:rPr lang="zh-TW" altLang="en-US" dirty="0"/>
              <a:t>傳一個一維</a:t>
            </a:r>
            <a:r>
              <a:rPr lang="en-US" altLang="zh-TW" dirty="0"/>
              <a:t>N</a:t>
            </a:r>
            <a:r>
              <a:rPr lang="zh-TW" altLang="en-US" dirty="0"/>
              <a:t>個數字的陣列給</a:t>
            </a:r>
            <a:r>
              <a:rPr lang="en-US" altLang="zh-TW" dirty="0"/>
              <a:t>server</a:t>
            </a:r>
            <a:r>
              <a:rPr lang="zh-TW" altLang="en-US" dirty="0"/>
              <a:t>，我們希望</a:t>
            </a:r>
            <a:r>
              <a:rPr lang="en-US" altLang="zh-TW" dirty="0"/>
              <a:t>Server</a:t>
            </a:r>
            <a:r>
              <a:rPr lang="zh-TW" altLang="en-US" dirty="0"/>
              <a:t>回傳排序後的數字給</a:t>
            </a:r>
            <a:r>
              <a:rPr lang="en-US" altLang="zh-TW" dirty="0"/>
              <a:t>client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如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client</a:t>
            </a:r>
            <a:r>
              <a:rPr lang="zh-TW" altLang="en-US" dirty="0"/>
              <a:t>傳</a:t>
            </a:r>
            <a:r>
              <a:rPr lang="en-US" altLang="zh-TW" dirty="0"/>
              <a:t>19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77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給</a:t>
            </a:r>
            <a:r>
              <a:rPr lang="en-US" altLang="zh-TW" dirty="0"/>
              <a:t>server</a:t>
            </a:r>
            <a:r>
              <a:rPr lang="zh-TW" altLang="en-US" dirty="0"/>
              <a:t>，</a:t>
            </a:r>
            <a:r>
              <a:rPr lang="en-US" altLang="zh-TW" dirty="0"/>
              <a:t>server</a:t>
            </a:r>
            <a:r>
              <a:rPr lang="zh-TW" altLang="en-US" dirty="0"/>
              <a:t>回傳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19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 </a:t>
            </a:r>
            <a:r>
              <a:rPr lang="en-US" altLang="zh-TW" dirty="0"/>
              <a:t>77</a:t>
            </a:r>
            <a:r>
              <a:rPr lang="zh-TW" altLang="en-US" dirty="0"/>
              <a:t> 給</a:t>
            </a:r>
            <a:r>
              <a:rPr lang="en-US" altLang="zh-TW" dirty="0"/>
              <a:t>client</a:t>
            </a:r>
          </a:p>
          <a:p>
            <a:endParaRPr lang="zh-TW" altLang="en-US" dirty="0"/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FB6625DE-2D4D-401A-89E9-B9D0DB714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13"/>
          <a:stretch/>
        </p:blipFill>
        <p:spPr>
          <a:xfrm>
            <a:off x="578390" y="4661429"/>
            <a:ext cx="4778759" cy="1608667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002D18A0-E3ED-40FB-B360-B29A36F3BF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92"/>
          <a:stretch/>
        </p:blipFill>
        <p:spPr>
          <a:xfrm>
            <a:off x="6283595" y="4661430"/>
            <a:ext cx="5043478" cy="160866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477DFC-FFF7-4B01-A69A-DDA44E064D00}"/>
              </a:ext>
            </a:extLst>
          </p:cNvPr>
          <p:cNvSpPr txBox="1"/>
          <p:nvPr/>
        </p:nvSpPr>
        <p:spPr>
          <a:xfrm>
            <a:off x="1007533" y="6270097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DC7F5-66AE-4E8E-A108-8E591D70A946}"/>
              </a:ext>
            </a:extLst>
          </p:cNvPr>
          <p:cNvSpPr txBox="1"/>
          <p:nvPr/>
        </p:nvSpPr>
        <p:spPr>
          <a:xfrm>
            <a:off x="6989234" y="6308209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535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E7FC25-97FC-4846-BFD4-ADC679C9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傳送檔案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50DBF91-E1AB-44D3-A580-DA6ADF7016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82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12E58-0850-4695-9F74-9B129FD9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端程式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F1527AC7-9954-4B77-83BA-51D06DE2B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75" y="1690688"/>
            <a:ext cx="5799703" cy="5075872"/>
          </a:xfrm>
        </p:spPr>
      </p:pic>
    </p:spTree>
    <p:extLst>
      <p:ext uri="{BB962C8B-B14F-4D97-AF65-F5344CB8AC3E}">
        <p14:creationId xmlns:p14="http://schemas.microsoft.com/office/powerpoint/2010/main" val="3537370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47FDD-E1D1-41B1-A595-0FE38EB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端程式</a:t>
            </a:r>
          </a:p>
        </p:txBody>
      </p:sp>
      <p:pic>
        <p:nvPicPr>
          <p:cNvPr id="7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6466F2C8-6659-40BF-A622-EF14CC14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36" y="1957705"/>
            <a:ext cx="4329287" cy="4351338"/>
          </a:xfrm>
        </p:spPr>
      </p:pic>
    </p:spTree>
    <p:extLst>
      <p:ext uri="{BB962C8B-B14F-4D97-AF65-F5344CB8AC3E}">
        <p14:creationId xmlns:p14="http://schemas.microsoft.com/office/powerpoint/2010/main" val="16793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912A2E-AEF3-4A93-AF0C-54C679CA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網路程式設計導論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5A1DE9-545A-4961-893A-242897E4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9" r="7274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0C57B-84CD-4A68-815C-9F9FBE76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zh-TW" altLang="en-US" sz="2000" dirty="0"/>
              <a:t>網頁服務 </a:t>
            </a:r>
            <a:endParaRPr lang="en-US" altLang="zh-TW" sz="2000" dirty="0"/>
          </a:p>
          <a:p>
            <a:pPr lvl="1"/>
            <a:r>
              <a:rPr lang="zh-TW" altLang="en-US" sz="2000" dirty="0"/>
              <a:t>如</a:t>
            </a:r>
            <a:r>
              <a:rPr lang="en-US" altLang="zh-TW" sz="2000" dirty="0" err="1"/>
              <a:t>firefox</a:t>
            </a:r>
            <a:r>
              <a:rPr lang="zh-TW" altLang="en-US" sz="2000" dirty="0"/>
              <a:t>、</a:t>
            </a:r>
            <a:r>
              <a:rPr lang="en-US" altLang="zh-TW" sz="2000" dirty="0"/>
              <a:t>IE</a:t>
            </a:r>
            <a:r>
              <a:rPr lang="zh-TW" altLang="en-US" sz="2000" dirty="0"/>
              <a:t>等 </a:t>
            </a:r>
            <a:endParaRPr lang="en-US" altLang="zh-TW" sz="2000" dirty="0"/>
          </a:p>
          <a:p>
            <a:r>
              <a:rPr lang="zh-TW" altLang="en-US" sz="2000" dirty="0"/>
              <a:t>檔案傳輸 </a:t>
            </a:r>
            <a:endParaRPr lang="en-US" altLang="zh-TW" sz="2000" dirty="0"/>
          </a:p>
          <a:p>
            <a:pPr lvl="1"/>
            <a:r>
              <a:rPr lang="zh-TW" altLang="en-US" sz="2000" dirty="0"/>
              <a:t>如</a:t>
            </a:r>
            <a:r>
              <a:rPr lang="en-US" altLang="zh-TW" sz="2000" dirty="0"/>
              <a:t>FileZilla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CuteFTP</a:t>
            </a:r>
            <a:r>
              <a:rPr lang="zh-TW" altLang="en-US" sz="2000" dirty="0"/>
              <a:t>等 </a:t>
            </a:r>
            <a:endParaRPr lang="en-US" altLang="zh-TW" sz="2000" dirty="0"/>
          </a:p>
          <a:p>
            <a:r>
              <a:rPr lang="zh-TW" altLang="en-US" sz="2000" dirty="0"/>
              <a:t>遠端登入 </a:t>
            </a:r>
            <a:endParaRPr lang="en-US" altLang="zh-TW" sz="2000" dirty="0"/>
          </a:p>
          <a:p>
            <a:pPr lvl="1"/>
            <a:r>
              <a:rPr lang="zh-TW" altLang="en-US" sz="2000" dirty="0"/>
              <a:t>如</a:t>
            </a:r>
            <a:r>
              <a:rPr lang="en-US" altLang="zh-TW" sz="2000" dirty="0" err="1"/>
              <a:t>PCMan</a:t>
            </a:r>
            <a:r>
              <a:rPr lang="zh-TW" altLang="en-US" sz="2000" dirty="0"/>
              <a:t>、</a:t>
            </a:r>
            <a:r>
              <a:rPr lang="en-US" altLang="zh-TW" sz="2000" dirty="0"/>
              <a:t>Putty</a:t>
            </a:r>
            <a:r>
              <a:rPr lang="zh-TW" altLang="en-US" sz="2000" dirty="0"/>
              <a:t>、</a:t>
            </a:r>
            <a:r>
              <a:rPr lang="en-US" altLang="zh-TW" sz="2000" dirty="0"/>
              <a:t>telnet</a:t>
            </a:r>
            <a:r>
              <a:rPr lang="zh-TW" altLang="en-US" sz="2000" dirty="0"/>
              <a:t>等 </a:t>
            </a:r>
            <a:endParaRPr lang="en-US" altLang="zh-TW" sz="2000" dirty="0"/>
          </a:p>
          <a:p>
            <a:r>
              <a:rPr lang="zh-TW" altLang="en-US" sz="2000" dirty="0"/>
              <a:t>遊戲 </a:t>
            </a:r>
            <a:endParaRPr lang="en-US" altLang="zh-TW" sz="2000" dirty="0"/>
          </a:p>
          <a:p>
            <a:r>
              <a:rPr lang="en-US" altLang="zh-TW" sz="2000" dirty="0" err="1"/>
              <a:t>facebook</a:t>
            </a:r>
            <a:r>
              <a:rPr lang="zh-TW" altLang="en-US" sz="2000" dirty="0"/>
              <a:t>遊戲、地圖、</a:t>
            </a:r>
            <a:r>
              <a:rPr lang="en-US" altLang="zh-TW" sz="2000" dirty="0"/>
              <a:t>RPG</a:t>
            </a:r>
            <a:r>
              <a:rPr lang="zh-TW" altLang="en-US" sz="2000" dirty="0"/>
              <a:t>遊戲等</a:t>
            </a:r>
          </a:p>
        </p:txBody>
      </p:sp>
    </p:spTree>
    <p:extLst>
      <p:ext uri="{BB962C8B-B14F-4D97-AF65-F5344CB8AC3E}">
        <p14:creationId xmlns:p14="http://schemas.microsoft.com/office/powerpoint/2010/main" val="235222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ED0D7-33EB-4D0E-A4C4-B834C96D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TW" altLang="en-US" dirty="0"/>
              <a:t>網路程式的應用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6B2FE-8488-4CDC-856B-32E07AD9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sz="2000"/>
              <a:t>傳輸資料 </a:t>
            </a:r>
            <a:endParaRPr lang="en-US" altLang="zh-TW" sz="2000"/>
          </a:p>
          <a:p>
            <a:pPr lvl="1"/>
            <a:r>
              <a:rPr lang="zh-TW" altLang="en-US" sz="2000"/>
              <a:t>網路應用程式最常用來讀取資料，例如用</a:t>
            </a:r>
            <a:r>
              <a:rPr lang="en-US" altLang="zh-TW" sz="2000"/>
              <a:t>FTP</a:t>
            </a:r>
            <a:r>
              <a:rPr lang="zh-TW" altLang="en-US" sz="2000"/>
              <a:t>傳輸 遠端主機上的檔案，或利用瀏覽器觀看某個網頁 ，股票看盤軟體從伺服器取得目前股價，甚至某 銀行與分行之間的資料傳送。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E7CBCAB2-7175-4CBA-831C-ED1A35F6A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275466"/>
            <a:ext cx="6019331" cy="43038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16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6D94E-3FF8-4971-A7C5-5238925D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TW" altLang="en-US" dirty="0"/>
              <a:t>網路程式的應用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B302B-5D20-4589-BA71-B5324EF0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sz="2000"/>
              <a:t>遊戲 </a:t>
            </a:r>
            <a:endParaRPr lang="en-US" altLang="zh-TW" sz="2000"/>
          </a:p>
          <a:p>
            <a:pPr lvl="1"/>
            <a:r>
              <a:rPr lang="zh-TW" altLang="en-US" sz="2000"/>
              <a:t>線上遊戲是目前很熱門的一項娛樂，從帳號登入 、讀取記錄、地圖讀取到裝備替換的過程，都使 用到網路程式設計的方式，將有關資料儲存或傳 輸至伺服器，或即時讀取伺服器中的資料至客戶 端遊戲應用程式中，經過解析後繪製在用戶端軟 體上。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780965-A1EF-48D1-9F31-7EDD7D05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41964"/>
            <a:ext cx="6019331" cy="33708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7301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B422A-0557-4957-9758-80043F4D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TW" altLang="en-US" dirty="0"/>
              <a:t>網路程式的應用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16BC-821B-48BC-8E58-273853AB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即時訊息 </a:t>
            </a:r>
            <a:endParaRPr lang="en-US" altLang="zh-TW" sz="1600" dirty="0"/>
          </a:p>
          <a:p>
            <a:pPr lvl="1"/>
            <a:r>
              <a:rPr lang="zh-TW" altLang="en-US" sz="1600" dirty="0"/>
              <a:t>即時訊息是現代人溝通訊息的重要方式，利用 </a:t>
            </a:r>
            <a:r>
              <a:rPr lang="en-US" altLang="zh-TW" sz="1600" dirty="0"/>
              <a:t>Line</a:t>
            </a:r>
            <a:r>
              <a:rPr lang="zh-TW" altLang="en-US" sz="1600" dirty="0"/>
              <a:t>或</a:t>
            </a:r>
            <a:r>
              <a:rPr lang="en-US" altLang="zh-TW" sz="1600" dirty="0"/>
              <a:t>Facebook</a:t>
            </a:r>
            <a:r>
              <a:rPr lang="zh-TW" altLang="en-US" sz="1600" dirty="0"/>
              <a:t>溝通能得到即時的回應，而 </a:t>
            </a:r>
            <a:r>
              <a:rPr lang="en-US" altLang="zh-TW" sz="1600" dirty="0"/>
              <a:t>MSN</a:t>
            </a:r>
            <a:r>
              <a:rPr lang="zh-TW" altLang="en-US" sz="1600" dirty="0"/>
              <a:t>有其自定義的通訊協定，目的是為了帳號登 入與即時訊息的傳送與接收，伺服器則負責記錄 使用者的目前狀態，如離線、線上等，伺服器， 亦幫使用者儲存聯絡人清單與離線訊息。 微型部落格亦是目前常用的訊息發表平台，如 </a:t>
            </a:r>
            <a:r>
              <a:rPr lang="en-US" altLang="zh-TW" sz="1600" dirty="0" err="1"/>
              <a:t>Plurk</a:t>
            </a:r>
            <a:r>
              <a:rPr lang="zh-TW" altLang="en-US" sz="1600" dirty="0"/>
              <a:t>與</a:t>
            </a:r>
            <a:r>
              <a:rPr lang="en-US" altLang="zh-TW" sz="1600" dirty="0"/>
              <a:t>Twitter</a:t>
            </a:r>
            <a:r>
              <a:rPr lang="zh-TW" altLang="en-US" sz="1600" dirty="0"/>
              <a:t>等，而這些平台大都是使用網頁</a:t>
            </a:r>
            <a:r>
              <a:rPr lang="en-US" altLang="zh-TW" sz="1600" dirty="0"/>
              <a:t>Web </a:t>
            </a:r>
            <a:r>
              <a:rPr lang="zh-TW" altLang="en-US" sz="1600" dirty="0"/>
              <a:t>建置，使用的是</a:t>
            </a:r>
            <a:r>
              <a:rPr lang="en-US" altLang="zh-TW" sz="1600" dirty="0"/>
              <a:t>HTTP</a:t>
            </a:r>
            <a:r>
              <a:rPr lang="zh-TW" altLang="en-US" sz="1600" dirty="0"/>
              <a:t>通訊協定。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457E32-B472-4EF9-9BA1-007B1473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06" y="807593"/>
            <a:ext cx="502424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79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75E79-5961-4F82-AF61-02327010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TW" sz="4800"/>
              <a:t>Server</a:t>
            </a:r>
            <a:endParaRPr lang="zh-TW" altLang="en-US" sz="48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A9B1DD-BFD5-4904-979D-FA250C13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153920"/>
            <a:ext cx="9941319" cy="3094180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伺服器 </a:t>
            </a:r>
            <a:endParaRPr lang="en-US" altLang="zh-TW" sz="2400" dirty="0"/>
          </a:p>
          <a:p>
            <a:pPr lvl="1"/>
            <a:r>
              <a:rPr lang="zh-TW" altLang="en-US" dirty="0"/>
              <a:t>服務（</a:t>
            </a:r>
            <a:r>
              <a:rPr lang="en-US" altLang="zh-TW" dirty="0"/>
              <a:t>service</a:t>
            </a:r>
            <a:r>
              <a:rPr lang="zh-TW" altLang="en-US" dirty="0"/>
              <a:t>）是在背景執行的一支程式，通常 系統服務都會占住一個埠號（</a:t>
            </a:r>
            <a:r>
              <a:rPr lang="en-US" altLang="zh-TW" dirty="0"/>
              <a:t>port</a:t>
            </a:r>
            <a:r>
              <a:rPr lang="zh-TW" altLang="en-US" dirty="0"/>
              <a:t>），等待外部連 線的要求 網頁伺服器傾聽</a:t>
            </a:r>
            <a:r>
              <a:rPr lang="en-US" altLang="zh-TW" dirty="0"/>
              <a:t>80 port </a:t>
            </a:r>
            <a:r>
              <a:rPr lang="zh-TW" altLang="en-US" dirty="0"/>
              <a:t>檔案伺服器傾聽</a:t>
            </a:r>
            <a:r>
              <a:rPr lang="en-US" altLang="zh-TW" dirty="0"/>
              <a:t>21port </a:t>
            </a:r>
            <a:r>
              <a:rPr lang="zh-TW" altLang="en-US" dirty="0"/>
              <a:t>電子郵件伺服器傾聽</a:t>
            </a:r>
            <a:r>
              <a:rPr lang="en-US" altLang="zh-TW" dirty="0"/>
              <a:t>25 port</a:t>
            </a:r>
            <a:endParaRPr lang="zh-TW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3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3383</Words>
  <Application>Microsoft Office PowerPoint</Application>
  <PresentationFormat>寬螢幕</PresentationFormat>
  <Paragraphs>337</Paragraphs>
  <Slides>47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佈景主題</vt:lpstr>
      <vt:lpstr>Socket</vt:lpstr>
      <vt:lpstr>課程安排</vt:lpstr>
      <vt:lpstr>網路演進</vt:lpstr>
      <vt:lpstr>有線網路、無線網路 </vt:lpstr>
      <vt:lpstr>網路程式設計導論</vt:lpstr>
      <vt:lpstr>網路程式的應用</vt:lpstr>
      <vt:lpstr>網路程式的應用</vt:lpstr>
      <vt:lpstr>網路程式的應用</vt:lpstr>
      <vt:lpstr>Server</vt:lpstr>
      <vt:lpstr>OSI及TCP/IP網路層</vt:lpstr>
      <vt:lpstr>Transmission Control Protocol(TCP)</vt:lpstr>
      <vt:lpstr>TCP傳送機制</vt:lpstr>
      <vt:lpstr>TCP傳送機制</vt:lpstr>
      <vt:lpstr>TCP特性</vt:lpstr>
      <vt:lpstr>User Datagram Protocal(UDP)</vt:lpstr>
      <vt:lpstr>TCP與UDP的比較</vt:lpstr>
      <vt:lpstr>Python Socket流程</vt:lpstr>
      <vt:lpstr>Server 端</vt:lpstr>
      <vt:lpstr>Socket函數</vt:lpstr>
      <vt:lpstr>建立Socket</vt:lpstr>
      <vt:lpstr>建立bind</vt:lpstr>
      <vt:lpstr>建立listen</vt:lpstr>
      <vt:lpstr>建立Accpet</vt:lpstr>
      <vt:lpstr>Socket函數</vt:lpstr>
      <vt:lpstr>Client 端</vt:lpstr>
      <vt:lpstr>建立client端</vt:lpstr>
      <vt:lpstr>TCP_socket傳接資料函式</vt:lpstr>
      <vt:lpstr>PowerPoint 簡報</vt:lpstr>
      <vt:lpstr>Client端完整程式碼</vt:lpstr>
      <vt:lpstr>建立server端</vt:lpstr>
      <vt:lpstr>UDP_socket傳接資料函式</vt:lpstr>
      <vt:lpstr>Lab 01</vt:lpstr>
      <vt:lpstr>如何查看自己電腦端的ip</vt:lpstr>
      <vt:lpstr>UDP Server</vt:lpstr>
      <vt:lpstr>UDP Client</vt:lpstr>
      <vt:lpstr>Lab 02</vt:lpstr>
      <vt:lpstr>試著讓client可以無限的傳訊息</vt:lpstr>
      <vt:lpstr>Time sleep</vt:lpstr>
      <vt:lpstr>如何使用python計算時間？</vt:lpstr>
      <vt:lpstr>Client端程式</vt:lpstr>
      <vt:lpstr>Server端程式</vt:lpstr>
      <vt:lpstr>Lab 03</vt:lpstr>
      <vt:lpstr>Lab 03</vt:lpstr>
      <vt:lpstr>Lab 04</vt:lpstr>
      <vt:lpstr>Socket傳送檔案</vt:lpstr>
      <vt:lpstr>Client端程式</vt:lpstr>
      <vt:lpstr>Server端程式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</dc:title>
  <dc:creator>柏瑜 廖</dc:creator>
  <cp:lastModifiedBy>柏瑜 廖</cp:lastModifiedBy>
  <cp:revision>20</cp:revision>
  <dcterms:created xsi:type="dcterms:W3CDTF">2020-09-03T14:23:29Z</dcterms:created>
  <dcterms:modified xsi:type="dcterms:W3CDTF">2020-09-03T15:49:13Z</dcterms:modified>
</cp:coreProperties>
</file>