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9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88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3" r:id="rId35"/>
    <p:sldId id="314" r:id="rId36"/>
    <p:sldId id="315" r:id="rId37"/>
    <p:sldId id="316" r:id="rId38"/>
    <p:sldId id="317" r:id="rId39"/>
    <p:sldId id="318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435" r:id="rId67"/>
    <p:sldId id="436" r:id="rId68"/>
    <p:sldId id="453" r:id="rId69"/>
    <p:sldId id="437" r:id="rId70"/>
    <p:sldId id="438" r:id="rId71"/>
    <p:sldId id="439" r:id="rId72"/>
    <p:sldId id="456" r:id="rId73"/>
    <p:sldId id="457" r:id="rId74"/>
    <p:sldId id="447" r:id="rId75"/>
    <p:sldId id="448" r:id="rId76"/>
    <p:sldId id="458" r:id="rId77"/>
    <p:sldId id="440" r:id="rId78"/>
    <p:sldId id="460" r:id="rId79"/>
    <p:sldId id="442" r:id="rId80"/>
    <p:sldId id="443" r:id="rId81"/>
    <p:sldId id="461" r:id="rId82"/>
    <p:sldId id="462" r:id="rId83"/>
    <p:sldId id="455" r:id="rId84"/>
    <p:sldId id="449" r:id="rId85"/>
    <p:sldId id="463" r:id="rId86"/>
    <p:sldId id="465" r:id="rId87"/>
    <p:sldId id="441" r:id="rId88"/>
    <p:sldId id="466" r:id="rId89"/>
    <p:sldId id="467" r:id="rId90"/>
    <p:sldId id="454" r:id="rId91"/>
    <p:sldId id="450" r:id="rId92"/>
  </p:sldIdLst>
  <p:sldSz cx="9144000" cy="6858000" type="screen4x3"/>
  <p:notesSz cx="6858000" cy="9144000"/>
  <p:embeddedFontLst>
    <p:embeddedFont>
      <p:font typeface="Constantia" panose="02030602050306030303" pitchFamily="18" charset="0"/>
      <p:regular r:id="rId94"/>
      <p:bold r:id="rId95"/>
      <p:italic r:id="rId96"/>
      <p:boldItalic r:id="rId97"/>
    </p:embeddedFont>
    <p:embeddedFont>
      <p:font typeface="Calibri" panose="020F0502020204030204" pitchFamily="34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2" roundtripDataSignature="AMtx7mgWHzmlsFbWDlyzQodlrKylhIbd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  <a:defRPr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▪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▪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Constanti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9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244061"/>
              </a:buClr>
              <a:buSzPts val="16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onstanti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  <a:defRPr sz="32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None/>
              <a:defRPr sz="28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None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24406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24406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24406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24406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24406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onstanti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24406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24406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24406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24406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24406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  <a:defRPr sz="4400" b="1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ish.com/sql/subquer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Fg2p0d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exercise.asp?filename=exercise_groupby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oish.com/sql/left-outer-join.html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Constantia"/>
              <a:buNone/>
            </a:pPr>
            <a:r>
              <a:rPr lang="en-US" sz="4000" dirty="0"/>
              <a:t>Database Management 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Lab 4: Basic SQL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逢甲資工 廖柏瑜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Exists</a:t>
            </a: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EXISTS 運算子可以連接</a:t>
            </a:r>
            <a:r>
              <a:rPr lang="en-US" u="sng">
                <a:solidFill>
                  <a:schemeClr val="hlink"/>
                </a:solidFill>
                <a:hlinkClick r:id="rId3"/>
              </a:rPr>
              <a:t>子查詢</a:t>
            </a:r>
            <a:r>
              <a:rPr lang="en-US"/>
              <a:t>，用來判斷子查詢是否有返回的結果，如果有結果返回則為真、否則為假。若 EXISTS 為真，就會繼續執行外查詢中的 SQL；若 EXISTS 為假，則整個 SQL 查詢就不會返回任何結果。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列出顧客4過去的訂單明細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51" name="Google Shape;251;p25" descr="畫面剪輯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426" y="2163546"/>
            <a:ext cx="8470342" cy="150434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 txBox="1"/>
          <p:nvPr/>
        </p:nvSpPr>
        <p:spPr>
          <a:xfrm>
            <a:off x="1999167" y="3717032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OrderDetails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5" descr="畫面剪輯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4555754"/>
            <a:ext cx="8576987" cy="152126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1999167" y="6077019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 dirty="0"/>
              <a:t>列出顧客4過去的訂單明細</a:t>
            </a:r>
            <a:endParaRPr sz="2960" dirty="0"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 dirty="0"/>
              <a:t>SELECT * FROM </a:t>
            </a:r>
            <a:r>
              <a:rPr lang="en-US" sz="2960" dirty="0" err="1"/>
              <a:t>OrderDetails</a:t>
            </a:r>
            <a:r>
              <a:rPr lang="en-US" sz="2960" dirty="0"/>
              <a:t> WHERE EXISTS(SELECT * FROM Orders WHERE </a:t>
            </a:r>
            <a:r>
              <a:rPr lang="en-US" sz="2960" dirty="0" err="1"/>
              <a:t>OrderID</a:t>
            </a:r>
            <a:r>
              <a:rPr lang="en-US" sz="2960" dirty="0"/>
              <a:t>=</a:t>
            </a:r>
            <a:r>
              <a:rPr lang="en-US" sz="2960" dirty="0" err="1"/>
              <a:t>OrderDetails.OrderID</a:t>
            </a:r>
            <a:r>
              <a:rPr lang="en-US" sz="2960" dirty="0"/>
              <a:t> AND </a:t>
            </a:r>
            <a:r>
              <a:rPr lang="en-US" sz="2960" dirty="0" err="1"/>
              <a:t>CustomerID</a:t>
            </a:r>
            <a:r>
              <a:rPr lang="en-US" sz="2960" dirty="0"/>
              <a:t>=4);</a:t>
            </a:r>
            <a:endParaRPr dirty="0"/>
          </a:p>
          <a:p>
            <a:pPr marL="342900" lvl="0" indent="-342900">
              <a:buSzPts val="2960"/>
            </a:pPr>
            <a:r>
              <a:rPr lang="en-US" sz="2960" dirty="0"/>
              <a:t>SELECT * FROM </a:t>
            </a:r>
            <a:r>
              <a:rPr lang="en-US" sz="2960" dirty="0" err="1"/>
              <a:t>OrderDetails</a:t>
            </a:r>
            <a:r>
              <a:rPr lang="en-US" sz="2960" dirty="0"/>
              <a:t> WHERE </a:t>
            </a:r>
            <a:r>
              <a:rPr lang="en-US" sz="2960" dirty="0" err="1"/>
              <a:t>OrderID</a:t>
            </a:r>
            <a:r>
              <a:rPr lang="en-US" sz="2960" dirty="0"/>
              <a:t> IN(SELECT </a:t>
            </a:r>
            <a:r>
              <a:rPr lang="en-US" sz="2960" dirty="0" err="1"/>
              <a:t>OrderID</a:t>
            </a:r>
            <a:r>
              <a:rPr lang="en-US" sz="2960" dirty="0"/>
              <a:t> FROM Orders WHERE </a:t>
            </a:r>
            <a:r>
              <a:rPr lang="en-US" sz="2960" dirty="0" err="1"/>
              <a:t>CustomerID</a:t>
            </a:r>
            <a:r>
              <a:rPr lang="en-US" sz="2960" dirty="0"/>
              <a:t>=4);</a:t>
            </a:r>
            <a:endParaRPr sz="296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列出僅訂購了一種商品的訂單(Orders)(OrderDetails)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SELECT * FROM Orders WHERE OrderID IN (SELECT OrderID FROM OrderDetails GROUP BY OrderID HAVING count(productID) = 1);</a:t>
            </a:r>
            <a:endParaRPr/>
          </a:p>
          <a:p>
            <a:pPr marL="342900" lvl="0" indent="-15494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None/>
            </a:pPr>
            <a:endParaRPr sz="296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72" name="Google Shape;272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列出出貨總量超過 100 的商品名稱與其銷售量</a:t>
            </a:r>
            <a:endParaRPr sz="2960"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SELECT * FROM (SELECT ProductID, Sum(Quantity) as Total_Quantity FROM OrderDetails GROUP BY ProductID) WHERE Total_Quantity &gt; 100;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SELECT ProductID, Sum(Quantity) FROM OrderDetails GROUP BY ProductID HAVING Sum(Quantity) &gt; 100;</a:t>
            </a:r>
            <a:endParaRPr sz="296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Constantia"/>
              <a:buNone/>
            </a:pPr>
            <a:r>
              <a:rPr lang="en-US"/>
              <a:t>TABLE UPDATE/DELETE/CREATE</a:t>
            </a:r>
            <a:endParaRPr/>
          </a:p>
        </p:txBody>
      </p:sp>
      <p:sp>
        <p:nvSpPr>
          <p:cNvPr id="313" name="Google Shape;313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Basic SQL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插入新的資料列</a:t>
            </a:r>
            <a:endParaRPr/>
          </a:p>
        </p:txBody>
      </p:sp>
      <p:sp>
        <p:nvSpPr>
          <p:cNvPr id="349" name="Google Shape;349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Char char="▪"/>
            </a:pPr>
            <a:r>
              <a:rPr lang="en-US"/>
              <a:t>INSERT INTO 是用來新增資料至某資料表 (table)。</a:t>
            </a:r>
            <a:endParaRPr sz="2400"/>
          </a:p>
          <a:p>
            <a:pPr marL="457200" lvl="0" indent="-4572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400"/>
              <a:buChar char="▪"/>
            </a:pPr>
            <a:r>
              <a:rPr lang="en-US" sz="2400"/>
              <a:t>INSERT INTO </a:t>
            </a:r>
            <a:r>
              <a:rPr lang="en-US" sz="2400" i="1"/>
              <a:t>table_name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VALUES (</a:t>
            </a:r>
            <a:r>
              <a:rPr lang="en-US" sz="2400" i="1"/>
              <a:t>value1</a:t>
            </a:r>
            <a:r>
              <a:rPr lang="en-US" sz="2400"/>
              <a:t>,</a:t>
            </a:r>
            <a:r>
              <a:rPr lang="en-US" sz="2400" i="1"/>
              <a:t>value2</a:t>
            </a:r>
            <a:r>
              <a:rPr lang="en-US" sz="2400"/>
              <a:t>,</a:t>
            </a:r>
            <a:r>
              <a:rPr lang="en-US" sz="2400" i="1"/>
              <a:t>value3</a:t>
            </a:r>
            <a:r>
              <a:rPr lang="en-US" sz="2400"/>
              <a:t>,...);</a:t>
            </a:r>
            <a:endParaRPr/>
          </a:p>
          <a:p>
            <a:pPr marL="457200" lvl="0" indent="-4572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400"/>
              <a:buChar char="▪"/>
            </a:pPr>
            <a:r>
              <a:rPr lang="en-US" sz="2400"/>
              <a:t>INSERT INTO </a:t>
            </a:r>
            <a:r>
              <a:rPr lang="en-US" sz="2400" i="1"/>
              <a:t>table_name</a:t>
            </a:r>
            <a:r>
              <a:rPr lang="en-US" sz="2400"/>
              <a:t> (</a:t>
            </a:r>
            <a:r>
              <a:rPr lang="en-US" sz="2400" i="1"/>
              <a:t>column1</a:t>
            </a:r>
            <a:r>
              <a:rPr lang="en-US" sz="2400"/>
              <a:t>,</a:t>
            </a:r>
            <a:r>
              <a:rPr lang="en-US" sz="2400" i="1"/>
              <a:t>column2</a:t>
            </a:r>
            <a:r>
              <a:rPr lang="en-US" sz="2400"/>
              <a:t>,</a:t>
            </a:r>
            <a:r>
              <a:rPr lang="en-US" sz="2400" i="1"/>
              <a:t>column3</a:t>
            </a:r>
            <a:r>
              <a:rPr lang="en-US" sz="2400"/>
              <a:t>,...)</a:t>
            </a:r>
            <a:br>
              <a:rPr lang="en-US" sz="2400"/>
            </a:br>
            <a:r>
              <a:rPr lang="en-US" sz="2400"/>
              <a:t>VALUES (</a:t>
            </a:r>
            <a:r>
              <a:rPr lang="en-US" sz="2400" i="1"/>
              <a:t>value1</a:t>
            </a:r>
            <a:r>
              <a:rPr lang="en-US" sz="2400"/>
              <a:t>,</a:t>
            </a:r>
            <a:r>
              <a:rPr lang="en-US" sz="2400" i="1"/>
              <a:t>value2</a:t>
            </a:r>
            <a:r>
              <a:rPr lang="en-US" sz="2400"/>
              <a:t>,</a:t>
            </a:r>
            <a:r>
              <a:rPr lang="en-US" sz="2400" i="1"/>
              <a:t>value3</a:t>
            </a:r>
            <a:r>
              <a:rPr lang="en-US" sz="2400"/>
              <a:t>,...);</a:t>
            </a:r>
            <a:endParaRPr/>
          </a:p>
          <a:p>
            <a:pPr marL="457200" lvl="0" indent="-3048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插入新的資料表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INSERT</a:t>
            </a:r>
            <a:r>
              <a:rPr lang="en-US"/>
              <a:t> </a:t>
            </a:r>
            <a:r>
              <a:rPr lang="en-US" b="1"/>
              <a:t>INTO</a:t>
            </a:r>
            <a:r>
              <a:rPr lang="en-US"/>
              <a:t> customers (C_Id, </a:t>
            </a:r>
            <a:r>
              <a:rPr lang="en-US" b="1"/>
              <a:t>Name</a:t>
            </a:r>
            <a:r>
              <a:rPr lang="en-US"/>
              <a:t>, City, Address, Phone) </a:t>
            </a:r>
            <a:r>
              <a:rPr lang="en-US" b="1"/>
              <a:t>VALUES</a:t>
            </a:r>
            <a:r>
              <a:rPr lang="en-US"/>
              <a:t> (3, '李三', '高雄縣', 'ZZ路300號', '07-12345678’);</a:t>
            </a:r>
            <a:endParaRPr/>
          </a:p>
        </p:txBody>
      </p:sp>
      <p:pic>
        <p:nvPicPr>
          <p:cNvPr id="356" name="Google Shape;35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" y="3619500"/>
            <a:ext cx="91059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1"/>
          <p:cNvSpPr txBox="1"/>
          <p:nvPr/>
        </p:nvSpPr>
        <p:spPr>
          <a:xfrm>
            <a:off x="1763688" y="5255696"/>
            <a:ext cx="540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76" y="3144770"/>
            <a:ext cx="9105900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插入新的資料表</a:t>
            </a:r>
            <a:endParaRPr/>
          </a:p>
        </p:txBody>
      </p:sp>
      <p:sp>
        <p:nvSpPr>
          <p:cNvPr id="364" name="Google Shape;36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INSERT</a:t>
            </a:r>
            <a:r>
              <a:rPr lang="en-US"/>
              <a:t> </a:t>
            </a:r>
            <a:r>
              <a:rPr lang="en-US" b="1"/>
              <a:t>INTO</a:t>
            </a:r>
            <a:r>
              <a:rPr lang="en-US"/>
              <a:t> customers </a:t>
            </a:r>
            <a:r>
              <a:rPr lang="en-US" b="1"/>
              <a:t>VALUES</a:t>
            </a:r>
            <a:r>
              <a:rPr lang="en-US"/>
              <a:t> (3, '李三', '高雄縣', 'ZZ路300號', '07-12345678');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365" name="Google Shape;36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" y="3106540"/>
            <a:ext cx="9105900" cy="2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插入新的資料表</a:t>
            </a:r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也可以只輸入幾個特定的欄位值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INSERT</a:t>
            </a:r>
            <a:r>
              <a:rPr lang="en-US"/>
              <a:t> </a:t>
            </a:r>
            <a:r>
              <a:rPr lang="en-US" b="1"/>
              <a:t>INTO</a:t>
            </a:r>
            <a:r>
              <a:rPr lang="en-US"/>
              <a:t> customers (C_Id, </a:t>
            </a:r>
            <a:r>
              <a:rPr lang="en-US" b="1"/>
              <a:t>Name</a:t>
            </a:r>
            <a:r>
              <a:rPr lang="en-US"/>
              <a:t>, City) </a:t>
            </a:r>
            <a:r>
              <a:rPr lang="en-US" b="1"/>
              <a:t>VALUES</a:t>
            </a:r>
            <a:r>
              <a:rPr lang="en-US"/>
              <a:t> (3, '李三', '高雄縣'); </a:t>
            </a:r>
            <a:br>
              <a:rPr lang="en-US"/>
            </a:br>
            <a:endParaRPr/>
          </a:p>
        </p:txBody>
      </p:sp>
      <p:pic>
        <p:nvPicPr>
          <p:cNvPr id="372" name="Google Shape;37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20" y="4095765"/>
            <a:ext cx="9144000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練習環境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W3C 的 SQL Tryit Editor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https://www.w3schools.com/sql/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https://goo.gl/Fg2p0d</a:t>
            </a:r>
            <a:endParaRPr/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插入多筆資料</a:t>
            </a:r>
            <a:endParaRPr/>
          </a:p>
        </p:txBody>
      </p:sp>
      <p:sp>
        <p:nvSpPr>
          <p:cNvPr id="378" name="Google Shape;378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INSERT</a:t>
            </a:r>
            <a:r>
              <a:rPr lang="en-US"/>
              <a:t> </a:t>
            </a:r>
            <a:r>
              <a:rPr lang="en-US" b="1"/>
              <a:t>INTO</a:t>
            </a:r>
            <a:r>
              <a:rPr lang="en-US"/>
              <a:t> table_name </a:t>
            </a:r>
            <a:r>
              <a:rPr lang="en-US" b="1"/>
              <a:t>VALUES</a:t>
            </a:r>
            <a:r>
              <a:rPr lang="en-US"/>
              <a:t> (value1_1, value2_2, value3_3,···), (value2_1, value2_2, value2_3,···), (value3_1, value3_2, value3_3,···), ······;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14</a:t>
            </a:r>
            <a:endParaRPr/>
          </a:p>
        </p:txBody>
      </p:sp>
      <p:sp>
        <p:nvSpPr>
          <p:cNvPr id="384" name="Google Shape;384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在 Customer 資料表中加入二列新的顧客資料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顧客名稱: 'Cardinal’ , ‘Chris’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聯絡人: 'Tom B. Erichsen’ , ‘Shelly Ducan’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地址: 'Skagen 21’ , ‘Chunghwa 30’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城市: 'Stavanger’ , ‘Taipei’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郵遞區號: '4006’ , ‘807’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國家: 'Norway’ , ‘Taiwan’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14 (cont.)</a:t>
            </a:r>
            <a:endParaRPr/>
          </a:p>
        </p:txBody>
      </p:sp>
      <p:sp>
        <p:nvSpPr>
          <p:cNvPr id="390" name="Google Shape;390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▪"/>
            </a:pPr>
            <a:r>
              <a:rPr lang="en-US" sz="2800" dirty="0"/>
              <a:t>INSERT INTO Customers (</a:t>
            </a:r>
            <a:r>
              <a:rPr lang="en-US" sz="2800" dirty="0" err="1"/>
              <a:t>CustomerName</a:t>
            </a:r>
            <a:r>
              <a:rPr lang="en-US" sz="2800" dirty="0"/>
              <a:t>, </a:t>
            </a:r>
            <a:r>
              <a:rPr lang="en-US" sz="2800" dirty="0" err="1"/>
              <a:t>ContactName</a:t>
            </a:r>
            <a:r>
              <a:rPr lang="en-US" sz="2800" dirty="0"/>
              <a:t>, Address, City, </a:t>
            </a:r>
            <a:r>
              <a:rPr lang="en-US" sz="2800" dirty="0" err="1"/>
              <a:t>PostalCode</a:t>
            </a:r>
            <a:r>
              <a:rPr lang="en-US" sz="2800" dirty="0"/>
              <a:t>, Country) VALUES ('</a:t>
            </a:r>
            <a:r>
              <a:rPr lang="en-US" sz="2800" dirty="0" err="1"/>
              <a:t>Cardinal','Tom</a:t>
            </a:r>
            <a:r>
              <a:rPr lang="en-US" sz="2800" dirty="0"/>
              <a:t> B. </a:t>
            </a:r>
            <a:r>
              <a:rPr lang="en-US" sz="2800" dirty="0" err="1"/>
              <a:t>Erichsen</a:t>
            </a:r>
            <a:r>
              <a:rPr lang="en-US" sz="2800" dirty="0"/>
              <a:t>','Skagen 21','Stavanger','4006','Norway’);</a:t>
            </a:r>
            <a:endParaRPr dirty="0"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▪"/>
            </a:pPr>
            <a:r>
              <a:rPr lang="en-US" sz="2800" dirty="0"/>
              <a:t>INSERT INTO Customers VALUES ('</a:t>
            </a:r>
            <a:r>
              <a:rPr lang="en-US" sz="2800" dirty="0" err="1"/>
              <a:t>Cardinal','Tom</a:t>
            </a:r>
            <a:r>
              <a:rPr lang="en-US" sz="2800" dirty="0"/>
              <a:t> B. </a:t>
            </a:r>
            <a:r>
              <a:rPr lang="en-US" sz="2800" dirty="0" err="1"/>
              <a:t>Erichsen</a:t>
            </a:r>
            <a:r>
              <a:rPr lang="en-US" sz="2800" dirty="0"/>
              <a:t>','Skagen 21','Stavanger','4006','Norway’);</a:t>
            </a:r>
          </a:p>
          <a:p>
            <a:pPr marL="342900" lvl="0" indent="-1651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Practice</a:t>
            </a:r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960"/>
            </a:pPr>
            <a:r>
              <a:rPr lang="en-US" sz="2960" u="sng" dirty="0">
                <a:solidFill>
                  <a:schemeClr val="hlink"/>
                </a:solidFill>
                <a:hlinkClick r:id="rId3"/>
              </a:rPr>
              <a:t>https://www.w3schools.com/sql/exercise.asp?filename=exercise_groupby1</a:t>
            </a:r>
            <a:endParaRPr lang="en-US" sz="2960" u="sng" dirty="0">
              <a:solidFill>
                <a:schemeClr val="hlink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960"/>
            </a:pPr>
            <a:endParaRPr lang="en-US" sz="2960" u="sng" dirty="0">
              <a:solidFill>
                <a:schemeClr val="hlink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2960"/>
            </a:pPr>
            <a:r>
              <a:rPr lang="en-US" sz="2960" dirty="0"/>
              <a:t>SQL Group by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 dirty="0"/>
              <a:t>SQL Alias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 dirty="0"/>
              <a:t>SQL Insert</a:t>
            </a:r>
            <a:endParaRPr dirty="0"/>
          </a:p>
          <a:p>
            <a:pPr marL="342900" lvl="0" indent="-1549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None/>
            </a:pPr>
            <a:endParaRPr sz="29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變更表格中的資料列</a:t>
            </a:r>
            <a:endParaRPr/>
          </a:p>
        </p:txBody>
      </p:sp>
      <p:sp>
        <p:nvSpPr>
          <p:cNvPr id="396" name="Google Shape;396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我們要修改資料表中的資料我們就會需要用到 UPDATE。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WHERE 條件式記得要加哦！這樣才會只更新特定某(幾)筆資料，不然 "全部的" 資料都會更改。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UPDATE </a:t>
            </a:r>
            <a:r>
              <a:rPr lang="en-US" i="1"/>
              <a:t>table_name</a:t>
            </a:r>
            <a:r>
              <a:rPr lang="en-US"/>
              <a:t/>
            </a:r>
            <a:br>
              <a:rPr lang="en-US"/>
            </a:br>
            <a:r>
              <a:rPr lang="en-US"/>
              <a:t>SET </a:t>
            </a:r>
            <a:r>
              <a:rPr lang="en-US" i="1"/>
              <a:t>column1</a:t>
            </a:r>
            <a:r>
              <a:rPr lang="en-US"/>
              <a:t>=</a:t>
            </a:r>
            <a:r>
              <a:rPr lang="en-US" i="1"/>
              <a:t>value1</a:t>
            </a:r>
            <a:r>
              <a:rPr lang="en-US"/>
              <a:t>,</a:t>
            </a:r>
            <a:r>
              <a:rPr lang="en-US" i="1"/>
              <a:t>column2</a:t>
            </a:r>
            <a:r>
              <a:rPr lang="en-US"/>
              <a:t>=</a:t>
            </a:r>
            <a:r>
              <a:rPr lang="en-US" i="1"/>
              <a:t>value2</a:t>
            </a:r>
            <a:r>
              <a:rPr lang="en-US"/>
              <a:t>,...</a:t>
            </a:r>
            <a:br>
              <a:rPr lang="en-US"/>
            </a:br>
            <a:r>
              <a:rPr lang="en-US"/>
              <a:t>WHERE </a:t>
            </a:r>
            <a:r>
              <a:rPr lang="en-US" i="1"/>
              <a:t>some_column</a:t>
            </a:r>
            <a:r>
              <a:rPr lang="en-US"/>
              <a:t>=</a:t>
            </a:r>
            <a:r>
              <a:rPr lang="en-US" i="1"/>
              <a:t>some_value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變更表格中的資料列</a:t>
            </a:r>
            <a:endParaRPr/>
          </a:p>
        </p:txBody>
      </p:sp>
      <p:sp>
        <p:nvSpPr>
          <p:cNvPr id="402" name="Google Shape;402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UPDATE</a:t>
            </a:r>
            <a:r>
              <a:rPr lang="en-US"/>
              <a:t> customers </a:t>
            </a:r>
            <a:r>
              <a:rPr lang="en-US" b="1"/>
              <a:t>SET</a:t>
            </a:r>
            <a:r>
              <a:rPr lang="en-US"/>
              <a:t> Phone='03-87654321'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b="1"/>
              <a:t>Name</a:t>
            </a:r>
            <a:r>
              <a:rPr lang="en-US"/>
              <a:t>='王二';</a:t>
            </a:r>
            <a:endParaRPr/>
          </a:p>
        </p:txBody>
      </p:sp>
      <p:pic>
        <p:nvPicPr>
          <p:cNvPr id="403" name="Google Shape;40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" y="3106540"/>
            <a:ext cx="9105900" cy="2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0" y="3086592"/>
            <a:ext cx="9131300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14</a:t>
            </a:r>
            <a:endParaRPr/>
          </a:p>
        </p:txBody>
      </p:sp>
      <p:sp>
        <p:nvSpPr>
          <p:cNvPr id="410" name="Google Shape;41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更新客戶 Alfreds Futterkiste 的資料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將其聯絡人改為 Alfred Schmidt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所在城市改為 Hamburg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(Customers)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將所有的商品售價，都調高 30%(Products)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14 (cont.)</a:t>
            </a:r>
            <a:endParaRPr/>
          </a:p>
        </p:txBody>
      </p:sp>
      <p:sp>
        <p:nvSpPr>
          <p:cNvPr id="416" name="Google Shape;416;p50"/>
          <p:cNvSpPr txBox="1">
            <a:spLocks noGrp="1"/>
          </p:cNvSpPr>
          <p:nvPr>
            <p:ph type="body" idx="1"/>
          </p:nvPr>
        </p:nvSpPr>
        <p:spPr>
          <a:xfrm>
            <a:off x="395536" y="1600200"/>
            <a:ext cx="871296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▪"/>
            </a:pPr>
            <a:r>
              <a:rPr lang="en-US" sz="2800"/>
              <a:t>UPDATE Customers</a:t>
            </a:r>
            <a:br>
              <a:rPr lang="en-US" sz="2800"/>
            </a:br>
            <a:r>
              <a:rPr lang="en-US" sz="2800"/>
              <a:t>SET ContactName='Alfred Schmidt', City='Hamburg'</a:t>
            </a:r>
            <a:br>
              <a:rPr lang="en-US" sz="2800"/>
            </a:br>
            <a:r>
              <a:rPr lang="en-US" sz="2800"/>
              <a:t>WHERE CustomerName='Alfreds Futterkiste';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800"/>
              <a:buFont typeface="Arial"/>
              <a:buChar char="▪"/>
            </a:pPr>
            <a:r>
              <a:rPr lang="en-US" sz="2800"/>
              <a:t>UPDATE Products SET price=price*1.3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22" name="Google Shape;422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DELETE FROM 是用來刪除資料表中的資料。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DELETE FROM </a:t>
            </a:r>
            <a:r>
              <a:rPr lang="en-US" i="1"/>
              <a:t>table_name</a:t>
            </a:r>
            <a:r>
              <a:rPr lang="en-US"/>
              <a:t/>
            </a:r>
            <a:br>
              <a:rPr lang="en-US"/>
            </a:br>
            <a:r>
              <a:rPr lang="en-US"/>
              <a:t>WHERE </a:t>
            </a:r>
            <a:r>
              <a:rPr lang="en-US" i="1"/>
              <a:t>some_column</a:t>
            </a:r>
            <a:r>
              <a:rPr lang="en-US"/>
              <a:t>=</a:t>
            </a:r>
            <a:r>
              <a:rPr lang="en-US" i="1"/>
              <a:t>some_value</a:t>
            </a:r>
            <a:r>
              <a:rPr lang="en-US"/>
              <a:t>;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WHERE 條件式記得要加哦，不然 "全部的" 資料都會刪除。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28" name="Google Shape;428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刪去整張資料表內的資料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DELETE FROM </a:t>
            </a:r>
            <a:r>
              <a:rPr lang="en-US" i="1"/>
              <a:t>table_name</a:t>
            </a:r>
            <a:r>
              <a:rPr lang="en-US"/>
              <a:t>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DELETE * FROM </a:t>
            </a:r>
            <a:r>
              <a:rPr lang="en-US" i="1"/>
              <a:t>table_name</a:t>
            </a:r>
            <a:r>
              <a:rPr lang="en-US"/>
              <a:t>;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刪去整張 table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DROP table </a:t>
            </a:r>
            <a:r>
              <a:rPr lang="en-US" i="1"/>
              <a:t>table_name;</a:t>
            </a:r>
            <a:r>
              <a:rPr lang="en-US"/>
              <a:t/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Constantia"/>
              <a:buNone/>
            </a:pPr>
            <a:r>
              <a:rPr lang="en-US"/>
              <a:t>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34" name="Google Shape;434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customers 資料表中刪除顧客王二的資料。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DELETE</a:t>
            </a:r>
            <a:r>
              <a:rPr lang="en-US"/>
              <a:t> </a:t>
            </a:r>
            <a:r>
              <a:rPr lang="en-US" b="1"/>
              <a:t>FROM</a:t>
            </a:r>
            <a:r>
              <a:rPr lang="en-US"/>
              <a:t> customers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b="1"/>
              <a:t>Name</a:t>
            </a:r>
            <a:r>
              <a:rPr lang="en-US"/>
              <a:t>='王二';</a:t>
            </a:r>
            <a:endParaRPr/>
          </a:p>
        </p:txBody>
      </p:sp>
      <p:pic>
        <p:nvPicPr>
          <p:cNvPr id="435" name="Google Shape;43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3717032"/>
            <a:ext cx="91313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875315"/>
            <a:ext cx="91059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42" name="Google Shape;442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一次刪除某資料表中所有的資料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刪除customers中所有的資料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DELETE</a:t>
            </a:r>
            <a:r>
              <a:rPr lang="en-US"/>
              <a:t> </a:t>
            </a:r>
            <a:r>
              <a:rPr lang="en-US" b="1"/>
              <a:t>FROM</a:t>
            </a:r>
            <a:r>
              <a:rPr lang="en-US"/>
              <a:t> customers;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DELETE * FROM customers;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刪除資料列</a:t>
            </a:r>
            <a:endParaRPr/>
          </a:p>
        </p:txBody>
      </p:sp>
      <p:sp>
        <p:nvSpPr>
          <p:cNvPr id="448" name="Google Shape;448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刪除整張table，包含table全部都會被刪除。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刪除customers的表格。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DROP table customers</a:t>
            </a:r>
            <a:r>
              <a:rPr lang="en-US" i="1"/>
              <a:t>;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15</a:t>
            </a:r>
            <a:endParaRPr/>
          </a:p>
        </p:txBody>
      </p:sp>
      <p:sp>
        <p:nvSpPr>
          <p:cNvPr id="454" name="Google Shape;454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將客戶名稱為 Alfreds Futterkiste 同時其聯絡人名稱為 Maria Anders 的資料刪去(Customers)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刪去客戶資料表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CREATE Database</a:t>
            </a:r>
            <a:endParaRPr/>
          </a:p>
        </p:txBody>
      </p:sp>
      <p:sp>
        <p:nvSpPr>
          <p:cNvPr id="466" name="Google Shape;466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用來建立一個新資料庫的語法。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注意：建立資料庫跟建立資料表是不一樣的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DATABASE</a:t>
            </a:r>
            <a:r>
              <a:rPr lang="en-US"/>
              <a:t> database_name;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CREATE Database</a:t>
            </a:r>
            <a:endParaRPr/>
          </a:p>
        </p:txBody>
      </p:sp>
      <p:sp>
        <p:nvSpPr>
          <p:cNvPr id="472" name="Google Shape;472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建立一個名為Store的Database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CREATE DATABASE Store;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定義一張新的資料表</a:t>
            </a:r>
            <a:endParaRPr/>
          </a:p>
        </p:txBody>
      </p:sp>
      <p:sp>
        <p:nvSpPr>
          <p:cNvPr id="478" name="Google Shape;478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在資料庫中用來建立一個新資料表的語法。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CREATE TABLE </a:t>
            </a:r>
            <a:r>
              <a:rPr lang="en-US" i="1"/>
              <a:t>table_name</a:t>
            </a:r>
            <a:r>
              <a:rPr lang="en-US"/>
              <a:t/>
            </a:r>
            <a:br>
              <a:rPr lang="en-US"/>
            </a:br>
            <a:r>
              <a:rPr lang="en-US"/>
              <a:t>(</a:t>
            </a:r>
            <a:br>
              <a:rPr lang="en-US"/>
            </a:br>
            <a:r>
              <a:rPr lang="en-US" i="1"/>
              <a:t>column_name1 data_type</a:t>
            </a:r>
            <a:r>
              <a:rPr lang="en-US"/>
              <a:t>(</a:t>
            </a:r>
            <a:r>
              <a:rPr lang="en-US" i="1"/>
              <a:t>size</a:t>
            </a:r>
            <a:r>
              <a:rPr lang="en-US"/>
              <a:t>),</a:t>
            </a:r>
            <a:br>
              <a:rPr lang="en-US"/>
            </a:br>
            <a:r>
              <a:rPr lang="en-US" i="1"/>
              <a:t>column_name2 data_type</a:t>
            </a:r>
            <a:r>
              <a:rPr lang="en-US"/>
              <a:t>(</a:t>
            </a:r>
            <a:r>
              <a:rPr lang="en-US" i="1"/>
              <a:t>size</a:t>
            </a:r>
            <a:r>
              <a:rPr lang="en-US"/>
              <a:t>),</a:t>
            </a:r>
            <a:br>
              <a:rPr lang="en-US"/>
            </a:br>
            <a:r>
              <a:rPr lang="en-US" i="1"/>
              <a:t>column_name3 data_type</a:t>
            </a:r>
            <a:r>
              <a:rPr lang="en-US"/>
              <a:t>(</a:t>
            </a:r>
            <a:r>
              <a:rPr lang="en-US" i="1"/>
              <a:t>size</a:t>
            </a:r>
            <a:r>
              <a:rPr lang="en-US"/>
              <a:t>),</a:t>
            </a:r>
            <a:br>
              <a:rPr lang="en-US"/>
            </a:br>
            <a:r>
              <a:rPr lang="en-US"/>
              <a:t>....</a:t>
            </a:r>
            <a:br>
              <a:rPr lang="en-US"/>
            </a:b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定義一張新的資料表</a:t>
            </a:r>
            <a:endParaRPr/>
          </a:p>
        </p:txBody>
      </p:sp>
      <p:sp>
        <p:nvSpPr>
          <p:cNvPr id="484" name="Google Shape;484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建立一個 "customers" 資料表，其中包含這幾個欄位 - C_Id, Name, Address, Phone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> customers ( C_Id INT, </a:t>
            </a:r>
            <a:r>
              <a:rPr lang="en-US" b="1"/>
              <a:t>Name</a:t>
            </a:r>
            <a:r>
              <a:rPr lang="en-US"/>
              <a:t> varchar(50), Address varchar(255), Phone varchar(20) );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485" name="Google Shape;48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" y="4997450"/>
            <a:ext cx="91186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16 </a:t>
            </a:r>
            <a:endParaRPr/>
          </a:p>
        </p:txBody>
      </p:sp>
      <p:sp>
        <p:nvSpPr>
          <p:cNvPr id="491" name="Google Shape;491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建立一個名叫Person的Table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裡面包含欄位有：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Person_ID (int)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LastName (varchar 255)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FirstName (varchar 255)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Address (varchar 255)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City (varchar 255)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16</a:t>
            </a:r>
            <a:endParaRPr/>
          </a:p>
        </p:txBody>
      </p:sp>
      <p:sp>
        <p:nvSpPr>
          <p:cNvPr id="497" name="Google Shape;497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建立完Persons後請新增一筆資料進去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Person_ID為1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LastName為Smith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FirstName為John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Address為Feng Chia road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City為Taichung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我們可以將一個 SQL 查詢語句塞入另一個 SQL 查詢語句中，這就是複合查詢 (subquery)。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複合查詢是一個</a:t>
            </a:r>
            <a:r>
              <a:rPr lang="en-US">
                <a:solidFill>
                  <a:srgbClr val="FF0000"/>
                </a:solidFill>
              </a:rPr>
              <a:t>查詢內的查詢</a:t>
            </a:r>
            <a:r>
              <a:rPr lang="en-US"/>
              <a:t>，我們可以用來連接資料表，或在</a:t>
            </a:r>
            <a:r>
              <a:rPr lang="en-US">
                <a:solidFill>
                  <a:srgbClr val="FF0000"/>
                </a:solidFill>
              </a:rPr>
              <a:t>不能使用單一語句來完成的查詢</a:t>
            </a:r>
            <a:r>
              <a:rPr lang="en-US"/>
              <a:t>時我們就需要用到子查詢。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在資料表中加入限制條件</a:t>
            </a:r>
            <a:endParaRPr/>
          </a:p>
        </p:txBody>
      </p:sp>
      <p:sp>
        <p:nvSpPr>
          <p:cNvPr id="515" name="Google Shape;515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NOT NULL – 限制某個欄位其值不得為 Null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UNIQUE – 保證某個欄位中的每一個值皆為唯一</a:t>
            </a: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PRIMARY KEY – 指定某個欄位為主鍵</a:t>
            </a:r>
            <a:endParaRPr sz="2720"/>
          </a:p>
          <a:p>
            <a:pPr marL="74295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244061"/>
              </a:buClr>
              <a:buSzPts val="2380"/>
              <a:buChar char="▪"/>
            </a:pPr>
            <a:r>
              <a:rPr lang="en-US" sz="2380"/>
              <a:t>NOT NULL &amp; UNIQUE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FOREIGN KEY –保證某個欄位的值，必定為參考資料表的主鍵</a:t>
            </a: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CHECK – 確認某個欄位的值要符合特定條件</a:t>
            </a:r>
            <a:endParaRPr sz="2720"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DEFAULT – 指定一個欄位的預設值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試試看下列指令</a:t>
            </a:r>
            <a:endParaRPr/>
          </a:p>
        </p:txBody>
      </p:sp>
      <p:sp>
        <p:nvSpPr>
          <p:cNvPr id="521" name="Google Shape;521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CREATE TABLE PersonsNotNull (</a:t>
            </a:r>
            <a:br>
              <a:rPr lang="en-US"/>
            </a:br>
            <a:r>
              <a:rPr lang="en-US"/>
              <a:t>P_Id int NOT NULL,</a:t>
            </a:r>
            <a:br>
              <a:rPr lang="en-US"/>
            </a:br>
            <a:r>
              <a:rPr lang="en-US"/>
              <a:t>LastName varchar(255) NOT NULL,</a:t>
            </a:r>
            <a:br>
              <a:rPr lang="en-US"/>
            </a:br>
            <a:r>
              <a:rPr lang="en-US"/>
              <a:t>FirstName varchar(255),</a:t>
            </a:r>
            <a:br>
              <a:rPr lang="en-US"/>
            </a:br>
            <a:r>
              <a:rPr lang="en-US"/>
              <a:t>Address varchar(255),</a:t>
            </a:r>
            <a:br>
              <a:rPr lang="en-US"/>
            </a:br>
            <a:r>
              <a:rPr lang="en-US"/>
              <a:t>City varchar(255));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INSERT INTO PersonsNotNull(LastName, FirstName) VALUES('John','Smith')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限制欄位值必須獨一無二</a:t>
            </a:r>
            <a:endParaRPr/>
          </a:p>
        </p:txBody>
      </p:sp>
      <p:sp>
        <p:nvSpPr>
          <p:cNvPr id="527" name="Google Shape;527;p68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</a:pPr>
            <a:r>
              <a:rPr lang="en-US" sz="2000"/>
              <a:t>SQL Server/Oracle/MS Access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244061"/>
              </a:buClr>
              <a:buSzPts val="1750"/>
              <a:buChar char="▪"/>
            </a:pPr>
            <a:r>
              <a:rPr lang="en-US" sz="1750"/>
              <a:t>CREATE TABLE Persons (</a:t>
            </a:r>
            <a:br>
              <a:rPr lang="en-US" sz="1750"/>
            </a:br>
            <a:r>
              <a:rPr lang="en-US" sz="1750"/>
              <a:t>P_Id int NOT NULL UNIQUE,</a:t>
            </a:r>
            <a:br>
              <a:rPr lang="en-US" sz="1750"/>
            </a:br>
            <a:r>
              <a:rPr lang="en-US" sz="1750"/>
              <a:t>LastName varchar(255) NOT NULL,</a:t>
            </a:r>
            <a:br>
              <a:rPr lang="en-US" sz="1750"/>
            </a:br>
            <a:r>
              <a:rPr lang="en-US" sz="1750"/>
              <a:t>FirstName varchar(255),</a:t>
            </a:r>
            <a:br>
              <a:rPr lang="en-US" sz="1750"/>
            </a:br>
            <a:r>
              <a:rPr lang="en-US" sz="1750"/>
              <a:t>Address varchar(255),</a:t>
            </a:r>
            <a:br>
              <a:rPr lang="en-US" sz="1750"/>
            </a:br>
            <a:r>
              <a:rPr lang="en-US" sz="1750"/>
              <a:t>City varchar(255));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</a:pPr>
            <a:r>
              <a:rPr lang="en-US" sz="2000"/>
              <a:t>MySQL</a:t>
            </a:r>
            <a:endParaRPr sz="2000"/>
          </a:p>
          <a:p>
            <a:pPr marL="74295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244061"/>
              </a:buClr>
              <a:buSzPts val="1750"/>
              <a:buChar char="▪"/>
            </a:pPr>
            <a:r>
              <a:rPr lang="en-US" sz="1750"/>
              <a:t>CREATE TABLE Persons</a:t>
            </a:r>
            <a:br>
              <a:rPr lang="en-US" sz="1750"/>
            </a:br>
            <a:r>
              <a:rPr lang="en-US" sz="1750"/>
              <a:t>(</a:t>
            </a:r>
            <a:br>
              <a:rPr lang="en-US" sz="1750"/>
            </a:br>
            <a:r>
              <a:rPr lang="en-US" sz="1750"/>
              <a:t>P_Id int NOT NULL,</a:t>
            </a:r>
            <a:br>
              <a:rPr lang="en-US" sz="1750"/>
            </a:br>
            <a:r>
              <a:rPr lang="en-US" sz="1750"/>
              <a:t>LastName varchar(255) NOT NULL,</a:t>
            </a:r>
            <a:br>
              <a:rPr lang="en-US" sz="1750"/>
            </a:br>
            <a:r>
              <a:rPr lang="en-US" sz="1750"/>
              <a:t>FirstName varchar(255),</a:t>
            </a:r>
            <a:br>
              <a:rPr lang="en-US" sz="1750"/>
            </a:br>
            <a:r>
              <a:rPr lang="en-US" sz="1750"/>
              <a:t>Address varchar(255),</a:t>
            </a:r>
            <a:br>
              <a:rPr lang="en-US" sz="1750"/>
            </a:br>
            <a:r>
              <a:rPr lang="en-US" sz="1750"/>
              <a:t>City varchar(255),</a:t>
            </a:r>
            <a:br>
              <a:rPr lang="en-US" sz="1750"/>
            </a:br>
            <a:r>
              <a:rPr lang="en-US" sz="1750"/>
              <a:t>UNIQUE (P_Id)</a:t>
            </a:r>
            <a:br>
              <a:rPr lang="en-US" sz="1750"/>
            </a:br>
            <a:r>
              <a:rPr lang="en-US" sz="1750"/>
              <a:t>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Char char="▪"/>
            </a:pPr>
            <a:r>
              <a:rPr lang="en-US" sz="2000"/>
              <a:t>請試著加資料進入 Persons 資料表</a:t>
            </a:r>
            <a:endParaRPr/>
          </a:p>
          <a:p>
            <a:pPr marL="342900" lvl="0" indent="-215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鍵 (Keys)</a:t>
            </a:r>
            <a:endParaRPr/>
          </a:p>
        </p:txBody>
      </p:sp>
      <p:sp>
        <p:nvSpPr>
          <p:cNvPr id="533" name="Google Shape;533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用來分辨一個資料表 (table) 中的不同筆資料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Super Key</a:t>
            </a:r>
            <a:endParaRPr/>
          </a:p>
        </p:txBody>
      </p:sp>
      <p:sp>
        <p:nvSpPr>
          <p:cNvPr id="539" name="Google Shape;539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▪"/>
            </a:pPr>
            <a:r>
              <a:rPr lang="en-US" sz="2400"/>
              <a:t>以「學生資料表」為例，若是全班的學生姓名中，若有人</a:t>
            </a:r>
            <a:r>
              <a:rPr lang="en-US" sz="2400">
                <a:solidFill>
                  <a:srgbClr val="FF0000"/>
                </a:solidFill>
              </a:rPr>
              <a:t>同名同姓</a:t>
            </a:r>
            <a:r>
              <a:rPr lang="en-US" sz="2400"/>
              <a:t> 時(重複)，則我們可以搭配學生的學號，讓「</a:t>
            </a:r>
            <a:r>
              <a:rPr lang="en-US" sz="2400">
                <a:solidFill>
                  <a:srgbClr val="FF0000"/>
                </a:solidFill>
              </a:rPr>
              <a:t>學生的學號」與「學生的 姓名</a:t>
            </a:r>
            <a:r>
              <a:rPr lang="en-US" sz="2400"/>
              <a:t>」兩欄位結合起來(亦即「學號＋姓名」)來產生新的鍵。所以，｛ 姓名，學號｝是一個超鍵。因為不可能有兩個學生的姓名與學號皆相 同。｛身份證字號｝也是一個超鍵。</a:t>
            </a:r>
            <a:endParaRPr sz="2400"/>
          </a:p>
          <a:p>
            <a:pPr marL="342900" lvl="0" indent="-1905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None/>
            </a:pPr>
            <a:endParaRPr sz="2400"/>
          </a:p>
        </p:txBody>
      </p:sp>
      <p:pic>
        <p:nvPicPr>
          <p:cNvPr id="540" name="Google Shape;540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3980473"/>
            <a:ext cx="6552728" cy="284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Super Key</a:t>
            </a:r>
            <a:endParaRPr/>
          </a:p>
        </p:txBody>
      </p:sp>
      <p:sp>
        <p:nvSpPr>
          <p:cNvPr id="547" name="Google Shape;547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任何可用來分辨一個資料表中不同筆資料的屬性(們)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548" name="Google Shape;548;p71" descr="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5" y="2852936"/>
            <a:ext cx="4791377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71"/>
          <p:cNvSpPr/>
          <p:nvPr/>
        </p:nvSpPr>
        <p:spPr>
          <a:xfrm>
            <a:off x="1403648" y="3789040"/>
            <a:ext cx="1152128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6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Brandt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71"/>
          <p:cNvSpPr txBox="1"/>
          <p:nvPr/>
        </p:nvSpPr>
        <p:spPr>
          <a:xfrm>
            <a:off x="5292080" y="3501008"/>
            <a:ext cx="302063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Name, dept_name</a:t>
            </a:r>
            <a:endParaRPr sz="2800">
              <a:solidFill>
                <a:srgbClr val="24406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ID, Name, salary</a:t>
            </a:r>
            <a:endParaRPr sz="2800">
              <a:solidFill>
                <a:srgbClr val="24406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551" name="Google Shape;551;p71" descr="red-x2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3933056"/>
            <a:ext cx="1007368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71"/>
          <p:cNvSpPr/>
          <p:nvPr/>
        </p:nvSpPr>
        <p:spPr>
          <a:xfrm>
            <a:off x="1403648" y="3717032"/>
            <a:ext cx="864096" cy="2880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71"/>
          <p:cNvSpPr/>
          <p:nvPr/>
        </p:nvSpPr>
        <p:spPr>
          <a:xfrm>
            <a:off x="1453125" y="5857866"/>
            <a:ext cx="864096" cy="2880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71"/>
          <p:cNvSpPr/>
          <p:nvPr/>
        </p:nvSpPr>
        <p:spPr>
          <a:xfrm>
            <a:off x="436427" y="3717032"/>
            <a:ext cx="864096" cy="2880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1"/>
          <p:cNvSpPr/>
          <p:nvPr/>
        </p:nvSpPr>
        <p:spPr>
          <a:xfrm>
            <a:off x="485904" y="5857866"/>
            <a:ext cx="864096" cy="2880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Candidate Key</a:t>
            </a:r>
            <a:endParaRPr/>
          </a:p>
        </p:txBody>
      </p:sp>
      <p:sp>
        <p:nvSpPr>
          <p:cNvPr id="562" name="Google Shape;562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成員最少的超鍵 Super Key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Candidate Key 必須是 Super Key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候選鍵的子集合不可以是候選鍵</a:t>
            </a:r>
            <a:endParaRPr sz="2590"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對 instructor 資料表 而言</a:t>
            </a:r>
            <a:endParaRPr sz="2960"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Candidate Keys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rgbClr val="244061"/>
              </a:buClr>
              <a:buSzPts val="2220"/>
              <a:buChar char="▪"/>
            </a:pPr>
            <a:r>
              <a:rPr lang="en-US" sz="2220"/>
              <a:t>ID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rgbClr val="244061"/>
              </a:buClr>
              <a:buSzPts val="2220"/>
              <a:buChar char="▪"/>
            </a:pPr>
            <a:r>
              <a:rPr lang="en-US" sz="2220"/>
              <a:t>name, dept_name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ID, name, dept_name 僅僅是個 Super Key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rgbClr val="244061"/>
              </a:buClr>
              <a:buSzPts val="2220"/>
              <a:buChar char="▪"/>
            </a:pPr>
            <a:r>
              <a:rPr lang="en-US" sz="2220"/>
              <a:t>因為 ID 與 name, dept_name  分別都是Candidate Key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568" name="Google Shape;568;p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主鍵 (Primary Key) 中的每一筆資料都是表格中的唯一值。換言之，它是用來獨一無二地確認一個表格中的每一行資料。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主鍵可以包含一或多個欄位。當主鍵包含多個欄位時，稱為組合鍵 (Composite Key)。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Primary Key</a:t>
            </a:r>
            <a:endParaRPr/>
          </a:p>
        </p:txBody>
      </p:sp>
      <p:sp>
        <p:nvSpPr>
          <p:cNvPr id="574" name="Google Shape;574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被選擇來代表一個資料表中各筆資料的candidate key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在一個資料表中，任意資料的 Primary Key 不可重複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這是一個約束 (constraint)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表示任何對於該資料庫的操作，都不可違背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避免選擇可能會變更的 Candidate Key 為 Primary Key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17</a:t>
            </a:r>
            <a:endParaRPr/>
          </a:p>
        </p:txBody>
      </p:sp>
      <p:sp>
        <p:nvSpPr>
          <p:cNvPr id="580" name="Google Shape;580;p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建立一個名叫Person的Table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裡面包含欄位有：</a:t>
            </a:r>
            <a:endParaRPr sz="2960"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Person_ID (int)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LastName (varchar 255)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FirstName (varchar 255)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Address (varchar 255)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City (varchar 255)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將PersonID設定為主鍵，且PersonID及LastName不能為空值(NULL)</a:t>
            </a:r>
            <a:endParaRPr sz="2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查出有在台灣地區銷售但是沒有在中國大陸地區銷售的產品。</a:t>
            </a:r>
            <a:endParaRPr/>
          </a:p>
        </p:txBody>
      </p:sp>
      <p:pic>
        <p:nvPicPr>
          <p:cNvPr id="204" name="Google Shape;204;p18" descr="一張含有 螢幕擷取畫面 的圖片  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4540" y="2624025"/>
            <a:ext cx="6839905" cy="16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 descr="一張含有 螢幕擷取畫面 的圖片  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2047" y="4747259"/>
            <a:ext cx="6736017" cy="170606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/>
        </p:nvSpPr>
        <p:spPr>
          <a:xfrm>
            <a:off x="2411760" y="4174570"/>
            <a:ext cx="38164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products_taiwan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2195736" y="6398696"/>
            <a:ext cx="38164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products_china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設定主鍵</a:t>
            </a:r>
            <a:endParaRPr/>
          </a:p>
        </p:txBody>
      </p:sp>
      <p:sp>
        <p:nvSpPr>
          <p:cNvPr id="592" name="Google Shape;592;p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多個Primary key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設定Person_ID, LastName</a:t>
            </a:r>
            <a:endParaRPr sz="2960"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CREATE TABLE Persons(</a:t>
            </a:r>
            <a:br>
              <a:rPr lang="en-US" sz="2960"/>
            </a:br>
            <a:r>
              <a:rPr lang="en-US" sz="2960"/>
              <a:t>Person_ID int NOT NULL,</a:t>
            </a:r>
            <a:br>
              <a:rPr lang="en-US" sz="2960"/>
            </a:br>
            <a:r>
              <a:rPr lang="en-US" sz="2960"/>
              <a:t>LastName varchar(255) NOT NULL,</a:t>
            </a:r>
            <a:br>
              <a:rPr lang="en-US" sz="2960"/>
            </a:br>
            <a:r>
              <a:rPr lang="en-US" sz="2960"/>
              <a:t>FirstName varchar(255),</a:t>
            </a:r>
            <a:br>
              <a:rPr lang="en-US" sz="2960"/>
            </a:br>
            <a:r>
              <a:rPr lang="en-US" sz="2960"/>
              <a:t>Address varchar(255),</a:t>
            </a:r>
            <a:br>
              <a:rPr lang="en-US" sz="2960"/>
            </a:br>
            <a:r>
              <a:rPr lang="en-US" sz="2960"/>
              <a:t>City varchar(255),</a:t>
            </a:r>
            <a:br>
              <a:rPr lang="en-US" sz="2960"/>
            </a:br>
            <a:r>
              <a:rPr lang="en-US" sz="2960"/>
              <a:t>PRIMARY KEY (Person_ID, LastName));</a:t>
            </a: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None/>
            </a:pPr>
            <a:endParaRPr sz="296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598" name="Google Shape;598;p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用來參照其他關聯 (relation) 的鍵 (key)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必須是被參照關聯的主鍵 (Primary Key)</a:t>
            </a:r>
            <a:endParaRPr/>
          </a:p>
        </p:txBody>
      </p:sp>
      <p:pic>
        <p:nvPicPr>
          <p:cNvPr id="599" name="Google Shape;599;p78" descr="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656" y="3789040"/>
            <a:ext cx="2880320" cy="216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78" descr="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0032" y="3789040"/>
            <a:ext cx="2443249" cy="1573273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78"/>
          <p:cNvSpPr/>
          <p:nvPr/>
        </p:nvSpPr>
        <p:spPr>
          <a:xfrm>
            <a:off x="2771801" y="3789040"/>
            <a:ext cx="936104" cy="216024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78"/>
          <p:cNvSpPr/>
          <p:nvPr/>
        </p:nvSpPr>
        <p:spPr>
          <a:xfrm>
            <a:off x="4860032" y="3789040"/>
            <a:ext cx="1008112" cy="216024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8"/>
          <p:cNvSpPr txBox="1"/>
          <p:nvPr/>
        </p:nvSpPr>
        <p:spPr>
          <a:xfrm>
            <a:off x="2555776" y="3429000"/>
            <a:ext cx="1473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Foreign Key</a:t>
            </a:r>
            <a:endParaRPr sz="1800" b="1">
              <a:solidFill>
                <a:srgbClr val="24406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04" name="Google Shape;604;p78"/>
          <p:cNvSpPr txBox="1"/>
          <p:nvPr/>
        </p:nvSpPr>
        <p:spPr>
          <a:xfrm>
            <a:off x="4644008" y="3429000"/>
            <a:ext cx="15277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44061"/>
                </a:solidFill>
                <a:latin typeface="Constantia"/>
                <a:ea typeface="Constantia"/>
                <a:cs typeface="Constantia"/>
                <a:sym typeface="Constantia"/>
              </a:rPr>
              <a:t>Primary Key</a:t>
            </a:r>
            <a:endParaRPr sz="1800" b="1">
              <a:solidFill>
                <a:srgbClr val="24406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05" name="Google Shape;605;p78"/>
          <p:cNvSpPr/>
          <p:nvPr/>
        </p:nvSpPr>
        <p:spPr>
          <a:xfrm>
            <a:off x="3203848" y="3068960"/>
            <a:ext cx="2304256" cy="3600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78"/>
          <p:cNvSpPr txBox="1"/>
          <p:nvPr/>
        </p:nvSpPr>
        <p:spPr>
          <a:xfrm>
            <a:off x="5364088" y="2996952"/>
            <a:ext cx="19473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Referencing, 參照</a:t>
            </a:r>
            <a:endParaRPr/>
          </a:p>
        </p:txBody>
      </p:sp>
      <p:sp>
        <p:nvSpPr>
          <p:cNvPr id="607" name="Google Shape;607;p78"/>
          <p:cNvSpPr/>
          <p:nvPr/>
        </p:nvSpPr>
        <p:spPr>
          <a:xfrm rot="10800000">
            <a:off x="3203848" y="6165304"/>
            <a:ext cx="2304256" cy="3600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78"/>
          <p:cNvSpPr txBox="1"/>
          <p:nvPr/>
        </p:nvSpPr>
        <p:spPr>
          <a:xfrm>
            <a:off x="4860032" y="5661248"/>
            <a:ext cx="2375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Referenced by, 被參照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614" name="Google Shape;614;p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外鍵是一個 (或多個) 指向其它資料表中主鍵的欄位，它限制欄位值只能來自另一個資料表的主鍵欄位，用來確定資料的參考完整性 (Referential Integrity)。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pic>
        <p:nvPicPr>
          <p:cNvPr id="620" name="Google Shape;620;p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4152" y="1650419"/>
            <a:ext cx="7066880" cy="17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80"/>
          <p:cNvSpPr txBox="1"/>
          <p:nvPr/>
        </p:nvSpPr>
        <p:spPr>
          <a:xfrm>
            <a:off x="2699792" y="3411648"/>
            <a:ext cx="3744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客戶資料表(customers)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p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4420" y="4363753"/>
            <a:ext cx="6701916" cy="2012447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0"/>
          <p:cNvSpPr txBox="1"/>
          <p:nvPr/>
        </p:nvSpPr>
        <p:spPr>
          <a:xfrm>
            <a:off x="2621287" y="6324589"/>
            <a:ext cx="3744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客戶訂單的資料表 (orders)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629" name="Google Shape;629;p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在這裡我們會想有一個限制，就是在</a:t>
            </a:r>
            <a:r>
              <a:rPr lang="en-US">
                <a:solidFill>
                  <a:srgbClr val="FF0000"/>
                </a:solidFill>
              </a:rPr>
              <a:t>客戶訂單資料表中的客戶，都一定要在 customers 資料表中存在</a:t>
            </a:r>
            <a:r>
              <a:rPr lang="en-US"/>
              <a:t>。所以我們需要在 orders 資料表中設定一個外鍵，再將此外鍵指向 customers 資料表中的主鍵，以確定所有在 orders 資料表中的客戶都存在於 customers 資料表中。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635" name="Google Shape;635;p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將 orderstest 資料表中的 C_Id 欄位設為外鍵，並將它關聯到 customers 資料表中的 C_Id。</a:t>
            </a:r>
            <a:endParaRPr b="1"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ALTER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> orderstest </a:t>
            </a:r>
            <a:r>
              <a:rPr lang="en-US" b="1"/>
              <a:t>ADD</a:t>
            </a:r>
            <a:r>
              <a:rPr lang="en-US"/>
              <a:t> FOREIGN </a:t>
            </a:r>
            <a:r>
              <a:rPr lang="en-US" b="1"/>
              <a:t>KEY</a:t>
            </a:r>
            <a:r>
              <a:rPr lang="en-US"/>
              <a:t> (C_Id) </a:t>
            </a:r>
            <a:r>
              <a:rPr lang="en-US" b="1"/>
              <a:t>REFERENCES</a:t>
            </a:r>
            <a:r>
              <a:rPr lang="en-US"/>
              <a:t> customers(C_Id);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外來鍵 (Foreign Key)</a:t>
            </a:r>
            <a:endParaRPr/>
          </a:p>
        </p:txBody>
      </p:sp>
      <p:sp>
        <p:nvSpPr>
          <p:cNvPr id="641" name="Google Shape;641;p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建立一個Table orderstest，將C_ID參考Table customers的C_ID</a:t>
            </a:r>
            <a:endParaRPr b="1"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> orderstest ( O_Id INT </a:t>
            </a:r>
            <a:r>
              <a:rPr lang="en-US" b="1"/>
              <a:t>NOT</a:t>
            </a:r>
            <a:r>
              <a:rPr lang="en-US"/>
              <a:t> NULL, Order_No INT </a:t>
            </a:r>
            <a:r>
              <a:rPr lang="en-US" b="1"/>
              <a:t>NOT</a:t>
            </a:r>
            <a:r>
              <a:rPr lang="en-US"/>
              <a:t> NULL, C_Id INT, PRIMARY </a:t>
            </a:r>
            <a:r>
              <a:rPr lang="en-US" b="1"/>
              <a:t>KEY</a:t>
            </a:r>
            <a:r>
              <a:rPr lang="en-US"/>
              <a:t> (O_Id), FOREIGN </a:t>
            </a:r>
            <a:r>
              <a:rPr lang="en-US" b="1"/>
              <a:t>KEY</a:t>
            </a:r>
            <a:r>
              <a:rPr lang="en-US"/>
              <a:t> (C_Id) </a:t>
            </a:r>
            <a:r>
              <a:rPr lang="en-US" b="1"/>
              <a:t>REFERENCES</a:t>
            </a:r>
            <a:r>
              <a:rPr lang="en-US"/>
              <a:t> customers(C_Id) );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18</a:t>
            </a:r>
            <a:endParaRPr/>
          </a:p>
        </p:txBody>
      </p:sp>
      <p:sp>
        <p:nvSpPr>
          <p:cNvPr id="647" name="Google Shape;647;p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建立一個Table OrdersPerson，需要欄位</a:t>
            </a:r>
            <a:endParaRPr sz="2960"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O_ID (int)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OrderNo (int)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ts val="2590"/>
              <a:buChar char="▪"/>
            </a:pPr>
            <a:r>
              <a:rPr lang="en-US" sz="2590"/>
              <a:t>Person_ID (int)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O_ID, OrderNo不能為NULL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O_ID為Primary key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960"/>
              <a:buFont typeface="Arial"/>
              <a:buChar char="▪"/>
            </a:pPr>
            <a:r>
              <a:rPr lang="en-US" sz="2960"/>
              <a:t>Person_ID為Foreign key並且參考Persons的Person_ID</a:t>
            </a:r>
            <a:endParaRPr sz="296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Lab 18</a:t>
            </a:r>
            <a:endParaRPr/>
          </a:p>
        </p:txBody>
      </p:sp>
      <p:sp>
        <p:nvSpPr>
          <p:cNvPr id="653" name="Google Shape;653;p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建立完OrdersPerson後請新增一筆資料進去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O_ID為1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OrderNo為10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244061"/>
              </a:buClr>
              <a:buSzPts val="2800"/>
              <a:buChar char="▪"/>
            </a:pPr>
            <a:r>
              <a:rPr lang="en-US"/>
              <a:t>Person_ID為1</a:t>
            </a:r>
            <a:endParaRPr/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Check</a:t>
            </a:r>
            <a:endParaRPr/>
          </a:p>
        </p:txBody>
      </p:sp>
      <p:sp>
        <p:nvSpPr>
          <p:cNvPr id="665" name="Google Shape;665;p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CHECK 限制用來約束欄位中的可用值，以保證該欄位中的資料值都會符合您設定的條件。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假設我們要限制 customer 資料表中的 C_Id 欄位值都必需要大於 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SELECT</a:t>
            </a:r>
            <a:r>
              <a:rPr lang="en-US"/>
              <a:t> P_Name </a:t>
            </a:r>
            <a:r>
              <a:rPr lang="en-US" b="1"/>
              <a:t>FROM</a:t>
            </a:r>
            <a:r>
              <a:rPr lang="en-US"/>
              <a:t> products_taiwan </a:t>
            </a:r>
            <a:r>
              <a:rPr lang="en-US" b="1"/>
              <a:t>WHERE</a:t>
            </a:r>
            <a:r>
              <a:rPr lang="en-US"/>
              <a:t> P_Name </a:t>
            </a:r>
            <a:r>
              <a:rPr lang="en-US" b="1"/>
              <a:t>NOT</a:t>
            </a:r>
            <a:r>
              <a:rPr lang="en-US"/>
              <a:t> </a:t>
            </a:r>
            <a:r>
              <a:rPr lang="en-US" b="1"/>
              <a:t>IN</a:t>
            </a:r>
            <a:r>
              <a:rPr lang="en-US"/>
              <a:t> (</a:t>
            </a:r>
            <a:r>
              <a:rPr lang="en-US" b="1"/>
              <a:t>SELECT</a:t>
            </a:r>
            <a:r>
              <a:rPr lang="en-US"/>
              <a:t> P_Name </a:t>
            </a:r>
            <a:r>
              <a:rPr lang="en-US" b="1"/>
              <a:t>FROM</a:t>
            </a:r>
            <a:r>
              <a:rPr lang="en-US"/>
              <a:t> products_china);</a:t>
            </a:r>
            <a:endParaRPr/>
          </a:p>
        </p:txBody>
      </p:sp>
      <p:pic>
        <p:nvPicPr>
          <p:cNvPr id="214" name="Google Shape;214;p19" descr="一張含有 螢幕擷取畫面 的圖片  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13" y="4221088"/>
            <a:ext cx="817879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Check</a:t>
            </a:r>
            <a:endParaRPr/>
          </a:p>
        </p:txBody>
      </p:sp>
      <p:sp>
        <p:nvSpPr>
          <p:cNvPr id="671" name="Google Shape;671;p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> customer ( C_Id INT </a:t>
            </a:r>
            <a:r>
              <a:rPr lang="en-US" b="1"/>
              <a:t>NOT</a:t>
            </a:r>
            <a:r>
              <a:rPr lang="en-US"/>
              <a:t> NULL, </a:t>
            </a:r>
            <a:r>
              <a:rPr lang="en-US" b="1"/>
              <a:t>Name</a:t>
            </a:r>
            <a:r>
              <a:rPr lang="en-US"/>
              <a:t> VARCHAR(50) </a:t>
            </a:r>
            <a:r>
              <a:rPr lang="en-US" b="1"/>
              <a:t>NOT</a:t>
            </a:r>
            <a:r>
              <a:rPr lang="en-US"/>
              <a:t> NULL, Address VARCHAR(255), Phone VARCHAR(20), </a:t>
            </a:r>
            <a:r>
              <a:rPr lang="en-US" b="1"/>
              <a:t>CHECK</a:t>
            </a:r>
            <a:r>
              <a:rPr lang="en-US"/>
              <a:t> (C_Id&gt;0) );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Check</a:t>
            </a:r>
            <a:endParaRPr/>
          </a:p>
        </p:txBody>
      </p:sp>
      <p:sp>
        <p:nvSpPr>
          <p:cNvPr id="677" name="Google Shape;677;p89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SQL Server/Oracle/MS Access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244061"/>
              </a:buClr>
              <a:buSzPts val="2380"/>
              <a:buChar char="▪"/>
            </a:pPr>
            <a:r>
              <a:rPr lang="en-US" sz="2380"/>
              <a:t>CREATE TABLE Persons(</a:t>
            </a:r>
            <a:br>
              <a:rPr lang="en-US" sz="2380"/>
            </a:br>
            <a:r>
              <a:rPr lang="en-US" sz="2380"/>
              <a:t>P_Id int NOT NULL CHECK (P_Id&gt;0),</a:t>
            </a:r>
            <a:br>
              <a:rPr lang="en-US" sz="2380"/>
            </a:br>
            <a:r>
              <a:rPr lang="en-US" sz="2380"/>
              <a:t>LastName varchar(255) NOT NULL,</a:t>
            </a:r>
            <a:br>
              <a:rPr lang="en-US" sz="2380"/>
            </a:br>
            <a:r>
              <a:rPr lang="en-US" sz="2380"/>
              <a:t>FirstName varchar(255),</a:t>
            </a:r>
            <a:br>
              <a:rPr lang="en-US" sz="2380"/>
            </a:br>
            <a:r>
              <a:rPr lang="en-US" sz="2380"/>
              <a:t>Address varchar(255),</a:t>
            </a:r>
            <a:br>
              <a:rPr lang="en-US" sz="2380"/>
            </a:br>
            <a:r>
              <a:rPr lang="en-US" sz="2380"/>
              <a:t>City varchar(255));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2720"/>
              <a:buFont typeface="Arial"/>
              <a:buChar char="▪"/>
            </a:pPr>
            <a:r>
              <a:rPr lang="en-US" sz="2720"/>
              <a:t>MySQL</a:t>
            </a:r>
            <a:endParaRPr sz="2720"/>
          </a:p>
          <a:p>
            <a:pPr marL="742950" lvl="1" indent="-28575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244061"/>
              </a:buClr>
              <a:buSzPts val="2380"/>
              <a:buChar char="▪"/>
            </a:pPr>
            <a:r>
              <a:rPr lang="en-US" sz="2380"/>
              <a:t>CREATE TABLE Persons(</a:t>
            </a:r>
            <a:br>
              <a:rPr lang="en-US" sz="2380"/>
            </a:br>
            <a:r>
              <a:rPr lang="en-US" sz="2380"/>
              <a:t>P_Id int NOT NULL,</a:t>
            </a:r>
            <a:br>
              <a:rPr lang="en-US" sz="2380"/>
            </a:br>
            <a:r>
              <a:rPr lang="en-US" sz="2380"/>
              <a:t>LastName varchar(255) NOT NULL,</a:t>
            </a:r>
            <a:br>
              <a:rPr lang="en-US" sz="2380"/>
            </a:br>
            <a:r>
              <a:rPr lang="en-US" sz="2380"/>
              <a:t>FirstName varchar(255),</a:t>
            </a:r>
            <a:br>
              <a:rPr lang="en-US" sz="2380"/>
            </a:br>
            <a:r>
              <a:rPr lang="en-US" sz="2380"/>
              <a:t>Address varchar(255),</a:t>
            </a:r>
            <a:br>
              <a:rPr lang="en-US" sz="2380"/>
            </a:br>
            <a:r>
              <a:rPr lang="en-US" sz="2380"/>
              <a:t>City varchar(255),</a:t>
            </a:r>
            <a:br>
              <a:rPr lang="en-US" sz="2380"/>
            </a:br>
            <a:r>
              <a:rPr lang="en-US" sz="2380"/>
              <a:t>CHECK (P_Id&gt;0));</a:t>
            </a:r>
            <a:endParaRPr sz="238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Default</a:t>
            </a:r>
            <a:endParaRPr/>
          </a:p>
        </p:txBody>
      </p:sp>
      <p:sp>
        <p:nvSpPr>
          <p:cNvPr id="683" name="Google Shape;683;p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DEFAULT 限制用來設定欄位的預設值。當你在 INSERT 資料時若該欄位沒指定值則會採用預設值。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假設我們要設定 customer 資料表中的 Address 欄位預設值為 "未知"：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Default</a:t>
            </a:r>
            <a:endParaRPr/>
          </a:p>
        </p:txBody>
      </p:sp>
      <p:sp>
        <p:nvSpPr>
          <p:cNvPr id="689" name="Google Shape;689;p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> customer ( C_Id INT </a:t>
            </a:r>
            <a:r>
              <a:rPr lang="en-US" b="1"/>
              <a:t>NOT</a:t>
            </a:r>
            <a:r>
              <a:rPr lang="en-US"/>
              <a:t> NULL, </a:t>
            </a:r>
            <a:r>
              <a:rPr lang="en-US" b="1"/>
              <a:t>Name</a:t>
            </a:r>
            <a:r>
              <a:rPr lang="en-US"/>
              <a:t> VARCHAR(50) </a:t>
            </a:r>
            <a:r>
              <a:rPr lang="en-US" b="1"/>
              <a:t>NOT</a:t>
            </a:r>
            <a:r>
              <a:rPr lang="en-US"/>
              <a:t> NULL, Address VARCHAR(255) </a:t>
            </a:r>
            <a:r>
              <a:rPr lang="en-US" b="1"/>
              <a:t>DEFAULT</a:t>
            </a:r>
            <a:r>
              <a:rPr lang="en-US"/>
              <a:t> '未知', Phone VARCHAR(20) );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Default</a:t>
            </a:r>
            <a:endParaRPr/>
          </a:p>
        </p:txBody>
      </p:sp>
      <p:sp>
        <p:nvSpPr>
          <p:cNvPr id="695" name="Google Shape;695;p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CREATE TABLE Persons(</a:t>
            </a:r>
            <a:br>
              <a:rPr lang="en-US"/>
            </a:br>
            <a:r>
              <a:rPr lang="en-US"/>
              <a:t>P_Id int NOT NULL,</a:t>
            </a:r>
            <a:br>
              <a:rPr lang="en-US"/>
            </a:br>
            <a:r>
              <a:rPr lang="en-US"/>
              <a:t>LastName varchar(255) NOT NULL,</a:t>
            </a:r>
            <a:br>
              <a:rPr lang="en-US"/>
            </a:br>
            <a:r>
              <a:rPr lang="en-US"/>
              <a:t>FirstName varchar(255),</a:t>
            </a:r>
            <a:br>
              <a:rPr lang="en-US"/>
            </a:br>
            <a:r>
              <a:rPr lang="en-US"/>
              <a:t>Address varchar(255),</a:t>
            </a:r>
            <a:br>
              <a:rPr lang="en-US"/>
            </a:br>
            <a:r>
              <a:rPr lang="en-US"/>
              <a:t>City varchar(255) DEFAULT 'Sandnes')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Default</a:t>
            </a:r>
            <a:endParaRPr/>
          </a:p>
        </p:txBody>
      </p:sp>
      <p:sp>
        <p:nvSpPr>
          <p:cNvPr id="701" name="Google Shape;701;p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建立一筆資料進入customer，建立C_ID, Name與Phone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Insert into customer (C_ID, Name, Phone) VALUES(12,’James’,’09123456789’)</a:t>
            </a:r>
            <a:endParaRPr/>
          </a:p>
        </p:txBody>
      </p:sp>
      <p:pic>
        <p:nvPicPr>
          <p:cNvPr id="702" name="Google Shape;702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4509120"/>
            <a:ext cx="8229600" cy="84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Intermediate 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5554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Join </a:t>
            </a:r>
            <a:r>
              <a:rPr lang="zh-TW" altLang="en-US" dirty="0"/>
              <a:t>就是將兩個資料表結合為一個的方法</a:t>
            </a:r>
            <a:endParaRPr lang="en-US" altLang="zh-TW" dirty="0"/>
          </a:p>
          <a:p>
            <a:r>
              <a:rPr lang="zh-TW" altLang="en-US" dirty="0"/>
              <a:t>條件符合的</a:t>
            </a:r>
            <a:r>
              <a:rPr lang="en-US" altLang="zh-TW" dirty="0"/>
              <a:t> Cartesian Product</a:t>
            </a:r>
          </a:p>
          <a:p>
            <a:r>
              <a:rPr lang="zh-TW" altLang="en-US" dirty="0"/>
              <a:t>依照</a:t>
            </a:r>
            <a:r>
              <a:rPr lang="en-US" altLang="zh-TW" dirty="0"/>
              <a:t> Join </a:t>
            </a:r>
            <a:r>
              <a:rPr lang="zh-TW" altLang="en-US" dirty="0"/>
              <a:t>形式的不同，所呈現的</a:t>
            </a:r>
            <a:r>
              <a:rPr lang="en-US" altLang="zh-TW" dirty="0"/>
              <a:t> Attributes </a:t>
            </a:r>
            <a:r>
              <a:rPr lang="zh-TW" altLang="en-US" dirty="0"/>
              <a:t>也有所不同</a:t>
            </a:r>
            <a:endParaRPr lang="en-US" altLang="zh-TW" dirty="0"/>
          </a:p>
          <a:p>
            <a:r>
              <a:rPr lang="zh-TW" altLang="en-US" dirty="0"/>
              <a:t>通常在</a:t>
            </a:r>
            <a:r>
              <a:rPr lang="en-US" altLang="zh-TW" dirty="0"/>
              <a:t> From clause </a:t>
            </a:r>
            <a:r>
              <a:rPr lang="zh-TW" altLang="en-US" dirty="0"/>
              <a:t>中進行</a:t>
            </a:r>
            <a:r>
              <a:rPr lang="en-US" altLang="zh-TW" dirty="0"/>
              <a:t> Join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232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3CDE4-8F35-D248-8B71-01C95075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INNER JOIN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768F02-1484-F041-A94E-0C7715308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dirty="0"/>
              <a:t>INNER JOIN (</a:t>
            </a:r>
            <a:r>
              <a:rPr lang="zh-TW" altLang="en-US" dirty="0"/>
              <a:t>內部連接</a:t>
            </a:r>
            <a:r>
              <a:rPr lang="en-US" altLang="zh-TW" dirty="0"/>
              <a:t>) </a:t>
            </a:r>
            <a:r>
              <a:rPr lang="zh-TW" altLang="en-US" dirty="0"/>
              <a:t>為等值連接，必需指定等值連接的條件，而查詢結果只會返回符合連接條件的資料。</a:t>
            </a:r>
            <a:endParaRPr lang="en-US" altLang="zh-TW" dirty="0"/>
          </a:p>
          <a:p>
            <a:r>
              <a:rPr lang="en" altLang="zh-TW" b="1" dirty="0"/>
              <a:t>SELECT</a:t>
            </a:r>
            <a:r>
              <a:rPr lang="en" altLang="zh-TW" dirty="0"/>
              <a:t> table_column1, table_column2... </a:t>
            </a:r>
            <a:r>
              <a:rPr lang="en" altLang="zh-TW" b="1" dirty="0"/>
              <a:t>FROM</a:t>
            </a:r>
            <a:r>
              <a:rPr lang="en" altLang="zh-TW" dirty="0"/>
              <a:t> table_name1 </a:t>
            </a:r>
            <a:r>
              <a:rPr lang="en" altLang="zh-TW" b="1" dirty="0"/>
              <a:t>INNER</a:t>
            </a:r>
            <a:r>
              <a:rPr lang="en" altLang="zh-TW" dirty="0"/>
              <a:t> </a:t>
            </a:r>
            <a:r>
              <a:rPr lang="en" altLang="zh-TW" b="1" dirty="0"/>
              <a:t>JOIN</a:t>
            </a:r>
            <a:r>
              <a:rPr lang="en" altLang="zh-TW" dirty="0"/>
              <a:t> table_name2 </a:t>
            </a:r>
            <a:r>
              <a:rPr lang="en" altLang="zh-TW" b="1" dirty="0"/>
              <a:t>ON</a:t>
            </a:r>
            <a:r>
              <a:rPr lang="en" altLang="zh-TW" dirty="0"/>
              <a:t> table_name1.column_name=table_name2.column_name;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772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</a:rPr>
              <a:t>inner_join</a:t>
            </a:r>
            <a:endParaRPr lang="zh-TW" altLang="en-US" dirty="0">
              <a:latin typeface="+mn-lt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4649-10DB-4B4E-9E38-D39D3C0C6971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RDataEngineer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922-4AA7-4AF5-BBF7-6894FA765755}" type="slidenum">
              <a:rPr lang="zh-TW" altLang="en-US" smtClean="0"/>
              <a:pPr/>
              <a:t>69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332" y="1577960"/>
            <a:ext cx="5177336" cy="340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09017" y="4987704"/>
            <a:ext cx="46878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All columns from both X and Y</a:t>
            </a:r>
          </a:p>
          <a:p>
            <a:r>
              <a:rPr lang="en-US" altLang="zh-TW" sz="2800" b="1">
                <a:solidFill>
                  <a:srgbClr val="FF0000"/>
                </a:solidFill>
              </a:rPr>
              <a:t>Duplicate </a:t>
            </a:r>
            <a:r>
              <a:rPr lang="en-US" altLang="zh-TW" sz="2800" b="1" dirty="0">
                <a:solidFill>
                  <a:srgbClr val="FF0000"/>
                </a:solidFill>
              </a:rPr>
              <a:t>if multiple matching</a:t>
            </a:r>
          </a:p>
        </p:txBody>
      </p:sp>
    </p:spTree>
    <p:extLst>
      <p:ext uri="{BB962C8B-B14F-4D97-AF65-F5344CB8AC3E}">
        <p14:creationId xmlns:p14="http://schemas.microsoft.com/office/powerpoint/2010/main" val="387738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列出所有出貨量大於平均出貨量的訂單明細(OrderDetails)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先找出平均出貨量再去找出有哪些出貨量大於平均出貨量。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E05-3511-4B81-BB62-891546389AAE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RDataEngineer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922-4AA7-4AF5-BBF7-6894FA765755}" type="slidenum">
              <a:rPr lang="zh-TW" altLang="en-US" smtClean="0"/>
              <a:pPr/>
              <a:t>70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38264"/>
            <a:ext cx="9175218" cy="3726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98471" y="5148775"/>
            <a:ext cx="645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*from https://stat545-ubc.github.io/bit001_dplyr-cheatsheet.html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236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7E05-3511-4B81-BB62-891546389AAE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RDataEngineer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922-4AA7-4AF5-BBF7-6894FA765755}" type="slidenum">
              <a:rPr lang="zh-TW" altLang="en-US" smtClean="0"/>
              <a:pPr/>
              <a:t>71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8738"/>
            <a:ext cx="9174715" cy="376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方塊 7"/>
          <p:cNvSpPr txBox="1"/>
          <p:nvPr/>
        </p:nvSpPr>
        <p:spPr>
          <a:xfrm>
            <a:off x="98471" y="5148775"/>
            <a:ext cx="645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*from https://stat545-ubc.github.io/bit001_dplyr-cheatsheet.html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2918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7DB21-5076-7A47-BB72-386D1973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INNER JOIN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474DAD-2DCD-A04D-8D85-89738DC3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列出客戶的訂單編號資料</a:t>
            </a:r>
            <a:endParaRPr kumimoji="1"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4F05F2-D17D-E948-AD91-4F31AD07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1" y="2307265"/>
            <a:ext cx="6974958" cy="16736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58988F5-D75B-DA49-A0D7-BAC5A9D0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60" y="4474862"/>
            <a:ext cx="5805377" cy="20750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DA53285-CE02-444D-B25F-D6DA461FFDFB}"/>
              </a:ext>
            </a:extLst>
          </p:cNvPr>
          <p:cNvSpPr txBox="1"/>
          <p:nvPr/>
        </p:nvSpPr>
        <p:spPr>
          <a:xfrm>
            <a:off x="3763925" y="3982574"/>
            <a:ext cx="372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Customers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11C869-78FE-094A-AD2C-74ECF382CBFC}"/>
              </a:ext>
            </a:extLst>
          </p:cNvPr>
          <p:cNvSpPr txBox="1"/>
          <p:nvPr/>
        </p:nvSpPr>
        <p:spPr>
          <a:xfrm>
            <a:off x="3540642" y="6445187"/>
            <a:ext cx="372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Orders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5887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52763-5511-9A4F-91AF-21D00A1C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INNER JOIN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3C65BC-A685-1442-BEF6-A6A2D5672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b="1" dirty="0"/>
              <a:t>SELECT</a:t>
            </a:r>
            <a:r>
              <a:rPr lang="en" altLang="zh-TW" dirty="0"/>
              <a:t> </a:t>
            </a:r>
            <a:r>
              <a:rPr lang="en" altLang="zh-TW" dirty="0" err="1"/>
              <a:t>customers.Name</a:t>
            </a:r>
            <a:r>
              <a:rPr lang="en" altLang="zh-TW" dirty="0"/>
              <a:t>, </a:t>
            </a:r>
            <a:r>
              <a:rPr lang="en" altLang="zh-TW" dirty="0" err="1"/>
              <a:t>orders.Order_No</a:t>
            </a:r>
            <a:r>
              <a:rPr lang="en" altLang="zh-TW" dirty="0"/>
              <a:t> </a:t>
            </a:r>
            <a:r>
              <a:rPr lang="en" altLang="zh-TW" b="1" dirty="0"/>
              <a:t>FROM</a:t>
            </a:r>
            <a:r>
              <a:rPr lang="en" altLang="zh-TW" dirty="0"/>
              <a:t> customers </a:t>
            </a:r>
            <a:r>
              <a:rPr lang="en" altLang="zh-TW" b="1" dirty="0"/>
              <a:t>INNER</a:t>
            </a:r>
            <a:r>
              <a:rPr lang="en" altLang="zh-TW" dirty="0"/>
              <a:t> </a:t>
            </a:r>
            <a:r>
              <a:rPr lang="en" altLang="zh-TW" b="1" dirty="0"/>
              <a:t>JOIN</a:t>
            </a:r>
            <a:r>
              <a:rPr lang="en" altLang="zh-TW" dirty="0"/>
              <a:t> orders </a:t>
            </a:r>
            <a:r>
              <a:rPr lang="en" altLang="zh-TW" b="1" dirty="0"/>
              <a:t>ON</a:t>
            </a:r>
            <a:r>
              <a:rPr lang="en" altLang="zh-TW" dirty="0"/>
              <a:t> </a:t>
            </a:r>
            <a:r>
              <a:rPr lang="en" altLang="zh-TW" dirty="0" err="1"/>
              <a:t>customers.C_Id</a:t>
            </a:r>
            <a:r>
              <a:rPr lang="en" altLang="zh-TW" dirty="0"/>
              <a:t>=</a:t>
            </a:r>
            <a:r>
              <a:rPr lang="en" altLang="zh-TW" dirty="0" err="1"/>
              <a:t>orders.C_Id</a:t>
            </a:r>
            <a:r>
              <a:rPr lang="en" altLang="zh-TW" dirty="0"/>
              <a:t>;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E30228-AAA5-EC47-8499-CC384311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33" y="4220600"/>
            <a:ext cx="6909095" cy="20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Example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772816"/>
            <a:ext cx="728243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437112"/>
            <a:ext cx="378070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11560" y="1311151"/>
            <a:ext cx="245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onstantia" pitchFamily="18" charset="0"/>
              </a:rPr>
              <a:t>Relation </a:t>
            </a:r>
            <a:r>
              <a:rPr lang="en-US" altLang="zh-TW" sz="2400" b="1" i="1" dirty="0">
                <a:latin typeface="Constantia" pitchFamily="18" charset="0"/>
              </a:rPr>
              <a:t>course</a:t>
            </a:r>
            <a:endParaRPr lang="zh-TW" altLang="en-US" sz="2400" b="1" i="1" dirty="0">
              <a:latin typeface="Constantia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1560" y="3975447"/>
            <a:ext cx="245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onstantia" pitchFamily="18" charset="0"/>
              </a:rPr>
              <a:t>Relation </a:t>
            </a:r>
            <a:r>
              <a:rPr lang="en-US" altLang="zh-TW" sz="2400" b="1" i="1" dirty="0" err="1">
                <a:latin typeface="Constantia" pitchFamily="18" charset="0"/>
              </a:rPr>
              <a:t>prereq</a:t>
            </a:r>
            <a:endParaRPr lang="zh-TW" altLang="en-US" sz="2400" b="1" i="1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07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select</a:t>
            </a:r>
            <a:r>
              <a:rPr lang="en-US" altLang="zh-TW" dirty="0"/>
              <a:t> * </a:t>
            </a:r>
            <a:r>
              <a:rPr lang="en-US" altLang="zh-TW" b="1" dirty="0"/>
              <a:t>from</a:t>
            </a:r>
            <a:r>
              <a:rPr lang="en-US" altLang="zh-TW" dirty="0"/>
              <a:t> </a:t>
            </a:r>
            <a:r>
              <a:rPr lang="en-US" altLang="zh-TW" i="1" dirty="0"/>
              <a:t>course </a:t>
            </a:r>
            <a:r>
              <a:rPr lang="en-US" altLang="zh-TW" b="1" dirty="0"/>
              <a:t>inner join</a:t>
            </a:r>
            <a:r>
              <a:rPr lang="en-US" altLang="zh-TW" dirty="0"/>
              <a:t> </a:t>
            </a:r>
            <a:r>
              <a:rPr lang="en-US" altLang="zh-TW" i="1" dirty="0" err="1"/>
              <a:t>prereq</a:t>
            </a:r>
            <a:r>
              <a:rPr lang="en-US" altLang="zh-TW" i="1" dirty="0"/>
              <a:t> </a:t>
            </a:r>
            <a:r>
              <a:rPr lang="en-US" altLang="zh-TW" b="1" dirty="0"/>
              <a:t>on </a:t>
            </a:r>
            <a:r>
              <a:rPr lang="en-US" altLang="zh-TW" i="1" dirty="0" err="1"/>
              <a:t>course.course_id</a:t>
            </a:r>
            <a:r>
              <a:rPr lang="en-US" altLang="zh-TW" i="1" dirty="0"/>
              <a:t> = </a:t>
            </a:r>
            <a:r>
              <a:rPr lang="en-US" altLang="zh-TW" i="1" dirty="0" err="1"/>
              <a:t>prereq.course_id</a:t>
            </a:r>
            <a:endParaRPr lang="en-US" altLang="zh-TW" dirty="0"/>
          </a:p>
          <a:p>
            <a:endParaRPr lang="zh-TW" altLang="en-US" i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05064"/>
            <a:ext cx="788715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76912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34831-072D-224A-ACED-EB1C5FEA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Lab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BFA163-4F98-614A-A3B4-0594CC4D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列出所有客戶</a:t>
            </a:r>
            <a:r>
              <a:rPr lang="en-US" altLang="zh-TW" sz="2400" dirty="0"/>
              <a:t>(Customers)</a:t>
            </a:r>
            <a:r>
              <a:rPr lang="zh-TW" altLang="en-US" sz="2400" dirty="0"/>
              <a:t>的訂單編號資料</a:t>
            </a:r>
            <a:r>
              <a:rPr lang="en-US" altLang="zh-TW" sz="2400" dirty="0"/>
              <a:t>(Orders)</a:t>
            </a:r>
          </a:p>
          <a:p>
            <a:r>
              <a:rPr kumimoji="1" lang="en-US" altLang="zh-TW" sz="2400" dirty="0"/>
              <a:t>Hint : </a:t>
            </a:r>
            <a:r>
              <a:rPr kumimoji="1" lang="zh-TW" altLang="en-US" sz="2400" dirty="0"/>
              <a:t>先找出這兩個</a:t>
            </a:r>
            <a:r>
              <a:rPr kumimoji="1" lang="en-US" altLang="zh-TW" sz="2400" dirty="0"/>
              <a:t>Table</a:t>
            </a:r>
            <a:r>
              <a:rPr kumimoji="1" lang="zh-TW" altLang="en-US" sz="2400" dirty="0"/>
              <a:t>的關聯</a:t>
            </a:r>
            <a:r>
              <a:rPr kumimoji="1" lang="en-US" altLang="zh-TW" sz="2400" dirty="0"/>
              <a:t>key</a:t>
            </a:r>
            <a:endParaRPr kumimoji="1" lang="zh-TW" altLang="en-US" sz="2400" dirty="0"/>
          </a:p>
          <a:p>
            <a:endParaRPr kumimoji="1"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F22C81-86BB-FC4E-82F8-AFC25212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54" y="3027358"/>
            <a:ext cx="5256251" cy="35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900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</a:rPr>
              <a:t>left_join</a:t>
            </a:r>
            <a:endParaRPr lang="zh-TW" altLang="en-US" dirty="0">
              <a:latin typeface="+mn-lt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FD28-7A54-4E2D-8D49-1B6A851843E7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RDataEngineer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922-4AA7-4AF5-BBF7-6894FA765755}" type="slidenum">
              <a:rPr lang="zh-TW" altLang="en-US" smtClean="0"/>
              <a:pPr/>
              <a:t>77</a:t>
            </a:fld>
            <a:endParaRPr lang="zh-TW" altLang="en-US"/>
          </a:p>
        </p:txBody>
      </p:sp>
      <p:pic>
        <p:nvPicPr>
          <p:cNvPr id="2050" name="Picture 2" descr="http://i.imgur.com/K8EKfm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31" y="1577959"/>
            <a:ext cx="5177338" cy="34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445231" y="5005805"/>
            <a:ext cx="46878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All columns from both X and Y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NA’s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683515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78EF3-F380-4CD3-97CB-47B37371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Left_join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C79FCB-7A72-4B7C-B777-8A3E16B2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LEFT JOIN </a:t>
            </a:r>
            <a:r>
              <a:rPr lang="zh-TW" altLang="en-US" dirty="0"/>
              <a:t>可以用來建立左外部連接，查詢的 </a:t>
            </a:r>
            <a:r>
              <a:rPr lang="en-US" altLang="zh-TW" dirty="0"/>
              <a:t>SQL </a:t>
            </a:r>
            <a:r>
              <a:rPr lang="zh-TW" altLang="en-US" dirty="0"/>
              <a:t>敘述句 </a:t>
            </a:r>
            <a:r>
              <a:rPr lang="en-US" altLang="zh-TW" dirty="0"/>
              <a:t>LEFT JOIN </a:t>
            </a:r>
            <a:r>
              <a:rPr lang="zh-TW" altLang="en-US" dirty="0"/>
              <a:t>左側資料表 </a:t>
            </a:r>
            <a:r>
              <a:rPr lang="en-US" altLang="zh-TW" dirty="0"/>
              <a:t>(table_name1) </a:t>
            </a:r>
            <a:r>
              <a:rPr lang="zh-TW" altLang="en-US" dirty="0"/>
              <a:t>的所有記錄都會加入到查詢結果中，即使右側資料表 </a:t>
            </a:r>
            <a:r>
              <a:rPr lang="en-US" altLang="zh-TW" dirty="0"/>
              <a:t>(table_name2) </a:t>
            </a:r>
            <a:r>
              <a:rPr lang="zh-TW" altLang="en-US" dirty="0"/>
              <a:t>中的連接欄位沒有符合的值也一樣。</a:t>
            </a:r>
            <a:endParaRPr lang="en-US" altLang="zh-TW" dirty="0"/>
          </a:p>
          <a:p>
            <a:r>
              <a:rPr lang="en-US" altLang="zh-TW" b="1" dirty="0"/>
              <a:t>SELECT</a:t>
            </a:r>
            <a:r>
              <a:rPr lang="en-US" altLang="zh-TW" dirty="0"/>
              <a:t> table_column1, table_column2... </a:t>
            </a:r>
            <a:r>
              <a:rPr lang="en-US" altLang="zh-TW" b="1" dirty="0"/>
              <a:t>FROM</a:t>
            </a:r>
            <a:r>
              <a:rPr lang="en-US" altLang="zh-TW" dirty="0"/>
              <a:t> table_name1 </a:t>
            </a:r>
            <a:r>
              <a:rPr lang="en-US" altLang="zh-TW" b="1" dirty="0"/>
              <a:t>LEFT</a:t>
            </a:r>
            <a:r>
              <a:rPr lang="en-US" altLang="zh-TW" dirty="0"/>
              <a:t> </a:t>
            </a:r>
            <a:r>
              <a:rPr lang="en-US" altLang="zh-TW" b="1" dirty="0"/>
              <a:t>JOIN</a:t>
            </a:r>
            <a:r>
              <a:rPr lang="en-US" altLang="zh-TW" dirty="0"/>
              <a:t> table_name2 </a:t>
            </a:r>
            <a:r>
              <a:rPr lang="en-US" altLang="zh-TW" b="1" dirty="0"/>
              <a:t>ON</a:t>
            </a:r>
            <a:r>
              <a:rPr lang="en-US" altLang="zh-TW" dirty="0"/>
              <a:t> table_name1.column_name=table_name2.column_name;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1393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C4AF-5F3A-4E15-9B2B-C9FECC1FB754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RDataEngineer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922-4AA7-4AF5-BBF7-6894FA765755}" type="slidenum">
              <a:rPr lang="zh-TW" altLang="en-US" smtClean="0"/>
              <a:pPr/>
              <a:t>79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38264"/>
            <a:ext cx="9144000" cy="372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98471" y="5078435"/>
            <a:ext cx="645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*from https://stat545-ubc.github.io/bit001_dplyr-cheatsheet.html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03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先找出平均出貨量。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avg(Quantity) FROM OrderDetails;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再從訂單中找出出貨量大於avg(Quantity)。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* FROM OrderDetails WHERE Quantity &gt; (SELECT avg(Quantity) FROM OrderDetails);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C4AF-5F3A-4E15-9B2B-C9FECC1FB754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RDataEngineer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922-4AA7-4AF5-BBF7-6894FA765755}" type="slidenum">
              <a:rPr lang="zh-TW" altLang="en-US" smtClean="0"/>
              <a:pPr/>
              <a:t>80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38264"/>
            <a:ext cx="9144000" cy="373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98471" y="5078435"/>
            <a:ext cx="645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*from https://stat545-ubc.github.io/bit001_dplyr-cheatsheet.html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0818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BD8A2-B49B-4041-B435-0CFCA4A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Left_join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1F4A03-2D80-49F2-BA76-C9355970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4600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查詢所有客戶與其訂單狀況的資料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028E3F-AD9E-436A-B0DD-C999386F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21" y="2205980"/>
            <a:ext cx="6858957" cy="1667108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99163E4-9F46-44B7-B38A-298A9388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090" y="4455222"/>
            <a:ext cx="4730178" cy="169634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0B2073D-F1CB-4666-959C-2FCC59D8C005}"/>
              </a:ext>
            </a:extLst>
          </p:cNvPr>
          <p:cNvSpPr txBox="1"/>
          <p:nvPr/>
        </p:nvSpPr>
        <p:spPr>
          <a:xfrm>
            <a:off x="3548969" y="3856377"/>
            <a:ext cx="372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Customers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E5194A-E5FE-41B1-88F0-81C6CAE23822}"/>
              </a:ext>
            </a:extLst>
          </p:cNvPr>
          <p:cNvSpPr txBox="1"/>
          <p:nvPr/>
        </p:nvSpPr>
        <p:spPr>
          <a:xfrm>
            <a:off x="3437327" y="6251128"/>
            <a:ext cx="372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Orders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763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C589E-635D-41F3-AB61-B04656F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Left_join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26BFD3-2FA2-4C5D-957D-EE1E22686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SELECT</a:t>
            </a:r>
            <a:r>
              <a:rPr lang="en-US" altLang="zh-TW" dirty="0"/>
              <a:t> </a:t>
            </a:r>
            <a:r>
              <a:rPr lang="en-US" altLang="zh-TW" dirty="0" err="1"/>
              <a:t>customers.Name</a:t>
            </a:r>
            <a:r>
              <a:rPr lang="en-US" altLang="zh-TW" dirty="0"/>
              <a:t>, </a:t>
            </a:r>
            <a:r>
              <a:rPr lang="en-US" altLang="zh-TW" dirty="0" err="1"/>
              <a:t>orders.Order_No</a:t>
            </a:r>
            <a:r>
              <a:rPr lang="en-US" altLang="zh-TW" dirty="0"/>
              <a:t> </a:t>
            </a:r>
            <a:r>
              <a:rPr lang="en-US" altLang="zh-TW" b="1" dirty="0"/>
              <a:t>FROM</a:t>
            </a:r>
            <a:r>
              <a:rPr lang="en-US" altLang="zh-TW" dirty="0"/>
              <a:t> customers </a:t>
            </a:r>
            <a:r>
              <a:rPr lang="en-US" altLang="zh-TW" b="1" dirty="0"/>
              <a:t>LEFT</a:t>
            </a:r>
            <a:r>
              <a:rPr lang="en-US" altLang="zh-TW" dirty="0"/>
              <a:t> </a:t>
            </a:r>
            <a:r>
              <a:rPr lang="en-US" altLang="zh-TW" b="1" dirty="0"/>
              <a:t>JOIN</a:t>
            </a:r>
            <a:r>
              <a:rPr lang="en-US" altLang="zh-TW" dirty="0"/>
              <a:t> orders </a:t>
            </a:r>
            <a:r>
              <a:rPr lang="en-US" altLang="zh-TW" b="1" dirty="0"/>
              <a:t>ON</a:t>
            </a:r>
            <a:r>
              <a:rPr lang="en-US" altLang="zh-TW" dirty="0"/>
              <a:t> </a:t>
            </a:r>
            <a:r>
              <a:rPr lang="en-US" altLang="zh-TW" dirty="0" err="1"/>
              <a:t>customers.C_Id</a:t>
            </a:r>
            <a:r>
              <a:rPr lang="en-US" altLang="zh-TW" dirty="0"/>
              <a:t>=</a:t>
            </a:r>
            <a:r>
              <a:rPr lang="en-US" altLang="zh-TW" dirty="0" err="1"/>
              <a:t>orders.C_Id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3B281BC-1BB1-409B-8C01-0E1EDAAC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55" y="4217240"/>
            <a:ext cx="5859412" cy="20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0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Example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772816"/>
            <a:ext cx="728243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437112"/>
            <a:ext cx="378070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11560" y="1311151"/>
            <a:ext cx="245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onstantia" pitchFamily="18" charset="0"/>
              </a:rPr>
              <a:t>Relation </a:t>
            </a:r>
            <a:r>
              <a:rPr lang="en-US" altLang="zh-TW" sz="2400" b="1" i="1" dirty="0">
                <a:latin typeface="Constantia" pitchFamily="18" charset="0"/>
              </a:rPr>
              <a:t>course</a:t>
            </a:r>
            <a:endParaRPr lang="zh-TW" altLang="en-US" sz="2400" b="1" i="1" dirty="0">
              <a:latin typeface="Constantia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1560" y="3975447"/>
            <a:ext cx="245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onstantia" pitchFamily="18" charset="0"/>
              </a:rPr>
              <a:t>Relation </a:t>
            </a:r>
            <a:r>
              <a:rPr lang="en-US" altLang="zh-TW" sz="2400" b="1" i="1" dirty="0" err="1">
                <a:latin typeface="Constantia" pitchFamily="18" charset="0"/>
              </a:rPr>
              <a:t>prereq</a:t>
            </a:r>
            <a:endParaRPr lang="zh-TW" altLang="en-US" sz="2400" b="1" i="1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787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Left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/>
          </a:bodyPr>
          <a:lstStyle/>
          <a:p>
            <a:r>
              <a:rPr lang="en-US" altLang="zh-TW" b="1" dirty="0"/>
              <a:t>select</a:t>
            </a:r>
            <a:r>
              <a:rPr lang="en-US" altLang="zh-TW" dirty="0"/>
              <a:t> * </a:t>
            </a:r>
            <a:r>
              <a:rPr lang="en-US" altLang="zh-TW" b="1" dirty="0"/>
              <a:t>from</a:t>
            </a:r>
            <a:r>
              <a:rPr lang="en-US" altLang="zh-TW" dirty="0"/>
              <a:t> </a:t>
            </a:r>
            <a:r>
              <a:rPr lang="en-US" altLang="zh-TW" i="1" dirty="0"/>
              <a:t>course </a:t>
            </a:r>
            <a:r>
              <a:rPr lang="en-US" altLang="zh-TW" b="1" dirty="0"/>
              <a:t>left join</a:t>
            </a:r>
            <a:r>
              <a:rPr lang="en-US" altLang="zh-TW" dirty="0"/>
              <a:t> </a:t>
            </a:r>
            <a:r>
              <a:rPr lang="en-US" altLang="zh-TW" i="1" dirty="0" err="1"/>
              <a:t>prereq</a:t>
            </a:r>
            <a:r>
              <a:rPr lang="en-US" altLang="zh-TW" i="1" dirty="0"/>
              <a:t> </a:t>
            </a:r>
            <a:r>
              <a:rPr lang="en-US" altLang="zh-TW" b="1" dirty="0"/>
              <a:t>on </a:t>
            </a:r>
            <a:r>
              <a:rPr lang="en-US" altLang="zh-TW" i="1" dirty="0" err="1"/>
              <a:t>course.course_id</a:t>
            </a:r>
            <a:r>
              <a:rPr lang="en-US" altLang="zh-TW" i="1" dirty="0"/>
              <a:t> = </a:t>
            </a:r>
            <a:r>
              <a:rPr lang="en-US" altLang="zh-TW" i="1" dirty="0" err="1"/>
              <a:t>prereq.course_id</a:t>
            </a:r>
            <a:endParaRPr lang="en-US" altLang="zh-TW" i="1" dirty="0"/>
          </a:p>
          <a:p>
            <a:pPr>
              <a:buNone/>
            </a:pPr>
            <a:endParaRPr lang="en-US" altLang="zh-TW" dirty="0"/>
          </a:p>
          <a:p>
            <a:endParaRPr lang="zh-TW" altLang="en-US" i="1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149080"/>
            <a:ext cx="786592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236296" y="3789040"/>
            <a:ext cx="1656184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4472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85825-6B16-4FB3-84D0-A61DBBD9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50AE10-15E2-4EAF-8237-8C0B8928D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查詢所有客戶</a:t>
            </a:r>
            <a:r>
              <a:rPr lang="en-US" altLang="zh-TW" dirty="0"/>
              <a:t>(</a:t>
            </a:r>
            <a:r>
              <a:rPr lang="en-US" altLang="zh-TW" dirty="0" err="1"/>
              <a:t>Customers.CustomerName</a:t>
            </a:r>
            <a:r>
              <a:rPr lang="en-US" altLang="zh-TW" dirty="0"/>
              <a:t>)</a:t>
            </a:r>
            <a:r>
              <a:rPr lang="zh-TW" altLang="en-US" dirty="0"/>
              <a:t>與其訂單狀況</a:t>
            </a:r>
            <a:r>
              <a:rPr lang="en-US" altLang="zh-TW" dirty="0"/>
              <a:t>(</a:t>
            </a:r>
            <a:r>
              <a:rPr lang="en-US" altLang="zh-TW" dirty="0" err="1"/>
              <a:t>Orders.OrderID</a:t>
            </a:r>
            <a:r>
              <a:rPr lang="en-US" altLang="zh-TW" dirty="0"/>
              <a:t>)</a:t>
            </a:r>
            <a:r>
              <a:rPr lang="zh-TW" altLang="en-US" dirty="0"/>
              <a:t>的資料</a:t>
            </a:r>
            <a:endParaRPr lang="en-US" altLang="zh-TW" dirty="0"/>
          </a:p>
          <a:p>
            <a:r>
              <a:rPr lang="en-US" altLang="zh-TW" dirty="0"/>
              <a:t>Hint : </a:t>
            </a:r>
            <a:r>
              <a:rPr lang="zh-TW" altLang="en-US" dirty="0"/>
              <a:t>找出兩個</a:t>
            </a:r>
            <a:r>
              <a:rPr lang="en-US" altLang="zh-TW" dirty="0"/>
              <a:t>table</a:t>
            </a:r>
            <a:r>
              <a:rPr lang="zh-TW" altLang="en-US" dirty="0"/>
              <a:t>關聯性，以客戶</a:t>
            </a:r>
            <a:r>
              <a:rPr lang="en-US" altLang="zh-TW" dirty="0"/>
              <a:t>table</a:t>
            </a:r>
            <a:r>
              <a:rPr lang="zh-TW" altLang="en-US" dirty="0"/>
              <a:t>為主。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9458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3EAED-9E15-47E6-9B85-C62C410B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Right_join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C818A4-EAD0-42D2-8148-B1C031BEC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相對於 </a:t>
            </a:r>
            <a:r>
              <a:rPr lang="en" altLang="zh-TW" dirty="0">
                <a:hlinkClick r:id="rId2"/>
              </a:rPr>
              <a:t>LEFT JOIN</a:t>
            </a:r>
            <a:r>
              <a:rPr lang="zh-TW" altLang="en" dirty="0"/>
              <a:t>，</a:t>
            </a:r>
            <a:r>
              <a:rPr lang="en" altLang="zh-TW" dirty="0"/>
              <a:t>RIGHT JOIN </a:t>
            </a:r>
            <a:r>
              <a:rPr lang="zh-TW" altLang="en-US" dirty="0"/>
              <a:t>可以用來建立右外部連接，查詢的 </a:t>
            </a:r>
            <a:r>
              <a:rPr lang="en" altLang="zh-TW" dirty="0"/>
              <a:t>SQL </a:t>
            </a:r>
            <a:r>
              <a:rPr lang="zh-TW" altLang="en-US" dirty="0"/>
              <a:t>敘述句 </a:t>
            </a:r>
            <a:r>
              <a:rPr lang="en" altLang="zh-TW" dirty="0"/>
              <a:t>RIGHT JOIN </a:t>
            </a:r>
            <a:r>
              <a:rPr lang="zh-TW" altLang="en-US" dirty="0"/>
              <a:t>右側資料表 </a:t>
            </a:r>
            <a:r>
              <a:rPr lang="en-US" altLang="zh-TW" dirty="0"/>
              <a:t>(</a:t>
            </a:r>
            <a:r>
              <a:rPr lang="en" altLang="zh-TW" dirty="0"/>
              <a:t>table_name2) </a:t>
            </a:r>
            <a:r>
              <a:rPr lang="zh-TW" altLang="en-US" dirty="0"/>
              <a:t>的所有記錄都會加入到查詢結果中，即使左側資料表 </a:t>
            </a:r>
            <a:r>
              <a:rPr lang="en-US" altLang="zh-TW" dirty="0"/>
              <a:t>(</a:t>
            </a:r>
            <a:r>
              <a:rPr lang="en" altLang="zh-TW" dirty="0"/>
              <a:t>table_name1) </a:t>
            </a:r>
            <a:r>
              <a:rPr lang="zh-TW" altLang="en-US" dirty="0"/>
              <a:t>中的連接欄位沒有符合的值也一樣。</a:t>
            </a:r>
            <a:endParaRPr lang="en-US" altLang="zh-TW" dirty="0"/>
          </a:p>
          <a:p>
            <a:r>
              <a:rPr lang="en" altLang="zh-TW" b="1" dirty="0"/>
              <a:t>SELECT</a:t>
            </a:r>
            <a:r>
              <a:rPr lang="en" altLang="zh-TW" dirty="0"/>
              <a:t> table_column1, table_column2··· </a:t>
            </a:r>
            <a:r>
              <a:rPr lang="en" altLang="zh-TW" b="1" dirty="0"/>
              <a:t>FROM</a:t>
            </a:r>
            <a:r>
              <a:rPr lang="en" altLang="zh-TW" dirty="0"/>
              <a:t> table_name1 </a:t>
            </a:r>
            <a:r>
              <a:rPr lang="en" altLang="zh-TW" b="1" dirty="0"/>
              <a:t>RIGHT</a:t>
            </a:r>
            <a:r>
              <a:rPr lang="en" altLang="zh-TW" dirty="0"/>
              <a:t> </a:t>
            </a:r>
            <a:r>
              <a:rPr lang="en" altLang="zh-TW" b="1" dirty="0"/>
              <a:t>JOIN</a:t>
            </a:r>
            <a:r>
              <a:rPr lang="en" altLang="zh-TW" dirty="0"/>
              <a:t> table_name2 </a:t>
            </a:r>
            <a:r>
              <a:rPr lang="en" altLang="zh-TW" b="1" dirty="0"/>
              <a:t>ON</a:t>
            </a:r>
            <a:r>
              <a:rPr lang="en" altLang="zh-TW" dirty="0"/>
              <a:t> table_name1.column_name=table_name2.column_name;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0538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+mn-lt"/>
              </a:rPr>
              <a:t>right_join</a:t>
            </a:r>
            <a:endParaRPr lang="zh-TW" altLang="en-US" dirty="0">
              <a:latin typeface="+mn-lt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C90E0-8C51-4295-9946-4B1D47F71F26}" type="datetime1">
              <a:rPr lang="zh-TW" altLang="en-US" smtClean="0"/>
              <a:pPr/>
              <a:t>2020/9/22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RDataEngineer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A922-4AA7-4AF5-BBF7-6894FA765755}" type="slidenum">
              <a:rPr lang="zh-TW" altLang="en-US" smtClean="0"/>
              <a:pPr/>
              <a:t>87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331" y="1577960"/>
            <a:ext cx="5177338" cy="340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2445231" y="5005805"/>
            <a:ext cx="46878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All columns from both X and Y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NA’s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401385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618E1-681E-41A1-8A18-3ABD8326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Right_join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848865-7B8E-45F1-903A-1D7AC4B4A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查詢所有訂單與相應的客戶之資料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67FBE1-CF5B-574A-ACFC-A95C9981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34" y="2736970"/>
            <a:ext cx="5677786" cy="13840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906C65-9505-534A-92D6-AA5CE3FD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334" y="4605391"/>
            <a:ext cx="5233361" cy="18633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9C2DA97-04C2-BA48-817D-3698E2DE8522}"/>
              </a:ext>
            </a:extLst>
          </p:cNvPr>
          <p:cNvSpPr txBox="1"/>
          <p:nvPr/>
        </p:nvSpPr>
        <p:spPr>
          <a:xfrm>
            <a:off x="3527704" y="4121029"/>
            <a:ext cx="372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Customers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7072C6-F064-D541-A8B1-3BCA71311A42}"/>
              </a:ext>
            </a:extLst>
          </p:cNvPr>
          <p:cNvSpPr txBox="1"/>
          <p:nvPr/>
        </p:nvSpPr>
        <p:spPr>
          <a:xfrm>
            <a:off x="3527703" y="6429473"/>
            <a:ext cx="372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Orders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61040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24BAD-6BDC-164C-AE7C-AC926221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Right_join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38557-DA16-B646-9920-72440E451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dirty="0"/>
              <a:t>SELECT</a:t>
            </a:r>
            <a:r>
              <a:rPr lang="en" altLang="zh-TW" sz="2400" dirty="0"/>
              <a:t> </a:t>
            </a:r>
            <a:r>
              <a:rPr lang="en" altLang="zh-TW" sz="2400" dirty="0" err="1"/>
              <a:t>customers.Name</a:t>
            </a:r>
            <a:r>
              <a:rPr lang="en" altLang="zh-TW" sz="2400" dirty="0"/>
              <a:t>, </a:t>
            </a:r>
            <a:r>
              <a:rPr lang="en" altLang="zh-TW" sz="2400" dirty="0" err="1"/>
              <a:t>orders.Order_No</a:t>
            </a:r>
            <a:r>
              <a:rPr lang="en" altLang="zh-TW" sz="2400" dirty="0"/>
              <a:t> </a:t>
            </a:r>
            <a:r>
              <a:rPr lang="en" altLang="zh-TW" sz="2400" b="1" dirty="0"/>
              <a:t>FROM</a:t>
            </a:r>
            <a:r>
              <a:rPr lang="en" altLang="zh-TW" sz="2400" dirty="0"/>
              <a:t> customers </a:t>
            </a:r>
            <a:r>
              <a:rPr lang="en" altLang="zh-TW" sz="2400" b="1" dirty="0"/>
              <a:t>RIGHT</a:t>
            </a:r>
            <a:r>
              <a:rPr lang="en" altLang="zh-TW" sz="2400" dirty="0"/>
              <a:t> </a:t>
            </a:r>
            <a:r>
              <a:rPr lang="en" altLang="zh-TW" sz="2400" b="1" dirty="0"/>
              <a:t>JOIN</a:t>
            </a:r>
            <a:r>
              <a:rPr lang="en" altLang="zh-TW" sz="2400" dirty="0"/>
              <a:t> orders </a:t>
            </a:r>
            <a:r>
              <a:rPr lang="en" altLang="zh-TW" sz="2400" b="1" dirty="0"/>
              <a:t>ON</a:t>
            </a:r>
            <a:r>
              <a:rPr lang="en" altLang="zh-TW" sz="2400" dirty="0"/>
              <a:t> </a:t>
            </a:r>
            <a:r>
              <a:rPr lang="en" altLang="zh-TW" sz="2400" dirty="0" err="1"/>
              <a:t>customers.C_Id</a:t>
            </a:r>
            <a:r>
              <a:rPr lang="en" altLang="zh-TW" sz="2400" dirty="0"/>
              <a:t>=</a:t>
            </a:r>
            <a:r>
              <a:rPr lang="en" altLang="zh-TW" sz="2400" dirty="0" err="1"/>
              <a:t>orders.C_Id</a:t>
            </a:r>
            <a:r>
              <a:rPr lang="en" altLang="zh-TW" sz="2400" dirty="0"/>
              <a:t>;</a:t>
            </a:r>
            <a:endParaRPr kumimoji="1"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F19F4D-C571-5844-933D-562056B4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3217530"/>
            <a:ext cx="9118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400"/>
              <a:buFont typeface="Constantia"/>
              <a:buNone/>
            </a:pPr>
            <a:r>
              <a:rPr lang="en-US"/>
              <a:t>複合查詢 (cont.)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我們先去找顧客4的資料(Orders)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找出顧客4的OrderID，配合OrderDetails中的OrderID</a:t>
            </a:r>
            <a:endParaRPr/>
          </a:p>
          <a:p>
            <a:pPr marL="342900" lvl="0" indent="-3429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Char char="▪"/>
            </a:pPr>
            <a:r>
              <a:rPr lang="en-US"/>
              <a:t>SELECT * FROM OrderDetails WHERE OrderID IN (SELECT OrderID FROM Orders Where CustomerID=4);</a:t>
            </a:r>
            <a:endParaRPr/>
          </a:p>
          <a:p>
            <a:pPr marL="342900" lvl="0" indent="-139700" algn="l" rtl="0">
              <a:spcBef>
                <a:spcPts val="24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Example</a:t>
            </a:r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772816"/>
            <a:ext cx="728243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437112"/>
            <a:ext cx="378070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611560" y="1311151"/>
            <a:ext cx="245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onstantia" pitchFamily="18" charset="0"/>
              </a:rPr>
              <a:t>Relation </a:t>
            </a:r>
            <a:r>
              <a:rPr lang="en-US" altLang="zh-TW" sz="2400" b="1" i="1" dirty="0">
                <a:latin typeface="Constantia" pitchFamily="18" charset="0"/>
              </a:rPr>
              <a:t>course</a:t>
            </a:r>
            <a:endParaRPr lang="zh-TW" altLang="en-US" sz="2400" b="1" i="1" dirty="0">
              <a:latin typeface="Constantia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1560" y="3975447"/>
            <a:ext cx="245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onstantia" pitchFamily="18" charset="0"/>
              </a:rPr>
              <a:t>Relation </a:t>
            </a:r>
            <a:r>
              <a:rPr lang="en-US" altLang="zh-TW" sz="2400" b="1" i="1" dirty="0" err="1">
                <a:latin typeface="Constantia" pitchFamily="18" charset="0"/>
              </a:rPr>
              <a:t>prereq</a:t>
            </a:r>
            <a:endParaRPr lang="zh-TW" altLang="en-US" sz="2400" b="1" i="1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678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Right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r>
              <a:rPr lang="en-US" altLang="zh-TW" b="1" dirty="0"/>
              <a:t>select</a:t>
            </a:r>
            <a:r>
              <a:rPr lang="en-US" altLang="zh-TW" dirty="0"/>
              <a:t> * </a:t>
            </a:r>
            <a:r>
              <a:rPr lang="en-US" altLang="zh-TW" b="1" dirty="0"/>
              <a:t>from</a:t>
            </a:r>
            <a:r>
              <a:rPr lang="en-US" altLang="zh-TW" dirty="0"/>
              <a:t> </a:t>
            </a:r>
            <a:r>
              <a:rPr lang="en-US" altLang="zh-TW" i="1" dirty="0"/>
              <a:t>course </a:t>
            </a:r>
            <a:r>
              <a:rPr lang="en-US" altLang="zh-TW" b="1" dirty="0"/>
              <a:t>right join</a:t>
            </a:r>
            <a:r>
              <a:rPr lang="en-US" altLang="zh-TW" dirty="0"/>
              <a:t> </a:t>
            </a:r>
            <a:r>
              <a:rPr lang="en-US" altLang="zh-TW" i="1" dirty="0" err="1"/>
              <a:t>prereq</a:t>
            </a:r>
            <a:r>
              <a:rPr lang="en-US" altLang="zh-TW" i="1" dirty="0"/>
              <a:t> </a:t>
            </a:r>
            <a:r>
              <a:rPr lang="en-US" altLang="zh-TW" b="1" dirty="0"/>
              <a:t>on </a:t>
            </a:r>
            <a:r>
              <a:rPr lang="en-US" altLang="zh-TW" i="1" dirty="0" err="1"/>
              <a:t>course.course_id</a:t>
            </a:r>
            <a:r>
              <a:rPr lang="en-US" altLang="zh-TW" i="1" dirty="0"/>
              <a:t> = </a:t>
            </a:r>
            <a:r>
              <a:rPr lang="en-US" altLang="zh-TW" i="1" dirty="0" err="1"/>
              <a:t>prereq.course_id</a:t>
            </a:r>
            <a:endParaRPr lang="en-US" altLang="zh-TW" i="1" dirty="0"/>
          </a:p>
          <a:p>
            <a:pPr>
              <a:buNone/>
            </a:pPr>
            <a:endParaRPr lang="en-US" altLang="zh-TW" dirty="0"/>
          </a:p>
          <a:p>
            <a:endParaRPr lang="zh-TW" altLang="en-US" i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221088"/>
            <a:ext cx="795559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2467573"/>
      </p:ext>
    </p:extLst>
  </p:cSld>
  <p:clrMapOvr>
    <a:masterClrMapping/>
  </p:clrMapOvr>
</p:sld>
</file>

<file path=ppt/theme/theme1.xml><?xml version="1.0" encoding="utf-8"?>
<a:theme xmlns:a="http://schemas.openxmlformats.org/drawingml/2006/main" name="my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1758</Words>
  <Application>Microsoft Office PowerPoint</Application>
  <PresentationFormat>如螢幕大小 (4:3)</PresentationFormat>
  <Paragraphs>350</Paragraphs>
  <Slides>91</Slides>
  <Notes>65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6" baseType="lpstr">
      <vt:lpstr>新細明體</vt:lpstr>
      <vt:lpstr>Constantia</vt:lpstr>
      <vt:lpstr>Arial</vt:lpstr>
      <vt:lpstr>Calibri</vt:lpstr>
      <vt:lpstr>my_template</vt:lpstr>
      <vt:lpstr>Database Management System Lab 4: Basic SQL</vt:lpstr>
      <vt:lpstr>練習環境</vt:lpstr>
      <vt:lpstr>REVIEW</vt:lpstr>
      <vt:lpstr>複合查詢</vt:lpstr>
      <vt:lpstr>複合查詢</vt:lpstr>
      <vt:lpstr>複合查詢</vt:lpstr>
      <vt:lpstr>複合查詢</vt:lpstr>
      <vt:lpstr>複合查詢</vt:lpstr>
      <vt:lpstr>複合查詢 (cont.)</vt:lpstr>
      <vt:lpstr>Exists</vt:lpstr>
      <vt:lpstr>複合查詢 (cont.)</vt:lpstr>
      <vt:lpstr>複合查詢 (cont.)</vt:lpstr>
      <vt:lpstr>複合查詢 (cont.)</vt:lpstr>
      <vt:lpstr>複合查詢 (cont.)</vt:lpstr>
      <vt:lpstr>TABLE UPDATE/DELETE/CREATE</vt:lpstr>
      <vt:lpstr>插入新的資料列</vt:lpstr>
      <vt:lpstr>插入新的資料表</vt:lpstr>
      <vt:lpstr>插入新的資料表</vt:lpstr>
      <vt:lpstr>插入新的資料表</vt:lpstr>
      <vt:lpstr>插入多筆資料</vt:lpstr>
      <vt:lpstr>Lab 14</vt:lpstr>
      <vt:lpstr>Lab 14 (cont.)</vt:lpstr>
      <vt:lpstr>Practice</vt:lpstr>
      <vt:lpstr>變更表格中的資料列</vt:lpstr>
      <vt:lpstr>變更表格中的資料列</vt:lpstr>
      <vt:lpstr>Lab 14</vt:lpstr>
      <vt:lpstr>Lab 14 (cont.)</vt:lpstr>
      <vt:lpstr>刪除資料列</vt:lpstr>
      <vt:lpstr>刪除資料列</vt:lpstr>
      <vt:lpstr>刪除資料列</vt:lpstr>
      <vt:lpstr>刪除資料列</vt:lpstr>
      <vt:lpstr>刪除資料列</vt:lpstr>
      <vt:lpstr>Lab 15</vt:lpstr>
      <vt:lpstr>CREATE Database</vt:lpstr>
      <vt:lpstr>CREATE Database</vt:lpstr>
      <vt:lpstr>定義一張新的資料表</vt:lpstr>
      <vt:lpstr>定義一張新的資料表</vt:lpstr>
      <vt:lpstr>Lab 16 </vt:lpstr>
      <vt:lpstr>Lab 16</vt:lpstr>
      <vt:lpstr>在資料表中加入限制條件</vt:lpstr>
      <vt:lpstr>試試看下列指令</vt:lpstr>
      <vt:lpstr>限制欄位值必須獨一無二</vt:lpstr>
      <vt:lpstr>鍵 (Keys)</vt:lpstr>
      <vt:lpstr>Super Key</vt:lpstr>
      <vt:lpstr>Super Key</vt:lpstr>
      <vt:lpstr>Candidate Key</vt:lpstr>
      <vt:lpstr>Primary Key</vt:lpstr>
      <vt:lpstr>Primary Key</vt:lpstr>
      <vt:lpstr>Lab 17</vt:lpstr>
      <vt:lpstr>設定主鍵</vt:lpstr>
      <vt:lpstr>外來鍵 (Foreign Key)</vt:lpstr>
      <vt:lpstr>外來鍵 (Foreign Key)</vt:lpstr>
      <vt:lpstr>外來鍵 (Foreign Key)</vt:lpstr>
      <vt:lpstr>外來鍵 (Foreign Key)</vt:lpstr>
      <vt:lpstr>外來鍵 (Foreign Key)</vt:lpstr>
      <vt:lpstr>外來鍵 (Foreign Key)</vt:lpstr>
      <vt:lpstr>Lab 18</vt:lpstr>
      <vt:lpstr>Lab 18</vt:lpstr>
      <vt:lpstr>Check</vt:lpstr>
      <vt:lpstr>Check</vt:lpstr>
      <vt:lpstr>Check</vt:lpstr>
      <vt:lpstr>Default</vt:lpstr>
      <vt:lpstr>Default</vt:lpstr>
      <vt:lpstr>Default</vt:lpstr>
      <vt:lpstr>Default</vt:lpstr>
      <vt:lpstr>Join</vt:lpstr>
      <vt:lpstr>Join</vt:lpstr>
      <vt:lpstr>INNER JOIN</vt:lpstr>
      <vt:lpstr>inner_join</vt:lpstr>
      <vt:lpstr>PowerPoint 簡報</vt:lpstr>
      <vt:lpstr>PowerPoint 簡報</vt:lpstr>
      <vt:lpstr>INNER JOIN</vt:lpstr>
      <vt:lpstr>INNER JOIN</vt:lpstr>
      <vt:lpstr>Join Example</vt:lpstr>
      <vt:lpstr>Inner Join</vt:lpstr>
      <vt:lpstr>Lab</vt:lpstr>
      <vt:lpstr>left_join</vt:lpstr>
      <vt:lpstr>Left_join</vt:lpstr>
      <vt:lpstr>PowerPoint 簡報</vt:lpstr>
      <vt:lpstr>PowerPoint 簡報</vt:lpstr>
      <vt:lpstr>Left_join</vt:lpstr>
      <vt:lpstr>Left_join</vt:lpstr>
      <vt:lpstr>Join Example</vt:lpstr>
      <vt:lpstr>Left Join</vt:lpstr>
      <vt:lpstr>Lab</vt:lpstr>
      <vt:lpstr>Right_join</vt:lpstr>
      <vt:lpstr>right_join</vt:lpstr>
      <vt:lpstr>Right_join</vt:lpstr>
      <vt:lpstr>Right_join</vt:lpstr>
      <vt:lpstr>Join Example</vt:lpstr>
      <vt:lpstr>Right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Lab 3: Basic SQL</dc:title>
  <dc:creator>FW火風</dc:creator>
  <cp:lastModifiedBy>UserPC</cp:lastModifiedBy>
  <cp:revision>29</cp:revision>
  <dcterms:created xsi:type="dcterms:W3CDTF">2016-10-04T15:34:28Z</dcterms:created>
  <dcterms:modified xsi:type="dcterms:W3CDTF">2020-09-22T00:37:48Z</dcterms:modified>
</cp:coreProperties>
</file>