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73" r:id="rId3"/>
    <p:sldId id="259" r:id="rId4"/>
    <p:sldId id="260" r:id="rId5"/>
    <p:sldId id="262" r:id="rId6"/>
    <p:sldId id="258" r:id="rId7"/>
    <p:sldId id="267" r:id="rId8"/>
    <p:sldId id="268" r:id="rId9"/>
    <p:sldId id="269" r:id="rId10"/>
    <p:sldId id="270" r:id="rId11"/>
    <p:sldId id="261" r:id="rId12"/>
    <p:sldId id="264" r:id="rId13"/>
    <p:sldId id="271" r:id="rId14"/>
    <p:sldId id="272" r:id="rId15"/>
    <p:sldId id="263" r:id="rId16"/>
    <p:sldId id="266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87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60CE3-9CA1-46B6-A30B-CCEC33D14671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F084D-F854-4BAE-B970-B2A5E2A8F5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37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https://www.youtube.com/watch?v=OLhb-QwoElo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https://www.youtube.com/watch?v=yYObo5EJou0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084D-F854-4BAE-B970-B2A5E2A8F51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6F2E-BBD0-48C6-9889-468E32F8C4AA}" type="datetime1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0D61-4651-4ED5-996F-8BB1C30EC5B1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0" y="0"/>
            <a:ext cx="9144000" cy="690120"/>
            <a:chOff x="0" y="0"/>
            <a:chExt cx="9144000" cy="69012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0"/>
              <a:ext cx="9144000" cy="69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 descr="http://www.fcu.edu.tw/wSite/publicfile/LayoutDesign/1389926960033.jp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0"/>
              <a:ext cx="237172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672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2038-B7F6-4910-9F76-ED17550AC93C}" type="datetime1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0D61-4651-4ED5-996F-8BB1C30EC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90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F7EB-77DC-43EB-B0CD-7FBB80F5C983}" type="datetime1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0D61-4651-4ED5-996F-8BB1C30EC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21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2576"/>
            <a:ext cx="9144000" cy="690120"/>
            <a:chOff x="0" y="0"/>
            <a:chExt cx="9144000" cy="69012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69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Picture 2" descr="http://www.fcu.edu.tw/wSite/publicfile/LayoutDesign/1389926960033.jp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0"/>
              <a:ext cx="237172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95416"/>
            <a:ext cx="8229600" cy="7969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A134-F5A3-46C1-A92C-80D42E02A337}" type="datetime1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0D61-4651-4ED5-996F-8BB1C30EC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23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AE73-C7F7-4CAD-BC93-7421A6D821D3}" type="datetime1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0D61-4651-4ED5-996F-8BB1C30EC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26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A468-1C69-4D6C-888C-4D657E4F568F}" type="datetime1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0D61-4651-4ED5-996F-8BB1C30EC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88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E0BE-C629-4B31-9898-36EA19E43A33}" type="datetime1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0D61-4651-4ED5-996F-8BB1C30EC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23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10F2-7B43-4165-BB9C-79B948A8B518}" type="datetime1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0D61-4651-4ED5-996F-8BB1C30EC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10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D315-0B21-4308-82A0-9A510FE17D9B}" type="datetime1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0D61-4651-4ED5-996F-8BB1C30EC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91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F095-435D-4334-A7A2-CBD0CA6BCA1F}" type="datetime1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0D61-4651-4ED5-996F-8BB1C30EC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86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B018-C011-4D28-9039-8544C1772730}" type="datetime1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0D61-4651-4ED5-996F-8BB1C30EC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49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A8964-7BF6-4F46-A81C-F001512CCB2C}" type="datetime1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90D61-4651-4ED5-996F-8BB1C30EC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35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spectrum.ieee.org/static/interactive-the-top-programming-languages-202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roo.io/GoorooTHINK/Article/16284/Programming-languages--salaries-and-demand-March-2015/18214#.Ve1xshGqpBc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hsiminc@fcu.edu.t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youtube.com/watch?v=ChVrtUKzzX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軟體工程專題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課程介紹</a:t>
            </a:r>
            <a:endParaRPr lang="en-US" altLang="zh-TW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79712" y="537321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授課教師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陳錫民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Email: hsiminc@fcu.edu.tw</a:t>
            </a:r>
            <a:endParaRPr lang="zh-TW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F82FB-ECF6-4CBA-A8B1-95BBD627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0D61-4651-4ED5-996F-8BB1C30EC5B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54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軟體工程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根源 </a:t>
            </a:r>
            <a:r>
              <a:rPr lang="en-US" altLang="zh-TW" dirty="0"/>
              <a:t>:1960 </a:t>
            </a:r>
            <a:r>
              <a:rPr lang="zh-TW" altLang="en-US" dirty="0"/>
              <a:t>年代， </a:t>
            </a:r>
            <a:r>
              <a:rPr lang="en-US" altLang="zh-TW" dirty="0"/>
              <a:t>1970 </a:t>
            </a:r>
            <a:r>
              <a:rPr lang="zh-TW" altLang="en-US" dirty="0"/>
              <a:t>年代和 </a:t>
            </a:r>
            <a:r>
              <a:rPr lang="en-US" altLang="zh-TW" dirty="0"/>
              <a:t>1980 </a:t>
            </a:r>
            <a:r>
              <a:rPr lang="zh-TW" altLang="en-US" dirty="0"/>
              <a:t>年代的軟體危機</a:t>
            </a:r>
          </a:p>
          <a:p>
            <a:pPr lvl="1"/>
            <a:r>
              <a:rPr lang="zh-TW" altLang="en-US" dirty="0"/>
              <a:t>北大西洋公約組織（ </a:t>
            </a:r>
            <a:r>
              <a:rPr lang="en-US" altLang="zh-TW" dirty="0"/>
              <a:t>NATO </a:t>
            </a:r>
            <a:r>
              <a:rPr lang="zh-TW" altLang="en-US" dirty="0"/>
              <a:t>）在 </a:t>
            </a:r>
            <a:r>
              <a:rPr lang="en-US" altLang="zh-TW" dirty="0"/>
              <a:t>1968 </a:t>
            </a:r>
            <a:r>
              <a:rPr lang="zh-TW" altLang="en-US" dirty="0"/>
              <a:t>年舉辦了首次軟體工程學術會議</a:t>
            </a:r>
          </a:p>
          <a:p>
            <a:r>
              <a:rPr lang="zh-TW" altLang="en-US" dirty="0"/>
              <a:t>軟體系統規模</a:t>
            </a:r>
          </a:p>
          <a:p>
            <a:pPr lvl="1"/>
            <a:r>
              <a:rPr lang="en-US" altLang="zh-TW" dirty="0"/>
              <a:t>Windows XP: 45 M</a:t>
            </a:r>
          </a:p>
          <a:p>
            <a:pPr lvl="1"/>
            <a:r>
              <a:rPr lang="en-US" altLang="zh-TW" dirty="0"/>
              <a:t>Boeing 747: 4 M</a:t>
            </a:r>
          </a:p>
          <a:p>
            <a:pPr lvl="1"/>
            <a:r>
              <a:rPr lang="en-US" altLang="zh-TW" dirty="0"/>
              <a:t>Most Games: 6 M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DCF0A-2824-4C1E-98F9-DDB41243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0D61-4651-4ED5-996F-8BB1C30EC5B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82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軟體工程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971600" y="2060848"/>
            <a:ext cx="187220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需求蒐集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1907704" y="3573016"/>
            <a:ext cx="187220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分析設計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3779912" y="5085184"/>
            <a:ext cx="187220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實作</a:t>
            </a:r>
            <a:endParaRPr lang="en-US" altLang="zh-TW" dirty="0"/>
          </a:p>
        </p:txBody>
      </p:sp>
      <p:sp>
        <p:nvSpPr>
          <p:cNvPr id="7" name="圓角矩形 6"/>
          <p:cNvSpPr/>
          <p:nvPr/>
        </p:nvSpPr>
        <p:spPr>
          <a:xfrm>
            <a:off x="5580112" y="3573016"/>
            <a:ext cx="187220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測試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6660232" y="2060848"/>
            <a:ext cx="187220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維護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021288"/>
            <a:ext cx="58007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線單箭頭接點 9"/>
          <p:cNvCxnSpPr>
            <a:stCxn id="4" idx="2"/>
            <a:endCxn id="5" idx="0"/>
          </p:cNvCxnSpPr>
          <p:nvPr/>
        </p:nvCxnSpPr>
        <p:spPr>
          <a:xfrm>
            <a:off x="1907704" y="2852936"/>
            <a:ext cx="936104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2"/>
          </p:cNvCxnSpPr>
          <p:nvPr/>
        </p:nvCxnSpPr>
        <p:spPr>
          <a:xfrm>
            <a:off x="2843808" y="4365104"/>
            <a:ext cx="1368152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7" idx="2"/>
          </p:cNvCxnSpPr>
          <p:nvPr/>
        </p:nvCxnSpPr>
        <p:spPr>
          <a:xfrm flipV="1">
            <a:off x="5292080" y="4365104"/>
            <a:ext cx="1224136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7" idx="0"/>
            <a:endCxn id="8" idx="2"/>
          </p:cNvCxnSpPr>
          <p:nvPr/>
        </p:nvCxnSpPr>
        <p:spPr>
          <a:xfrm flipV="1">
            <a:off x="6516216" y="2852936"/>
            <a:ext cx="1080120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1"/>
            <a:endCxn id="4" idx="3"/>
          </p:cNvCxnSpPr>
          <p:nvPr/>
        </p:nvCxnSpPr>
        <p:spPr>
          <a:xfrm flipH="1">
            <a:off x="2843808" y="2456892"/>
            <a:ext cx="381642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244BAD-FD71-4A4A-B61E-795F6D4E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0D61-4651-4ED5-996F-8BB1C30EC5B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91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軟體工程目的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促進團隊合作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減少軟體開發與維護成本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提升軟體品質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4C4E8-B372-4BFD-A1F4-A4867FE8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0D61-4651-4ED5-996F-8BB1C30EC5B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799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IEEE Spectrum ranking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CareerBuilder, GitHub, Google, Hacker News, the IEEE, Reddit, Stack Overflow, and Twitter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331640" y="6433591"/>
            <a:ext cx="7560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hlinkClick r:id="rId2"/>
              </a:rPr>
              <a:t>https://spectrum.ieee.org/static/interactive-the-top-programming-languages-2020</a:t>
            </a:r>
            <a:endParaRPr lang="en-US" altLang="zh-TW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7B9779-B4CE-47B2-B1F7-F228A58D7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430" y="2433560"/>
            <a:ext cx="3463139" cy="401310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1C078-2C92-40DF-969B-F1729C64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0D61-4651-4ED5-996F-8BB1C30EC5B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272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/>
              <a:t>Programming languages - salaries and demand</a:t>
            </a:r>
            <a:endParaRPr lang="zh-TW" altLang="en-US" sz="3200" dirty="0"/>
          </a:p>
        </p:txBody>
      </p:sp>
      <p:pic>
        <p:nvPicPr>
          <p:cNvPr id="6146" name="Picture 2" descr="Programming Language salaries in the U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34504"/>
            <a:ext cx="8113900" cy="438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55576" y="6381328"/>
            <a:ext cx="83164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https://gooroo.io/GoorooTHINK/Article/16284/Programming-languages--salaries-and-demand-March-2015/18214#.Ve1xshGqpBc</a:t>
            </a:r>
            <a:endParaRPr lang="en-US" altLang="zh-TW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CB3E7B-F72D-4B40-BB96-7C988AD1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0D61-4651-4ED5-996F-8BB1C30EC5B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579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43818"/>
            <a:ext cx="8229600" cy="796950"/>
          </a:xfrm>
        </p:spPr>
        <p:txBody>
          <a:bodyPr/>
          <a:lstStyle/>
          <a:p>
            <a:r>
              <a:rPr lang="zh-TW" altLang="en-US" dirty="0"/>
              <a:t>課程進度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165887"/>
              </p:ext>
            </p:extLst>
          </p:nvPr>
        </p:nvGraphicFramePr>
        <p:xfrm>
          <a:off x="1907704" y="1844824"/>
          <a:ext cx="532859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2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週次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課程內容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課程介紹 </a:t>
                      </a:r>
                      <a:r>
                        <a:rPr lang="en-US" altLang="zh-TW" sz="1600" dirty="0"/>
                        <a:t>&amp; </a:t>
                      </a:r>
                      <a:r>
                        <a:rPr lang="zh-TW" altLang="en-US" sz="1600" dirty="0"/>
                        <a:t>軟體危機與流程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需求工程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物件導向軟體開發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物件導向軟體開發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軟體設計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軟體專案計畫與管理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0CB1FD-EDC1-4CE9-B52B-E5A02C43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0D61-4651-4ED5-996F-8BB1C30EC5B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180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 軟體系統需求分析與設計</a:t>
            </a:r>
            <a:endParaRPr lang="en-US" altLang="zh-TW" dirty="0"/>
          </a:p>
          <a:p>
            <a:pPr lvl="1"/>
            <a:r>
              <a:rPr lang="zh-TW" altLang="en-US" dirty="0"/>
              <a:t>自訂主題</a:t>
            </a:r>
            <a:endParaRPr lang="en-US" altLang="zh-TW" dirty="0"/>
          </a:p>
          <a:p>
            <a:pPr lvl="1"/>
            <a:r>
              <a:rPr lang="en-US" altLang="zh-TW" dirty="0"/>
              <a:t>3~5</a:t>
            </a:r>
            <a:r>
              <a:rPr lang="zh-TW" altLang="en-US" dirty="0"/>
              <a:t>位一組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5152B-8A79-4306-9CC6-B871562A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0D61-4651-4ED5-996F-8BB1C30EC5B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01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課程主題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C00000"/>
                </a:solidFill>
              </a:rPr>
              <a:t>軟體需求分析 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陳錫民，</a:t>
            </a:r>
            <a:r>
              <a:rPr lang="en-US" altLang="zh-TW" dirty="0">
                <a:solidFill>
                  <a:srgbClr val="C00000"/>
                </a:solidFill>
              </a:rPr>
              <a:t>9</a:t>
            </a:r>
            <a:r>
              <a:rPr lang="zh-TW" altLang="en-US" dirty="0">
                <a:solidFill>
                  <a:srgbClr val="C00000"/>
                </a:solidFill>
              </a:rPr>
              <a:t>小時</a:t>
            </a:r>
            <a:r>
              <a:rPr lang="en-US" altLang="zh-TW" dirty="0">
                <a:solidFill>
                  <a:srgbClr val="C00000"/>
                </a:solidFill>
              </a:rPr>
              <a:t>) </a:t>
            </a:r>
          </a:p>
          <a:p>
            <a:r>
              <a:rPr lang="zh-TW" altLang="en-US" dirty="0">
                <a:solidFill>
                  <a:srgbClr val="C00000"/>
                </a:solidFill>
              </a:rPr>
              <a:t>軟體架構設計 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陳錫民，</a:t>
            </a:r>
            <a:r>
              <a:rPr lang="en-US" altLang="zh-TW" dirty="0">
                <a:solidFill>
                  <a:srgbClr val="C00000"/>
                </a:solidFill>
              </a:rPr>
              <a:t>9</a:t>
            </a:r>
            <a:r>
              <a:rPr lang="zh-TW" altLang="en-US" dirty="0">
                <a:solidFill>
                  <a:srgbClr val="C00000"/>
                </a:solidFill>
              </a:rPr>
              <a:t>小時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</a:p>
          <a:p>
            <a:r>
              <a:rPr lang="zh-TW" altLang="en-US" dirty="0"/>
              <a:t>軟體測試（薛念林，</a:t>
            </a:r>
            <a:r>
              <a:rPr lang="en-US" altLang="zh-TW" dirty="0"/>
              <a:t>15</a:t>
            </a:r>
            <a:r>
              <a:rPr lang="zh-TW" altLang="en-US" dirty="0"/>
              <a:t>小時）</a:t>
            </a:r>
          </a:p>
          <a:p>
            <a:r>
              <a:rPr lang="zh-TW" altLang="en-US" dirty="0"/>
              <a:t>敏捷開發導論與實務 </a:t>
            </a:r>
            <a:r>
              <a:rPr lang="en-US" altLang="zh-TW" dirty="0"/>
              <a:t>(</a:t>
            </a:r>
            <a:r>
              <a:rPr lang="zh-TW" altLang="en-US" dirty="0"/>
              <a:t>許懷中，</a:t>
            </a:r>
            <a:r>
              <a:rPr lang="en-US" altLang="zh-TW" dirty="0"/>
              <a:t>15</a:t>
            </a:r>
            <a:r>
              <a:rPr lang="zh-TW" altLang="en-US" dirty="0"/>
              <a:t>小時</a:t>
            </a:r>
            <a:r>
              <a:rPr lang="en-US" altLang="zh-TW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F0F82-BF54-4CD4-8773-0FB61C1E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0D61-4651-4ED5-996F-8BB1C30EC5B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56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授課老師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陳錫民</a:t>
            </a:r>
            <a:endParaRPr lang="en-US" altLang="zh-TW" dirty="0"/>
          </a:p>
          <a:p>
            <a:r>
              <a:rPr lang="en-US" altLang="zh-TW" dirty="0"/>
              <a:t>Email: </a:t>
            </a:r>
            <a:r>
              <a:rPr lang="en-US" altLang="zh-TW" dirty="0">
                <a:hlinkClick r:id="rId2"/>
              </a:rPr>
              <a:t>hsiminc@fcu.edu.tw</a:t>
            </a:r>
            <a:endParaRPr lang="en-US" altLang="zh-TW" dirty="0"/>
          </a:p>
          <a:p>
            <a:r>
              <a:rPr lang="zh-TW" altLang="en-US" dirty="0"/>
              <a:t>請益地點</a:t>
            </a:r>
            <a:endParaRPr lang="en-US" altLang="zh-TW" dirty="0"/>
          </a:p>
          <a:p>
            <a:pPr lvl="1"/>
            <a:r>
              <a:rPr lang="zh-TW" altLang="en-US" dirty="0"/>
              <a:t>資電</a:t>
            </a:r>
            <a:r>
              <a:rPr lang="en-US" altLang="zh-TW" dirty="0"/>
              <a:t>213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B0D7F-8106-4FEC-9962-DFC5547B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0D61-4651-4ED5-996F-8BB1C30EC5B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36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zh-TW" altLang="en-US" dirty="0"/>
              <a:t>課程資訊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上課時間</a:t>
            </a:r>
            <a:r>
              <a:rPr lang="en-US" altLang="zh-TW" dirty="0"/>
              <a:t>&amp;</a:t>
            </a:r>
            <a:r>
              <a:rPr lang="zh-TW" altLang="en-US" dirty="0"/>
              <a:t>地點</a:t>
            </a:r>
            <a:endParaRPr lang="en-US" altLang="zh-TW" dirty="0"/>
          </a:p>
          <a:p>
            <a:pPr lvl="1"/>
            <a:r>
              <a:rPr lang="zh-TW" altLang="en-US" dirty="0"/>
              <a:t>星期三上午</a:t>
            </a:r>
            <a:r>
              <a:rPr lang="en-US" altLang="zh-TW" dirty="0"/>
              <a:t>9:00~12:00  </a:t>
            </a:r>
          </a:p>
          <a:p>
            <a:pPr lvl="1"/>
            <a:r>
              <a:rPr lang="zh-TW" altLang="en-US" dirty="0"/>
              <a:t>資電</a:t>
            </a:r>
            <a:r>
              <a:rPr lang="en-US" altLang="zh-TW" dirty="0"/>
              <a:t>234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8D10B-C92D-4937-858C-951F34EA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0D61-4651-4ED5-996F-8BB1C30EC5B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15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isevishvesh.files.wordpress.com/2010/10/sdlc.jpg?w=8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692696"/>
            <a:ext cx="5447109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9F5B94-F602-4465-9421-1D0E5214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0D61-4651-4ED5-996F-8BB1C30EC5B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36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軟體工程</a:t>
            </a:r>
          </a:p>
        </p:txBody>
      </p:sp>
      <p:pic>
        <p:nvPicPr>
          <p:cNvPr id="4" name="Picture 4" descr="https://upload.wikimedia.org/wikipedia/commons/c/c9/Taipei101.portrait.altonthompson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988838"/>
            <a:ext cx="2189656" cy="43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cdn0.t17.techbang.com.tw/system/attached_images/2014/01/114887/original/da6b0ba42ce31f34c6fd15d8ccbb84cb.jpg?13892375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772816"/>
            <a:ext cx="3667823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://mychannel.pchome.com.tw/channel/class/show_preview.php3?d=2001-12-11&amp;enname=ttc&amp;t=.jpg&amp;fn=image2&amp;view=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301084"/>
            <a:ext cx="3362152" cy="210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E76B68-5554-4E3D-8D3A-77C46DE7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0D61-4651-4ED5-996F-8BB1C30EC5B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0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建築工程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建造台北 </a:t>
            </a:r>
            <a:r>
              <a:rPr lang="en-US" altLang="zh-TW" dirty="0"/>
              <a:t>101 </a:t>
            </a:r>
            <a:r>
              <a:rPr lang="zh-TW" altLang="en-US" dirty="0"/>
              <a:t>之需求</a:t>
            </a:r>
          </a:p>
          <a:p>
            <a:pPr lvl="1"/>
            <a:r>
              <a:rPr lang="zh-TW" altLang="en-US" dirty="0"/>
              <a:t>世界第一高的大樓</a:t>
            </a:r>
          </a:p>
          <a:p>
            <a:pPr lvl="1"/>
            <a:r>
              <a:rPr lang="zh-TW" altLang="en-US" dirty="0"/>
              <a:t>抵擋颱風</a:t>
            </a:r>
          </a:p>
          <a:p>
            <a:pPr lvl="1"/>
            <a:r>
              <a:rPr lang="zh-TW" altLang="en-US" dirty="0"/>
              <a:t>抵擋地震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75CEA-2153-45BD-82A4-E6D8AAA9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0D61-4651-4ED5-996F-8BB1C30EC5B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32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建築工程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設計台北 </a:t>
            </a:r>
            <a:r>
              <a:rPr lang="en-US" altLang="zh-TW" dirty="0"/>
              <a:t>101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32766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119511"/>
            <a:ext cx="14763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204864"/>
            <a:ext cx="19431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8BEF0-DFC2-4A85-88E6-B79212A8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0D61-4651-4ED5-996F-8BB1C30EC5B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06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656" y="2862263"/>
            <a:ext cx="298132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建築工程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建造台北 </a:t>
            </a:r>
            <a:r>
              <a:rPr lang="en-US" altLang="zh-TW" dirty="0"/>
              <a:t>101</a:t>
            </a:r>
          </a:p>
          <a:p>
            <a:pPr lvl="1"/>
            <a:r>
              <a:rPr lang="zh-TW" altLang="en-US" dirty="0"/>
              <a:t>建材</a:t>
            </a:r>
          </a:p>
          <a:p>
            <a:pPr lvl="1"/>
            <a:r>
              <a:rPr lang="zh-TW" altLang="en-US" dirty="0"/>
              <a:t>工具</a:t>
            </a:r>
          </a:p>
          <a:p>
            <a:pPr lvl="1"/>
            <a:r>
              <a:rPr lang="zh-TW" altLang="en-US" dirty="0"/>
              <a:t>建築方法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05064"/>
            <a:ext cx="34575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24088"/>
            <a:ext cx="302895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CF5E6-3469-45AE-A486-0FCDAF1B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0D61-4651-4ED5-996F-8BB1C30EC5B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397651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-Languag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Programming-Language-2</Template>
  <TotalTime>251</TotalTime>
  <Words>493</Words>
  <Application>Microsoft Office PowerPoint</Application>
  <PresentationFormat>On-screen Show (4:3)</PresentationFormat>
  <Paragraphs>93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標楷體</vt:lpstr>
      <vt:lpstr>Arial</vt:lpstr>
      <vt:lpstr>Calibri</vt:lpstr>
      <vt:lpstr>Candara</vt:lpstr>
      <vt:lpstr>Programming-Language-1</vt:lpstr>
      <vt:lpstr>軟體工程專題</vt:lpstr>
      <vt:lpstr>課程主題</vt:lpstr>
      <vt:lpstr>授課老師</vt:lpstr>
      <vt:lpstr>課程資訊</vt:lpstr>
      <vt:lpstr>PowerPoint Presentation</vt:lpstr>
      <vt:lpstr>軟體工程</vt:lpstr>
      <vt:lpstr>建築工程</vt:lpstr>
      <vt:lpstr>建築工程</vt:lpstr>
      <vt:lpstr>建築工程</vt:lpstr>
      <vt:lpstr>軟體工程</vt:lpstr>
      <vt:lpstr>軟體工程</vt:lpstr>
      <vt:lpstr>軟體工程目的</vt:lpstr>
      <vt:lpstr>IEEE Spectrum ranking</vt:lpstr>
      <vt:lpstr>Programming languages - salaries and demand</vt:lpstr>
      <vt:lpstr>課程進度</vt:lpstr>
      <vt:lpstr>專題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高等軟體工程 Advanced Software Engineering</dc:title>
  <dc:creator>user</dc:creator>
  <cp:lastModifiedBy>陳錫民</cp:lastModifiedBy>
  <cp:revision>17</cp:revision>
  <dcterms:created xsi:type="dcterms:W3CDTF">2015-09-09T10:48:07Z</dcterms:created>
  <dcterms:modified xsi:type="dcterms:W3CDTF">2020-08-04T08:02:09Z</dcterms:modified>
</cp:coreProperties>
</file>