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sldIdLst>
    <p:sldId id="257"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3" r:id="rId38"/>
    <p:sldId id="312" r:id="rId39"/>
    <p:sldId id="314" r:id="rId40"/>
    <p:sldId id="315" r:id="rId4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089"/>
  </p:normalViewPr>
  <p:slideViewPr>
    <p:cSldViewPr>
      <p:cViewPr varScale="1">
        <p:scale>
          <a:sx n="111" d="100"/>
          <a:sy n="111" d="100"/>
        </p:scale>
        <p:origin x="193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160CE3-9CA1-46B6-A30B-CCEC33D14671}" type="datetimeFigureOut">
              <a:rPr lang="zh-TW" altLang="en-US" smtClean="0"/>
              <a:t>2020/8/4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FF084D-F854-4BAE-B970-B2A5E2A8F51D}" type="slidenum">
              <a:rPr lang="zh-TW" altLang="en-US" smtClean="0"/>
              <a:t>‹#›</a:t>
            </a:fld>
            <a:endParaRPr lang="zh-TW" altLang="en-US"/>
          </a:p>
        </p:txBody>
      </p:sp>
    </p:spTree>
    <p:extLst>
      <p:ext uri="{BB962C8B-B14F-4D97-AF65-F5344CB8AC3E}">
        <p14:creationId xmlns:p14="http://schemas.microsoft.com/office/powerpoint/2010/main" val="3453377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https://www.youtube.com/watch?v=OLhb-QwoElo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https://www.youtube.com/watch?v=yYObo5EJou0</a:t>
            </a:r>
            <a:endParaRPr lang="zh-TW" altLang="en-US" dirty="0"/>
          </a:p>
        </p:txBody>
      </p:sp>
      <p:sp>
        <p:nvSpPr>
          <p:cNvPr id="4" name="投影片編號版面配置區 3"/>
          <p:cNvSpPr>
            <a:spLocks noGrp="1"/>
          </p:cNvSpPr>
          <p:nvPr>
            <p:ph type="sldNum" sz="quarter" idx="10"/>
          </p:nvPr>
        </p:nvSpPr>
        <p:spPr/>
        <p:txBody>
          <a:bodyPr/>
          <a:lstStyle/>
          <a:p>
            <a:fld id="{D6FF084D-F854-4BAE-B970-B2A5E2A8F51D}" type="slidenum">
              <a:rPr lang="zh-TW" altLang="en-US" smtClean="0"/>
              <a:t>1</a:t>
            </a:fld>
            <a:endParaRPr lang="zh-TW" altLang="en-US"/>
          </a:p>
        </p:txBody>
      </p:sp>
    </p:spTree>
    <p:extLst>
      <p:ext uri="{BB962C8B-B14F-4D97-AF65-F5344CB8AC3E}">
        <p14:creationId xmlns:p14="http://schemas.microsoft.com/office/powerpoint/2010/main" val="1014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圖像版面配置區 1"/>
          <p:cNvSpPr>
            <a:spLocks noGrp="1" noRot="1" noChangeAspect="1" noTextEdit="1"/>
          </p:cNvSpPr>
          <p:nvPr>
            <p:ph type="sldImg"/>
          </p:nvPr>
        </p:nvSpPr>
        <p:spPr>
          <a:ln/>
        </p:spPr>
      </p:sp>
      <p:sp>
        <p:nvSpPr>
          <p:cNvPr id="2560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25604"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3AC139D1-C6D4-4965-AC9A-3E5E17C94982}" type="slidenum">
              <a:rPr lang="zh-TW" altLang="en-GB">
                <a:latin typeface="AR PL New Sung" charset="0"/>
              </a:rPr>
              <a:pPr>
                <a:spcBef>
                  <a:spcPct val="0"/>
                </a:spcBef>
              </a:pPr>
              <a:t>10</a:t>
            </a:fld>
            <a:endParaRPr lang="en-GB" altLang="zh-TW">
              <a:latin typeface="AR PL New Sung"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圖像版面配置區 1"/>
          <p:cNvSpPr>
            <a:spLocks noGrp="1" noRot="1" noChangeAspect="1" noTextEdit="1"/>
          </p:cNvSpPr>
          <p:nvPr>
            <p:ph type="sldImg"/>
          </p:nvPr>
        </p:nvSpPr>
        <p:spPr>
          <a:ln/>
        </p:spPr>
      </p:sp>
      <p:sp>
        <p:nvSpPr>
          <p:cNvPr id="2765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27652"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6FED83A4-8E56-403F-A266-76F081F93F3B}" type="slidenum">
              <a:rPr lang="zh-TW" altLang="en-GB">
                <a:latin typeface="AR PL New Sung" charset="0"/>
              </a:rPr>
              <a:pPr>
                <a:spcBef>
                  <a:spcPct val="0"/>
                </a:spcBef>
              </a:pPr>
              <a:t>11</a:t>
            </a:fld>
            <a:endParaRPr lang="en-GB" altLang="zh-TW">
              <a:latin typeface="AR PL New Sung"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a:ln/>
        </p:spPr>
      </p:sp>
      <p:sp>
        <p:nvSpPr>
          <p:cNvPr id="2969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29700"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79B5A87C-24B3-4C51-B6B1-4686CF6579FB}" type="slidenum">
              <a:rPr lang="zh-TW" altLang="en-GB">
                <a:latin typeface="AR PL New Sung" charset="0"/>
              </a:rPr>
              <a:pPr>
                <a:spcBef>
                  <a:spcPct val="0"/>
                </a:spcBef>
              </a:pPr>
              <a:t>12</a:t>
            </a:fld>
            <a:endParaRPr lang="en-GB" altLang="zh-TW">
              <a:latin typeface="AR PL New Sung"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圖像版面配置區 1"/>
          <p:cNvSpPr>
            <a:spLocks noGrp="1" noRot="1" noChangeAspect="1" noTextEdit="1"/>
          </p:cNvSpPr>
          <p:nvPr>
            <p:ph type="sldImg"/>
          </p:nvPr>
        </p:nvSpPr>
        <p:spPr>
          <a:ln/>
        </p:spPr>
      </p:sp>
      <p:sp>
        <p:nvSpPr>
          <p:cNvPr id="3174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31748"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A7315A5F-606C-4811-9602-6AD0B634F945}" type="slidenum">
              <a:rPr lang="zh-TW" altLang="en-GB">
                <a:latin typeface="AR PL New Sung" charset="0"/>
              </a:rPr>
              <a:pPr>
                <a:spcBef>
                  <a:spcPct val="0"/>
                </a:spcBef>
              </a:pPr>
              <a:t>13</a:t>
            </a:fld>
            <a:endParaRPr lang="en-GB" altLang="zh-TW">
              <a:latin typeface="AR PL New Sung"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a:ln/>
        </p:spPr>
      </p:sp>
      <p:sp>
        <p:nvSpPr>
          <p:cNvPr id="3379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33796"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C52D55FA-388D-48D9-A02E-73BCCC509B5D}" type="slidenum">
              <a:rPr lang="zh-TW" altLang="en-GB">
                <a:latin typeface="AR PL New Sung" charset="0"/>
              </a:rPr>
              <a:pPr>
                <a:spcBef>
                  <a:spcPct val="0"/>
                </a:spcBef>
              </a:pPr>
              <a:t>14</a:t>
            </a:fld>
            <a:endParaRPr lang="en-GB" altLang="zh-TW">
              <a:latin typeface="AR PL New Sung"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p:cNvSpPr>
            <a:spLocks noGrp="1" noRot="1" noChangeAspect="1" noTextEdit="1"/>
          </p:cNvSpPr>
          <p:nvPr>
            <p:ph type="sldImg"/>
          </p:nvPr>
        </p:nvSpPr>
        <p:spPr>
          <a:ln/>
        </p:spPr>
      </p:sp>
      <p:sp>
        <p:nvSpPr>
          <p:cNvPr id="3584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35844"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1B6CD3F7-2F24-4D91-8E9E-3A1F6D55B50F}" type="slidenum">
              <a:rPr lang="zh-TW" altLang="en-GB">
                <a:latin typeface="AR PL New Sung" charset="0"/>
              </a:rPr>
              <a:pPr>
                <a:spcBef>
                  <a:spcPct val="0"/>
                </a:spcBef>
              </a:pPr>
              <a:t>15</a:t>
            </a:fld>
            <a:endParaRPr lang="en-GB" altLang="zh-TW">
              <a:latin typeface="AR PL New Sung"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a:ln/>
        </p:spPr>
      </p:sp>
      <p:sp>
        <p:nvSpPr>
          <p:cNvPr id="3789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37892"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9B554211-FC14-40B7-9F4A-E58757AF469B}" type="slidenum">
              <a:rPr lang="zh-TW" altLang="en-GB">
                <a:latin typeface="AR PL New Sung" charset="0"/>
              </a:rPr>
              <a:pPr>
                <a:spcBef>
                  <a:spcPct val="0"/>
                </a:spcBef>
              </a:pPr>
              <a:t>16</a:t>
            </a:fld>
            <a:endParaRPr lang="en-GB" altLang="zh-TW">
              <a:latin typeface="AR PL New Sung"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圖像版面配置區 1"/>
          <p:cNvSpPr>
            <a:spLocks noGrp="1" noRot="1" noChangeAspect="1" noTextEdit="1"/>
          </p:cNvSpPr>
          <p:nvPr>
            <p:ph type="sldImg"/>
          </p:nvPr>
        </p:nvSpPr>
        <p:spPr>
          <a:ln/>
        </p:spPr>
      </p:sp>
      <p:sp>
        <p:nvSpPr>
          <p:cNvPr id="3993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39940"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F90FD6BA-E9F3-430C-A79D-B74F50258FF6}" type="slidenum">
              <a:rPr lang="zh-TW" altLang="en-GB">
                <a:latin typeface="AR PL New Sung" charset="0"/>
              </a:rPr>
              <a:pPr>
                <a:spcBef>
                  <a:spcPct val="0"/>
                </a:spcBef>
              </a:pPr>
              <a:t>17</a:t>
            </a:fld>
            <a:endParaRPr lang="en-GB" altLang="zh-TW">
              <a:latin typeface="AR PL New Sung"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圖像版面配置區 1"/>
          <p:cNvSpPr>
            <a:spLocks noGrp="1" noRot="1" noChangeAspect="1" noTextEdit="1"/>
          </p:cNvSpPr>
          <p:nvPr>
            <p:ph type="sldImg"/>
          </p:nvPr>
        </p:nvSpPr>
        <p:spPr>
          <a:ln/>
        </p:spPr>
      </p:sp>
      <p:sp>
        <p:nvSpPr>
          <p:cNvPr id="4198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41988"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541C680E-99E5-4974-A804-A88BE9C78C3D}" type="slidenum">
              <a:rPr lang="zh-TW" altLang="en-GB">
                <a:latin typeface="AR PL New Sung" charset="0"/>
              </a:rPr>
              <a:pPr>
                <a:spcBef>
                  <a:spcPct val="0"/>
                </a:spcBef>
              </a:pPr>
              <a:t>18</a:t>
            </a:fld>
            <a:endParaRPr lang="en-GB" altLang="zh-TW">
              <a:latin typeface="AR PL New Sung"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圖像版面配置區 1"/>
          <p:cNvSpPr>
            <a:spLocks noGrp="1" noRot="1" noChangeAspect="1" noTextEdit="1"/>
          </p:cNvSpPr>
          <p:nvPr>
            <p:ph type="sldImg"/>
          </p:nvPr>
        </p:nvSpPr>
        <p:spPr>
          <a:ln/>
        </p:spPr>
      </p:sp>
      <p:sp>
        <p:nvSpPr>
          <p:cNvPr id="4403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44036"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08A7F1E4-9194-4C74-996F-C3526FE23949}" type="slidenum">
              <a:rPr lang="zh-TW" altLang="en-GB">
                <a:latin typeface="AR PL New Sung" charset="0"/>
              </a:rPr>
              <a:pPr>
                <a:spcBef>
                  <a:spcPct val="0"/>
                </a:spcBef>
              </a:pPr>
              <a:t>19</a:t>
            </a:fld>
            <a:endParaRPr lang="en-GB" altLang="zh-TW">
              <a:latin typeface="AR PL New Sung"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圖像版面配置區 1"/>
          <p:cNvSpPr>
            <a:spLocks noGrp="1" noRot="1" noChangeAspect="1" noTextEdit="1"/>
          </p:cNvSpPr>
          <p:nvPr>
            <p:ph type="sldImg"/>
          </p:nvPr>
        </p:nvSpPr>
        <p:spPr>
          <a:ln/>
        </p:spPr>
      </p:sp>
      <p:sp>
        <p:nvSpPr>
          <p:cNvPr id="921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9220"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1F20F2A5-1F79-4343-8779-EF33D8ECF545}" type="slidenum">
              <a:rPr lang="zh-TW" altLang="en-GB">
                <a:latin typeface="AR PL New Sung" charset="0"/>
              </a:rPr>
              <a:pPr>
                <a:spcBef>
                  <a:spcPct val="0"/>
                </a:spcBef>
              </a:pPr>
              <a:t>2</a:t>
            </a:fld>
            <a:endParaRPr lang="en-GB" altLang="zh-TW">
              <a:latin typeface="AR PL New Sung"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圖像版面配置區 1"/>
          <p:cNvSpPr>
            <a:spLocks noGrp="1" noRot="1" noChangeAspect="1" noTextEdit="1"/>
          </p:cNvSpPr>
          <p:nvPr>
            <p:ph type="sldImg"/>
          </p:nvPr>
        </p:nvSpPr>
        <p:spPr>
          <a:ln/>
        </p:spPr>
      </p:sp>
      <p:sp>
        <p:nvSpPr>
          <p:cNvPr id="4608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46084"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5836EE9A-C389-492F-BCCB-50F7CF9B11ED}" type="slidenum">
              <a:rPr lang="zh-TW" altLang="en-GB">
                <a:latin typeface="AR PL New Sung" charset="0"/>
              </a:rPr>
              <a:pPr>
                <a:spcBef>
                  <a:spcPct val="0"/>
                </a:spcBef>
              </a:pPr>
              <a:t>20</a:t>
            </a:fld>
            <a:endParaRPr lang="en-GB" altLang="zh-TW">
              <a:latin typeface="AR PL New Sung"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圖像版面配置區 1"/>
          <p:cNvSpPr>
            <a:spLocks noGrp="1" noRot="1" noChangeAspect="1" noTextEdit="1"/>
          </p:cNvSpPr>
          <p:nvPr>
            <p:ph type="sldImg"/>
          </p:nvPr>
        </p:nvSpPr>
        <p:spPr>
          <a:ln/>
        </p:spPr>
      </p:sp>
      <p:sp>
        <p:nvSpPr>
          <p:cNvPr id="4813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48132"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8249BF3E-8EA2-4DA0-B0F0-A2C214088430}" type="slidenum">
              <a:rPr lang="zh-TW" altLang="en-GB">
                <a:latin typeface="AR PL New Sung" charset="0"/>
              </a:rPr>
              <a:pPr>
                <a:spcBef>
                  <a:spcPct val="0"/>
                </a:spcBef>
              </a:pPr>
              <a:t>21</a:t>
            </a:fld>
            <a:endParaRPr lang="en-GB" altLang="zh-TW">
              <a:latin typeface="AR PL New Sung"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a:ln/>
        </p:spPr>
      </p:sp>
      <p:sp>
        <p:nvSpPr>
          <p:cNvPr id="5017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50180"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BA09D808-B4FA-4D35-AC65-DAE668CA4BE1}" type="slidenum">
              <a:rPr lang="zh-TW" altLang="en-GB">
                <a:latin typeface="AR PL New Sung" charset="0"/>
              </a:rPr>
              <a:pPr>
                <a:spcBef>
                  <a:spcPct val="0"/>
                </a:spcBef>
              </a:pPr>
              <a:t>22</a:t>
            </a:fld>
            <a:endParaRPr lang="en-GB" altLang="zh-TW">
              <a:latin typeface="AR PL New Sung"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a:ln/>
        </p:spPr>
      </p:sp>
      <p:sp>
        <p:nvSpPr>
          <p:cNvPr id="5222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52228"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094C0D96-9532-4FCD-8DFC-934DE7074EF3}" type="slidenum">
              <a:rPr lang="zh-TW" altLang="en-GB">
                <a:latin typeface="AR PL New Sung" charset="0"/>
              </a:rPr>
              <a:pPr>
                <a:spcBef>
                  <a:spcPct val="0"/>
                </a:spcBef>
              </a:pPr>
              <a:t>23</a:t>
            </a:fld>
            <a:endParaRPr lang="en-GB" altLang="zh-TW">
              <a:latin typeface="AR PL New Sung"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圖像版面配置區 1"/>
          <p:cNvSpPr>
            <a:spLocks noGrp="1" noRot="1" noChangeAspect="1" noTextEdit="1"/>
          </p:cNvSpPr>
          <p:nvPr>
            <p:ph type="sldImg"/>
          </p:nvPr>
        </p:nvSpPr>
        <p:spPr>
          <a:ln/>
        </p:spPr>
      </p:sp>
      <p:sp>
        <p:nvSpPr>
          <p:cNvPr id="5427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54276"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D3E53C75-F5DC-4099-AB03-65853A92EBED}" type="slidenum">
              <a:rPr lang="zh-TW" altLang="en-GB">
                <a:latin typeface="AR PL New Sung" charset="0"/>
              </a:rPr>
              <a:pPr>
                <a:spcBef>
                  <a:spcPct val="0"/>
                </a:spcBef>
              </a:pPr>
              <a:t>24</a:t>
            </a:fld>
            <a:endParaRPr lang="en-GB" altLang="zh-TW">
              <a:latin typeface="AR PL New Sung"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投影片圖像版面配置區 1"/>
          <p:cNvSpPr>
            <a:spLocks noGrp="1" noRot="1" noChangeAspect="1" noTextEdit="1"/>
          </p:cNvSpPr>
          <p:nvPr>
            <p:ph type="sldImg"/>
          </p:nvPr>
        </p:nvSpPr>
        <p:spPr>
          <a:ln/>
        </p:spPr>
      </p:sp>
      <p:sp>
        <p:nvSpPr>
          <p:cNvPr id="5632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56324"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2CDB7959-8ABF-4F31-A695-D1CE4C86CC36}" type="slidenum">
              <a:rPr lang="zh-TW" altLang="en-GB">
                <a:latin typeface="AR PL New Sung" charset="0"/>
              </a:rPr>
              <a:pPr>
                <a:spcBef>
                  <a:spcPct val="0"/>
                </a:spcBef>
              </a:pPr>
              <a:t>25</a:t>
            </a:fld>
            <a:endParaRPr lang="en-GB" altLang="zh-TW">
              <a:latin typeface="AR PL New Sung"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圖像版面配置區 1"/>
          <p:cNvSpPr>
            <a:spLocks noGrp="1" noRot="1" noChangeAspect="1" noTextEdit="1"/>
          </p:cNvSpPr>
          <p:nvPr>
            <p:ph type="sldImg"/>
          </p:nvPr>
        </p:nvSpPr>
        <p:spPr>
          <a:ln/>
        </p:spPr>
      </p:sp>
      <p:sp>
        <p:nvSpPr>
          <p:cNvPr id="5837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58372"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EA8B8478-6B5B-42FD-AF31-A1B3A9095FD9}" type="slidenum">
              <a:rPr lang="zh-TW" altLang="en-GB">
                <a:latin typeface="AR PL New Sung" charset="0"/>
              </a:rPr>
              <a:pPr>
                <a:spcBef>
                  <a:spcPct val="0"/>
                </a:spcBef>
              </a:pPr>
              <a:t>26</a:t>
            </a:fld>
            <a:endParaRPr lang="en-GB" altLang="zh-TW">
              <a:latin typeface="AR PL New Sung"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圖像版面配置區 1"/>
          <p:cNvSpPr>
            <a:spLocks noGrp="1" noRot="1" noChangeAspect="1" noTextEdit="1"/>
          </p:cNvSpPr>
          <p:nvPr>
            <p:ph type="sldImg"/>
          </p:nvPr>
        </p:nvSpPr>
        <p:spPr>
          <a:ln/>
        </p:spPr>
      </p:sp>
      <p:sp>
        <p:nvSpPr>
          <p:cNvPr id="6041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60420"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420D4AB5-F979-4ABA-AA5D-999C721BA280}" type="slidenum">
              <a:rPr lang="zh-TW" altLang="en-GB">
                <a:latin typeface="AR PL New Sung" charset="0"/>
              </a:rPr>
              <a:pPr>
                <a:spcBef>
                  <a:spcPct val="0"/>
                </a:spcBef>
              </a:pPr>
              <a:t>27</a:t>
            </a:fld>
            <a:endParaRPr lang="en-GB" altLang="zh-TW">
              <a:latin typeface="AR PL New Sung"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圖像版面配置區 1"/>
          <p:cNvSpPr>
            <a:spLocks noGrp="1" noRot="1" noChangeAspect="1" noTextEdit="1"/>
          </p:cNvSpPr>
          <p:nvPr>
            <p:ph type="sldImg"/>
          </p:nvPr>
        </p:nvSpPr>
        <p:spPr>
          <a:ln/>
        </p:spPr>
      </p:sp>
      <p:sp>
        <p:nvSpPr>
          <p:cNvPr id="6246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62468"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255B92FB-4BF9-47DC-8DE1-18FFB5FB53A2}" type="slidenum">
              <a:rPr lang="zh-TW" altLang="en-GB">
                <a:latin typeface="AR PL New Sung" charset="0"/>
              </a:rPr>
              <a:pPr>
                <a:spcBef>
                  <a:spcPct val="0"/>
                </a:spcBef>
              </a:pPr>
              <a:t>28</a:t>
            </a:fld>
            <a:endParaRPr lang="en-GB" altLang="zh-TW">
              <a:latin typeface="AR PL New Sung"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圖像版面配置區 1"/>
          <p:cNvSpPr>
            <a:spLocks noGrp="1" noRot="1" noChangeAspect="1" noTextEdit="1"/>
          </p:cNvSpPr>
          <p:nvPr>
            <p:ph type="sldImg"/>
          </p:nvPr>
        </p:nvSpPr>
        <p:spPr>
          <a:ln/>
        </p:spPr>
      </p:sp>
      <p:sp>
        <p:nvSpPr>
          <p:cNvPr id="6451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64516"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52AC9A75-AB65-46CF-BDED-CD5EA90C0E86}" type="slidenum">
              <a:rPr lang="zh-TW" altLang="en-GB">
                <a:latin typeface="AR PL New Sung" charset="0"/>
              </a:rPr>
              <a:pPr>
                <a:spcBef>
                  <a:spcPct val="0"/>
                </a:spcBef>
              </a:pPr>
              <a:t>29</a:t>
            </a:fld>
            <a:endParaRPr lang="en-GB" altLang="zh-TW">
              <a:latin typeface="AR PL New Sung"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圖像版面配置區 1"/>
          <p:cNvSpPr>
            <a:spLocks noGrp="1" noRot="1" noChangeAspect="1" noTextEdit="1"/>
          </p:cNvSpPr>
          <p:nvPr>
            <p:ph type="sldImg"/>
          </p:nvPr>
        </p:nvSpPr>
        <p:spPr>
          <a:ln/>
        </p:spPr>
      </p:sp>
      <p:sp>
        <p:nvSpPr>
          <p:cNvPr id="1126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11268"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59E37B56-F7E3-4612-91E4-7A250CD68143}" type="slidenum">
              <a:rPr lang="zh-TW" altLang="en-GB">
                <a:latin typeface="AR PL New Sung" charset="0"/>
              </a:rPr>
              <a:pPr>
                <a:spcBef>
                  <a:spcPct val="0"/>
                </a:spcBef>
              </a:pPr>
              <a:t>3</a:t>
            </a:fld>
            <a:endParaRPr lang="en-GB" altLang="zh-TW">
              <a:latin typeface="AR PL New Sung"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圖像版面配置區 1"/>
          <p:cNvSpPr>
            <a:spLocks noGrp="1" noRot="1" noChangeAspect="1" noTextEdit="1"/>
          </p:cNvSpPr>
          <p:nvPr>
            <p:ph type="sldImg"/>
          </p:nvPr>
        </p:nvSpPr>
        <p:spPr>
          <a:ln/>
        </p:spPr>
      </p:sp>
      <p:sp>
        <p:nvSpPr>
          <p:cNvPr id="6656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66564"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E5147E68-EB85-4484-8509-72641F3C4252}" type="slidenum">
              <a:rPr lang="zh-TW" altLang="en-GB">
                <a:latin typeface="AR PL New Sung" charset="0"/>
              </a:rPr>
              <a:pPr>
                <a:spcBef>
                  <a:spcPct val="0"/>
                </a:spcBef>
              </a:pPr>
              <a:t>30</a:t>
            </a:fld>
            <a:endParaRPr lang="en-GB" altLang="zh-TW">
              <a:latin typeface="AR PL New Sung"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圖像版面配置區 1"/>
          <p:cNvSpPr>
            <a:spLocks noGrp="1" noRot="1" noChangeAspect="1" noTextEdit="1"/>
          </p:cNvSpPr>
          <p:nvPr>
            <p:ph type="sldImg"/>
          </p:nvPr>
        </p:nvSpPr>
        <p:spPr>
          <a:ln/>
        </p:spPr>
      </p:sp>
      <p:sp>
        <p:nvSpPr>
          <p:cNvPr id="6861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68612"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8DF755CD-D71B-4F72-8F77-AB278E6B7B42}" type="slidenum">
              <a:rPr lang="zh-TW" altLang="en-GB">
                <a:latin typeface="AR PL New Sung" charset="0"/>
              </a:rPr>
              <a:pPr>
                <a:spcBef>
                  <a:spcPct val="0"/>
                </a:spcBef>
              </a:pPr>
              <a:t>31</a:t>
            </a:fld>
            <a:endParaRPr lang="en-GB" altLang="zh-TW">
              <a:latin typeface="AR PL New Sung"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a:ln/>
        </p:spPr>
      </p:sp>
      <p:sp>
        <p:nvSpPr>
          <p:cNvPr id="7065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70660"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A2EF3A41-19EE-4C14-9A0C-80883B606BE7}" type="slidenum">
              <a:rPr lang="zh-TW" altLang="en-GB">
                <a:latin typeface="AR PL New Sung" charset="0"/>
              </a:rPr>
              <a:pPr>
                <a:spcBef>
                  <a:spcPct val="0"/>
                </a:spcBef>
              </a:pPr>
              <a:t>32</a:t>
            </a:fld>
            <a:endParaRPr lang="en-GB" altLang="zh-TW">
              <a:latin typeface="AR PL New Sung"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圖像版面配置區 1"/>
          <p:cNvSpPr>
            <a:spLocks noGrp="1" noRot="1" noChangeAspect="1" noTextEdit="1"/>
          </p:cNvSpPr>
          <p:nvPr>
            <p:ph type="sldImg"/>
          </p:nvPr>
        </p:nvSpPr>
        <p:spPr>
          <a:ln/>
        </p:spPr>
      </p:sp>
      <p:sp>
        <p:nvSpPr>
          <p:cNvPr id="7270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72708"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DF515D71-5896-44DF-B936-EAB83C56E429}" type="slidenum">
              <a:rPr lang="zh-TW" altLang="en-GB">
                <a:latin typeface="AR PL New Sung" charset="0"/>
              </a:rPr>
              <a:pPr>
                <a:spcBef>
                  <a:spcPct val="0"/>
                </a:spcBef>
              </a:pPr>
              <a:t>33</a:t>
            </a:fld>
            <a:endParaRPr lang="en-GB" altLang="zh-TW">
              <a:latin typeface="AR PL New Sung"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圖像版面配置區 1"/>
          <p:cNvSpPr>
            <a:spLocks noGrp="1" noRot="1" noChangeAspect="1" noTextEdit="1"/>
          </p:cNvSpPr>
          <p:nvPr>
            <p:ph type="sldImg"/>
          </p:nvPr>
        </p:nvSpPr>
        <p:spPr>
          <a:ln/>
        </p:spPr>
      </p:sp>
      <p:sp>
        <p:nvSpPr>
          <p:cNvPr id="7475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74756"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A42C4117-9CFB-4E55-B40C-0CDA412470FF}" type="slidenum">
              <a:rPr lang="zh-TW" altLang="en-GB">
                <a:latin typeface="AR PL New Sung" charset="0"/>
              </a:rPr>
              <a:pPr>
                <a:spcBef>
                  <a:spcPct val="0"/>
                </a:spcBef>
              </a:pPr>
              <a:t>34</a:t>
            </a:fld>
            <a:endParaRPr lang="en-GB" altLang="zh-TW">
              <a:latin typeface="AR PL New Sung"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投影片圖像版面配置區 1"/>
          <p:cNvSpPr>
            <a:spLocks noGrp="1" noRot="1" noChangeAspect="1" noTextEdit="1"/>
          </p:cNvSpPr>
          <p:nvPr>
            <p:ph type="sldImg"/>
          </p:nvPr>
        </p:nvSpPr>
        <p:spPr>
          <a:ln/>
        </p:spPr>
      </p:sp>
      <p:sp>
        <p:nvSpPr>
          <p:cNvPr id="7680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76804"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F29F7EE5-8B91-4444-A432-155AAB611792}" type="slidenum">
              <a:rPr lang="zh-TW" altLang="en-GB">
                <a:latin typeface="AR PL New Sung" charset="0"/>
              </a:rPr>
              <a:pPr>
                <a:spcBef>
                  <a:spcPct val="0"/>
                </a:spcBef>
              </a:pPr>
              <a:t>35</a:t>
            </a:fld>
            <a:endParaRPr lang="en-GB" altLang="zh-TW">
              <a:latin typeface="AR PL New Sung"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圖像版面配置區 1"/>
          <p:cNvSpPr>
            <a:spLocks noGrp="1" noRot="1" noChangeAspect="1" noTextEdit="1"/>
          </p:cNvSpPr>
          <p:nvPr>
            <p:ph type="sldImg"/>
          </p:nvPr>
        </p:nvSpPr>
        <p:spPr>
          <a:ln/>
        </p:spPr>
      </p:sp>
      <p:sp>
        <p:nvSpPr>
          <p:cNvPr id="7885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78852"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0EE16D56-1EFF-47ED-9042-857B3B33E8CE}" type="slidenum">
              <a:rPr lang="zh-TW" altLang="en-GB">
                <a:latin typeface="AR PL New Sung" charset="0"/>
              </a:rPr>
              <a:pPr>
                <a:spcBef>
                  <a:spcPct val="0"/>
                </a:spcBef>
              </a:pPr>
              <a:t>36</a:t>
            </a:fld>
            <a:endParaRPr lang="en-GB" altLang="zh-TW">
              <a:latin typeface="AR PL New Sung"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圖像版面配置區 1"/>
          <p:cNvSpPr>
            <a:spLocks noGrp="1" noRot="1" noChangeAspect="1" noTextEdit="1"/>
          </p:cNvSpPr>
          <p:nvPr>
            <p:ph type="sldImg"/>
          </p:nvPr>
        </p:nvSpPr>
        <p:spPr>
          <a:ln/>
        </p:spPr>
      </p:sp>
      <p:sp>
        <p:nvSpPr>
          <p:cNvPr id="8089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80900"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F6000EAB-CAA9-4B89-A1BE-828DD71AA046}" type="slidenum">
              <a:rPr lang="zh-TW" altLang="en-GB">
                <a:latin typeface="AR PL New Sung" charset="0"/>
              </a:rPr>
              <a:pPr>
                <a:spcBef>
                  <a:spcPct val="0"/>
                </a:spcBef>
              </a:pPr>
              <a:t>38</a:t>
            </a:fld>
            <a:endParaRPr lang="en-GB" altLang="zh-TW">
              <a:latin typeface="AR PL New Sung"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a:ln/>
        </p:spPr>
      </p:sp>
      <p:sp>
        <p:nvSpPr>
          <p:cNvPr id="1331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13316"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3263F19F-ECDE-47C5-AD91-EB13B7F7DCE3}" type="slidenum">
              <a:rPr lang="zh-TW" altLang="en-GB">
                <a:latin typeface="AR PL New Sung" charset="0"/>
              </a:rPr>
              <a:pPr>
                <a:spcBef>
                  <a:spcPct val="0"/>
                </a:spcBef>
              </a:pPr>
              <a:t>4</a:t>
            </a:fld>
            <a:endParaRPr lang="en-GB" altLang="zh-TW">
              <a:latin typeface="AR PL New Sung"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圖像版面配置區 1"/>
          <p:cNvSpPr>
            <a:spLocks noGrp="1" noRot="1" noChangeAspect="1" noTextEdit="1"/>
          </p:cNvSpPr>
          <p:nvPr>
            <p:ph type="sldImg"/>
          </p:nvPr>
        </p:nvSpPr>
        <p:spPr>
          <a:ln/>
        </p:spPr>
      </p:sp>
      <p:sp>
        <p:nvSpPr>
          <p:cNvPr id="15363"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15364"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F02750E2-0DF0-4969-8E43-0B2B356C4682}" type="slidenum">
              <a:rPr lang="zh-TW" altLang="en-GB">
                <a:latin typeface="AR PL New Sung" charset="0"/>
              </a:rPr>
              <a:pPr>
                <a:spcBef>
                  <a:spcPct val="0"/>
                </a:spcBef>
              </a:pPr>
              <a:t>5</a:t>
            </a:fld>
            <a:endParaRPr lang="en-GB" altLang="zh-TW">
              <a:latin typeface="AR PL New Sung"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圖像版面配置區 1"/>
          <p:cNvSpPr>
            <a:spLocks noGrp="1" noRot="1" noChangeAspect="1" noTextEdit="1"/>
          </p:cNvSpPr>
          <p:nvPr>
            <p:ph type="sldImg"/>
          </p:nvPr>
        </p:nvSpPr>
        <p:spPr>
          <a:ln/>
        </p:spPr>
      </p:sp>
      <p:sp>
        <p:nvSpPr>
          <p:cNvPr id="17411"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17412"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3B5AC2E4-4796-4E27-841F-4CEC1B198E2C}" type="slidenum">
              <a:rPr lang="zh-TW" altLang="en-GB">
                <a:latin typeface="AR PL New Sung" charset="0"/>
              </a:rPr>
              <a:pPr>
                <a:spcBef>
                  <a:spcPct val="0"/>
                </a:spcBef>
              </a:pPr>
              <a:t>6</a:t>
            </a:fld>
            <a:endParaRPr lang="en-GB" altLang="zh-TW">
              <a:latin typeface="AR PL New Sung"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圖像版面配置區 1"/>
          <p:cNvSpPr>
            <a:spLocks noGrp="1" noRot="1" noChangeAspect="1" noTextEdit="1"/>
          </p:cNvSpPr>
          <p:nvPr>
            <p:ph type="sldImg"/>
          </p:nvPr>
        </p:nvSpPr>
        <p:spPr>
          <a:ln/>
        </p:spPr>
      </p:sp>
      <p:sp>
        <p:nvSpPr>
          <p:cNvPr id="19459"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19460"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2E94ABD9-3E74-458C-86C6-6D3125235B0F}" type="slidenum">
              <a:rPr lang="zh-TW" altLang="en-GB">
                <a:latin typeface="AR PL New Sung" charset="0"/>
              </a:rPr>
              <a:pPr>
                <a:spcBef>
                  <a:spcPct val="0"/>
                </a:spcBef>
              </a:pPr>
              <a:t>7</a:t>
            </a:fld>
            <a:endParaRPr lang="en-GB" altLang="zh-TW">
              <a:latin typeface="AR PL New Sung"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圖像版面配置區 1"/>
          <p:cNvSpPr>
            <a:spLocks noGrp="1" noRot="1" noChangeAspect="1" noTextEdit="1"/>
          </p:cNvSpPr>
          <p:nvPr>
            <p:ph type="sldImg"/>
          </p:nvPr>
        </p:nvSpPr>
        <p:spPr>
          <a:ln/>
        </p:spPr>
      </p:sp>
      <p:sp>
        <p:nvSpPr>
          <p:cNvPr id="21507"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21508"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2CDB2AE5-6196-4C20-B700-3AC4BC041B9F}" type="slidenum">
              <a:rPr lang="zh-TW" altLang="en-GB">
                <a:latin typeface="AR PL New Sung" charset="0"/>
              </a:rPr>
              <a:pPr>
                <a:spcBef>
                  <a:spcPct val="0"/>
                </a:spcBef>
              </a:pPr>
              <a:t>8</a:t>
            </a:fld>
            <a:endParaRPr lang="en-GB" altLang="zh-TW">
              <a:latin typeface="AR PL New Sung"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圖像版面配置區 1"/>
          <p:cNvSpPr>
            <a:spLocks noGrp="1" noRot="1" noChangeAspect="1" noTextEdit="1"/>
          </p:cNvSpPr>
          <p:nvPr>
            <p:ph type="sldImg"/>
          </p:nvPr>
        </p:nvSpPr>
        <p:spPr>
          <a:ln/>
        </p:spPr>
      </p:sp>
      <p:sp>
        <p:nvSpPr>
          <p:cNvPr id="23555" name="備忘稿版面配置區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cs typeface="Arial" charset="0"/>
            </a:endParaRPr>
          </a:p>
        </p:txBody>
      </p:sp>
      <p:sp>
        <p:nvSpPr>
          <p:cNvPr id="23556" name="投影片編號版面配置區 3"/>
          <p:cNvSpPr>
            <a:spLocks noGrp="1"/>
          </p:cNvSpPr>
          <p:nvPr>
            <p:ph type="sldNum" sz="quarter"/>
          </p:nvPr>
        </p:nvSpPr>
        <p:spPr>
          <a:noFill/>
        </p:spPr>
        <p:txBody>
          <a:bodyPr/>
          <a:lstStyle>
            <a:lvl1pPr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1pPr>
            <a:lvl2pPr marL="741363" indent="-28416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2pPr>
            <a:lvl3pPr marL="11414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3pPr>
            <a:lvl4pPr marL="1600200"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4pPr>
            <a:lvl5pPr marL="2055813" indent="-227013" defTabSz="447675">
              <a:spcBef>
                <a:spcPct val="30000"/>
              </a:spcBef>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5pPr>
            <a:lvl6pPr marL="25130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6pPr>
            <a:lvl7pPr marL="29702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7pPr>
            <a:lvl8pPr marL="34274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8pPr>
            <a:lvl9pPr marL="3884613" indent="-227013" defTabSz="447675" eaLnBrk="0" fontAlgn="base" hangingPunct="0">
              <a:spcBef>
                <a:spcPct val="30000"/>
              </a:spcBef>
              <a:spcAft>
                <a:spcPct val="0"/>
              </a:spcAft>
              <a:buClr>
                <a:srgbClr val="000000"/>
              </a:buClr>
              <a:buSzPct val="100000"/>
              <a:buFont typeface="Times New Roman" pitchFamily="18" charset="0"/>
              <a:tabLst>
                <a:tab pos="723900" algn="l"/>
                <a:tab pos="1446213" algn="l"/>
                <a:tab pos="2171700" algn="l"/>
                <a:tab pos="2895600" algn="l"/>
              </a:tabLst>
              <a:defRPr sz="1200">
                <a:solidFill>
                  <a:srgbClr val="000000"/>
                </a:solidFill>
                <a:latin typeface="Times New Roman" pitchFamily="18" charset="0"/>
                <a:cs typeface="Arial" charset="0"/>
              </a:defRPr>
            </a:lvl9pPr>
          </a:lstStyle>
          <a:p>
            <a:pPr>
              <a:spcBef>
                <a:spcPct val="0"/>
              </a:spcBef>
            </a:pPr>
            <a:fld id="{9F1893E7-0E11-4599-B1F2-A0942720E6ED}" type="slidenum">
              <a:rPr lang="zh-TW" altLang="en-GB">
                <a:latin typeface="AR PL New Sung" charset="0"/>
              </a:rPr>
              <a:pPr>
                <a:spcBef>
                  <a:spcPct val="0"/>
                </a:spcBef>
              </a:pPr>
              <a:t>9</a:t>
            </a:fld>
            <a:endParaRPr lang="en-GB" altLang="zh-TW">
              <a:latin typeface="AR PL New Sung"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FF24C255-B065-469B-83DE-8A9C7C85E3E4}" type="datetime1">
              <a:rPr lang="zh-TW" altLang="en-US" smtClean="0"/>
              <a:t>2020/8/4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D90D61-4651-4ED5-996F-8BB1C30EC5B1}" type="slidenum">
              <a:rPr lang="zh-TW" altLang="en-US" smtClean="0"/>
              <a:t>‹#›</a:t>
            </a:fld>
            <a:endParaRPr lang="zh-TW" altLang="en-US"/>
          </a:p>
        </p:txBody>
      </p:sp>
      <p:grpSp>
        <p:nvGrpSpPr>
          <p:cNvPr id="8" name="群組 7"/>
          <p:cNvGrpSpPr/>
          <p:nvPr/>
        </p:nvGrpSpPr>
        <p:grpSpPr>
          <a:xfrm>
            <a:off x="0" y="0"/>
            <a:ext cx="9144000" cy="690120"/>
            <a:chOff x="0" y="0"/>
            <a:chExt cx="9144000" cy="690120"/>
          </a:xfrm>
        </p:grpSpPr>
        <p:sp>
          <p:nvSpPr>
            <p:cNvPr id="7" name="矩形 6"/>
            <p:cNvSpPr/>
            <p:nvPr userDrawn="1"/>
          </p:nvSpPr>
          <p:spPr>
            <a:xfrm>
              <a:off x="0" y="0"/>
              <a:ext cx="9144000" cy="6901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descr="http://www.fcu.edu.tw/wSite/publicfile/LayoutDesign/138992696003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320"/>
              <a:ext cx="2371725" cy="685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7672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06EBFFD-267A-4C20-A4CB-C5E0335FECA9}" type="datetime1">
              <a:rPr lang="zh-TW" altLang="en-US" smtClean="0"/>
              <a:t>2020/8/4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D90D61-4651-4ED5-996F-8BB1C30EC5B1}" type="slidenum">
              <a:rPr lang="zh-TW" altLang="en-US" smtClean="0"/>
              <a:t>‹#›</a:t>
            </a:fld>
            <a:endParaRPr lang="zh-TW" altLang="en-US"/>
          </a:p>
        </p:txBody>
      </p:sp>
    </p:spTree>
    <p:extLst>
      <p:ext uri="{BB962C8B-B14F-4D97-AF65-F5344CB8AC3E}">
        <p14:creationId xmlns:p14="http://schemas.microsoft.com/office/powerpoint/2010/main" val="364590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1B3F9C07-09B4-4765-98E5-4BD4C2930779}" type="datetime1">
              <a:rPr lang="zh-TW" altLang="en-US" smtClean="0"/>
              <a:t>2020/8/4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D90D61-4651-4ED5-996F-8BB1C30EC5B1}" type="slidenum">
              <a:rPr lang="zh-TW" altLang="en-US" smtClean="0"/>
              <a:t>‹#›</a:t>
            </a:fld>
            <a:endParaRPr lang="zh-TW" altLang="en-US"/>
          </a:p>
        </p:txBody>
      </p:sp>
    </p:spTree>
    <p:extLst>
      <p:ext uri="{BB962C8B-B14F-4D97-AF65-F5344CB8AC3E}">
        <p14:creationId xmlns:p14="http://schemas.microsoft.com/office/powerpoint/2010/main" val="403321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grpSp>
        <p:nvGrpSpPr>
          <p:cNvPr id="7" name="群組 6"/>
          <p:cNvGrpSpPr/>
          <p:nvPr/>
        </p:nvGrpSpPr>
        <p:grpSpPr>
          <a:xfrm>
            <a:off x="0" y="2576"/>
            <a:ext cx="9144000" cy="690120"/>
            <a:chOff x="0" y="0"/>
            <a:chExt cx="9144000" cy="690120"/>
          </a:xfrm>
        </p:grpSpPr>
        <p:sp>
          <p:nvSpPr>
            <p:cNvPr id="8" name="矩形 7"/>
            <p:cNvSpPr/>
            <p:nvPr userDrawn="1"/>
          </p:nvSpPr>
          <p:spPr>
            <a:xfrm>
              <a:off x="0" y="0"/>
              <a:ext cx="9144000" cy="6901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2" descr="http://www.fcu.edu.tw/wSite/publicfile/LayoutDesign/138992696003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320"/>
              <a:ext cx="2371725" cy="6858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標題 1"/>
          <p:cNvSpPr>
            <a:spLocks noGrp="1"/>
          </p:cNvSpPr>
          <p:nvPr>
            <p:ph type="title"/>
          </p:nvPr>
        </p:nvSpPr>
        <p:spPr>
          <a:xfrm>
            <a:off x="457200" y="695416"/>
            <a:ext cx="8229600" cy="796950"/>
          </a:xfrm>
        </p:spPr>
        <p:txBody>
          <a:body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B7C5930-7EA9-454B-B2BF-6BFCBDBB2F5E}" type="datetime1">
              <a:rPr lang="zh-TW" altLang="en-US" smtClean="0"/>
              <a:t>2020/8/4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D90D61-4651-4ED5-996F-8BB1C30EC5B1}" type="slidenum">
              <a:rPr lang="zh-TW" altLang="en-US" smtClean="0"/>
              <a:t>‹#›</a:t>
            </a:fld>
            <a:endParaRPr lang="zh-TW" altLang="en-US"/>
          </a:p>
        </p:txBody>
      </p:sp>
    </p:spTree>
    <p:extLst>
      <p:ext uri="{BB962C8B-B14F-4D97-AF65-F5344CB8AC3E}">
        <p14:creationId xmlns:p14="http://schemas.microsoft.com/office/powerpoint/2010/main" val="172923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4B9899A8-4455-443B-81F6-A9647208B1E3}" type="datetime1">
              <a:rPr lang="zh-TW" altLang="en-US" smtClean="0"/>
              <a:t>2020/8/4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CD90D61-4651-4ED5-996F-8BB1C30EC5B1}" type="slidenum">
              <a:rPr lang="zh-TW" altLang="en-US" smtClean="0"/>
              <a:t>‹#›</a:t>
            </a:fld>
            <a:endParaRPr lang="zh-TW" altLang="en-US"/>
          </a:p>
        </p:txBody>
      </p:sp>
    </p:spTree>
    <p:extLst>
      <p:ext uri="{BB962C8B-B14F-4D97-AF65-F5344CB8AC3E}">
        <p14:creationId xmlns:p14="http://schemas.microsoft.com/office/powerpoint/2010/main" val="327926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09F144F-BFCB-4855-8795-151787AB54E5}" type="datetime1">
              <a:rPr lang="zh-TW" altLang="en-US" smtClean="0"/>
              <a:t>2020/8/4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D90D61-4651-4ED5-996F-8BB1C30EC5B1}" type="slidenum">
              <a:rPr lang="zh-TW" altLang="en-US" smtClean="0"/>
              <a:t>‹#›</a:t>
            </a:fld>
            <a:endParaRPr lang="zh-TW" altLang="en-US"/>
          </a:p>
        </p:txBody>
      </p:sp>
    </p:spTree>
    <p:extLst>
      <p:ext uri="{BB962C8B-B14F-4D97-AF65-F5344CB8AC3E}">
        <p14:creationId xmlns:p14="http://schemas.microsoft.com/office/powerpoint/2010/main" val="334288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63E8C7D-3CAB-41F7-BCA1-0E96B4313E47}" type="datetime1">
              <a:rPr lang="zh-TW" altLang="en-US" smtClean="0"/>
              <a:t>2020/8/4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CD90D61-4651-4ED5-996F-8BB1C30EC5B1}" type="slidenum">
              <a:rPr lang="zh-TW" altLang="en-US" smtClean="0"/>
              <a:t>‹#›</a:t>
            </a:fld>
            <a:endParaRPr lang="zh-TW" altLang="en-US"/>
          </a:p>
        </p:txBody>
      </p:sp>
    </p:spTree>
    <p:extLst>
      <p:ext uri="{BB962C8B-B14F-4D97-AF65-F5344CB8AC3E}">
        <p14:creationId xmlns:p14="http://schemas.microsoft.com/office/powerpoint/2010/main" val="292723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6EAB584-B9F8-4F6A-9BC6-5761536D70F4}" type="datetime1">
              <a:rPr lang="zh-TW" altLang="en-US" smtClean="0"/>
              <a:t>2020/8/4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CD90D61-4651-4ED5-996F-8BB1C30EC5B1}" type="slidenum">
              <a:rPr lang="zh-TW" altLang="en-US" smtClean="0"/>
              <a:t>‹#›</a:t>
            </a:fld>
            <a:endParaRPr lang="zh-TW" altLang="en-US"/>
          </a:p>
        </p:txBody>
      </p:sp>
    </p:spTree>
    <p:extLst>
      <p:ext uri="{BB962C8B-B14F-4D97-AF65-F5344CB8AC3E}">
        <p14:creationId xmlns:p14="http://schemas.microsoft.com/office/powerpoint/2010/main" val="1835108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5BAFB9A-3660-40E5-8211-4DEEECEBE424}" type="datetime1">
              <a:rPr lang="zh-TW" altLang="en-US" smtClean="0"/>
              <a:t>2020/8/4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CD90D61-4651-4ED5-996F-8BB1C30EC5B1}" type="slidenum">
              <a:rPr lang="zh-TW" altLang="en-US" smtClean="0"/>
              <a:t>‹#›</a:t>
            </a:fld>
            <a:endParaRPr lang="zh-TW" altLang="en-US"/>
          </a:p>
        </p:txBody>
      </p:sp>
    </p:spTree>
    <p:extLst>
      <p:ext uri="{BB962C8B-B14F-4D97-AF65-F5344CB8AC3E}">
        <p14:creationId xmlns:p14="http://schemas.microsoft.com/office/powerpoint/2010/main" val="274991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BCFF0E6C-6C73-4F14-8A21-EACC9EDCB412}" type="datetime1">
              <a:rPr lang="zh-TW" altLang="en-US" smtClean="0"/>
              <a:t>2020/8/4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D90D61-4651-4ED5-996F-8BB1C30EC5B1}" type="slidenum">
              <a:rPr lang="zh-TW" altLang="en-US" smtClean="0"/>
              <a:t>‹#›</a:t>
            </a:fld>
            <a:endParaRPr lang="zh-TW" altLang="en-US"/>
          </a:p>
        </p:txBody>
      </p:sp>
    </p:spTree>
    <p:extLst>
      <p:ext uri="{BB962C8B-B14F-4D97-AF65-F5344CB8AC3E}">
        <p14:creationId xmlns:p14="http://schemas.microsoft.com/office/powerpoint/2010/main" val="339286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07B3B5DE-A1CC-407F-9495-F5F52813513C}" type="datetime1">
              <a:rPr lang="zh-TW" altLang="en-US" smtClean="0"/>
              <a:t>2020/8/4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CD90D61-4651-4ED5-996F-8BB1C30EC5B1}" type="slidenum">
              <a:rPr lang="zh-TW" altLang="en-US" smtClean="0"/>
              <a:t>‹#›</a:t>
            </a:fld>
            <a:endParaRPr lang="zh-TW" altLang="en-US"/>
          </a:p>
        </p:txBody>
      </p:sp>
    </p:spTree>
    <p:extLst>
      <p:ext uri="{BB962C8B-B14F-4D97-AF65-F5344CB8AC3E}">
        <p14:creationId xmlns:p14="http://schemas.microsoft.com/office/powerpoint/2010/main" val="162849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D8647-D910-4D36-BA09-F65D2E232B96}" type="datetime1">
              <a:rPr lang="zh-TW" altLang="en-US" smtClean="0"/>
              <a:t>2020/8/4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90D61-4651-4ED5-996F-8BB1C30EC5B1}" type="slidenum">
              <a:rPr lang="zh-TW" altLang="en-US" smtClean="0"/>
              <a:t>‹#›</a:t>
            </a:fld>
            <a:endParaRPr lang="zh-TW" altLang="en-US"/>
          </a:p>
        </p:txBody>
      </p:sp>
    </p:spTree>
    <p:extLst>
      <p:ext uri="{BB962C8B-B14F-4D97-AF65-F5344CB8AC3E}">
        <p14:creationId xmlns:p14="http://schemas.microsoft.com/office/powerpoint/2010/main" val="2275356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jpeg"/><Relationship Id="rId7"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dirty="0">
                <a:solidFill>
                  <a:schemeClr val="accent2">
                    <a:lumMod val="75000"/>
                  </a:schemeClr>
                </a:solidFill>
                <a:latin typeface="標楷體" panose="03000509000000000000" pitchFamily="65" charset="-120"/>
                <a:ea typeface="標楷體" panose="03000509000000000000" pitchFamily="65" charset="-120"/>
              </a:rPr>
              <a:t>軟體工程專題</a:t>
            </a:r>
            <a:endParaRPr lang="zh-TW" altLang="en-US" dirty="0">
              <a:solidFill>
                <a:schemeClr val="accent2">
                  <a:lumMod val="75000"/>
                </a:schemeClr>
              </a:solidFill>
            </a:endParaRPr>
          </a:p>
        </p:txBody>
      </p:sp>
      <p:sp>
        <p:nvSpPr>
          <p:cNvPr id="3" name="副標題 2"/>
          <p:cNvSpPr>
            <a:spLocks noGrp="1"/>
          </p:cNvSpPr>
          <p:nvPr>
            <p:ph type="subTitle" idx="1"/>
          </p:nvPr>
        </p:nvSpPr>
        <p:spPr/>
        <p:txBody>
          <a:bodyPr>
            <a:normAutofit/>
          </a:bodyPr>
          <a:lstStyle/>
          <a:p>
            <a:r>
              <a:rPr lang="zh-TW" altLang="en-US" sz="4000" dirty="0">
                <a:solidFill>
                  <a:schemeClr val="tx1"/>
                </a:solidFill>
                <a:latin typeface="標楷體" panose="03000509000000000000" pitchFamily="65" charset="-120"/>
                <a:ea typeface="標楷體" panose="03000509000000000000" pitchFamily="65" charset="-120"/>
              </a:rPr>
              <a:t>軟體危機與流程</a:t>
            </a:r>
            <a:endParaRPr lang="en-US" altLang="zh-TW" sz="4000" dirty="0">
              <a:solidFill>
                <a:schemeClr val="tx1"/>
              </a:solidFill>
              <a:latin typeface="標楷體" panose="03000509000000000000" pitchFamily="65" charset="-120"/>
              <a:ea typeface="標楷體" panose="03000509000000000000" pitchFamily="65" charset="-120"/>
            </a:endParaRPr>
          </a:p>
        </p:txBody>
      </p:sp>
      <p:sp>
        <p:nvSpPr>
          <p:cNvPr id="4" name="矩形 3"/>
          <p:cNvSpPr/>
          <p:nvPr/>
        </p:nvSpPr>
        <p:spPr>
          <a:xfrm>
            <a:off x="1979712" y="5373216"/>
            <a:ext cx="4572000" cy="646331"/>
          </a:xfrm>
          <a:prstGeom prst="rect">
            <a:avLst/>
          </a:prstGeom>
        </p:spPr>
        <p:txBody>
          <a:bodyPr>
            <a:spAutoFit/>
          </a:bodyPr>
          <a:lstStyle/>
          <a:p>
            <a:r>
              <a:rPr lang="zh-TW" altLang="en-US" dirty="0">
                <a:latin typeface="標楷體" panose="03000509000000000000" pitchFamily="65" charset="-120"/>
                <a:ea typeface="標楷體" panose="03000509000000000000" pitchFamily="65" charset="-120"/>
              </a:rPr>
              <a:t>授課教師</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陳錫民</a:t>
            </a:r>
            <a:endParaRPr lang="en-US" altLang="zh-TW" dirty="0">
              <a:latin typeface="標楷體" panose="03000509000000000000" pitchFamily="65" charset="-120"/>
              <a:ea typeface="標楷體" panose="03000509000000000000" pitchFamily="65" charset="-120"/>
            </a:endParaRPr>
          </a:p>
          <a:p>
            <a:r>
              <a:rPr lang="en-US" altLang="zh-TW" dirty="0"/>
              <a:t>Email: hsiminc@fcu.edu.tw</a:t>
            </a:r>
            <a:endParaRPr lang="zh-TW" altLang="en-US" dirty="0"/>
          </a:p>
        </p:txBody>
      </p:sp>
    </p:spTree>
    <p:extLst>
      <p:ext uri="{BB962C8B-B14F-4D97-AF65-F5344CB8AC3E}">
        <p14:creationId xmlns:p14="http://schemas.microsoft.com/office/powerpoint/2010/main" val="328654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p:txBody>
          <a:bodyPr/>
          <a:lstStyle/>
          <a:p>
            <a:r>
              <a:rPr lang="zh-TW" altLang="en-US"/>
              <a:t>瀑布式開發流程</a:t>
            </a:r>
          </a:p>
        </p:txBody>
      </p:sp>
      <p:sp>
        <p:nvSpPr>
          <p:cNvPr id="24579" name="內容版面配置區 2"/>
          <p:cNvSpPr>
            <a:spLocks noGrp="1"/>
          </p:cNvSpPr>
          <p:nvPr>
            <p:ph idx="1"/>
          </p:nvPr>
        </p:nvSpPr>
        <p:spPr/>
        <p:txBody>
          <a:bodyPr>
            <a:normAutofit fontScale="77500" lnSpcReduction="20000"/>
          </a:bodyPr>
          <a:lstStyle/>
          <a:p>
            <a:pPr marL="341313" indent="-341313" algn="l">
              <a:buFont typeface="Wingdings" pitchFamily="2" charset="2"/>
              <a:buBlip>
                <a:blip r:embed="rId3"/>
              </a:buBlip>
            </a:pPr>
            <a:r>
              <a:rPr lang="zh-TW" altLang="en-US" dirty="0"/>
              <a:t>瀑布式開發流程的概念是</a:t>
            </a:r>
            <a:r>
              <a:rPr lang="en-US" altLang="zh-TW" dirty="0"/>
              <a:t>Winston W. Royce </a:t>
            </a:r>
            <a:r>
              <a:rPr lang="zh-TW" altLang="en-US" dirty="0"/>
              <a:t>於</a:t>
            </a:r>
            <a:r>
              <a:rPr lang="en-US" altLang="zh-TW" dirty="0"/>
              <a:t>1970 </a:t>
            </a:r>
            <a:r>
              <a:rPr lang="zh-TW" altLang="en-US" dirty="0"/>
              <a:t>年提出，因為其描述各開發階段的順序性相當明確，所以稱為瀑布式開發方式。</a:t>
            </a:r>
            <a:endParaRPr lang="en-US" altLang="zh-TW" dirty="0"/>
          </a:p>
          <a:p>
            <a:pPr marL="341313" indent="-341313" algn="l">
              <a:buFont typeface="Wingdings" pitchFamily="2" charset="2"/>
              <a:buBlip>
                <a:blip r:embed="rId3"/>
              </a:buBlip>
            </a:pPr>
            <a:r>
              <a:rPr lang="zh-TW" altLang="en-US" dirty="0"/>
              <a:t>此模型分成五個階段：</a:t>
            </a:r>
            <a:endParaRPr lang="en-US" altLang="zh-TW" dirty="0"/>
          </a:p>
          <a:p>
            <a:pPr marL="741363" lvl="1" indent="-284163" algn="l">
              <a:buFont typeface="Wingdings" pitchFamily="2" charset="2"/>
              <a:buBlip>
                <a:blip r:embed="rId4"/>
              </a:buBlip>
            </a:pPr>
            <a:r>
              <a:rPr lang="zh-TW" altLang="en-US" dirty="0"/>
              <a:t>需求定義</a:t>
            </a:r>
            <a:endParaRPr lang="en-US" altLang="zh-TW" dirty="0"/>
          </a:p>
          <a:p>
            <a:pPr marL="1143000" lvl="2" indent="-228600" algn="l">
              <a:buFont typeface="Wingdings" pitchFamily="2" charset="2"/>
              <a:buBlip>
                <a:blip r:embed="rId5"/>
              </a:buBlip>
            </a:pPr>
            <a:r>
              <a:rPr lang="zh-TW" altLang="en-US" dirty="0"/>
              <a:t>主要目的是在了解顧客的需求或建立產品的功能需求，許多的活動，例如，需求擷取、需求訪談、需求分析等都會在這個階段進行。這個階段典型的產出是</a:t>
            </a:r>
            <a:r>
              <a:rPr lang="zh-TW" altLang="en-US" b="1" dirty="0"/>
              <a:t>軟體需求規格書</a:t>
            </a:r>
            <a:r>
              <a:rPr lang="zh-TW" altLang="en-US" dirty="0"/>
              <a:t>。</a:t>
            </a:r>
            <a:endParaRPr lang="en-US" altLang="zh-TW" dirty="0"/>
          </a:p>
          <a:p>
            <a:pPr marL="741363" lvl="1" indent="-284163" algn="l">
              <a:buFont typeface="Wingdings" pitchFamily="2" charset="2"/>
              <a:buBlip>
                <a:blip r:embed="rId4"/>
              </a:buBlip>
            </a:pPr>
            <a:r>
              <a:rPr lang="zh-TW" altLang="en-US" dirty="0"/>
              <a:t>系統設計</a:t>
            </a:r>
            <a:endParaRPr lang="en-US" altLang="zh-TW" dirty="0"/>
          </a:p>
          <a:p>
            <a:pPr marL="1143000" lvl="2" indent="-228600" algn="l">
              <a:buFont typeface="Wingdings" pitchFamily="2" charset="2"/>
              <a:buBlip>
                <a:blip r:embed="rId5"/>
              </a:buBlip>
            </a:pPr>
            <a:r>
              <a:rPr lang="zh-TW" altLang="en-US" dirty="0"/>
              <a:t>依照上一階段所產出的軟體需求規格書進行設計。包含架構設計與細部設計（例如，介面設計、資料庫設計等）。此階段主要產出為</a:t>
            </a:r>
            <a:r>
              <a:rPr lang="zh-TW" altLang="en-US" b="1" dirty="0"/>
              <a:t>系統設計規格書</a:t>
            </a:r>
            <a:r>
              <a:rPr lang="zh-TW" altLang="en-US" dirty="0"/>
              <a:t>。</a:t>
            </a:r>
            <a:endParaRPr lang="en-US" altLang="zh-TW" dirty="0"/>
          </a:p>
          <a:p>
            <a:pPr marL="741363" lvl="1" indent="-284163" algn="l">
              <a:buFont typeface="Wingdings" pitchFamily="2" charset="2"/>
              <a:buBlip>
                <a:blip r:embed="rId4"/>
              </a:buBlip>
            </a:pPr>
            <a:r>
              <a:rPr lang="zh-TW" altLang="en-US" dirty="0"/>
              <a:t>系統實作</a:t>
            </a:r>
            <a:endParaRPr lang="en-US" altLang="zh-TW" dirty="0"/>
          </a:p>
          <a:p>
            <a:pPr marL="1143000" lvl="2" indent="-228600" algn="l">
              <a:buFont typeface="Wingdings" pitchFamily="2" charset="2"/>
              <a:buBlip>
                <a:blip r:embed="rId5"/>
              </a:buBlip>
            </a:pPr>
            <a:r>
              <a:rPr lang="zh-TW" altLang="en-US" dirty="0"/>
              <a:t>將系統設計規格書落實為可以執行的軟體程式碼，並進行單元測試。這個階段的產出主要為</a:t>
            </a:r>
            <a:r>
              <a:rPr lang="zh-TW" altLang="en-US" b="1" dirty="0"/>
              <a:t>程式碼</a:t>
            </a:r>
            <a:r>
              <a:rPr lang="zh-TW" altLang="en-US" dirty="0"/>
              <a:t>與</a:t>
            </a:r>
            <a:r>
              <a:rPr lang="zh-TW" altLang="en-US" b="1" dirty="0"/>
              <a:t>單元測試</a:t>
            </a:r>
            <a:r>
              <a:rPr lang="zh-TW" altLang="en-US" dirty="0"/>
              <a:t>的結果。</a:t>
            </a:r>
            <a:endParaRPr lang="en-US" altLang="zh-TW" dirty="0"/>
          </a:p>
          <a:p>
            <a:pPr marL="741363" lvl="1" indent="-284163" algn="l">
              <a:buFont typeface="Wingdings" pitchFamily="2" charset="2"/>
              <a:buBlip>
                <a:blip r:embed="rId4"/>
              </a:buBlip>
            </a:pPr>
            <a:endParaRPr lang="zh-TW" altLang="en-US" dirty="0"/>
          </a:p>
        </p:txBody>
      </p:sp>
      <p:sp>
        <p:nvSpPr>
          <p:cNvPr id="2458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8A2B4406-A7FB-4B31-9447-A1AEE44388AD}" type="slidenum">
              <a:rPr lang="zh-TW" altLang="en-US" sz="1600">
                <a:solidFill>
                  <a:schemeClr val="tx1"/>
                </a:solidFill>
                <a:ea typeface="新細明體" charset="-120"/>
              </a:rPr>
              <a:pPr>
                <a:lnSpc>
                  <a:spcPct val="100000"/>
                </a:lnSpc>
                <a:spcBef>
                  <a:spcPct val="0"/>
                </a:spcBef>
                <a:buClrTx/>
                <a:buSzTx/>
                <a:buFontTx/>
                <a:buNone/>
              </a:pPr>
              <a:t>10</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397703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lstStyle/>
          <a:p>
            <a:r>
              <a:rPr lang="zh-TW" altLang="en-US"/>
              <a:t>瀑布式開發流程</a:t>
            </a:r>
          </a:p>
        </p:txBody>
      </p:sp>
      <p:sp>
        <p:nvSpPr>
          <p:cNvPr id="26627" name="內容版面配置區 2"/>
          <p:cNvSpPr>
            <a:spLocks noGrp="1"/>
          </p:cNvSpPr>
          <p:nvPr>
            <p:ph idx="1"/>
          </p:nvPr>
        </p:nvSpPr>
        <p:spPr/>
        <p:txBody>
          <a:bodyPr>
            <a:normAutofit/>
          </a:bodyPr>
          <a:lstStyle/>
          <a:p>
            <a:pPr marL="741363" lvl="1" indent="-284163" algn="l">
              <a:buFont typeface="Wingdings" pitchFamily="2" charset="2"/>
              <a:buBlip>
                <a:blip r:embed="rId3"/>
              </a:buBlip>
            </a:pPr>
            <a:r>
              <a:rPr lang="zh-TW" altLang="en-US" sz="2000" dirty="0"/>
              <a:t>系統整合與測試</a:t>
            </a:r>
            <a:endParaRPr lang="en-US" altLang="zh-TW" sz="2000" dirty="0"/>
          </a:p>
          <a:p>
            <a:pPr marL="1143000" lvl="2" indent="-228600" algn="l">
              <a:buFont typeface="Wingdings" pitchFamily="2" charset="2"/>
              <a:buBlip>
                <a:blip r:embed="rId4"/>
              </a:buBlip>
            </a:pPr>
            <a:r>
              <a:rPr lang="zh-TW" altLang="en-US" sz="1800" dirty="0"/>
              <a:t>系統整合係指依據系統設計規格書的架構逐步整合各子系統或模組，並進行整合測試，以確定各子系統可以正確無誤地整合。系統測試係針對整個系統進行整體性的測試，以確保其功能性、效能性都可以符合需求規格書的描述。此階段的主要產出為</a:t>
            </a:r>
            <a:r>
              <a:rPr lang="zh-TW" altLang="en-US" sz="1800" b="1" dirty="0"/>
              <a:t>系統測試報告</a:t>
            </a:r>
            <a:r>
              <a:rPr lang="zh-TW" altLang="en-US" sz="1800" dirty="0"/>
              <a:t>。</a:t>
            </a:r>
            <a:endParaRPr lang="en-US" altLang="zh-TW" sz="1800" dirty="0"/>
          </a:p>
          <a:p>
            <a:pPr marL="741363" lvl="1" indent="-284163" algn="l">
              <a:buFont typeface="Wingdings" pitchFamily="2" charset="2"/>
              <a:buBlip>
                <a:blip r:embed="rId3"/>
              </a:buBlip>
            </a:pPr>
            <a:r>
              <a:rPr lang="zh-TW" altLang="en-US" sz="2000" dirty="0"/>
              <a:t>系統移交</a:t>
            </a:r>
            <a:endParaRPr lang="en-US" altLang="zh-TW" sz="2000" dirty="0"/>
          </a:p>
          <a:p>
            <a:pPr marL="1143000" lvl="2" indent="-228600" algn="l">
              <a:buFont typeface="Wingdings" pitchFamily="2" charset="2"/>
              <a:buBlip>
                <a:blip r:embed="rId4"/>
              </a:buBlip>
            </a:pPr>
            <a:r>
              <a:rPr lang="zh-TW" altLang="en-US" sz="1800" dirty="0"/>
              <a:t>當系統測試無誤並進行移交後，此軟體系統也進入維護階段。維護階段通常很長，主要在處理錯誤的修復以及功能的增強。</a:t>
            </a:r>
            <a:endParaRPr lang="en-US" altLang="zh-TW" sz="1800" dirty="0"/>
          </a:p>
          <a:p>
            <a:pPr marL="341313" indent="-341313" algn="l">
              <a:buFont typeface="Wingdings" pitchFamily="2" charset="2"/>
              <a:buBlip>
                <a:blip r:embed="rId5"/>
              </a:buBlip>
            </a:pPr>
            <a:r>
              <a:rPr lang="zh-TW" altLang="en-US" sz="2400" dirty="0"/>
              <a:t>瀑布式開發時程規劃範例</a:t>
            </a:r>
          </a:p>
        </p:txBody>
      </p:sp>
      <p:sp>
        <p:nvSpPr>
          <p:cNvPr id="2672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5"/>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3"/>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4"/>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7B62F030-4C7E-4B7B-AA8E-FEB9257253B2}" type="slidenum">
              <a:rPr lang="zh-TW" altLang="en-US" sz="1600">
                <a:solidFill>
                  <a:schemeClr val="tx1"/>
                </a:solidFill>
                <a:ea typeface="新細明體" charset="-120"/>
              </a:rPr>
              <a:pPr>
                <a:lnSpc>
                  <a:spcPct val="100000"/>
                </a:lnSpc>
                <a:spcBef>
                  <a:spcPct val="0"/>
                </a:spcBef>
                <a:buClrTx/>
                <a:buSzTx/>
                <a:buFontTx/>
                <a:buNone/>
              </a:pPr>
              <a:t>11</a:t>
            </a:fld>
            <a:endParaRPr lang="zh-TW" altLang="en-US" sz="1600">
              <a:solidFill>
                <a:schemeClr val="tx1"/>
              </a:solidFill>
              <a:ea typeface="新細明體" charset="-120"/>
            </a:endParaRPr>
          </a:p>
        </p:txBody>
      </p:sp>
      <p:graphicFrame>
        <p:nvGraphicFramePr>
          <p:cNvPr id="4" name="表格 3"/>
          <p:cNvGraphicFramePr>
            <a:graphicFrameLocks noGrp="1"/>
          </p:cNvGraphicFramePr>
          <p:nvPr/>
        </p:nvGraphicFramePr>
        <p:xfrm>
          <a:off x="928688" y="4857750"/>
          <a:ext cx="7286625" cy="1428750"/>
        </p:xfrm>
        <a:graphic>
          <a:graphicData uri="http://schemas.openxmlformats.org/drawingml/2006/table">
            <a:tbl>
              <a:tblPr/>
              <a:tblGrid>
                <a:gridCol w="1752600">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gridCol w="460375">
                  <a:extLst>
                    <a:ext uri="{9D8B030D-6E8A-4147-A177-3AD203B41FA5}">
                      <a16:colId xmlns:a16="http://schemas.microsoft.com/office/drawing/2014/main" val="20005"/>
                    </a:ext>
                  </a:extLst>
                </a:gridCol>
                <a:gridCol w="460375">
                  <a:extLst>
                    <a:ext uri="{9D8B030D-6E8A-4147-A177-3AD203B41FA5}">
                      <a16:colId xmlns:a16="http://schemas.microsoft.com/office/drawing/2014/main" val="20006"/>
                    </a:ext>
                  </a:extLst>
                </a:gridCol>
                <a:gridCol w="460375">
                  <a:extLst>
                    <a:ext uri="{9D8B030D-6E8A-4147-A177-3AD203B41FA5}">
                      <a16:colId xmlns:a16="http://schemas.microsoft.com/office/drawing/2014/main" val="20007"/>
                    </a:ext>
                  </a:extLst>
                </a:gridCol>
                <a:gridCol w="461963">
                  <a:extLst>
                    <a:ext uri="{9D8B030D-6E8A-4147-A177-3AD203B41FA5}">
                      <a16:colId xmlns:a16="http://schemas.microsoft.com/office/drawing/2014/main" val="20008"/>
                    </a:ext>
                  </a:extLst>
                </a:gridCol>
                <a:gridCol w="460375">
                  <a:extLst>
                    <a:ext uri="{9D8B030D-6E8A-4147-A177-3AD203B41FA5}">
                      <a16:colId xmlns:a16="http://schemas.microsoft.com/office/drawing/2014/main" val="20009"/>
                    </a:ext>
                  </a:extLst>
                </a:gridCol>
                <a:gridCol w="463550">
                  <a:extLst>
                    <a:ext uri="{9D8B030D-6E8A-4147-A177-3AD203B41FA5}">
                      <a16:colId xmlns:a16="http://schemas.microsoft.com/office/drawing/2014/main" val="20010"/>
                    </a:ext>
                  </a:extLst>
                </a:gridCol>
                <a:gridCol w="460375">
                  <a:extLst>
                    <a:ext uri="{9D8B030D-6E8A-4147-A177-3AD203B41FA5}">
                      <a16:colId xmlns:a16="http://schemas.microsoft.com/office/drawing/2014/main" val="20011"/>
                    </a:ext>
                  </a:extLst>
                </a:gridCol>
                <a:gridCol w="463550">
                  <a:extLst>
                    <a:ext uri="{9D8B030D-6E8A-4147-A177-3AD203B41FA5}">
                      <a16:colId xmlns:a16="http://schemas.microsoft.com/office/drawing/2014/main" val="20012"/>
                    </a:ext>
                  </a:extLst>
                </a:gridCol>
              </a:tblGrid>
              <a:tr h="238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3</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4</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5</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6</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7</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8</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9</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10</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11</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12</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需求定義</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系統設計</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系統實作</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系統整合與測試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系統移交</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9044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lstStyle/>
          <a:p>
            <a:r>
              <a:rPr lang="zh-TW" altLang="en-US"/>
              <a:t>瀑布式開發流程</a:t>
            </a:r>
          </a:p>
        </p:txBody>
      </p:sp>
      <p:sp>
        <p:nvSpPr>
          <p:cNvPr id="28675" name="內容版面配置區 2"/>
          <p:cNvSpPr>
            <a:spLocks noGrp="1"/>
          </p:cNvSpPr>
          <p:nvPr>
            <p:ph idx="1"/>
          </p:nvPr>
        </p:nvSpPr>
        <p:spPr/>
        <p:txBody>
          <a:bodyPr>
            <a:normAutofit fontScale="92500" lnSpcReduction="10000"/>
          </a:bodyPr>
          <a:lstStyle/>
          <a:p>
            <a:pPr marL="341313" indent="-341313" algn="l">
              <a:buFont typeface="Wingdings" pitchFamily="2" charset="2"/>
              <a:buBlip>
                <a:blip r:embed="rId3"/>
              </a:buBlip>
            </a:pPr>
            <a:r>
              <a:rPr lang="zh-TW" altLang="en-US"/>
              <a:t>瀑布式開發流程方式的優點有：</a:t>
            </a:r>
            <a:endParaRPr lang="en-US" altLang="zh-TW"/>
          </a:p>
          <a:p>
            <a:pPr marL="741363" lvl="1" indent="-284163" algn="l">
              <a:buFont typeface="Wingdings" pitchFamily="2" charset="2"/>
              <a:buBlip>
                <a:blip r:embed="rId4"/>
              </a:buBlip>
            </a:pPr>
            <a:r>
              <a:rPr lang="zh-TW" altLang="en-US" sz="2000"/>
              <a:t>清楚的階段分割；與一般的工程方法（例如，建築、土木、化學工程等）一樣有明確的流程階段，使專案的控管更為容易。</a:t>
            </a:r>
            <a:endParaRPr lang="en-US" altLang="zh-TW" sz="2000"/>
          </a:p>
          <a:p>
            <a:pPr marL="741363" lvl="1" indent="-284163" algn="l">
              <a:buFont typeface="Wingdings" pitchFamily="2" charset="2"/>
              <a:buBlip>
                <a:blip r:embed="rId4"/>
              </a:buBlip>
            </a:pPr>
            <a:r>
              <a:rPr lang="zh-TW" altLang="en-US" sz="2000"/>
              <a:t>明確的文件產出；使得合約的簽訂、技術或管理的審查更為容易，也有利於後續專案的維護。</a:t>
            </a:r>
            <a:endParaRPr lang="en-US" altLang="zh-TW" sz="2000"/>
          </a:p>
          <a:p>
            <a:pPr marL="341313" indent="-341313" algn="l">
              <a:buFont typeface="Wingdings" pitchFamily="2" charset="2"/>
              <a:buBlip>
                <a:blip r:embed="rId3"/>
              </a:buBlip>
            </a:pPr>
            <a:r>
              <a:rPr lang="zh-TW" altLang="en-US"/>
              <a:t>限制瀑布式開發流程方式的因素有：</a:t>
            </a:r>
            <a:endParaRPr lang="en-US" altLang="zh-TW"/>
          </a:p>
          <a:p>
            <a:pPr marL="741363" lvl="1" indent="-284163" algn="l">
              <a:buFont typeface="Wingdings" pitchFamily="2" charset="2"/>
              <a:buBlip>
                <a:blip r:embed="rId4"/>
              </a:buBlip>
            </a:pPr>
            <a:r>
              <a:rPr lang="zh-TW" altLang="en-US" sz="2000"/>
              <a:t>需求提供者沒有辦法正確及完整地表達需求。</a:t>
            </a:r>
            <a:endParaRPr lang="en-US" altLang="zh-TW" sz="2000"/>
          </a:p>
          <a:p>
            <a:pPr marL="741363" lvl="1" indent="-284163" algn="l">
              <a:buFont typeface="Wingdings" pitchFamily="2" charset="2"/>
              <a:buBlip>
                <a:blip r:embed="rId4"/>
              </a:buBlip>
            </a:pPr>
            <a:r>
              <a:rPr lang="zh-TW" altLang="en-US" sz="2000"/>
              <a:t>使用者、系統分析師、系統設計師、程式設計師之間傳遞訊息上的誤解。</a:t>
            </a:r>
            <a:endParaRPr lang="en-US" altLang="zh-TW" sz="2000"/>
          </a:p>
          <a:p>
            <a:pPr marL="741363" lvl="1" indent="-284163" algn="l">
              <a:buFont typeface="Wingdings" pitchFamily="2" charset="2"/>
              <a:buBlip>
                <a:blip r:embed="rId4"/>
              </a:buBlip>
            </a:pPr>
            <a:r>
              <a:rPr lang="zh-TW" altLang="en-US" sz="2000"/>
              <a:t>使用者的需求經常改變。</a:t>
            </a:r>
            <a:endParaRPr lang="en-US" altLang="zh-TW" sz="2000"/>
          </a:p>
          <a:p>
            <a:pPr marL="341313" indent="-341313" algn="l">
              <a:buFont typeface="Wingdings" pitchFamily="2" charset="2"/>
              <a:buBlip>
                <a:blip r:embed="rId3"/>
              </a:buBlip>
            </a:pPr>
            <a:r>
              <a:rPr lang="zh-TW" altLang="en-US"/>
              <a:t>該流程模型之適用範圍</a:t>
            </a:r>
            <a:endParaRPr lang="en-US" altLang="zh-TW"/>
          </a:p>
          <a:p>
            <a:pPr marL="741363" lvl="1" indent="-284163" algn="l">
              <a:buFont typeface="Wingdings" pitchFamily="2" charset="2"/>
              <a:buBlip>
                <a:blip r:embed="rId4"/>
              </a:buBlip>
            </a:pPr>
            <a:r>
              <a:rPr lang="zh-TW" altLang="en-US" sz="2000"/>
              <a:t>瀑布式開發流程方式較適用於大型專案，且需求變更幅度不大的系統。</a:t>
            </a:r>
            <a:endParaRPr lang="en-US" altLang="zh-TW" sz="2000"/>
          </a:p>
        </p:txBody>
      </p:sp>
      <p:sp>
        <p:nvSpPr>
          <p:cNvPr id="2867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C11931F2-8617-4FC6-A60A-91F884DC3F6C}" type="slidenum">
              <a:rPr lang="zh-TW" altLang="en-US" sz="1600">
                <a:solidFill>
                  <a:schemeClr val="tx1"/>
                </a:solidFill>
                <a:ea typeface="新細明體" charset="-120"/>
              </a:rPr>
              <a:pPr>
                <a:lnSpc>
                  <a:spcPct val="100000"/>
                </a:lnSpc>
                <a:spcBef>
                  <a:spcPct val="0"/>
                </a:spcBef>
                <a:buClrTx/>
                <a:buSzTx/>
                <a:buFontTx/>
                <a:buNone/>
              </a:pPr>
              <a:t>12</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372581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p:cNvSpPr>
            <a:spLocks noGrp="1"/>
          </p:cNvSpPr>
          <p:nvPr>
            <p:ph type="title"/>
          </p:nvPr>
        </p:nvSpPr>
        <p:spPr/>
        <p:txBody>
          <a:bodyPr/>
          <a:lstStyle/>
          <a:p>
            <a:r>
              <a:rPr lang="zh-TW" altLang="en-US"/>
              <a:t>瀑布式開發流程</a:t>
            </a:r>
          </a:p>
        </p:txBody>
      </p:sp>
      <p:sp>
        <p:nvSpPr>
          <p:cNvPr id="30723" name="內容版面配置區 2"/>
          <p:cNvSpPr>
            <a:spLocks noGrp="1"/>
          </p:cNvSpPr>
          <p:nvPr>
            <p:ph idx="1"/>
          </p:nvPr>
        </p:nvSpPr>
        <p:spPr/>
        <p:txBody>
          <a:bodyPr/>
          <a:lstStyle/>
          <a:p>
            <a:pPr marL="341313" indent="-341313" algn="l">
              <a:buFont typeface="Wingdings" pitchFamily="2" charset="2"/>
              <a:buBlip>
                <a:blip r:embed="rId3"/>
              </a:buBlip>
            </a:pPr>
            <a:r>
              <a:rPr lang="en-US" altLang="zh-TW"/>
              <a:t>V</a:t>
            </a:r>
            <a:r>
              <a:rPr lang="zh-TW" altLang="en-US"/>
              <a:t>模型</a:t>
            </a:r>
            <a:endParaRPr lang="en-US" altLang="zh-TW" sz="2000"/>
          </a:p>
        </p:txBody>
      </p:sp>
      <p:sp>
        <p:nvSpPr>
          <p:cNvPr id="30725"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7EF69EC1-0CA9-4C26-9FE3-B6EE418CAD00}" type="slidenum">
              <a:rPr lang="zh-TW" altLang="en-US" sz="1600">
                <a:solidFill>
                  <a:schemeClr val="tx1"/>
                </a:solidFill>
                <a:ea typeface="新細明體" charset="-120"/>
              </a:rPr>
              <a:pPr>
                <a:lnSpc>
                  <a:spcPct val="100000"/>
                </a:lnSpc>
                <a:spcBef>
                  <a:spcPct val="0"/>
                </a:spcBef>
                <a:buClrTx/>
                <a:buSzTx/>
                <a:buFontTx/>
                <a:buNone/>
              </a:pPr>
              <a:t>13</a:t>
            </a:fld>
            <a:endParaRPr lang="zh-TW" altLang="en-US" sz="1600">
              <a:solidFill>
                <a:schemeClr val="tx1"/>
              </a:solidFill>
              <a:ea typeface="新細明體" charset="-120"/>
            </a:endParaRPr>
          </a:p>
        </p:txBody>
      </p:sp>
      <p:pic>
        <p:nvPicPr>
          <p:cNvPr id="30724" name="圖片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0838" y="2154238"/>
            <a:ext cx="823595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287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r>
              <a:rPr lang="zh-TW" altLang="en-US"/>
              <a:t>瀑布式開發流程</a:t>
            </a:r>
          </a:p>
        </p:txBody>
      </p:sp>
      <p:sp>
        <p:nvSpPr>
          <p:cNvPr id="32771" name="內容版面配置區 2"/>
          <p:cNvSpPr>
            <a:spLocks noGrp="1"/>
          </p:cNvSpPr>
          <p:nvPr>
            <p:ph idx="1"/>
          </p:nvPr>
        </p:nvSpPr>
        <p:spPr/>
        <p:txBody>
          <a:bodyPr>
            <a:normAutofit fontScale="92500" lnSpcReduction="20000"/>
          </a:bodyPr>
          <a:lstStyle/>
          <a:p>
            <a:pPr marL="341313" indent="-341313" algn="l">
              <a:buFont typeface="Wingdings" pitchFamily="2" charset="2"/>
              <a:buBlip>
                <a:blip r:embed="rId3"/>
              </a:buBlip>
            </a:pPr>
            <a:r>
              <a:rPr lang="en-US" altLang="zh-TW" dirty="0"/>
              <a:t>V</a:t>
            </a:r>
            <a:r>
              <a:rPr lang="zh-TW" altLang="en-US" dirty="0"/>
              <a:t>模型</a:t>
            </a:r>
            <a:endParaRPr lang="en-US" altLang="zh-TW" dirty="0"/>
          </a:p>
          <a:p>
            <a:pPr marL="741363" lvl="1" indent="-284163" algn="l">
              <a:buFont typeface="Wingdings" pitchFamily="2" charset="2"/>
              <a:buBlip>
                <a:blip r:embed="rId4"/>
              </a:buBlip>
            </a:pPr>
            <a:r>
              <a:rPr lang="en-US" altLang="zh-TW" sz="2000" dirty="0"/>
              <a:t>V</a:t>
            </a:r>
            <a:r>
              <a:rPr lang="zh-TW" altLang="zh-TW" sz="2000" dirty="0"/>
              <a:t>模型可以呈現</a:t>
            </a:r>
            <a:r>
              <a:rPr lang="zh-TW" altLang="zh-TW" sz="2000" b="1" dirty="0"/>
              <a:t>軟體開發階段</a:t>
            </a:r>
            <a:r>
              <a:rPr lang="zh-TW" altLang="zh-TW" sz="2000" dirty="0"/>
              <a:t>與</a:t>
            </a:r>
            <a:r>
              <a:rPr lang="zh-TW" altLang="zh-TW" sz="2000" b="1" dirty="0"/>
              <a:t>軟體測試</a:t>
            </a:r>
            <a:r>
              <a:rPr lang="zh-TW" altLang="zh-TW" sz="2000" dirty="0"/>
              <a:t>的對應關係，在</a:t>
            </a:r>
            <a:r>
              <a:rPr lang="en-US" altLang="zh-TW" sz="2000" dirty="0"/>
              <a:t>V</a:t>
            </a:r>
            <a:r>
              <a:rPr lang="zh-TW" altLang="zh-TW" sz="2000" dirty="0"/>
              <a:t>模型中可反映出在瀑布式開發流程中的需求分析階段、系統設計階段、系統實作階段與系統整合階段，所需要測試的項目。</a:t>
            </a:r>
          </a:p>
          <a:p>
            <a:pPr marL="741363" lvl="1" indent="-284163" algn="l">
              <a:buFont typeface="Wingdings" pitchFamily="2" charset="2"/>
              <a:buBlip>
                <a:blip r:embed="rId4"/>
              </a:buBlip>
            </a:pPr>
            <a:endParaRPr lang="en-US" altLang="zh-TW" sz="2000" dirty="0"/>
          </a:p>
          <a:p>
            <a:pPr marL="741363" lvl="1" indent="-284163" algn="l">
              <a:buFont typeface="Wingdings" pitchFamily="2" charset="2"/>
              <a:buBlip>
                <a:blip r:embed="rId4"/>
              </a:buBlip>
            </a:pPr>
            <a:r>
              <a:rPr lang="en-US" altLang="zh-TW" sz="2000" dirty="0"/>
              <a:t>V</a:t>
            </a:r>
            <a:r>
              <a:rPr lang="zh-TW" altLang="en-US" sz="2000" dirty="0"/>
              <a:t>模型的左半邊是軟體開發生命週期，由上往下為需求設計、系統設計、架構設計、模組設計與程式實作等階段，每個階段產生的</a:t>
            </a:r>
            <a:r>
              <a:rPr lang="zh-TW" altLang="en-US" sz="2000" b="1" dirty="0"/>
              <a:t>工作產品</a:t>
            </a:r>
            <a:r>
              <a:rPr lang="zh-TW" altLang="en-US" sz="2000" dirty="0"/>
              <a:t> </a:t>
            </a:r>
            <a:r>
              <a:rPr lang="en-US" altLang="zh-TW" sz="2000" dirty="0"/>
              <a:t>(Work Product) </a:t>
            </a:r>
            <a:r>
              <a:rPr lang="zh-TW" altLang="en-US" sz="2000" dirty="0"/>
              <a:t>都需要加以</a:t>
            </a:r>
            <a:r>
              <a:rPr lang="zh-TW" altLang="en-US" sz="2000" b="1" dirty="0"/>
              <a:t>檢視</a:t>
            </a:r>
            <a:r>
              <a:rPr lang="zh-TW" altLang="en-US" sz="2000" dirty="0"/>
              <a:t>與</a:t>
            </a:r>
            <a:r>
              <a:rPr lang="zh-TW" altLang="en-US" sz="2000" b="1" dirty="0"/>
              <a:t>複審</a:t>
            </a:r>
            <a:r>
              <a:rPr lang="zh-TW" altLang="en-US" sz="2000" dirty="0"/>
              <a:t>，以免錯誤遺留到下一個階段的工作產品。</a:t>
            </a:r>
            <a:endParaRPr lang="en-US" altLang="zh-TW" sz="2000" dirty="0"/>
          </a:p>
          <a:p>
            <a:pPr marL="741363" lvl="1" indent="-284163" algn="l">
              <a:buFont typeface="Wingdings" pitchFamily="2" charset="2"/>
              <a:buBlip>
                <a:blip r:embed="rId4"/>
              </a:buBlip>
            </a:pPr>
            <a:r>
              <a:rPr lang="zh-TW" altLang="en-US" sz="2000" dirty="0"/>
              <a:t>而</a:t>
            </a:r>
            <a:r>
              <a:rPr lang="zh-TW" altLang="zh-TW" sz="2000" dirty="0"/>
              <a:t>圖形的右半邊則是測試流程中的各階段，由下往上分別為單元測試、整合測試、系統測試與驗收測試。</a:t>
            </a:r>
            <a:endParaRPr lang="en-US" altLang="zh-TW" sz="2000" dirty="0"/>
          </a:p>
          <a:p>
            <a:pPr marL="741363" lvl="1" indent="-284163" algn="l">
              <a:buFont typeface="Wingdings" pitchFamily="2" charset="2"/>
              <a:buBlip>
                <a:blip r:embed="rId4"/>
              </a:buBlip>
            </a:pPr>
            <a:r>
              <a:rPr lang="zh-TW" altLang="zh-TW" sz="2000" dirty="0"/>
              <a:t>中間表示各個測試階段，需要以軟體開發生命週期中相對產生的工作產品做為測試依歸。</a:t>
            </a:r>
            <a:endParaRPr lang="en-US" altLang="zh-TW" sz="2000" dirty="0"/>
          </a:p>
          <a:p>
            <a:pPr marL="1143000" lvl="2" indent="-228600" algn="l">
              <a:buFont typeface="Wingdings" pitchFamily="2" charset="2"/>
              <a:buBlip>
                <a:blip r:embed="rId5"/>
              </a:buBlip>
            </a:pPr>
            <a:r>
              <a:rPr lang="zh-TW" altLang="en-US" sz="1600" dirty="0"/>
              <a:t>例如，單元測試階段需要依據模組設計規格來設計單元</a:t>
            </a:r>
            <a:r>
              <a:rPr lang="zh-TW" altLang="en-US" sz="1600" b="1" dirty="0"/>
              <a:t>測試案例</a:t>
            </a:r>
            <a:r>
              <a:rPr lang="zh-TW" altLang="en-US" sz="1600" dirty="0"/>
              <a:t>並執行測試，以修正程式單元可能存在的撰寫錯誤或是邏輯錯誤；而驗收測試則依據</a:t>
            </a:r>
            <a:r>
              <a:rPr lang="zh-TW" altLang="en-US" sz="1600" b="1" dirty="0"/>
              <a:t>使用者需求文件</a:t>
            </a:r>
            <a:r>
              <a:rPr lang="zh-TW" altLang="en-US" sz="1600" dirty="0"/>
              <a:t>來</a:t>
            </a:r>
            <a:r>
              <a:rPr lang="zh-TW" altLang="en-US" sz="1600" b="1" dirty="0"/>
              <a:t>設計驗收測試</a:t>
            </a:r>
            <a:r>
              <a:rPr lang="zh-TW" altLang="en-US" sz="1600" dirty="0"/>
              <a:t>並且進行測試，以確認軟體系統的完整性與正確性。</a:t>
            </a:r>
          </a:p>
          <a:p>
            <a:pPr marL="1143000" lvl="2" indent="-228600" algn="l">
              <a:buFont typeface="Wingdings" pitchFamily="2" charset="2"/>
              <a:buBlip>
                <a:blip r:embed="rId5"/>
              </a:buBlip>
            </a:pPr>
            <a:endParaRPr lang="zh-TW" altLang="en-US" dirty="0"/>
          </a:p>
          <a:p>
            <a:pPr marL="1143000" lvl="2" indent="-228600" algn="l">
              <a:buFont typeface="Wingdings" pitchFamily="2" charset="2"/>
              <a:buBlip>
                <a:blip r:embed="rId5"/>
              </a:buBlip>
            </a:pPr>
            <a:endParaRPr lang="en-US" altLang="zh-TW" dirty="0"/>
          </a:p>
          <a:p>
            <a:pPr marL="741363" lvl="1" indent="-284163" algn="l">
              <a:buFont typeface="Wingdings" pitchFamily="2" charset="2"/>
              <a:buBlip>
                <a:blip r:embed="rId4"/>
              </a:buBlip>
            </a:pPr>
            <a:endParaRPr lang="en-US" altLang="zh-TW" sz="2000" dirty="0"/>
          </a:p>
        </p:txBody>
      </p:sp>
      <p:sp>
        <p:nvSpPr>
          <p:cNvPr id="3277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B24D9DDD-AD53-411A-88CA-38C87BD017A5}" type="slidenum">
              <a:rPr lang="zh-TW" altLang="en-US" sz="1600">
                <a:solidFill>
                  <a:schemeClr val="tx1"/>
                </a:solidFill>
                <a:ea typeface="新細明體" charset="-120"/>
              </a:rPr>
              <a:pPr>
                <a:lnSpc>
                  <a:spcPct val="100000"/>
                </a:lnSpc>
                <a:spcBef>
                  <a:spcPct val="0"/>
                </a:spcBef>
                <a:buClrTx/>
                <a:buSzTx/>
                <a:buFontTx/>
                <a:buNone/>
              </a:pPr>
              <a:t>14</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428818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r>
              <a:rPr lang="zh-TW" altLang="en-US"/>
              <a:t>統合流程</a:t>
            </a:r>
          </a:p>
        </p:txBody>
      </p:sp>
      <p:sp>
        <p:nvSpPr>
          <p:cNvPr id="3482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42C0C7C4-12E5-4D5B-97AC-4FC02A68CA48}" type="slidenum">
              <a:rPr lang="zh-TW" altLang="en-US" sz="1600">
                <a:solidFill>
                  <a:schemeClr val="tx1"/>
                </a:solidFill>
                <a:ea typeface="新細明體" charset="-120"/>
              </a:rPr>
              <a:pPr>
                <a:lnSpc>
                  <a:spcPct val="100000"/>
                </a:lnSpc>
                <a:spcBef>
                  <a:spcPct val="0"/>
                </a:spcBef>
                <a:buClrTx/>
                <a:buSzTx/>
                <a:buFontTx/>
                <a:buNone/>
              </a:pPr>
              <a:t>15</a:t>
            </a:fld>
            <a:endParaRPr lang="zh-TW" altLang="en-US" sz="1600">
              <a:solidFill>
                <a:schemeClr val="tx1"/>
              </a:solidFill>
              <a:ea typeface="新細明體" charset="-120"/>
            </a:endParaRPr>
          </a:p>
        </p:txBody>
      </p:sp>
      <p:pic>
        <p:nvPicPr>
          <p:cNvPr id="34819" name="圖片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42988" y="1603375"/>
            <a:ext cx="6645275"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782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p:txBody>
          <a:bodyPr/>
          <a:lstStyle/>
          <a:p>
            <a:r>
              <a:rPr lang="zh-TW" altLang="en-US"/>
              <a:t>統合流程</a:t>
            </a:r>
          </a:p>
        </p:txBody>
      </p:sp>
      <p:sp>
        <p:nvSpPr>
          <p:cNvPr id="36867" name="內容版面配置區 2"/>
          <p:cNvSpPr>
            <a:spLocks noGrp="1"/>
          </p:cNvSpPr>
          <p:nvPr>
            <p:ph idx="1"/>
          </p:nvPr>
        </p:nvSpPr>
        <p:spPr/>
        <p:txBody>
          <a:bodyPr>
            <a:normAutofit fontScale="92500" lnSpcReduction="10000"/>
          </a:bodyPr>
          <a:lstStyle/>
          <a:p>
            <a:pPr marL="341313" indent="-341313" algn="l">
              <a:buFont typeface="Wingdings" pitchFamily="2" charset="2"/>
              <a:buBlip>
                <a:blip r:embed="rId3"/>
              </a:buBlip>
            </a:pPr>
            <a:r>
              <a:rPr lang="zh-TW" altLang="en-US" dirty="0"/>
              <a:t>統合流程強調反覆</a:t>
            </a:r>
            <a:r>
              <a:rPr lang="en-US" altLang="zh-TW" dirty="0"/>
              <a:t>(Iterative)</a:t>
            </a:r>
            <a:r>
              <a:rPr lang="zh-TW" altLang="en-US" dirty="0"/>
              <a:t>、遞增</a:t>
            </a:r>
            <a:r>
              <a:rPr lang="en-US" altLang="zh-TW" dirty="0"/>
              <a:t>(Incremental)</a:t>
            </a:r>
            <a:r>
              <a:rPr lang="zh-TW" altLang="en-US" dirty="0"/>
              <a:t>與演進</a:t>
            </a:r>
            <a:r>
              <a:rPr lang="en-US" altLang="zh-TW" dirty="0"/>
              <a:t>(Evolutionary)</a:t>
            </a:r>
            <a:r>
              <a:rPr lang="zh-TW" altLang="en-US" dirty="0"/>
              <a:t>。</a:t>
            </a:r>
            <a:endParaRPr lang="en-US" altLang="zh-TW" dirty="0"/>
          </a:p>
          <a:p>
            <a:pPr marL="741363" lvl="1" indent="-284163" algn="l">
              <a:buFont typeface="Wingdings" pitchFamily="2" charset="2"/>
              <a:buBlip>
                <a:blip r:embed="rId4"/>
              </a:buBlip>
            </a:pPr>
            <a:r>
              <a:rPr lang="zh-TW" altLang="en-US" sz="2000" dirty="0"/>
              <a:t>「反覆」表示系統分析、設計、實作、測試與整合是反覆不斷進行的；</a:t>
            </a:r>
            <a:endParaRPr lang="en-US" altLang="zh-TW" sz="2000" dirty="0"/>
          </a:p>
          <a:p>
            <a:pPr marL="741363" lvl="1" indent="-284163" algn="l">
              <a:buFont typeface="Wingdings" pitchFamily="2" charset="2"/>
              <a:buBlip>
                <a:blip r:embed="rId4"/>
              </a:buBlip>
            </a:pPr>
            <a:r>
              <a:rPr lang="zh-TW" altLang="en-US" sz="2000" dirty="0"/>
              <a:t>「遞增」表示系統的需求是逐步漸增，並非一開始就必須全部收集完整；</a:t>
            </a:r>
            <a:endParaRPr lang="en-US" altLang="zh-TW" sz="2000" dirty="0"/>
          </a:p>
          <a:p>
            <a:pPr marL="741363" lvl="1" indent="-284163" algn="l">
              <a:buFont typeface="Wingdings" pitchFamily="2" charset="2"/>
              <a:buBlip>
                <a:blip r:embed="rId4"/>
              </a:buBlip>
            </a:pPr>
            <a:r>
              <a:rPr lang="zh-TW" altLang="en-US" sz="2000" dirty="0"/>
              <a:t>「演進」表示系統在開發過程中是不斷的演進，而非僅在後期建置。</a:t>
            </a:r>
            <a:endParaRPr lang="en-US" altLang="zh-TW" sz="2000" dirty="0"/>
          </a:p>
          <a:p>
            <a:pPr marL="341313" indent="-341313" algn="l">
              <a:buFont typeface="Wingdings" pitchFamily="2" charset="2"/>
              <a:buBlip>
                <a:blip r:embed="rId3"/>
              </a:buBlip>
            </a:pPr>
            <a:r>
              <a:rPr lang="zh-TW" altLang="en-US" dirty="0"/>
              <a:t>統合流程之特色</a:t>
            </a:r>
            <a:endParaRPr lang="en-US" altLang="zh-TW" dirty="0"/>
          </a:p>
          <a:p>
            <a:pPr marL="741363" lvl="1" indent="-284163" algn="l">
              <a:buFont typeface="Wingdings" pitchFamily="2" charset="2"/>
              <a:buBlip>
                <a:blip r:embed="rId4"/>
              </a:buBlip>
            </a:pPr>
            <a:r>
              <a:rPr lang="zh-TW" altLang="en-US" sz="2000" dirty="0"/>
              <a:t>使用者案例導向</a:t>
            </a:r>
            <a:r>
              <a:rPr lang="en-US" altLang="zh-TW" sz="2000" dirty="0"/>
              <a:t>(Use Case Driven)</a:t>
            </a:r>
            <a:r>
              <a:rPr lang="zh-TW" altLang="en-US" sz="2000" dirty="0"/>
              <a:t>：強調使用者的價值，以使用者的觀點思考</a:t>
            </a:r>
            <a:r>
              <a:rPr lang="zh-TW" altLang="en-US" sz="2000" b="1" dirty="0"/>
              <a:t>使用者所想要的是什麼</a:t>
            </a:r>
            <a:r>
              <a:rPr lang="zh-TW" altLang="en-US" sz="2000" dirty="0"/>
              <a:t>、所需要的又是什麼，開發者在專案開發過程中將會不斷地檢視其設計是否符合使用者案例模型。</a:t>
            </a:r>
            <a:endParaRPr lang="en-US" altLang="zh-TW" sz="2000" dirty="0"/>
          </a:p>
          <a:p>
            <a:pPr marL="741363" lvl="1" indent="-284163" algn="l">
              <a:buFont typeface="Wingdings" pitchFamily="2" charset="2"/>
              <a:buBlip>
                <a:blip r:embed="rId4"/>
              </a:buBlip>
            </a:pPr>
            <a:r>
              <a:rPr lang="zh-TW" altLang="en-US" sz="2000" dirty="0"/>
              <a:t>以架構為中心</a:t>
            </a:r>
            <a:r>
              <a:rPr lang="en-US" altLang="zh-TW" sz="2000" dirty="0"/>
              <a:t>(Architecture-Centric)</a:t>
            </a:r>
            <a:r>
              <a:rPr lang="zh-TW" altLang="en-US" sz="2000" dirty="0"/>
              <a:t>：強調儘早建立一個以</a:t>
            </a:r>
            <a:r>
              <a:rPr lang="zh-TW" altLang="en-US" sz="2000" b="1" dirty="0"/>
              <a:t>元件為基礎</a:t>
            </a:r>
            <a:r>
              <a:rPr lang="zh-TW" altLang="en-US" sz="2000" dirty="0"/>
              <a:t>的架構</a:t>
            </a:r>
            <a:r>
              <a:rPr lang="en-US" altLang="zh-TW" sz="2000" dirty="0"/>
              <a:t>(Component-Based Architecture)</a:t>
            </a:r>
            <a:r>
              <a:rPr lang="zh-TW" altLang="en-US" sz="2000" dirty="0"/>
              <a:t>。統合流程強調如何使用目前現有元件建立系統的架構。</a:t>
            </a:r>
          </a:p>
        </p:txBody>
      </p:sp>
      <p:sp>
        <p:nvSpPr>
          <p:cNvPr id="3686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B9A8DA6C-C8CE-4B7D-8E5A-2E6BCB94D7C8}" type="slidenum">
              <a:rPr lang="zh-TW" altLang="en-US" sz="1600">
                <a:solidFill>
                  <a:schemeClr val="tx1"/>
                </a:solidFill>
                <a:ea typeface="新細明體" charset="-120"/>
              </a:rPr>
              <a:pPr>
                <a:lnSpc>
                  <a:spcPct val="100000"/>
                </a:lnSpc>
                <a:spcBef>
                  <a:spcPct val="0"/>
                </a:spcBef>
                <a:buClrTx/>
                <a:buSzTx/>
                <a:buFontTx/>
                <a:buNone/>
              </a:pPr>
              <a:t>16</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3569040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p:cNvSpPr>
          <p:nvPr>
            <p:ph type="title"/>
          </p:nvPr>
        </p:nvSpPr>
        <p:spPr/>
        <p:txBody>
          <a:bodyPr/>
          <a:lstStyle/>
          <a:p>
            <a:r>
              <a:rPr lang="zh-TW" altLang="en-US"/>
              <a:t>統合流程</a:t>
            </a:r>
          </a:p>
        </p:txBody>
      </p:sp>
      <p:sp>
        <p:nvSpPr>
          <p:cNvPr id="38915" name="內容版面配置區 2"/>
          <p:cNvSpPr>
            <a:spLocks noGrp="1"/>
          </p:cNvSpPr>
          <p:nvPr>
            <p:ph idx="1"/>
          </p:nvPr>
        </p:nvSpPr>
        <p:spPr/>
        <p:txBody>
          <a:bodyPr>
            <a:normAutofit fontScale="85000" lnSpcReduction="20000"/>
          </a:bodyPr>
          <a:lstStyle/>
          <a:p>
            <a:pPr marL="341313" indent="-341313" algn="l">
              <a:buFont typeface="Wingdings" pitchFamily="2" charset="2"/>
              <a:buBlip>
                <a:blip r:embed="rId3"/>
              </a:buBlip>
            </a:pPr>
            <a:r>
              <a:rPr lang="zh-TW" altLang="en-US" dirty="0"/>
              <a:t>統合流程以兩個面向來描述</a:t>
            </a:r>
            <a:endParaRPr lang="en-US" altLang="zh-TW" dirty="0"/>
          </a:p>
          <a:p>
            <a:pPr marL="741363" lvl="1" indent="-284163" algn="l">
              <a:buFont typeface="Wingdings" pitchFamily="2" charset="2"/>
              <a:buBlip>
                <a:blip r:embed="rId4"/>
              </a:buBlip>
            </a:pPr>
            <a:r>
              <a:rPr lang="zh-TW" altLang="en-US" sz="2000" dirty="0"/>
              <a:t>在橫軸方面，代表</a:t>
            </a:r>
            <a:r>
              <a:rPr lang="zh-TW" altLang="en-US" sz="2000" b="1" dirty="0"/>
              <a:t>時間</a:t>
            </a:r>
            <a:r>
              <a:rPr lang="zh-TW" altLang="en-US" sz="2000" dirty="0"/>
              <a:t>面向，分為四個階段。</a:t>
            </a:r>
            <a:endParaRPr lang="en-US" altLang="zh-TW" sz="2000" dirty="0"/>
          </a:p>
          <a:p>
            <a:pPr marL="741363" lvl="1" indent="-284163" algn="l">
              <a:buFont typeface="Wingdings" pitchFamily="2" charset="2"/>
              <a:buBlip>
                <a:blip r:embed="rId4"/>
              </a:buBlip>
            </a:pPr>
            <a:r>
              <a:rPr lang="zh-TW" altLang="en-US" sz="2000" dirty="0"/>
              <a:t>在縱向方面，代表</a:t>
            </a:r>
            <a:r>
              <a:rPr lang="zh-TW" altLang="en-US" sz="2000" b="1" dirty="0"/>
              <a:t>流程工作內容</a:t>
            </a:r>
            <a:r>
              <a:rPr lang="zh-TW" altLang="en-US" sz="2000" dirty="0"/>
              <a:t>面向，於核心流程工作可以分為六個工作流。</a:t>
            </a:r>
            <a:endParaRPr lang="en-US" altLang="zh-TW" sz="2000" dirty="0"/>
          </a:p>
          <a:p>
            <a:pPr marL="341313" indent="-341313" algn="l">
              <a:buFont typeface="Wingdings" pitchFamily="2" charset="2"/>
              <a:buBlip>
                <a:blip r:embed="rId3"/>
              </a:buBlip>
            </a:pPr>
            <a:r>
              <a:rPr lang="zh-TW" altLang="en-US" dirty="0"/>
              <a:t>此模型在時間面向分四個階段</a:t>
            </a:r>
            <a:endParaRPr lang="en-US" altLang="zh-TW" dirty="0"/>
          </a:p>
          <a:p>
            <a:pPr marL="741363" lvl="1" indent="-284163" algn="l">
              <a:buFont typeface="Wingdings" pitchFamily="2" charset="2"/>
              <a:buBlip>
                <a:blip r:embed="rId4"/>
              </a:buBlip>
            </a:pPr>
            <a:r>
              <a:rPr lang="zh-TW" altLang="en-US" dirty="0"/>
              <a:t>起始階段</a:t>
            </a:r>
            <a:endParaRPr lang="en-US" altLang="zh-TW" dirty="0"/>
          </a:p>
          <a:p>
            <a:pPr marL="1143000" lvl="2" indent="-228600" algn="l">
              <a:buFont typeface="Wingdings" pitchFamily="2" charset="2"/>
              <a:buBlip>
                <a:blip r:embed="rId5"/>
              </a:buBlip>
            </a:pPr>
            <a:r>
              <a:rPr lang="zh-TW" altLang="en-US" dirty="0"/>
              <a:t>計畫申請、風險評估、可行性分析、初步計畫執行時間、資源概估及專案規劃。</a:t>
            </a:r>
            <a:endParaRPr lang="en-US" altLang="zh-TW" dirty="0"/>
          </a:p>
          <a:p>
            <a:pPr marL="741363" lvl="1" indent="-284163" algn="l">
              <a:buFont typeface="Wingdings" pitchFamily="2" charset="2"/>
              <a:buBlip>
                <a:blip r:embed="rId4"/>
              </a:buBlip>
            </a:pPr>
            <a:r>
              <a:rPr lang="zh-TW" altLang="en-US" dirty="0"/>
              <a:t>細部展開階段</a:t>
            </a:r>
            <a:endParaRPr lang="en-US" altLang="zh-TW" dirty="0"/>
          </a:p>
          <a:p>
            <a:pPr marL="1143000" lvl="2" indent="-228600" algn="l">
              <a:buFont typeface="Wingdings" pitchFamily="2" charset="2"/>
              <a:buBlip>
                <a:blip r:embed="rId5"/>
              </a:buBlip>
            </a:pPr>
            <a:r>
              <a:rPr lang="zh-TW" altLang="en-US" dirty="0"/>
              <a:t>分析需求、了解問題領域、建立系統架構。</a:t>
            </a:r>
            <a:endParaRPr lang="en-US" altLang="zh-TW" dirty="0"/>
          </a:p>
          <a:p>
            <a:pPr marL="741363" lvl="1" indent="-284163" algn="l">
              <a:buFont typeface="Wingdings" pitchFamily="2" charset="2"/>
              <a:buBlip>
                <a:blip r:embed="rId4"/>
              </a:buBlip>
            </a:pPr>
            <a:r>
              <a:rPr lang="zh-TW" altLang="en-US" dirty="0"/>
              <a:t>建構階段</a:t>
            </a:r>
            <a:endParaRPr lang="en-US" altLang="zh-TW" dirty="0"/>
          </a:p>
          <a:p>
            <a:pPr marL="1143000" lvl="2" indent="-228600" algn="l">
              <a:buFont typeface="Wingdings" pitchFamily="2" charset="2"/>
              <a:buBlip>
                <a:blip r:embed="rId5"/>
              </a:buBlip>
            </a:pPr>
            <a:r>
              <a:rPr lang="zh-TW" altLang="en-US" dirty="0"/>
              <a:t>系統設計、系統實作、單位測試。</a:t>
            </a:r>
            <a:endParaRPr lang="en-US" altLang="zh-TW" dirty="0"/>
          </a:p>
          <a:p>
            <a:pPr marL="741363" lvl="1" indent="-284163" algn="l">
              <a:buFont typeface="Wingdings" pitchFamily="2" charset="2"/>
              <a:buBlip>
                <a:blip r:embed="rId4"/>
              </a:buBlip>
            </a:pPr>
            <a:r>
              <a:rPr lang="zh-TW" altLang="en-US" dirty="0"/>
              <a:t>移交階段</a:t>
            </a:r>
            <a:endParaRPr lang="en-US" altLang="zh-TW" dirty="0"/>
          </a:p>
          <a:p>
            <a:pPr marL="1143000" lvl="2" indent="-228600" algn="l">
              <a:buFont typeface="Wingdings" pitchFamily="2" charset="2"/>
              <a:buBlip>
                <a:blip r:embed="rId5"/>
              </a:buBlip>
            </a:pPr>
            <a:r>
              <a:rPr lang="zh-TW" altLang="en-US" dirty="0"/>
              <a:t>移機測試、移機安裝、文件製作。</a:t>
            </a:r>
            <a:endParaRPr lang="en-US" altLang="zh-TW" dirty="0"/>
          </a:p>
          <a:p>
            <a:pPr marL="341313" indent="-341313" algn="l">
              <a:buFont typeface="Wingdings" pitchFamily="2" charset="2"/>
              <a:buBlip>
                <a:blip r:embed="rId3"/>
              </a:buBlip>
            </a:pPr>
            <a:endParaRPr lang="zh-TW" altLang="en-US" dirty="0"/>
          </a:p>
        </p:txBody>
      </p:sp>
      <p:sp>
        <p:nvSpPr>
          <p:cNvPr id="3891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EF28FA19-844A-4FC5-9097-8DFEE4AED0F7}" type="slidenum">
              <a:rPr lang="zh-TW" altLang="en-US" sz="1600">
                <a:solidFill>
                  <a:schemeClr val="tx1"/>
                </a:solidFill>
                <a:ea typeface="新細明體" charset="-120"/>
              </a:rPr>
              <a:pPr>
                <a:lnSpc>
                  <a:spcPct val="100000"/>
                </a:lnSpc>
                <a:spcBef>
                  <a:spcPct val="0"/>
                </a:spcBef>
                <a:buClrTx/>
                <a:buSzTx/>
                <a:buFontTx/>
                <a:buNone/>
              </a:pPr>
              <a:t>17</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260623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p:cNvSpPr>
            <a:spLocks noGrp="1"/>
          </p:cNvSpPr>
          <p:nvPr>
            <p:ph type="title"/>
          </p:nvPr>
        </p:nvSpPr>
        <p:spPr>
          <a:xfrm>
            <a:off x="1285875" y="150813"/>
            <a:ext cx="6865938" cy="1219200"/>
          </a:xfrm>
        </p:spPr>
        <p:txBody>
          <a:bodyPr/>
          <a:lstStyle/>
          <a:p>
            <a:r>
              <a:rPr lang="zh-TW" altLang="en-US"/>
              <a:t>統合流程</a:t>
            </a:r>
          </a:p>
        </p:txBody>
      </p:sp>
      <p:sp>
        <p:nvSpPr>
          <p:cNvPr id="40963" name="內容版面配置區 2"/>
          <p:cNvSpPr>
            <a:spLocks noGrp="1"/>
          </p:cNvSpPr>
          <p:nvPr>
            <p:ph idx="1"/>
          </p:nvPr>
        </p:nvSpPr>
        <p:spPr>
          <a:xfrm>
            <a:off x="381000" y="1525588"/>
            <a:ext cx="8513763" cy="4711700"/>
          </a:xfrm>
        </p:spPr>
        <p:txBody>
          <a:bodyPr/>
          <a:lstStyle/>
          <a:p>
            <a:pPr marL="341313" indent="-341313" algn="l">
              <a:buFont typeface="Wingdings" pitchFamily="2" charset="2"/>
              <a:buBlip>
                <a:blip r:embed="rId3"/>
              </a:buBlip>
            </a:pPr>
            <a:r>
              <a:rPr lang="zh-TW" altLang="en-US"/>
              <a:t>統合流程在時間面的四個階段</a:t>
            </a:r>
            <a:endParaRPr lang="en-US" altLang="zh-TW"/>
          </a:p>
        </p:txBody>
      </p:sp>
      <p:pic>
        <p:nvPicPr>
          <p:cNvPr id="40964" name="圖片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63" y="2565400"/>
            <a:ext cx="8783637"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875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標題 1"/>
          <p:cNvSpPr>
            <a:spLocks noGrp="1"/>
          </p:cNvSpPr>
          <p:nvPr>
            <p:ph type="title"/>
          </p:nvPr>
        </p:nvSpPr>
        <p:spPr/>
        <p:txBody>
          <a:bodyPr/>
          <a:lstStyle/>
          <a:p>
            <a:r>
              <a:rPr lang="zh-TW" altLang="en-US"/>
              <a:t>統合流程</a:t>
            </a:r>
          </a:p>
        </p:txBody>
      </p:sp>
      <p:sp>
        <p:nvSpPr>
          <p:cNvPr id="43011" name="內容版面配置區 2"/>
          <p:cNvSpPr>
            <a:spLocks noGrp="1"/>
          </p:cNvSpPr>
          <p:nvPr>
            <p:ph idx="1"/>
          </p:nvPr>
        </p:nvSpPr>
        <p:spPr/>
        <p:txBody>
          <a:bodyPr>
            <a:normAutofit fontScale="92500" lnSpcReduction="20000"/>
          </a:bodyPr>
          <a:lstStyle/>
          <a:p>
            <a:pPr marL="341313" indent="-341313" algn="l">
              <a:buFont typeface="Wingdings" pitchFamily="2" charset="2"/>
              <a:buBlip>
                <a:blip r:embed="rId3"/>
              </a:buBlip>
            </a:pPr>
            <a:r>
              <a:rPr lang="zh-TW" altLang="en-US" dirty="0"/>
              <a:t>此模型在內容面向之核心流程工作分六個工作流</a:t>
            </a:r>
            <a:endParaRPr lang="en-US" altLang="zh-TW" dirty="0"/>
          </a:p>
          <a:p>
            <a:pPr marL="741363" lvl="1" indent="-284163" algn="l">
              <a:buFont typeface="Wingdings" pitchFamily="2" charset="2"/>
              <a:buBlip>
                <a:blip r:embed="rId4"/>
              </a:buBlip>
            </a:pPr>
            <a:r>
              <a:rPr lang="zh-TW" altLang="en-US" dirty="0"/>
              <a:t>企業模組工作流</a:t>
            </a:r>
            <a:endParaRPr lang="en-US" altLang="zh-TW" dirty="0"/>
          </a:p>
          <a:p>
            <a:pPr marL="1143000" lvl="2" indent="-228600" algn="l">
              <a:buFont typeface="Wingdings" pitchFamily="2" charset="2"/>
              <a:buBlip>
                <a:blip r:embed="rId5"/>
              </a:buBlip>
            </a:pPr>
            <a:r>
              <a:rPr lang="zh-TW" altLang="en-US" dirty="0"/>
              <a:t>企業模組工作流的主要目的是透過此流程活動的進行，讓系統開發端能深入</a:t>
            </a:r>
            <a:r>
              <a:rPr lang="zh-TW" altLang="en-US" b="1" dirty="0"/>
              <a:t>了解企業內部相關的專業領域知識及相關專業用語</a:t>
            </a:r>
            <a:r>
              <a:rPr lang="zh-TW" altLang="en-US" dirty="0"/>
              <a:t>，並為開發端、需求端與使用端建立溝通管道。開發端會嘗試著了解組織的願景、企業電腦化的動機，並分析可能遇到的困難。</a:t>
            </a:r>
            <a:endParaRPr lang="en-US" altLang="zh-TW" dirty="0"/>
          </a:p>
          <a:p>
            <a:pPr marL="741363" lvl="1" indent="-284163" algn="l">
              <a:buFont typeface="Wingdings" pitchFamily="2" charset="2"/>
              <a:buBlip>
                <a:blip r:embed="rId4"/>
              </a:buBlip>
            </a:pPr>
            <a:r>
              <a:rPr lang="zh-TW" altLang="en-US" dirty="0"/>
              <a:t>需求工作流</a:t>
            </a:r>
            <a:endParaRPr lang="en-US" altLang="zh-TW" dirty="0"/>
          </a:p>
          <a:p>
            <a:pPr marL="1143000" lvl="2" indent="-228600" algn="l">
              <a:buFont typeface="Wingdings" pitchFamily="2" charset="2"/>
              <a:buBlip>
                <a:blip r:embed="rId5"/>
              </a:buBlip>
            </a:pPr>
            <a:r>
              <a:rPr lang="zh-TW" altLang="en-US" dirty="0"/>
              <a:t>需求工作流的主要目的是讓系統開發端透過此流程活動的進行，以便於了解及確認該系統所需提供的</a:t>
            </a:r>
            <a:r>
              <a:rPr lang="zh-TW" altLang="en-US" b="1" dirty="0"/>
              <a:t>功能</a:t>
            </a:r>
            <a:r>
              <a:rPr lang="zh-TW" altLang="en-US" dirty="0"/>
              <a:t>。為獲得明確且切實的需求，分析師必須訪談客戶與未來該系統建置完成後的相關使用人員，然後整理並記錄於組織所收集到的系統需求文件，並進一步與客戶確認。</a:t>
            </a:r>
            <a:endParaRPr lang="en-US" altLang="zh-TW" dirty="0"/>
          </a:p>
          <a:p>
            <a:pPr marL="341313" indent="-341313" algn="l">
              <a:buFont typeface="Wingdings" pitchFamily="2" charset="2"/>
              <a:buBlip>
                <a:blip r:embed="rId3"/>
              </a:buBlip>
            </a:pPr>
            <a:endParaRPr lang="zh-TW" altLang="en-US" dirty="0"/>
          </a:p>
        </p:txBody>
      </p:sp>
      <p:sp>
        <p:nvSpPr>
          <p:cNvPr id="4301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24E52071-EA16-4A4D-87B8-16850A55B687}" type="slidenum">
              <a:rPr lang="zh-TW" altLang="en-US" sz="1600">
                <a:solidFill>
                  <a:schemeClr val="tx1"/>
                </a:solidFill>
                <a:ea typeface="新細明體" charset="-120"/>
              </a:rPr>
              <a:pPr>
                <a:lnSpc>
                  <a:spcPct val="100000"/>
                </a:lnSpc>
                <a:spcBef>
                  <a:spcPct val="0"/>
                </a:spcBef>
                <a:buClrTx/>
                <a:buSzTx/>
                <a:buFontTx/>
                <a:buNone/>
              </a:pPr>
              <a:t>19</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47896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2"/>
          <p:cNvSpPr>
            <a:spLocks noGrp="1"/>
          </p:cNvSpPr>
          <p:nvPr>
            <p:ph type="title"/>
          </p:nvPr>
        </p:nvSpPr>
        <p:spPr/>
        <p:txBody>
          <a:bodyPr/>
          <a:lstStyle/>
          <a:p>
            <a:r>
              <a:rPr lang="zh-TW" altLang="en-US" dirty="0"/>
              <a:t>大綱</a:t>
            </a:r>
          </a:p>
        </p:txBody>
      </p:sp>
      <p:sp>
        <p:nvSpPr>
          <p:cNvPr id="8195" name="內容版面配置區 3"/>
          <p:cNvSpPr>
            <a:spLocks noGrp="1"/>
          </p:cNvSpPr>
          <p:nvPr>
            <p:ph idx="1"/>
          </p:nvPr>
        </p:nvSpPr>
        <p:spPr/>
        <p:txBody>
          <a:bodyPr/>
          <a:lstStyle/>
          <a:p>
            <a:pPr marL="341313" indent="-341313" algn="l">
              <a:buFont typeface="Wingdings" pitchFamily="2" charset="2"/>
              <a:buBlip>
                <a:blip r:embed="rId3"/>
              </a:buBlip>
            </a:pPr>
            <a:r>
              <a:rPr lang="zh-TW" altLang="en-US" dirty="0"/>
              <a:t>軟體危機</a:t>
            </a:r>
            <a:endParaRPr lang="en-US" altLang="zh-TW" dirty="0"/>
          </a:p>
          <a:p>
            <a:pPr marL="341313" indent="-341313" algn="l">
              <a:buFont typeface="Wingdings" pitchFamily="2" charset="2"/>
              <a:buBlip>
                <a:blip r:embed="rId3"/>
              </a:buBlip>
            </a:pPr>
            <a:r>
              <a:rPr lang="zh-TW" altLang="en-US" dirty="0"/>
              <a:t>基本的軟體開發活動</a:t>
            </a:r>
            <a:endParaRPr lang="en-US" altLang="zh-TW" dirty="0"/>
          </a:p>
          <a:p>
            <a:pPr marL="341313" indent="-341313" algn="l">
              <a:buFont typeface="Wingdings" pitchFamily="2" charset="2"/>
              <a:buBlip>
                <a:blip r:embed="rId3"/>
              </a:buBlip>
            </a:pPr>
            <a:r>
              <a:rPr lang="zh-TW" altLang="en-US" dirty="0"/>
              <a:t>軟體流程模型</a:t>
            </a:r>
            <a:endParaRPr lang="en-US" altLang="zh-TW" dirty="0"/>
          </a:p>
        </p:txBody>
      </p:sp>
      <p:sp>
        <p:nvSpPr>
          <p:cNvPr id="819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137D3F6B-0E1D-4CF2-A088-7974109D0E98}" type="slidenum">
              <a:rPr lang="zh-TW" altLang="en-US" sz="1600">
                <a:solidFill>
                  <a:schemeClr val="tx1"/>
                </a:solidFill>
                <a:ea typeface="新細明體" charset="-120"/>
              </a:rPr>
              <a:pPr>
                <a:lnSpc>
                  <a:spcPct val="100000"/>
                </a:lnSpc>
                <a:spcBef>
                  <a:spcPct val="0"/>
                </a:spcBef>
                <a:buClrTx/>
                <a:buSzTx/>
                <a:buFontTx/>
                <a:buNone/>
              </a:pPr>
              <a:t>2</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3064680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p:cNvSpPr>
            <a:spLocks noGrp="1"/>
          </p:cNvSpPr>
          <p:nvPr>
            <p:ph type="title"/>
          </p:nvPr>
        </p:nvSpPr>
        <p:spPr/>
        <p:txBody>
          <a:bodyPr/>
          <a:lstStyle/>
          <a:p>
            <a:r>
              <a:rPr lang="zh-TW" altLang="en-US"/>
              <a:t>統合流程</a:t>
            </a:r>
          </a:p>
        </p:txBody>
      </p:sp>
      <p:sp>
        <p:nvSpPr>
          <p:cNvPr id="45059" name="內容版面配置區 2"/>
          <p:cNvSpPr>
            <a:spLocks noGrp="1"/>
          </p:cNvSpPr>
          <p:nvPr>
            <p:ph idx="1"/>
          </p:nvPr>
        </p:nvSpPr>
        <p:spPr/>
        <p:txBody>
          <a:bodyPr>
            <a:normAutofit fontScale="92500" lnSpcReduction="10000"/>
          </a:bodyPr>
          <a:lstStyle/>
          <a:p>
            <a:pPr marL="741363" lvl="1" indent="-284163" algn="l">
              <a:buFont typeface="Wingdings" pitchFamily="2" charset="2"/>
              <a:buBlip>
                <a:blip r:embed="rId3"/>
              </a:buBlip>
            </a:pPr>
            <a:r>
              <a:rPr lang="zh-TW" altLang="en-US"/>
              <a:t>分析與設計工作流</a:t>
            </a:r>
            <a:endParaRPr lang="en-US" altLang="zh-TW"/>
          </a:p>
          <a:p>
            <a:pPr marL="1143000" lvl="2" indent="-228600" algn="l">
              <a:buFont typeface="Wingdings" pitchFamily="2" charset="2"/>
              <a:buBlip>
                <a:blip r:embed="rId4"/>
              </a:buBlip>
            </a:pPr>
            <a:r>
              <a:rPr lang="zh-TW" altLang="en-US"/>
              <a:t>分析與設計工作流的目的是系統開發人員將客戶端所認可的需求內容，轉換成真正可以部署執行之完整系統前的準備工作，以系統開發者的觀點，對所要開發的系統加以分析及設計，產生各個設計模組以實踐需求。所產生的設計模組將做為下階段實作的依據。</a:t>
            </a:r>
            <a:endParaRPr lang="en-US" altLang="zh-TW"/>
          </a:p>
          <a:p>
            <a:pPr marL="741363" lvl="1" indent="-284163" algn="l">
              <a:buFont typeface="Wingdings" pitchFamily="2" charset="2"/>
              <a:buBlip>
                <a:blip r:embed="rId3"/>
              </a:buBlip>
            </a:pPr>
            <a:r>
              <a:rPr lang="zh-TW" altLang="en-US"/>
              <a:t>實作工作流</a:t>
            </a:r>
            <a:endParaRPr lang="en-US" altLang="zh-TW"/>
          </a:p>
          <a:p>
            <a:pPr marL="1143000" lvl="2" indent="-228600" algn="l">
              <a:buFont typeface="Wingdings" pitchFamily="2" charset="2"/>
              <a:buBlip>
                <a:blip r:embed="rId4"/>
              </a:buBlip>
            </a:pPr>
            <a:r>
              <a:rPr lang="zh-TW" altLang="en-US"/>
              <a:t>實作工作流的目的是將系統設計模組轉換為可以執行的程式碼。通常包含對單元模組（例如，某個函數或類別的單元）進行測試。由於統合流程強調「反覆性」，系統實作活動在先前的回合就會進行，如此可及早發現可能的設計錯誤，某些不可行的技術方案也可以及早發現並適時調整。</a:t>
            </a:r>
            <a:endParaRPr lang="en-US" altLang="zh-TW"/>
          </a:p>
        </p:txBody>
      </p:sp>
      <p:sp>
        <p:nvSpPr>
          <p:cNvPr id="4506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5"/>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3"/>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4"/>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8FF5085A-8F6A-4898-B9E1-816B3F955158}" type="slidenum">
              <a:rPr lang="zh-TW" altLang="en-US" sz="1600">
                <a:solidFill>
                  <a:schemeClr val="tx1"/>
                </a:solidFill>
                <a:ea typeface="新細明體" charset="-120"/>
              </a:rPr>
              <a:pPr>
                <a:lnSpc>
                  <a:spcPct val="100000"/>
                </a:lnSpc>
                <a:spcBef>
                  <a:spcPct val="0"/>
                </a:spcBef>
                <a:buClrTx/>
                <a:buSzTx/>
                <a:buFontTx/>
                <a:buNone/>
              </a:pPr>
              <a:t>20</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932540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p:cNvSpPr>
            <a:spLocks noGrp="1"/>
          </p:cNvSpPr>
          <p:nvPr>
            <p:ph type="title"/>
          </p:nvPr>
        </p:nvSpPr>
        <p:spPr/>
        <p:txBody>
          <a:bodyPr/>
          <a:lstStyle/>
          <a:p>
            <a:r>
              <a:rPr lang="zh-TW" altLang="en-US"/>
              <a:t>統合流程</a:t>
            </a:r>
          </a:p>
        </p:txBody>
      </p:sp>
      <p:sp>
        <p:nvSpPr>
          <p:cNvPr id="47107" name="內容版面配置區 2"/>
          <p:cNvSpPr>
            <a:spLocks noGrp="1"/>
          </p:cNvSpPr>
          <p:nvPr>
            <p:ph idx="1"/>
          </p:nvPr>
        </p:nvSpPr>
        <p:spPr/>
        <p:txBody>
          <a:bodyPr>
            <a:normAutofit lnSpcReduction="10000"/>
          </a:bodyPr>
          <a:lstStyle/>
          <a:p>
            <a:pPr marL="741363" lvl="1" indent="-284163" algn="l">
              <a:buFont typeface="Wingdings" pitchFamily="2" charset="2"/>
              <a:buBlip>
                <a:blip r:embed="rId3"/>
              </a:buBlip>
            </a:pPr>
            <a:r>
              <a:rPr lang="zh-TW" altLang="en-US"/>
              <a:t>測試工作流</a:t>
            </a:r>
            <a:endParaRPr lang="en-US" altLang="zh-TW"/>
          </a:p>
          <a:p>
            <a:pPr marL="1143000" lvl="2" indent="-228600" algn="l">
              <a:buFont typeface="Wingdings" pitchFamily="2" charset="2"/>
              <a:buBlip>
                <a:blip r:embed="rId4"/>
              </a:buBlip>
            </a:pPr>
            <a:r>
              <a:rPr lang="zh-TW" altLang="en-US"/>
              <a:t>測試工作流的主要目的在確認每個單元可以正確地整合，特別是要確認單元之間的介面是相容的，可以相互銜接溝通。測試也包含需求測試，檢驗實作出的產品是否符合需求規格所訂之內容。由於統合流程是採用反覆的方式，測試在先前的回合就會進行，亦具有可以及早發現缺失</a:t>
            </a:r>
            <a:r>
              <a:rPr lang="en-US" altLang="zh-TW"/>
              <a:t>(Defects) </a:t>
            </a:r>
            <a:r>
              <a:rPr lang="zh-TW" altLang="en-US"/>
              <a:t>的優勢。</a:t>
            </a:r>
          </a:p>
          <a:p>
            <a:pPr marL="741363" lvl="1" indent="-284163" algn="l">
              <a:buFont typeface="Wingdings" pitchFamily="2" charset="2"/>
              <a:buBlip>
                <a:blip r:embed="rId3"/>
              </a:buBlip>
            </a:pPr>
            <a:r>
              <a:rPr lang="zh-TW" altLang="en-US"/>
              <a:t>部署工作流</a:t>
            </a:r>
            <a:endParaRPr lang="en-US" altLang="zh-TW"/>
          </a:p>
          <a:p>
            <a:pPr marL="1143000" lvl="2" indent="-228600" algn="l">
              <a:buFont typeface="Wingdings" pitchFamily="2" charset="2"/>
              <a:buBlip>
                <a:blip r:embed="rId4"/>
              </a:buBlip>
            </a:pPr>
            <a:r>
              <a:rPr lang="zh-TW" altLang="en-US"/>
              <a:t>此活動的目的是釋出</a:t>
            </a:r>
            <a:r>
              <a:rPr lang="en-US" altLang="zh-TW"/>
              <a:t>(Release) </a:t>
            </a:r>
            <a:r>
              <a:rPr lang="zh-TW" altLang="en-US"/>
              <a:t>可以提供使用者安裝部署並且執行的版本。大部分的部署活動都會在移交階段進行，但先前回合會進行部分的部署準備，例如，準備軟硬體設備、系統的資源配置等。</a:t>
            </a:r>
          </a:p>
        </p:txBody>
      </p:sp>
      <p:sp>
        <p:nvSpPr>
          <p:cNvPr id="4710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5"/>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3"/>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4"/>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1A9D46F3-1752-41E2-B5DA-B225554389F3}" type="slidenum">
              <a:rPr lang="zh-TW" altLang="en-US" sz="1600">
                <a:solidFill>
                  <a:schemeClr val="tx1"/>
                </a:solidFill>
                <a:ea typeface="新細明體" charset="-120"/>
              </a:rPr>
              <a:pPr>
                <a:lnSpc>
                  <a:spcPct val="100000"/>
                </a:lnSpc>
                <a:spcBef>
                  <a:spcPct val="0"/>
                </a:spcBef>
                <a:buClrTx/>
                <a:buSzTx/>
                <a:buFontTx/>
                <a:buNone/>
              </a:pPr>
              <a:t>21</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3006365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p:cNvSpPr>
            <a:spLocks noGrp="1"/>
          </p:cNvSpPr>
          <p:nvPr>
            <p:ph type="title"/>
          </p:nvPr>
        </p:nvSpPr>
        <p:spPr>
          <a:xfrm>
            <a:off x="1285875" y="150813"/>
            <a:ext cx="6865938" cy="1219200"/>
          </a:xfrm>
        </p:spPr>
        <p:txBody>
          <a:bodyPr/>
          <a:lstStyle/>
          <a:p>
            <a:r>
              <a:rPr lang="zh-TW" altLang="en-US"/>
              <a:t>統合流程</a:t>
            </a:r>
          </a:p>
        </p:txBody>
      </p:sp>
      <p:sp>
        <p:nvSpPr>
          <p:cNvPr id="49155" name="內容版面配置區 4"/>
          <p:cNvSpPr>
            <a:spLocks noGrp="1"/>
          </p:cNvSpPr>
          <p:nvPr>
            <p:ph idx="1"/>
          </p:nvPr>
        </p:nvSpPr>
        <p:spPr>
          <a:xfrm>
            <a:off x="381000" y="1447800"/>
            <a:ext cx="8513763" cy="4711700"/>
          </a:xfrm>
        </p:spPr>
        <p:txBody>
          <a:bodyPr/>
          <a:lstStyle/>
          <a:p>
            <a:pPr marL="341313" indent="-341313" algn="l">
              <a:buFont typeface="Wingdings" pitchFamily="2" charset="2"/>
              <a:buBlip>
                <a:blip r:embed="rId3"/>
              </a:buBlip>
            </a:pPr>
            <a:r>
              <a:rPr lang="zh-TW" altLang="en-US"/>
              <a:t>統合流程開發時程規劃範例</a:t>
            </a:r>
          </a:p>
          <a:p>
            <a:pPr marL="341313" indent="-341313" algn="l">
              <a:buFont typeface="Wingdings" pitchFamily="2" charset="2"/>
              <a:buBlip>
                <a:blip r:embed="rId3"/>
              </a:buBlip>
            </a:pPr>
            <a:endParaRPr lang="zh-TW" altLang="en-US"/>
          </a:p>
        </p:txBody>
      </p:sp>
      <p:graphicFrame>
        <p:nvGraphicFramePr>
          <p:cNvPr id="4" name="表格 3"/>
          <p:cNvGraphicFramePr>
            <a:graphicFrameLocks noGrp="1"/>
          </p:cNvGraphicFramePr>
          <p:nvPr>
            <p:extLst>
              <p:ext uri="{D42A27DB-BD31-4B8C-83A1-F6EECF244321}">
                <p14:modId xmlns:p14="http://schemas.microsoft.com/office/powerpoint/2010/main" val="2119225597"/>
              </p:ext>
            </p:extLst>
          </p:nvPr>
        </p:nvGraphicFramePr>
        <p:xfrm>
          <a:off x="785813" y="2019458"/>
          <a:ext cx="7215187" cy="4433878"/>
        </p:xfrm>
        <a:graphic>
          <a:graphicData uri="http://schemas.openxmlformats.org/drawingml/2006/table">
            <a:tbl>
              <a:tblPr/>
              <a:tblGrid>
                <a:gridCol w="1927225">
                  <a:extLst>
                    <a:ext uri="{9D8B030D-6E8A-4147-A177-3AD203B41FA5}">
                      <a16:colId xmlns:a16="http://schemas.microsoft.com/office/drawing/2014/main" val="20000"/>
                    </a:ext>
                  </a:extLst>
                </a:gridCol>
                <a:gridCol w="39528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3">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gridCol w="444500">
                  <a:extLst>
                    <a:ext uri="{9D8B030D-6E8A-4147-A177-3AD203B41FA5}">
                      <a16:colId xmlns:a16="http://schemas.microsoft.com/office/drawing/2014/main" val="20006"/>
                    </a:ext>
                  </a:extLst>
                </a:gridCol>
                <a:gridCol w="444500">
                  <a:extLst>
                    <a:ext uri="{9D8B030D-6E8A-4147-A177-3AD203B41FA5}">
                      <a16:colId xmlns:a16="http://schemas.microsoft.com/office/drawing/2014/main" val="20007"/>
                    </a:ext>
                  </a:extLst>
                </a:gridCol>
                <a:gridCol w="444500">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47675">
                  <a:extLst>
                    <a:ext uri="{9D8B030D-6E8A-4147-A177-3AD203B41FA5}">
                      <a16:colId xmlns:a16="http://schemas.microsoft.com/office/drawing/2014/main" val="20010"/>
                    </a:ext>
                  </a:extLst>
                </a:gridCol>
                <a:gridCol w="444500">
                  <a:extLst>
                    <a:ext uri="{9D8B030D-6E8A-4147-A177-3AD203B41FA5}">
                      <a16:colId xmlns:a16="http://schemas.microsoft.com/office/drawing/2014/main" val="20011"/>
                    </a:ext>
                  </a:extLst>
                </a:gridCol>
                <a:gridCol w="446087">
                  <a:extLst>
                    <a:ext uri="{9D8B030D-6E8A-4147-A177-3AD203B41FA5}">
                      <a16:colId xmlns:a16="http://schemas.microsoft.com/office/drawing/2014/main" val="20012"/>
                    </a:ext>
                  </a:extLst>
                </a:gridCol>
              </a:tblGrid>
              <a:tr h="2333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dirty="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3</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4</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5</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6</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7</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8</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9</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10</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11</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12</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回合一╱企業模組</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dirty="0">
                          <a:ln>
                            <a:noFill/>
                          </a:ln>
                          <a:solidFill>
                            <a:schemeClr val="tx1"/>
                          </a:solidFill>
                          <a:effectLst/>
                          <a:latin typeface="Times New Roman" pitchFamily="18" charset="0"/>
                          <a:ea typeface="標楷體" pitchFamily="65" charset="-120"/>
                          <a:cs typeface="Times New Roman" pitchFamily="18" charset="0"/>
                        </a:rPr>
                        <a:t>回合一╱需求擷取</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回合一╱分析設計</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回合一╱實作</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回合一╱測試</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回合一╱部署</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2d</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回合二╱企業模組</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回合二╱需求擷取</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回合二╱分析設計</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回合二╱實作</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回合二╱測試</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3w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回合二╱部署</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回合三╱企業模組</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2d</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回合三╱需求擷取</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.5w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回合三╱分析設計</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.5w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回合三╱實作</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3w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回合三╱測試</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333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回合三╱部署</a:t>
                      </a: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dirty="0">
                        <a:ln>
                          <a:noFill/>
                        </a:ln>
                        <a:solidFill>
                          <a:schemeClr val="tx1"/>
                        </a:solidFill>
                        <a:effectLst/>
                        <a:latin typeface="Times New Roman" pitchFamily="18" charset="0"/>
                        <a:ea typeface="標楷體" pitchFamily="65" charset="-120"/>
                        <a:cs typeface="Times New Roman" pitchFamily="18" charset="0"/>
                      </a:endParaRPr>
                    </a:p>
                  </a:txBody>
                  <a:tcPr marL="66790" marR="6679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49039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標題 1"/>
          <p:cNvSpPr>
            <a:spLocks noGrp="1"/>
          </p:cNvSpPr>
          <p:nvPr>
            <p:ph type="title"/>
          </p:nvPr>
        </p:nvSpPr>
        <p:spPr>
          <a:xfrm>
            <a:off x="1285875" y="150813"/>
            <a:ext cx="6865938" cy="1219200"/>
          </a:xfrm>
        </p:spPr>
        <p:txBody>
          <a:bodyPr/>
          <a:lstStyle/>
          <a:p>
            <a:r>
              <a:rPr lang="zh-TW" altLang="en-US"/>
              <a:t>統合流程</a:t>
            </a:r>
          </a:p>
        </p:txBody>
      </p:sp>
      <p:sp>
        <p:nvSpPr>
          <p:cNvPr id="51203" name="內容版面配置區 2"/>
          <p:cNvSpPr>
            <a:spLocks noGrp="1"/>
          </p:cNvSpPr>
          <p:nvPr>
            <p:ph idx="1"/>
          </p:nvPr>
        </p:nvSpPr>
        <p:spPr>
          <a:xfrm>
            <a:off x="381000" y="1525588"/>
            <a:ext cx="8513763" cy="4711700"/>
          </a:xfrm>
        </p:spPr>
        <p:txBody>
          <a:bodyPr/>
          <a:lstStyle/>
          <a:p>
            <a:pPr marL="341313" indent="-341313" algn="l">
              <a:buFont typeface="Wingdings" pitchFamily="2" charset="2"/>
              <a:buBlip>
                <a:blip r:embed="rId3"/>
              </a:buBlip>
            </a:pPr>
            <a:r>
              <a:rPr lang="zh-TW" altLang="en-US"/>
              <a:t>統合流程開發方式的優點有：</a:t>
            </a:r>
            <a:endParaRPr lang="en-US" altLang="zh-TW"/>
          </a:p>
          <a:p>
            <a:pPr marL="741363" lvl="1" indent="-284163" algn="l">
              <a:buFont typeface="Wingdings" pitchFamily="2" charset="2"/>
              <a:buBlip>
                <a:blip r:embed="rId4"/>
              </a:buBlip>
            </a:pPr>
            <a:r>
              <a:rPr lang="zh-TW" altLang="en-US" sz="2000"/>
              <a:t>具瀑布式開發方式之優點，進而因強調反覆、遞增與演進的開發方式，能儘早建立一個以元件為基礎的架構。</a:t>
            </a:r>
            <a:endParaRPr lang="en-US" altLang="zh-TW" sz="2000"/>
          </a:p>
          <a:p>
            <a:pPr marL="741363" lvl="1" indent="-284163" algn="l">
              <a:buFont typeface="Wingdings" pitchFamily="2" charset="2"/>
              <a:buBlip>
                <a:blip r:embed="rId4"/>
              </a:buBlip>
            </a:pPr>
            <a:r>
              <a:rPr lang="zh-TW" altLang="en-US" sz="2000"/>
              <a:t>以使用者的觀點思考使用者所想要的是什麼、所需要的又是什麼，藉由反覆的系統展示與架構檢視，確定設計者與客戶對系統的共識，便能減少客戶與所開發系統之間的落差。</a:t>
            </a:r>
            <a:endParaRPr lang="en-US" altLang="zh-TW" sz="2000"/>
          </a:p>
        </p:txBody>
      </p:sp>
    </p:spTree>
    <p:extLst>
      <p:ext uri="{BB962C8B-B14F-4D97-AF65-F5344CB8AC3E}">
        <p14:creationId xmlns:p14="http://schemas.microsoft.com/office/powerpoint/2010/main" val="1892386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1"/>
          <p:cNvSpPr>
            <a:spLocks noGrp="1"/>
          </p:cNvSpPr>
          <p:nvPr>
            <p:ph type="title"/>
          </p:nvPr>
        </p:nvSpPr>
        <p:spPr/>
        <p:txBody>
          <a:bodyPr/>
          <a:lstStyle/>
          <a:p>
            <a:r>
              <a:rPr lang="zh-TW" altLang="en-US"/>
              <a:t>極限製程</a:t>
            </a:r>
          </a:p>
        </p:txBody>
      </p:sp>
      <p:sp>
        <p:nvSpPr>
          <p:cNvPr id="5325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26971D57-9446-46E6-B1E8-5EC24C608138}" type="slidenum">
              <a:rPr lang="zh-TW" altLang="en-US" sz="1600">
                <a:solidFill>
                  <a:schemeClr val="tx1"/>
                </a:solidFill>
                <a:ea typeface="新細明體" charset="-120"/>
              </a:rPr>
              <a:pPr>
                <a:lnSpc>
                  <a:spcPct val="100000"/>
                </a:lnSpc>
                <a:spcBef>
                  <a:spcPct val="0"/>
                </a:spcBef>
                <a:buClrTx/>
                <a:buSzTx/>
                <a:buFontTx/>
                <a:buNone/>
              </a:pPr>
              <a:t>24</a:t>
            </a:fld>
            <a:endParaRPr lang="zh-TW" altLang="en-US" sz="1600">
              <a:solidFill>
                <a:schemeClr val="tx1"/>
              </a:solidFill>
              <a:ea typeface="新細明體" charset="-120"/>
            </a:endParaRPr>
          </a:p>
        </p:txBody>
      </p:sp>
      <p:pic>
        <p:nvPicPr>
          <p:cNvPr id="53251"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1188" y="2565400"/>
            <a:ext cx="8048625"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9453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p:cNvSpPr>
            <a:spLocks noGrp="1"/>
          </p:cNvSpPr>
          <p:nvPr>
            <p:ph type="title"/>
          </p:nvPr>
        </p:nvSpPr>
        <p:spPr/>
        <p:txBody>
          <a:bodyPr/>
          <a:lstStyle/>
          <a:p>
            <a:r>
              <a:rPr lang="zh-TW" altLang="en-US"/>
              <a:t>極限製程</a:t>
            </a:r>
          </a:p>
        </p:txBody>
      </p:sp>
      <p:sp>
        <p:nvSpPr>
          <p:cNvPr id="55299" name="內容版面配置區 2"/>
          <p:cNvSpPr>
            <a:spLocks noGrp="1"/>
          </p:cNvSpPr>
          <p:nvPr>
            <p:ph idx="1"/>
          </p:nvPr>
        </p:nvSpPr>
        <p:spPr/>
        <p:txBody>
          <a:bodyPr>
            <a:normAutofit fontScale="77500" lnSpcReduction="20000"/>
          </a:bodyPr>
          <a:lstStyle/>
          <a:p>
            <a:pPr marL="341313" indent="-341313" algn="l">
              <a:buFont typeface="Wingdings" pitchFamily="2" charset="2"/>
              <a:buBlip>
                <a:blip r:embed="rId3"/>
              </a:buBlip>
            </a:pPr>
            <a:r>
              <a:rPr lang="zh-TW" altLang="en-US" dirty="0"/>
              <a:t>極限製程</a:t>
            </a:r>
            <a:r>
              <a:rPr lang="en-US" altLang="zh-TW" dirty="0"/>
              <a:t>(XP) </a:t>
            </a:r>
            <a:r>
              <a:rPr lang="zh-TW" altLang="en-US" dirty="0"/>
              <a:t>是</a:t>
            </a:r>
            <a:r>
              <a:rPr lang="en-US" altLang="zh-TW" dirty="0"/>
              <a:t>Kent Beck </a:t>
            </a:r>
            <a:r>
              <a:rPr lang="zh-TW" altLang="en-US" dirty="0"/>
              <a:t>於</a:t>
            </a:r>
            <a:r>
              <a:rPr lang="en-US" altLang="zh-TW" dirty="0"/>
              <a:t>1999 </a:t>
            </a:r>
            <a:r>
              <a:rPr lang="zh-TW" altLang="en-US" dirty="0"/>
              <a:t>年提出， 目的是提倡更能「擁抱改變」</a:t>
            </a:r>
            <a:r>
              <a:rPr lang="en-US" altLang="zh-TW" dirty="0"/>
              <a:t>(Embrace Changes)</a:t>
            </a:r>
            <a:r>
              <a:rPr lang="zh-TW" altLang="en-US" dirty="0"/>
              <a:t>的敏捷開發方式</a:t>
            </a:r>
            <a:r>
              <a:rPr lang="en-US" altLang="zh-TW" dirty="0"/>
              <a:t>(Agile Method)</a:t>
            </a:r>
            <a:r>
              <a:rPr lang="zh-TW" altLang="en-US" dirty="0"/>
              <a:t>。</a:t>
            </a:r>
            <a:endParaRPr lang="en-US" altLang="zh-TW" dirty="0"/>
          </a:p>
          <a:p>
            <a:pPr marL="741363" lvl="1" indent="-284163" algn="l">
              <a:buFont typeface="Wingdings" pitchFamily="2" charset="2"/>
              <a:buBlip>
                <a:blip r:embed="rId4"/>
              </a:buBlip>
            </a:pPr>
            <a:r>
              <a:rPr lang="zh-TW" altLang="en-US" dirty="0"/>
              <a:t>極限製程的「極限」有著極端的含意，因為它提出許多極端的做法，例如，極端地倡導多回合開發方式、極端地要求顧客參與、極端地強調測試的重要性等。</a:t>
            </a:r>
            <a:endParaRPr lang="en-US" altLang="zh-TW" dirty="0"/>
          </a:p>
          <a:p>
            <a:pPr marL="341313" indent="-341313" algn="l">
              <a:buFont typeface="Wingdings" pitchFamily="2" charset="2"/>
              <a:buBlip>
                <a:blip r:embed="rId3"/>
              </a:buBlip>
            </a:pPr>
            <a:r>
              <a:rPr lang="zh-TW" altLang="en-US" dirty="0"/>
              <a:t>極限製程之特色</a:t>
            </a:r>
            <a:endParaRPr lang="en-US" altLang="zh-TW" dirty="0"/>
          </a:p>
          <a:p>
            <a:pPr marL="741363" lvl="1" indent="-284163" algn="l">
              <a:buFont typeface="Wingdings" pitchFamily="2" charset="2"/>
              <a:buBlip>
                <a:blip r:embed="rId4"/>
              </a:buBlip>
            </a:pPr>
            <a:r>
              <a:rPr lang="zh-TW" altLang="en-US" dirty="0"/>
              <a:t>客戶駐點</a:t>
            </a:r>
            <a:endParaRPr lang="en-US" altLang="zh-TW" dirty="0"/>
          </a:p>
          <a:p>
            <a:pPr marL="1143000" lvl="2" indent="-228600" algn="l">
              <a:buFont typeface="Wingdings" pitchFamily="2" charset="2"/>
              <a:buBlip>
                <a:blip r:embed="rId5"/>
              </a:buBlip>
            </a:pPr>
            <a:r>
              <a:rPr lang="zh-TW" altLang="en-US" dirty="0"/>
              <a:t>顧客代表也是開發團隊成員之一，在開發過程中必須全職參與開發團隊的討論。如此可以省去需求文件化的時間與閱讀需求文件可能產生的錯誤。隨時溝通、快速回饋是</a:t>
            </a:r>
            <a:r>
              <a:rPr lang="en-US" altLang="zh-TW" dirty="0"/>
              <a:t>XP </a:t>
            </a:r>
            <a:r>
              <a:rPr lang="zh-TW" altLang="en-US" dirty="0"/>
              <a:t>的特性。</a:t>
            </a:r>
            <a:endParaRPr lang="en-US" altLang="zh-TW" dirty="0"/>
          </a:p>
          <a:p>
            <a:pPr marL="741363" lvl="1" indent="-284163" algn="l">
              <a:buFont typeface="Wingdings" pitchFamily="2" charset="2"/>
              <a:buBlip>
                <a:blip r:embed="rId4"/>
              </a:buBlip>
            </a:pPr>
            <a:r>
              <a:rPr lang="zh-TW" altLang="en-US" dirty="0"/>
              <a:t>漸進式的規劃</a:t>
            </a:r>
            <a:endParaRPr lang="en-US" altLang="zh-TW" dirty="0"/>
          </a:p>
          <a:p>
            <a:pPr marL="1143000" lvl="2" indent="-228600" algn="l">
              <a:buFont typeface="Wingdings" pitchFamily="2" charset="2"/>
              <a:buBlip>
                <a:blip r:embed="rId5"/>
              </a:buBlip>
            </a:pPr>
            <a:r>
              <a:rPr lang="zh-TW" altLang="en-US" dirty="0"/>
              <a:t>顧客代表參與開發團隊一起訂定需求。需求不是條列式的功能列表，而是一個個像故事般的故事卡</a:t>
            </a:r>
            <a:r>
              <a:rPr lang="en-US" altLang="zh-TW" dirty="0"/>
              <a:t>(Story Card)</a:t>
            </a:r>
            <a:r>
              <a:rPr lang="zh-TW" altLang="en-US" dirty="0"/>
              <a:t>。按照故事卡的輕重緩急和風險，快速訂出專案的範圍。</a:t>
            </a:r>
            <a:endParaRPr lang="en-US" altLang="zh-TW" dirty="0"/>
          </a:p>
          <a:p>
            <a:pPr marL="341313" indent="-341313" algn="l">
              <a:buFont typeface="Wingdings" pitchFamily="2" charset="2"/>
              <a:buBlip>
                <a:blip r:embed="rId3"/>
              </a:buBlip>
            </a:pPr>
            <a:endParaRPr lang="zh-TW" altLang="en-US" dirty="0"/>
          </a:p>
        </p:txBody>
      </p:sp>
      <p:sp>
        <p:nvSpPr>
          <p:cNvPr id="5530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82E50521-F956-4372-B05A-14BDE84D6046}" type="slidenum">
              <a:rPr lang="zh-TW" altLang="en-US" sz="1600">
                <a:solidFill>
                  <a:schemeClr val="tx1"/>
                </a:solidFill>
                <a:ea typeface="新細明體" charset="-120"/>
              </a:rPr>
              <a:pPr>
                <a:lnSpc>
                  <a:spcPct val="100000"/>
                </a:lnSpc>
                <a:spcBef>
                  <a:spcPct val="0"/>
                </a:spcBef>
                <a:buClrTx/>
                <a:buSzTx/>
                <a:buFontTx/>
                <a:buNone/>
              </a:pPr>
              <a:t>25</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2443491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標題 1"/>
          <p:cNvSpPr>
            <a:spLocks noGrp="1"/>
          </p:cNvSpPr>
          <p:nvPr>
            <p:ph type="title"/>
          </p:nvPr>
        </p:nvSpPr>
        <p:spPr/>
        <p:txBody>
          <a:bodyPr/>
          <a:lstStyle/>
          <a:p>
            <a:r>
              <a:rPr lang="zh-TW" altLang="en-US"/>
              <a:t>極限製程</a:t>
            </a:r>
          </a:p>
        </p:txBody>
      </p:sp>
      <p:sp>
        <p:nvSpPr>
          <p:cNvPr id="57347" name="內容版面配置區 2"/>
          <p:cNvSpPr>
            <a:spLocks noGrp="1"/>
          </p:cNvSpPr>
          <p:nvPr>
            <p:ph idx="1"/>
          </p:nvPr>
        </p:nvSpPr>
        <p:spPr/>
        <p:txBody>
          <a:bodyPr>
            <a:normAutofit fontScale="85000" lnSpcReduction="20000"/>
          </a:bodyPr>
          <a:lstStyle/>
          <a:p>
            <a:pPr marL="741363" lvl="1" indent="-284163" algn="l">
              <a:buFont typeface="Wingdings" pitchFamily="2" charset="2"/>
              <a:buBlip>
                <a:blip r:embed="rId3"/>
              </a:buBlip>
            </a:pPr>
            <a:r>
              <a:rPr lang="zh-TW" altLang="en-US"/>
              <a:t>頻繁改版</a:t>
            </a:r>
            <a:endParaRPr lang="en-US" altLang="zh-TW"/>
          </a:p>
          <a:p>
            <a:pPr marL="1143000" lvl="2" indent="-228600" algn="l">
              <a:buFont typeface="Wingdings" pitchFamily="2" charset="2"/>
              <a:buBlip>
                <a:blip r:embed="rId4"/>
              </a:buBlip>
            </a:pPr>
            <a:r>
              <a:rPr lang="zh-TW" altLang="en-US"/>
              <a:t>快速將簡單的系統上線，並在極短時間內更換新版本。</a:t>
            </a:r>
            <a:endParaRPr lang="en-US" altLang="zh-TW"/>
          </a:p>
          <a:p>
            <a:pPr marL="741363" lvl="1" indent="-284163" algn="l">
              <a:buFont typeface="Wingdings" pitchFamily="2" charset="2"/>
              <a:buBlip>
                <a:blip r:embed="rId3"/>
              </a:buBlip>
            </a:pPr>
            <a:r>
              <a:rPr lang="zh-TW" altLang="en-US"/>
              <a:t>簡單設計</a:t>
            </a:r>
            <a:endParaRPr lang="en-US" altLang="zh-TW"/>
          </a:p>
          <a:p>
            <a:pPr marL="1143000" lvl="2" indent="-228600" algn="l">
              <a:buFont typeface="Wingdings" pitchFamily="2" charset="2"/>
              <a:buBlip>
                <a:blip r:embed="rId4"/>
              </a:buBlip>
            </a:pPr>
            <a:r>
              <a:rPr lang="zh-TW" altLang="en-US"/>
              <a:t>任何時候，系統都應該盡可能地設計簡單。</a:t>
            </a:r>
            <a:r>
              <a:rPr lang="en-US" altLang="zh-TW"/>
              <a:t>XP </a:t>
            </a:r>
            <a:r>
              <a:rPr lang="zh-TW" altLang="en-US"/>
              <a:t>強調設計並不是一次就可以到達完美，透過簡單的設計、測試與設計的改善，逐步修正設計，使系統可以切合使用者需求與系統品質。一開始過於複雜的設計會使設計所花費的時間過長，使用者及架構師無法立即對系統產生回饋。</a:t>
            </a:r>
            <a:endParaRPr lang="en-US" altLang="zh-TW"/>
          </a:p>
          <a:p>
            <a:pPr marL="741363" lvl="1" indent="-284163" algn="l">
              <a:buFont typeface="Wingdings" pitchFamily="2" charset="2"/>
              <a:buBlip>
                <a:blip r:embed="rId3"/>
              </a:buBlip>
            </a:pPr>
            <a:r>
              <a:rPr lang="zh-TW" altLang="en-US"/>
              <a:t>測試先行</a:t>
            </a:r>
            <a:endParaRPr lang="en-US" altLang="zh-TW"/>
          </a:p>
          <a:p>
            <a:pPr marL="1143000" lvl="2" indent="-228600" algn="l">
              <a:buFont typeface="Wingdings" pitchFamily="2" charset="2"/>
              <a:buBlip>
                <a:blip r:embed="rId4"/>
              </a:buBlip>
            </a:pPr>
            <a:r>
              <a:rPr lang="zh-TW" altLang="en-US"/>
              <a:t>先撰寫單元測試程式，確保每單元程式皆為正確。</a:t>
            </a:r>
            <a:endParaRPr lang="en-US" altLang="zh-TW"/>
          </a:p>
          <a:p>
            <a:pPr marL="1600200" lvl="3" indent="-228600" algn="l">
              <a:buFont typeface="Wingdings" pitchFamily="2" charset="2"/>
              <a:buBlip>
                <a:blip r:embed="rId5"/>
              </a:buBlip>
            </a:pPr>
            <a:r>
              <a:rPr lang="en-US" altLang="zh-TW" sz="1800"/>
              <a:t>XP </a:t>
            </a:r>
            <a:r>
              <a:rPr lang="zh-TW" altLang="en-US" sz="1800"/>
              <a:t>十分強調回饋，而良好、正確的回饋需要好的測試。為了達到有效的測試，</a:t>
            </a:r>
            <a:r>
              <a:rPr lang="en-US" altLang="zh-TW" sz="1800"/>
              <a:t>XP </a:t>
            </a:r>
            <a:r>
              <a:rPr lang="zh-TW" altLang="en-US" sz="1800"/>
              <a:t>建議在撰寫程式以前先設計測試案例，並在程式撰寫結束後立即進行測試。當測試符合所定義的測試策略，例如，敘述包含度到達</a:t>
            </a:r>
            <a:r>
              <a:rPr lang="en-US" altLang="zh-TW" sz="1800"/>
              <a:t>95% </a:t>
            </a:r>
            <a:r>
              <a:rPr lang="zh-TW" altLang="en-US" sz="1800"/>
              <a:t>時，才可以將程式碼</a:t>
            </a:r>
            <a:r>
              <a:rPr lang="en-US" altLang="zh-TW" sz="1800"/>
              <a:t>check in </a:t>
            </a:r>
            <a:r>
              <a:rPr lang="zh-TW" altLang="en-US" sz="1800"/>
              <a:t>到程式庫中進行整合。</a:t>
            </a:r>
            <a:endParaRPr lang="en-US" altLang="zh-TW" sz="1800"/>
          </a:p>
          <a:p>
            <a:pPr marL="1600200" lvl="3" indent="-228600" algn="l">
              <a:buFont typeface="Wingdings" pitchFamily="2" charset="2"/>
              <a:buBlip>
                <a:blip r:embed="rId5"/>
              </a:buBlip>
            </a:pPr>
            <a:r>
              <a:rPr lang="en-US" altLang="zh-TW" sz="1800"/>
              <a:t>XP </a:t>
            </a:r>
            <a:r>
              <a:rPr lang="zh-TW" altLang="en-US" sz="1800"/>
              <a:t>強烈建議使用自動化的測試，例如，使用</a:t>
            </a:r>
            <a:r>
              <a:rPr lang="en-US" altLang="zh-TW" sz="1800"/>
              <a:t>Unit Testing </a:t>
            </a:r>
            <a:r>
              <a:rPr lang="zh-TW" altLang="en-US" sz="1800"/>
              <a:t>的工具撰寫測試案例，如此即可在程式完成後，或每次修改後進行測試，以確定所修改的內容不會產生新的錯誤。</a:t>
            </a:r>
          </a:p>
        </p:txBody>
      </p:sp>
      <p:sp>
        <p:nvSpPr>
          <p:cNvPr id="5734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6"/>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3"/>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4"/>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5"/>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5E5CFA8D-A39E-4403-B834-4D086D8EDC49}" type="slidenum">
              <a:rPr lang="zh-TW" altLang="en-US" sz="1600">
                <a:solidFill>
                  <a:schemeClr val="tx1"/>
                </a:solidFill>
                <a:ea typeface="新細明體" charset="-120"/>
              </a:rPr>
              <a:pPr>
                <a:lnSpc>
                  <a:spcPct val="100000"/>
                </a:lnSpc>
                <a:spcBef>
                  <a:spcPct val="0"/>
                </a:spcBef>
                <a:buClrTx/>
                <a:buSzTx/>
                <a:buFontTx/>
                <a:buNone/>
              </a:pPr>
              <a:t>26</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3082729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標題 1"/>
          <p:cNvSpPr>
            <a:spLocks noGrp="1"/>
          </p:cNvSpPr>
          <p:nvPr>
            <p:ph type="title"/>
          </p:nvPr>
        </p:nvSpPr>
        <p:spPr>
          <a:xfrm>
            <a:off x="1285875" y="150813"/>
            <a:ext cx="6865938" cy="1219200"/>
          </a:xfrm>
        </p:spPr>
        <p:txBody>
          <a:bodyPr/>
          <a:lstStyle/>
          <a:p>
            <a:r>
              <a:rPr lang="zh-TW" altLang="en-US"/>
              <a:t>極限製程</a:t>
            </a:r>
          </a:p>
        </p:txBody>
      </p:sp>
      <p:sp>
        <p:nvSpPr>
          <p:cNvPr id="59395" name="內容版面配置區 2"/>
          <p:cNvSpPr>
            <a:spLocks noGrp="1"/>
          </p:cNvSpPr>
          <p:nvPr>
            <p:ph idx="1"/>
          </p:nvPr>
        </p:nvSpPr>
        <p:spPr>
          <a:xfrm>
            <a:off x="381000" y="1597025"/>
            <a:ext cx="8513763" cy="4711700"/>
          </a:xfrm>
        </p:spPr>
        <p:txBody>
          <a:bodyPr/>
          <a:lstStyle/>
          <a:p>
            <a:pPr marL="341313" indent="-341313" algn="l">
              <a:buFont typeface="Wingdings" pitchFamily="2" charset="2"/>
              <a:buBlip>
                <a:blip r:embed="rId3"/>
              </a:buBlip>
            </a:pPr>
            <a:r>
              <a:rPr lang="zh-TW" altLang="en-US"/>
              <a:t>極限製程開發時程規劃範例</a:t>
            </a:r>
          </a:p>
          <a:p>
            <a:pPr marL="341313" indent="-341313" algn="l">
              <a:buFont typeface="Wingdings" pitchFamily="2" charset="2"/>
              <a:buBlip>
                <a:blip r:embed="rId3"/>
              </a:buBlip>
            </a:pPr>
            <a:endParaRPr lang="zh-TW" altLang="en-US"/>
          </a:p>
        </p:txBody>
      </p:sp>
      <p:graphicFrame>
        <p:nvGraphicFramePr>
          <p:cNvPr id="4" name="表格 3"/>
          <p:cNvGraphicFramePr>
            <a:graphicFrameLocks noGrp="1"/>
          </p:cNvGraphicFramePr>
          <p:nvPr/>
        </p:nvGraphicFramePr>
        <p:xfrm>
          <a:off x="1071563" y="2357438"/>
          <a:ext cx="7286625" cy="3289300"/>
        </p:xfrm>
        <a:graphic>
          <a:graphicData uri="http://schemas.openxmlformats.org/drawingml/2006/table">
            <a:tbl>
              <a:tblPr/>
              <a:tblGrid>
                <a:gridCol w="2473325">
                  <a:extLst>
                    <a:ext uri="{9D8B030D-6E8A-4147-A177-3AD203B41FA5}">
                      <a16:colId xmlns:a16="http://schemas.microsoft.com/office/drawing/2014/main" val="20000"/>
                    </a:ext>
                  </a:extLst>
                </a:gridCol>
                <a:gridCol w="368300">
                  <a:extLst>
                    <a:ext uri="{9D8B030D-6E8A-4147-A177-3AD203B41FA5}">
                      <a16:colId xmlns:a16="http://schemas.microsoft.com/office/drawing/2014/main" val="20001"/>
                    </a:ext>
                  </a:extLst>
                </a:gridCol>
                <a:gridCol w="368300">
                  <a:extLst>
                    <a:ext uri="{9D8B030D-6E8A-4147-A177-3AD203B41FA5}">
                      <a16:colId xmlns:a16="http://schemas.microsoft.com/office/drawing/2014/main" val="20002"/>
                    </a:ext>
                  </a:extLst>
                </a:gridCol>
                <a:gridCol w="369887">
                  <a:extLst>
                    <a:ext uri="{9D8B030D-6E8A-4147-A177-3AD203B41FA5}">
                      <a16:colId xmlns:a16="http://schemas.microsoft.com/office/drawing/2014/main" val="20003"/>
                    </a:ext>
                  </a:extLst>
                </a:gridCol>
                <a:gridCol w="368300">
                  <a:extLst>
                    <a:ext uri="{9D8B030D-6E8A-4147-A177-3AD203B41FA5}">
                      <a16:colId xmlns:a16="http://schemas.microsoft.com/office/drawing/2014/main" val="20004"/>
                    </a:ext>
                  </a:extLst>
                </a:gridCol>
                <a:gridCol w="368300">
                  <a:extLst>
                    <a:ext uri="{9D8B030D-6E8A-4147-A177-3AD203B41FA5}">
                      <a16:colId xmlns:a16="http://schemas.microsoft.com/office/drawing/2014/main" val="20005"/>
                    </a:ext>
                  </a:extLst>
                </a:gridCol>
                <a:gridCol w="368300">
                  <a:extLst>
                    <a:ext uri="{9D8B030D-6E8A-4147-A177-3AD203B41FA5}">
                      <a16:colId xmlns:a16="http://schemas.microsoft.com/office/drawing/2014/main" val="20006"/>
                    </a:ext>
                  </a:extLst>
                </a:gridCol>
                <a:gridCol w="369888">
                  <a:extLst>
                    <a:ext uri="{9D8B030D-6E8A-4147-A177-3AD203B41FA5}">
                      <a16:colId xmlns:a16="http://schemas.microsoft.com/office/drawing/2014/main" val="20007"/>
                    </a:ext>
                  </a:extLst>
                </a:gridCol>
                <a:gridCol w="368300">
                  <a:extLst>
                    <a:ext uri="{9D8B030D-6E8A-4147-A177-3AD203B41FA5}">
                      <a16:colId xmlns:a16="http://schemas.microsoft.com/office/drawing/2014/main" val="20008"/>
                    </a:ext>
                  </a:extLst>
                </a:gridCol>
                <a:gridCol w="368300">
                  <a:extLst>
                    <a:ext uri="{9D8B030D-6E8A-4147-A177-3AD203B41FA5}">
                      <a16:colId xmlns:a16="http://schemas.microsoft.com/office/drawing/2014/main" val="20009"/>
                    </a:ext>
                  </a:extLst>
                </a:gridCol>
                <a:gridCol w="500062">
                  <a:extLst>
                    <a:ext uri="{9D8B030D-6E8A-4147-A177-3AD203B41FA5}">
                      <a16:colId xmlns:a16="http://schemas.microsoft.com/office/drawing/2014/main" val="20010"/>
                    </a:ext>
                  </a:extLst>
                </a:gridCol>
                <a:gridCol w="500063">
                  <a:extLst>
                    <a:ext uri="{9D8B030D-6E8A-4147-A177-3AD203B41FA5}">
                      <a16:colId xmlns:a16="http://schemas.microsoft.com/office/drawing/2014/main" val="20011"/>
                    </a:ext>
                  </a:extLst>
                </a:gridCol>
                <a:gridCol w="495300">
                  <a:extLst>
                    <a:ext uri="{9D8B030D-6E8A-4147-A177-3AD203B41FA5}">
                      <a16:colId xmlns:a16="http://schemas.microsoft.com/office/drawing/2014/main" val="20012"/>
                    </a:ext>
                  </a:extLst>
                </a:gridCol>
              </a:tblGrid>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0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3</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4</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5</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6</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7</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8</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9</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10</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11</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12</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4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回合一╱規劃</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回合一╱設計測試案例</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回合一╱設計與實作</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回合一╱執行測試與整合</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4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回合二╱規劃</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4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回合二╱設計測試案例</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回合二╱設計與實作</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回合二╱執行測試與整合</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4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回合六╱規劃</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4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回合六╱設計測試案例</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回合六╱設計與實作</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回合六╱執行測試與整合</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rPr>
                        <a:t>2w</a:t>
                      </a:r>
                      <a:endParaRPr kumimoji="0" lang="zh-TW" altLang="zh-TW" sz="1200" b="0" i="0" u="none" strike="noStrike" cap="none" normalizeH="0" baseline="0">
                        <a:ln>
                          <a:noFill/>
                        </a:ln>
                        <a:solidFill>
                          <a:schemeClr val="tx1"/>
                        </a:solidFill>
                        <a:effectLst/>
                        <a:latin typeface="Times New Roman" pitchFamily="18" charset="0"/>
                        <a:ea typeface="標楷體" pitchFamily="65" charset="-12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748474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標題 1"/>
          <p:cNvSpPr>
            <a:spLocks noGrp="1"/>
          </p:cNvSpPr>
          <p:nvPr>
            <p:ph type="title"/>
          </p:nvPr>
        </p:nvSpPr>
        <p:spPr/>
        <p:txBody>
          <a:bodyPr/>
          <a:lstStyle/>
          <a:p>
            <a:r>
              <a:rPr lang="zh-TW" altLang="en-US"/>
              <a:t>極限製程</a:t>
            </a:r>
          </a:p>
        </p:txBody>
      </p:sp>
      <p:sp>
        <p:nvSpPr>
          <p:cNvPr id="61443" name="內容版面配置區 2"/>
          <p:cNvSpPr>
            <a:spLocks noGrp="1"/>
          </p:cNvSpPr>
          <p:nvPr>
            <p:ph idx="1"/>
          </p:nvPr>
        </p:nvSpPr>
        <p:spPr/>
        <p:txBody>
          <a:bodyPr/>
          <a:lstStyle/>
          <a:p>
            <a:pPr marL="341313" indent="-341313" algn="l">
              <a:buFont typeface="Wingdings" pitchFamily="2" charset="2"/>
              <a:buBlip>
                <a:blip r:embed="rId3"/>
              </a:buBlip>
            </a:pPr>
            <a:r>
              <a:rPr lang="zh-TW" altLang="en-US"/>
              <a:t>極限製程開發方式的優點：</a:t>
            </a:r>
            <a:endParaRPr lang="en-US" altLang="zh-TW"/>
          </a:p>
          <a:p>
            <a:pPr marL="741363" lvl="1" indent="-284163" algn="l">
              <a:buFont typeface="Wingdings" pitchFamily="2" charset="2"/>
              <a:buBlip>
                <a:blip r:embed="rId4"/>
              </a:buBlip>
            </a:pPr>
            <a:r>
              <a:rPr lang="zh-TW" altLang="en-US" sz="2000"/>
              <a:t>較敏捷的開發方式，有快速的回饋機制來修正過程中產生的各項衝突或錯誤。</a:t>
            </a:r>
            <a:endParaRPr lang="en-US" altLang="zh-TW" sz="2000"/>
          </a:p>
          <a:p>
            <a:pPr marL="341313" indent="-341313" algn="l">
              <a:buFont typeface="Wingdings" pitchFamily="2" charset="2"/>
              <a:buBlip>
                <a:blip r:embed="rId3"/>
              </a:buBlip>
            </a:pPr>
            <a:r>
              <a:rPr lang="zh-TW" altLang="en-US"/>
              <a:t>極限製程開發方式的限制：</a:t>
            </a:r>
            <a:endParaRPr lang="en-US" altLang="zh-TW"/>
          </a:p>
          <a:p>
            <a:pPr marL="741363" lvl="1" indent="-284163" algn="l">
              <a:buFont typeface="Wingdings" pitchFamily="2" charset="2"/>
              <a:buBlip>
                <a:blip r:embed="rId4"/>
              </a:buBlip>
            </a:pPr>
            <a:r>
              <a:rPr lang="en-US" altLang="zh-TW" sz="2000"/>
              <a:t>XP </a:t>
            </a:r>
            <a:r>
              <a:rPr lang="zh-TW" altLang="en-US" sz="2000"/>
              <a:t>的各項原則都有互補作用，一旦某項原則沒有確實做好，就有可能帶來危機。</a:t>
            </a:r>
            <a:endParaRPr lang="en-US" altLang="zh-TW" sz="2000"/>
          </a:p>
          <a:p>
            <a:pPr marL="1143000" lvl="2" indent="-228600" algn="l">
              <a:buFont typeface="Wingdings" pitchFamily="2" charset="2"/>
              <a:buBlip>
                <a:blip r:embed="rId5"/>
              </a:buBlip>
            </a:pPr>
            <a:r>
              <a:rPr lang="zh-TW" altLang="en-US" sz="1600"/>
              <a:t>例如，若測試程式撰寫不完整，系統便無法靠著通過測試來達到頻繁改版的穩定性。且</a:t>
            </a:r>
            <a:r>
              <a:rPr lang="en-US" altLang="zh-TW" sz="1600"/>
              <a:t>XP</a:t>
            </a:r>
            <a:r>
              <a:rPr lang="zh-TW" altLang="en-US" sz="1600"/>
              <a:t>所強調的是程式，而非文件，若程式重整得不夠，使得設計不夠簡單，便有可能會造成日後維護的困擾。</a:t>
            </a:r>
            <a:endParaRPr lang="en-US" altLang="zh-TW" sz="1600"/>
          </a:p>
          <a:p>
            <a:pPr marL="741363" lvl="1" indent="-284163" algn="l">
              <a:buFont typeface="Wingdings" pitchFamily="2" charset="2"/>
              <a:buBlip>
                <a:blip r:embed="rId4"/>
              </a:buBlip>
            </a:pPr>
            <a:r>
              <a:rPr lang="zh-TW" altLang="en-US" sz="2000"/>
              <a:t>實施上若沒有確實很容易流為「沒有流程」，造成流程的失效。</a:t>
            </a:r>
            <a:endParaRPr lang="en-US" altLang="zh-TW" sz="2000"/>
          </a:p>
        </p:txBody>
      </p:sp>
      <p:sp>
        <p:nvSpPr>
          <p:cNvPr id="61444"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A20801D9-A485-45A5-81DC-C06C2F9ABCC9}" type="slidenum">
              <a:rPr lang="zh-TW" altLang="en-US" sz="1600">
                <a:solidFill>
                  <a:schemeClr val="tx1"/>
                </a:solidFill>
                <a:ea typeface="新細明體" charset="-120"/>
              </a:rPr>
              <a:pPr>
                <a:lnSpc>
                  <a:spcPct val="100000"/>
                </a:lnSpc>
                <a:spcBef>
                  <a:spcPct val="0"/>
                </a:spcBef>
                <a:buClrTx/>
                <a:buSzTx/>
                <a:buFontTx/>
                <a:buNone/>
              </a:pPr>
              <a:t>28</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3300318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scrum」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68760"/>
            <a:ext cx="7416824" cy="5250557"/>
          </a:xfrm>
          <a:prstGeom prst="rect">
            <a:avLst/>
          </a:prstGeom>
          <a:noFill/>
          <a:extLst>
            <a:ext uri="{909E8E84-426E-40DD-AFC4-6F175D3DCCD1}">
              <a14:hiddenFill xmlns:a14="http://schemas.microsoft.com/office/drawing/2010/main">
                <a:solidFill>
                  <a:srgbClr val="FFFFFF"/>
                </a:solidFill>
              </a14:hiddenFill>
            </a:ext>
          </a:extLst>
        </p:spPr>
      </p:pic>
      <p:sp>
        <p:nvSpPr>
          <p:cNvPr id="63490" name="標題 1"/>
          <p:cNvSpPr>
            <a:spLocks noGrp="1"/>
          </p:cNvSpPr>
          <p:nvPr>
            <p:ph type="title"/>
          </p:nvPr>
        </p:nvSpPr>
        <p:spPr/>
        <p:txBody>
          <a:bodyPr/>
          <a:lstStyle/>
          <a:p>
            <a:r>
              <a:rPr lang="en-US" altLang="zh-TW"/>
              <a:t>Scrum</a:t>
            </a:r>
            <a:r>
              <a:rPr lang="zh-TW" altLang="en-US"/>
              <a:t>開發方法</a:t>
            </a:r>
          </a:p>
        </p:txBody>
      </p:sp>
      <p:sp>
        <p:nvSpPr>
          <p:cNvPr id="6349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4"/>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5"/>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6"/>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7"/>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8"/>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8"/>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8"/>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8"/>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8"/>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1CDE65FF-2922-4577-8547-E8D2064516F5}" type="slidenum">
              <a:rPr lang="zh-TW" altLang="en-US" sz="1600">
                <a:solidFill>
                  <a:schemeClr val="tx1"/>
                </a:solidFill>
                <a:ea typeface="新細明體" charset="-120"/>
              </a:rPr>
              <a:pPr>
                <a:lnSpc>
                  <a:spcPct val="100000"/>
                </a:lnSpc>
                <a:spcBef>
                  <a:spcPct val="0"/>
                </a:spcBef>
                <a:buClrTx/>
                <a:buSzTx/>
                <a:buFontTx/>
                <a:buNone/>
              </a:pPr>
              <a:t>29</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257643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TW" altLang="en-US"/>
              <a:t>軟體危機</a:t>
            </a:r>
            <a:endParaRPr lang="en-US" altLang="zh-TW"/>
          </a:p>
        </p:txBody>
      </p:sp>
      <p:sp>
        <p:nvSpPr>
          <p:cNvPr id="10243" name="Rectangle 3"/>
          <p:cNvSpPr>
            <a:spLocks noGrp="1" noChangeArrowheads="1"/>
          </p:cNvSpPr>
          <p:nvPr>
            <p:ph idx="1"/>
          </p:nvPr>
        </p:nvSpPr>
        <p:spPr/>
        <p:txBody>
          <a:bodyPr/>
          <a:lstStyle/>
          <a:p>
            <a:pPr marL="341313" indent="-341313" algn="l">
              <a:lnSpc>
                <a:spcPct val="90000"/>
              </a:lnSpc>
              <a:buFont typeface="Wingdings" pitchFamily="2" charset="2"/>
              <a:buBlip>
                <a:blip r:embed="rId3"/>
              </a:buBlip>
            </a:pPr>
            <a:r>
              <a:rPr lang="zh-TW" altLang="en-US" sz="2600" dirty="0"/>
              <a:t>國際著名</a:t>
            </a:r>
            <a:r>
              <a:rPr lang="en-US" altLang="zh-TW" sz="2600" dirty="0"/>
              <a:t>Standish Group</a:t>
            </a:r>
            <a:r>
              <a:rPr lang="zh-TW" altLang="en-US" sz="2600" dirty="0"/>
              <a:t>研究機構之調查，有</a:t>
            </a:r>
            <a:r>
              <a:rPr lang="en-US" altLang="zh-TW" sz="2600" dirty="0"/>
              <a:t>84%</a:t>
            </a:r>
            <a:r>
              <a:rPr lang="zh-TW" altLang="en-US" sz="2600" dirty="0"/>
              <a:t>的軟體計劃無法於既定的時間及經費當中完成</a:t>
            </a:r>
            <a:r>
              <a:rPr lang="en-US" altLang="zh-TW" sz="2600" dirty="0"/>
              <a:t> </a:t>
            </a:r>
            <a:r>
              <a:rPr lang="zh-TW" altLang="en-US" sz="2600" dirty="0"/>
              <a:t>。</a:t>
            </a:r>
            <a:endParaRPr lang="en-US" altLang="zh-TW" sz="2600" dirty="0"/>
          </a:p>
          <a:p>
            <a:pPr marL="741363" lvl="1" indent="-284163" algn="l">
              <a:lnSpc>
                <a:spcPct val="90000"/>
              </a:lnSpc>
              <a:buFont typeface="Wingdings" pitchFamily="2" charset="2"/>
              <a:buBlip>
                <a:blip r:embed="rId4"/>
              </a:buBlip>
            </a:pPr>
            <a:r>
              <a:rPr lang="en-US" altLang="zh-TW" sz="2000" dirty="0"/>
              <a:t>1995</a:t>
            </a:r>
            <a:r>
              <a:rPr lang="zh-TW" altLang="en-US" sz="2000" dirty="0"/>
              <a:t>年，以美國境內</a:t>
            </a:r>
            <a:r>
              <a:rPr lang="en-US" altLang="zh-TW" sz="2000" dirty="0"/>
              <a:t>8000</a:t>
            </a:r>
            <a:r>
              <a:rPr lang="zh-TW" altLang="en-US" sz="2000" dirty="0"/>
              <a:t>個軟體專案為調查樣本。</a:t>
            </a:r>
            <a:endParaRPr lang="en-US" altLang="zh-TW" sz="2000" dirty="0"/>
          </a:p>
          <a:p>
            <a:pPr marL="741363" lvl="1" indent="-284163" algn="l">
              <a:lnSpc>
                <a:spcPct val="90000"/>
              </a:lnSpc>
              <a:buFont typeface="Wingdings" pitchFamily="2" charset="2"/>
              <a:buBlip>
                <a:blip r:embed="rId4"/>
              </a:buBlip>
            </a:pPr>
            <a:r>
              <a:rPr lang="zh-TW" altLang="en-US" sz="2000" dirty="0"/>
              <a:t>超過</a:t>
            </a:r>
            <a:r>
              <a:rPr lang="en-US" altLang="zh-TW" sz="2000" dirty="0"/>
              <a:t> 30%</a:t>
            </a:r>
            <a:r>
              <a:rPr lang="zh-TW" altLang="en-US" sz="2000" dirty="0"/>
              <a:t>的計畫執行到中途被取消。</a:t>
            </a:r>
            <a:endParaRPr lang="en-US" altLang="zh-TW" sz="2000" dirty="0"/>
          </a:p>
          <a:p>
            <a:pPr marL="741363" lvl="1" indent="-284163" algn="l">
              <a:lnSpc>
                <a:spcPct val="90000"/>
              </a:lnSpc>
              <a:buFont typeface="Wingdings" pitchFamily="2" charset="2"/>
              <a:buBlip>
                <a:blip r:embed="rId4"/>
              </a:buBlip>
            </a:pPr>
            <a:r>
              <a:rPr lang="zh-TW" altLang="en-US" sz="2000" dirty="0"/>
              <a:t>專案的預算平均超出</a:t>
            </a:r>
            <a:r>
              <a:rPr lang="en-US" altLang="zh-TW" sz="2000" dirty="0"/>
              <a:t>189 %</a:t>
            </a:r>
            <a:r>
              <a:rPr lang="zh-TW" altLang="en-US" sz="2000" dirty="0"/>
              <a:t>。</a:t>
            </a:r>
            <a:r>
              <a:rPr lang="en-US" altLang="zh-TW" sz="2000" dirty="0"/>
              <a:t> </a:t>
            </a:r>
          </a:p>
          <a:p>
            <a:pPr marL="341313" indent="-341313" algn="l">
              <a:lnSpc>
                <a:spcPct val="90000"/>
              </a:lnSpc>
              <a:buFont typeface="Wingdings" pitchFamily="2" charset="2"/>
              <a:buBlip>
                <a:blip r:embed="rId3"/>
              </a:buBlip>
            </a:pPr>
            <a:r>
              <a:rPr lang="zh-TW" altLang="en-US" sz="2600" dirty="0"/>
              <a:t>問題癥結 </a:t>
            </a:r>
            <a:endParaRPr lang="en-US" altLang="zh-TW" sz="2600" dirty="0"/>
          </a:p>
          <a:p>
            <a:pPr marL="741363" lvl="1" indent="-284163" algn="l">
              <a:buFont typeface="Wingdings" pitchFamily="2" charset="2"/>
              <a:buBlip>
                <a:blip r:embed="rId4"/>
              </a:buBlip>
            </a:pPr>
            <a:r>
              <a:rPr lang="zh-TW" altLang="en-US" sz="2000" dirty="0"/>
              <a:t>軟體公司總是在不合理的期限</a:t>
            </a:r>
            <a:r>
              <a:rPr lang="en-US" altLang="zh-TW" sz="2000" dirty="0"/>
              <a:t>(Unrealistic Deadline)</a:t>
            </a:r>
            <a:r>
              <a:rPr lang="zh-TW" altLang="en-US" sz="2000" dirty="0"/>
              <a:t>壓力下進行開發；</a:t>
            </a:r>
            <a:endParaRPr lang="en-US" altLang="zh-TW" sz="2000" dirty="0"/>
          </a:p>
          <a:p>
            <a:pPr marL="741363" lvl="1" indent="-284163" algn="l">
              <a:buFont typeface="Wingdings" pitchFamily="2" charset="2"/>
              <a:buBlip>
                <a:blip r:embed="rId4"/>
              </a:buBlip>
            </a:pPr>
            <a:r>
              <a:rPr lang="zh-TW" altLang="en-US" sz="2000" dirty="0"/>
              <a:t>客戶在專案結束前要求增加新功能，或是給予不明確的需求</a:t>
            </a:r>
            <a:r>
              <a:rPr lang="en-US" altLang="zh-TW" sz="2000" dirty="0"/>
              <a:t>(Vague Requirements)</a:t>
            </a:r>
            <a:r>
              <a:rPr lang="zh-TW" altLang="en-US" sz="2000" dirty="0"/>
              <a:t>；</a:t>
            </a:r>
            <a:endParaRPr lang="en-US" altLang="zh-TW" sz="2000" dirty="0"/>
          </a:p>
          <a:p>
            <a:pPr marL="741363" lvl="1" indent="-284163" algn="l">
              <a:buFont typeface="Wingdings" pitchFamily="2" charset="2"/>
              <a:buBlip>
                <a:blip r:embed="rId4"/>
              </a:buBlip>
            </a:pPr>
            <a:r>
              <a:rPr lang="zh-TW" altLang="en-US" sz="2000" dirty="0"/>
              <a:t>軟體本身非常複雜</a:t>
            </a:r>
            <a:r>
              <a:rPr lang="en-US" altLang="zh-TW" sz="2000" dirty="0"/>
              <a:t>(Complex Structure) </a:t>
            </a:r>
            <a:r>
              <a:rPr lang="zh-TW" altLang="en-US" sz="2000" dirty="0"/>
              <a:t>；</a:t>
            </a:r>
            <a:endParaRPr lang="en-US" altLang="zh-TW" sz="2000" dirty="0"/>
          </a:p>
          <a:p>
            <a:pPr marL="741363" lvl="1" indent="-284163" algn="l">
              <a:buFont typeface="Wingdings" pitchFamily="2" charset="2"/>
              <a:buBlip>
                <a:blip r:embed="rId4"/>
              </a:buBlip>
            </a:pPr>
            <a:r>
              <a:rPr lang="zh-TW" altLang="en-US" sz="2000" dirty="0"/>
              <a:t>專案開發過程中具有許多不確定因素</a:t>
            </a:r>
            <a:r>
              <a:rPr lang="en-US" altLang="zh-TW" sz="2000" dirty="0"/>
              <a:t>(Numerous Uncertainties)</a:t>
            </a:r>
            <a:r>
              <a:rPr lang="zh-TW" altLang="en-US" sz="2000" dirty="0"/>
              <a:t>。</a:t>
            </a:r>
            <a:endParaRPr lang="en-US" altLang="zh-TW" sz="2000" dirty="0"/>
          </a:p>
        </p:txBody>
      </p:sp>
      <p:sp>
        <p:nvSpPr>
          <p:cNvPr id="10244"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608C366E-DBA6-4648-A9DC-26C525FD8C80}" type="slidenum">
              <a:rPr lang="zh-TW" altLang="en-US" sz="1600">
                <a:solidFill>
                  <a:schemeClr val="tx1"/>
                </a:solidFill>
                <a:ea typeface="新細明體" charset="-120"/>
              </a:rPr>
              <a:pPr>
                <a:lnSpc>
                  <a:spcPct val="100000"/>
                </a:lnSpc>
                <a:spcBef>
                  <a:spcPct val="0"/>
                </a:spcBef>
                <a:buClrTx/>
                <a:buSzTx/>
                <a:buFontTx/>
                <a:buNone/>
              </a:pPr>
              <a:t>3</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3438727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a:t>Scrum</a:t>
            </a:r>
            <a:r>
              <a:rPr lang="zh-TW" altLang="en-US"/>
              <a:t>開發方法</a:t>
            </a:r>
          </a:p>
        </p:txBody>
      </p:sp>
      <p:sp>
        <p:nvSpPr>
          <p:cNvPr id="65539" name="內容版面配置區 2"/>
          <p:cNvSpPr>
            <a:spLocks noGrp="1"/>
          </p:cNvSpPr>
          <p:nvPr>
            <p:ph idx="1"/>
          </p:nvPr>
        </p:nvSpPr>
        <p:spPr/>
        <p:txBody>
          <a:bodyPr>
            <a:normAutofit fontScale="85000" lnSpcReduction="20000"/>
          </a:bodyPr>
          <a:lstStyle/>
          <a:p>
            <a:pPr marL="341313" indent="-341313" algn="l">
              <a:buFont typeface="Wingdings" pitchFamily="2" charset="2"/>
              <a:buBlip>
                <a:blip r:embed="rId3"/>
              </a:buBlip>
            </a:pPr>
            <a:r>
              <a:rPr lang="en-US" altLang="zh-TW"/>
              <a:t>Scrum</a:t>
            </a:r>
            <a:r>
              <a:rPr lang="zh-TW" altLang="zh-TW"/>
              <a:t>開發方法最早是由竹內弘高與野中郁次郎在</a:t>
            </a:r>
            <a:r>
              <a:rPr lang="en-US" altLang="zh-TW"/>
              <a:t>1986</a:t>
            </a:r>
            <a:r>
              <a:rPr lang="zh-TW" altLang="zh-TW"/>
              <a:t>年對汽車製造、印刷等產業案例進行研究，所闡述的一套整體性</a:t>
            </a:r>
            <a:r>
              <a:rPr lang="en-US" altLang="zh-TW"/>
              <a:t> (holistic) </a:t>
            </a:r>
            <a:r>
              <a:rPr lang="zh-TW" altLang="zh-TW"/>
              <a:t>的商業軟體開發方法。</a:t>
            </a:r>
            <a:endParaRPr lang="en-US" altLang="zh-TW"/>
          </a:p>
          <a:p>
            <a:pPr marL="741363" lvl="1" indent="-284163" algn="l">
              <a:buFont typeface="Wingdings" pitchFamily="2" charset="2"/>
              <a:buBlip>
                <a:blip r:embed="rId4"/>
              </a:buBlip>
            </a:pPr>
            <a:r>
              <a:rPr lang="zh-TW" altLang="zh-TW" sz="2000"/>
              <a:t>此方法的每個階段相互重疊，並由一個跨職能</a:t>
            </a:r>
            <a:r>
              <a:rPr lang="en-US" altLang="zh-TW" sz="2000"/>
              <a:t> (cross-functional) </a:t>
            </a:r>
            <a:r>
              <a:rPr lang="zh-TW" altLang="zh-TW" sz="2000"/>
              <a:t>且自我組織</a:t>
            </a:r>
            <a:r>
              <a:rPr lang="en-US" altLang="zh-TW" sz="2000"/>
              <a:t> (self-organized) </a:t>
            </a:r>
            <a:r>
              <a:rPr lang="zh-TW" altLang="zh-TW" sz="2000"/>
              <a:t>的團隊完成整個開發流程。</a:t>
            </a:r>
            <a:endParaRPr lang="en-US" altLang="zh-TW" sz="2000"/>
          </a:p>
          <a:p>
            <a:pPr marL="741363" lvl="1" indent="-284163" algn="l">
              <a:buFont typeface="Wingdings" pitchFamily="2" charset="2"/>
              <a:buBlip>
                <a:blip r:embed="rId4"/>
              </a:buBlip>
            </a:pPr>
            <a:r>
              <a:rPr lang="zh-TW" altLang="zh-TW" sz="2000"/>
              <a:t>由於這種方法類似橄欖球</a:t>
            </a:r>
            <a:r>
              <a:rPr lang="en-US" altLang="zh-TW" sz="2000"/>
              <a:t> (rugby) </a:t>
            </a:r>
            <a:r>
              <a:rPr lang="zh-TW" altLang="zh-TW" sz="2000"/>
              <a:t>的遊戲規則，團隊成員持球前進並反覆傳球給隊友，因此這種軟體開發流程被以橄欖球的術語</a:t>
            </a:r>
            <a:r>
              <a:rPr lang="en-US" altLang="zh-TW" sz="2000"/>
              <a:t>Scrum</a:t>
            </a:r>
            <a:r>
              <a:rPr lang="zh-TW" altLang="zh-TW" sz="2000"/>
              <a:t>來稱呼。</a:t>
            </a:r>
            <a:endParaRPr lang="en-US" altLang="zh-TW" sz="2000"/>
          </a:p>
          <a:p>
            <a:pPr marL="341313" indent="-341313" algn="l">
              <a:buFont typeface="Wingdings" pitchFamily="2" charset="2"/>
              <a:buBlip>
                <a:blip r:embed="rId3"/>
              </a:buBlip>
            </a:pPr>
            <a:r>
              <a:rPr lang="en-US" altLang="zh-TW"/>
              <a:t>Scrum</a:t>
            </a:r>
            <a:r>
              <a:rPr lang="zh-TW" altLang="zh-TW"/>
              <a:t>是一種敏捷開發方法。此方法可讓團隊專注於在最短時間內遞交軟體專案中具最高優先權的部分，並使團隊能快速且反覆地檢視目前可實際運作的軟體。</a:t>
            </a:r>
            <a:endParaRPr lang="en-US" altLang="zh-TW"/>
          </a:p>
          <a:p>
            <a:pPr marL="741363" lvl="1" indent="-284163" algn="l">
              <a:buFont typeface="Wingdings" pitchFamily="2" charset="2"/>
              <a:buBlip>
                <a:blip r:embed="rId4"/>
              </a:buBlip>
            </a:pPr>
            <a:r>
              <a:rPr lang="zh-TW" altLang="zh-TW" sz="2000"/>
              <a:t>專案中對於產品的每一個需求都有其優先順序，由團隊來決定要如何交付具有最高優先順序的功能。</a:t>
            </a:r>
            <a:endParaRPr lang="en-US" altLang="zh-TW" sz="2000"/>
          </a:p>
          <a:p>
            <a:pPr marL="741363" lvl="1" indent="-284163" algn="l">
              <a:buFont typeface="Wingdings" pitchFamily="2" charset="2"/>
              <a:buBlip>
                <a:blip r:embed="rId4"/>
              </a:buBlip>
            </a:pPr>
            <a:r>
              <a:rPr lang="zh-TW" altLang="zh-TW" sz="2000"/>
              <a:t>每隔兩週至一個月，任何人都可以看到實際可運作的成果，並且決定是否釋出此成果或是在下一個回合</a:t>
            </a:r>
            <a:r>
              <a:rPr lang="en-US" altLang="zh-TW" sz="2000"/>
              <a:t> (</a:t>
            </a:r>
            <a:r>
              <a:rPr lang="zh-TW" altLang="zh-TW" sz="2000"/>
              <a:t>在</a:t>
            </a:r>
            <a:r>
              <a:rPr lang="en-US" altLang="zh-TW" sz="2000"/>
              <a:t>Scrum</a:t>
            </a:r>
            <a:r>
              <a:rPr lang="zh-TW" altLang="zh-TW" sz="2000"/>
              <a:t>中稱為</a:t>
            </a:r>
            <a:r>
              <a:rPr lang="en-US" altLang="zh-TW" sz="2000"/>
              <a:t>sprint</a:t>
            </a:r>
            <a:r>
              <a:rPr lang="zh-TW" altLang="zh-TW" sz="2000"/>
              <a:t>，亦即衝刺</a:t>
            </a:r>
            <a:r>
              <a:rPr lang="en-US" altLang="zh-TW" sz="2000"/>
              <a:t>) </a:t>
            </a:r>
            <a:r>
              <a:rPr lang="zh-TW" altLang="zh-TW" sz="2000"/>
              <a:t>繼續改善。</a:t>
            </a:r>
          </a:p>
        </p:txBody>
      </p:sp>
      <p:sp>
        <p:nvSpPr>
          <p:cNvPr id="6554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0FD80615-095D-4789-ABFF-DB72C3E1C2FD}" type="slidenum">
              <a:rPr lang="zh-TW" altLang="en-US" sz="1600">
                <a:solidFill>
                  <a:schemeClr val="tx1"/>
                </a:solidFill>
                <a:ea typeface="新細明體" charset="-120"/>
              </a:rPr>
              <a:pPr>
                <a:lnSpc>
                  <a:spcPct val="100000"/>
                </a:lnSpc>
                <a:spcBef>
                  <a:spcPct val="0"/>
                </a:spcBef>
                <a:buClrTx/>
                <a:buSzTx/>
                <a:buFontTx/>
                <a:buNone/>
              </a:pPr>
              <a:t>30</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2938220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en-US" altLang="zh-TW"/>
              <a:t>Scrum</a:t>
            </a:r>
            <a:r>
              <a:rPr lang="zh-TW" altLang="en-US"/>
              <a:t>開發方法</a:t>
            </a:r>
          </a:p>
        </p:txBody>
      </p:sp>
      <p:sp>
        <p:nvSpPr>
          <p:cNvPr id="67587" name="內容版面配置區 2"/>
          <p:cNvSpPr>
            <a:spLocks noGrp="1"/>
          </p:cNvSpPr>
          <p:nvPr>
            <p:ph idx="1"/>
          </p:nvPr>
        </p:nvSpPr>
        <p:spPr/>
        <p:txBody>
          <a:bodyPr/>
          <a:lstStyle/>
          <a:p>
            <a:pPr marL="341313" indent="-341313" algn="l">
              <a:buFont typeface="Wingdings" pitchFamily="2" charset="2"/>
              <a:buBlip>
                <a:blip r:embed="rId3"/>
              </a:buBlip>
            </a:pPr>
            <a:r>
              <a:rPr lang="en-US" altLang="zh-TW"/>
              <a:t>Scrum</a:t>
            </a:r>
            <a:r>
              <a:rPr lang="zh-TW" altLang="zh-TW"/>
              <a:t>開發方法</a:t>
            </a:r>
            <a:r>
              <a:rPr lang="zh-TW" altLang="en-US"/>
              <a:t>的主要角色：</a:t>
            </a:r>
            <a:endParaRPr lang="en-US" altLang="zh-TW"/>
          </a:p>
          <a:p>
            <a:pPr marL="741363" lvl="1" indent="-284163" algn="l">
              <a:buFont typeface="Wingdings" pitchFamily="2" charset="2"/>
              <a:buBlip>
                <a:blip r:embed="rId4"/>
              </a:buBlip>
            </a:pPr>
            <a:r>
              <a:rPr lang="zh-TW" altLang="en-US" sz="2000"/>
              <a:t>產品擁有者 </a:t>
            </a:r>
            <a:r>
              <a:rPr lang="en-US" altLang="zh-TW" sz="2000"/>
              <a:t>(Product Owner)</a:t>
            </a:r>
          </a:p>
          <a:p>
            <a:pPr marL="1143000" lvl="2" indent="-228600" algn="l">
              <a:buFont typeface="Wingdings" pitchFamily="2" charset="2"/>
              <a:buBlip>
                <a:blip r:embed="rId5"/>
              </a:buBlip>
            </a:pPr>
            <a:r>
              <a:rPr lang="zh-TW" altLang="zh-TW" sz="1600"/>
              <a:t>負責定義產品功能，決定產品釋出時間與內容，並且在每回合的衝刺中調整產品功能與優先順序，最後在審查時接受或拒絕工作成果。產品擁有者須根據市值調整產品功能的優先順序並對產品的獲利負責。</a:t>
            </a:r>
            <a:endParaRPr lang="en-US" altLang="zh-TW" sz="1600"/>
          </a:p>
          <a:p>
            <a:pPr marL="1143000" lvl="2" indent="-228600" algn="l">
              <a:buFont typeface="Wingdings" pitchFamily="2" charset="2"/>
              <a:buBlip>
                <a:blip r:embed="rId5"/>
              </a:buBlip>
            </a:pPr>
            <a:endParaRPr lang="en-US" altLang="zh-TW" sz="1600"/>
          </a:p>
          <a:p>
            <a:pPr marL="741363" lvl="1" indent="-284163" algn="l">
              <a:buFont typeface="Wingdings" pitchFamily="2" charset="2"/>
              <a:buBlip>
                <a:blip r:embed="rId4"/>
              </a:buBlip>
            </a:pPr>
            <a:r>
              <a:rPr lang="en-US" altLang="zh-TW" sz="2000"/>
              <a:t>Scrum</a:t>
            </a:r>
            <a:r>
              <a:rPr lang="zh-TW" altLang="en-US" sz="2000"/>
              <a:t>管理員 </a:t>
            </a:r>
            <a:r>
              <a:rPr lang="en-US" altLang="zh-TW" sz="2000"/>
              <a:t>(Scrum Master)</a:t>
            </a:r>
          </a:p>
          <a:p>
            <a:pPr marL="1143000" lvl="2" indent="-228600" algn="l">
              <a:buFont typeface="Wingdings" pitchFamily="2" charset="2"/>
              <a:buBlip>
                <a:blip r:embed="rId5"/>
              </a:buBlip>
            </a:pPr>
            <a:r>
              <a:rPr lang="zh-TW" altLang="zh-TW" sz="1600"/>
              <a:t>負責管理專案，排除專案中的任何阻礙與確保團隊能力與生產力，促使團隊合作並擔任團隊的對外窗口。</a:t>
            </a:r>
            <a:endParaRPr lang="en-US" altLang="zh-TW" sz="1600"/>
          </a:p>
          <a:p>
            <a:pPr marL="1143000" lvl="2" indent="-228600" algn="l">
              <a:buFont typeface="Wingdings" pitchFamily="2" charset="2"/>
              <a:buBlip>
                <a:blip r:embed="rId5"/>
              </a:buBlip>
            </a:pPr>
            <a:endParaRPr lang="en-US" altLang="zh-TW"/>
          </a:p>
          <a:p>
            <a:pPr marL="741363" lvl="1" indent="-284163" algn="l">
              <a:buFont typeface="Wingdings" pitchFamily="2" charset="2"/>
              <a:buBlip>
                <a:blip r:embed="rId4"/>
              </a:buBlip>
            </a:pPr>
            <a:r>
              <a:rPr lang="zh-TW" altLang="en-US" sz="2000"/>
              <a:t>開發團隊</a:t>
            </a:r>
            <a:r>
              <a:rPr lang="en-US" altLang="zh-TW" sz="2000"/>
              <a:t> (Development Team)</a:t>
            </a:r>
          </a:p>
          <a:p>
            <a:pPr marL="1143000" lvl="2" indent="-228600" algn="l">
              <a:buFont typeface="Wingdings" pitchFamily="2" charset="2"/>
              <a:buBlip>
                <a:blip r:embed="rId5"/>
              </a:buBlip>
            </a:pPr>
            <a:r>
              <a:rPr lang="zh-TW" altLang="zh-TW" sz="1600"/>
              <a:t>一個自我組織</a:t>
            </a:r>
            <a:r>
              <a:rPr lang="en-US" altLang="zh-TW" sz="1600"/>
              <a:t> (Self-organized) </a:t>
            </a:r>
            <a:r>
              <a:rPr lang="zh-TW" altLang="zh-TW" sz="1600"/>
              <a:t>的團隊，通常由</a:t>
            </a:r>
            <a:r>
              <a:rPr lang="en-US" altLang="zh-TW" sz="1600"/>
              <a:t>5~9</a:t>
            </a:r>
            <a:r>
              <a:rPr lang="zh-TW" altLang="zh-TW" sz="1600"/>
              <a:t>人組成，團隊包含程式設計師、軟體測試師、使用者經驗設計師等跨職能</a:t>
            </a:r>
            <a:r>
              <a:rPr lang="en-US" altLang="zh-TW" sz="1600"/>
              <a:t> (Cross-functional) </a:t>
            </a:r>
            <a:r>
              <a:rPr lang="zh-TW" altLang="zh-TW" sz="1600"/>
              <a:t>成員。團隊成員的調動只能在一次衝刺結束後與下一次衝刺開始之前。</a:t>
            </a:r>
          </a:p>
          <a:p>
            <a:pPr marL="1143000" lvl="2" indent="-228600" algn="l">
              <a:buFont typeface="Wingdings" pitchFamily="2" charset="2"/>
              <a:buBlip>
                <a:blip r:embed="rId5"/>
              </a:buBlip>
            </a:pPr>
            <a:endParaRPr lang="en-US" altLang="zh-TW" sz="1600"/>
          </a:p>
          <a:p>
            <a:pPr marL="741363" lvl="1" indent="-284163" algn="l">
              <a:buFont typeface="Wingdings" pitchFamily="2" charset="2"/>
              <a:buBlip>
                <a:blip r:embed="rId4"/>
              </a:buBlip>
            </a:pPr>
            <a:endParaRPr lang="en-US" altLang="zh-TW" sz="2000"/>
          </a:p>
        </p:txBody>
      </p:sp>
      <p:sp>
        <p:nvSpPr>
          <p:cNvPr id="6758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0BC8F965-3277-45F2-8434-B64693C6E9DF}" type="slidenum">
              <a:rPr lang="zh-TW" altLang="en-US" sz="1600">
                <a:solidFill>
                  <a:schemeClr val="tx1"/>
                </a:solidFill>
                <a:ea typeface="新細明體" charset="-120"/>
              </a:rPr>
              <a:pPr>
                <a:lnSpc>
                  <a:spcPct val="100000"/>
                </a:lnSpc>
                <a:spcBef>
                  <a:spcPct val="0"/>
                </a:spcBef>
                <a:buClrTx/>
                <a:buSzTx/>
                <a:buFontTx/>
                <a:buNone/>
              </a:pPr>
              <a:t>31</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2517252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p:txBody>
          <a:bodyPr/>
          <a:lstStyle/>
          <a:p>
            <a:r>
              <a:rPr lang="en-US" altLang="zh-TW"/>
              <a:t>Scrum</a:t>
            </a:r>
            <a:r>
              <a:rPr lang="zh-TW" altLang="en-US"/>
              <a:t>開發方法</a:t>
            </a:r>
          </a:p>
        </p:txBody>
      </p:sp>
      <p:sp>
        <p:nvSpPr>
          <p:cNvPr id="37891" name="內容版面配置區 2"/>
          <p:cNvSpPr>
            <a:spLocks noGrp="1"/>
          </p:cNvSpPr>
          <p:nvPr>
            <p:ph idx="1"/>
          </p:nvPr>
        </p:nvSpPr>
        <p:spPr/>
        <p:txBody>
          <a:bodyPr>
            <a:normAutofit fontScale="92500" lnSpcReduction="10000"/>
          </a:bodyPr>
          <a:lstStyle/>
          <a:p>
            <a:pPr marL="341313" indent="-341313" algn="l">
              <a:buFont typeface="Wingdings" pitchFamily="2" charset="2"/>
              <a:buBlip>
                <a:blip r:embed="rId3"/>
              </a:buBlip>
              <a:defRPr/>
            </a:pPr>
            <a:r>
              <a:rPr lang="en-US" altLang="zh-TW" dirty="0"/>
              <a:t>Scrum</a:t>
            </a:r>
            <a:r>
              <a:rPr lang="zh-TW" altLang="zh-TW" dirty="0"/>
              <a:t>開發方法</a:t>
            </a:r>
            <a:r>
              <a:rPr lang="zh-TW" altLang="en-US" dirty="0"/>
              <a:t>的主要流程：</a:t>
            </a:r>
            <a:endParaRPr lang="en-US" altLang="zh-TW" dirty="0"/>
          </a:p>
          <a:p>
            <a:pPr marL="741363" lvl="1" indent="-284163" algn="l">
              <a:buFont typeface="Wingdings" pitchFamily="2" charset="2"/>
              <a:buBlip>
                <a:blip r:embed="rId4"/>
              </a:buBlip>
              <a:defRPr/>
            </a:pPr>
            <a:r>
              <a:rPr lang="zh-TW" altLang="en-US" sz="2000" dirty="0"/>
              <a:t>衝刺規劃會議 </a:t>
            </a:r>
            <a:r>
              <a:rPr lang="en-US" altLang="zh-TW" sz="2000" dirty="0"/>
              <a:t>(Sprint Planning)</a:t>
            </a:r>
          </a:p>
          <a:p>
            <a:pPr marL="1143000" lvl="2" indent="-228600" algn="l">
              <a:buFont typeface="Wingdings" pitchFamily="2" charset="2"/>
              <a:buBlip>
                <a:blip r:embed="rId5"/>
              </a:buBlip>
              <a:defRPr/>
            </a:pPr>
            <a:r>
              <a:rPr lang="zh-TW" altLang="zh-TW" sz="1600" dirty="0"/>
              <a:t>團隊從產品待辦清單</a:t>
            </a:r>
            <a:r>
              <a:rPr lang="en-US" altLang="zh-TW" sz="1600" dirty="0"/>
              <a:t> (Product Backlog) </a:t>
            </a:r>
            <a:r>
              <a:rPr lang="zh-TW" altLang="zh-TW" sz="1600" dirty="0"/>
              <a:t>中挑選欲完成的使用者故事</a:t>
            </a:r>
            <a:r>
              <a:rPr lang="en-US" altLang="zh-TW" sz="1600" dirty="0"/>
              <a:t> (User Story)</a:t>
            </a:r>
            <a:r>
              <a:rPr lang="zh-TW" altLang="zh-TW" sz="1600" dirty="0"/>
              <a:t>，亦即系統需求，並共同建立衝刺待辦清單</a:t>
            </a:r>
            <a:r>
              <a:rPr lang="en-US" altLang="zh-TW" sz="1600" dirty="0"/>
              <a:t> (Sprint Backlog) </a:t>
            </a:r>
            <a:r>
              <a:rPr lang="zh-TW" altLang="zh-TW" sz="1600" dirty="0"/>
              <a:t>以記錄這一次衝刺所要進行的工作，然後討論高層次的設計。</a:t>
            </a:r>
            <a:endParaRPr lang="en-US" altLang="zh-TW" sz="1600" dirty="0"/>
          </a:p>
          <a:p>
            <a:pPr marL="741363" lvl="1" indent="-284163" algn="l">
              <a:buFont typeface="Wingdings" pitchFamily="2" charset="2"/>
              <a:buBlip>
                <a:blip r:embed="rId4"/>
              </a:buBlip>
              <a:defRPr/>
            </a:pPr>
            <a:r>
              <a:rPr lang="zh-TW" altLang="en-US" sz="2000" dirty="0"/>
              <a:t>每日站立會議 </a:t>
            </a:r>
            <a:r>
              <a:rPr lang="en-US" altLang="zh-TW" sz="2000" dirty="0"/>
              <a:t>(Daily Scrum Meeting)</a:t>
            </a:r>
          </a:p>
          <a:p>
            <a:pPr marL="1143000" lvl="2" indent="-228600" algn="l">
              <a:buFont typeface="Wingdings" pitchFamily="2" charset="2"/>
              <a:buBlip>
                <a:blip r:embed="rId5"/>
              </a:buBlip>
              <a:defRPr/>
            </a:pPr>
            <a:r>
              <a:rPr lang="zh-TW" altLang="zh-TW" sz="1600" dirty="0"/>
              <a:t>每天進行</a:t>
            </a:r>
            <a:r>
              <a:rPr lang="en-US" altLang="zh-TW" sz="1600" dirty="0"/>
              <a:t>15</a:t>
            </a:r>
            <a:r>
              <a:rPr lang="zh-TW" altLang="zh-TW" sz="1600" dirty="0"/>
              <a:t>分鐘會議，參與成員皆須站著進行會議。此會議目的不在解決問題，而是促進開發團隊、</a:t>
            </a:r>
            <a:r>
              <a:rPr lang="en-US" altLang="zh-TW" sz="1600" dirty="0"/>
              <a:t>Scrum</a:t>
            </a:r>
            <a:r>
              <a:rPr lang="zh-TW" altLang="zh-TW" sz="1600" dirty="0"/>
              <a:t>管理員與產品擁有者的互動，以避免不必要的會議。會議中只討論三件事情：「昨天完成了什麼？」、「今天要做什麼？」、「中間有沒有遇到任何問題？」。</a:t>
            </a:r>
            <a:endParaRPr lang="en-US" altLang="zh-TW" dirty="0"/>
          </a:p>
          <a:p>
            <a:pPr marL="741363" lvl="1" indent="-284163" algn="l">
              <a:buFont typeface="Wingdings" pitchFamily="2" charset="2"/>
              <a:buBlip>
                <a:blip r:embed="rId4"/>
              </a:buBlip>
              <a:defRPr/>
            </a:pPr>
            <a:r>
              <a:rPr lang="zh-TW" altLang="en-US" sz="2000" dirty="0"/>
              <a:t>衝刺審查會議 </a:t>
            </a:r>
            <a:r>
              <a:rPr lang="en-US" altLang="zh-TW" sz="2000" dirty="0"/>
              <a:t>(Sprint Review)</a:t>
            </a:r>
          </a:p>
          <a:p>
            <a:pPr marL="1143000" lvl="2" indent="-228600" algn="l">
              <a:buFont typeface="Wingdings" pitchFamily="2" charset="2"/>
              <a:buBlip>
                <a:blip r:embed="rId5"/>
              </a:buBlip>
              <a:defRPr/>
            </a:pPr>
            <a:r>
              <a:rPr lang="zh-TW" altLang="zh-TW" sz="1600" dirty="0"/>
              <a:t>每次衝刺結束後舉行，整個團隊都必須參加，並由團隊展示這次衝刺所完成的成果。</a:t>
            </a:r>
            <a:endParaRPr lang="en-US" altLang="zh-TW" sz="1600" dirty="0"/>
          </a:p>
          <a:p>
            <a:pPr marL="741363" lvl="1" indent="-284163" algn="l">
              <a:buFont typeface="Wingdings" pitchFamily="2" charset="2"/>
              <a:buBlip>
                <a:blip r:embed="rId4"/>
              </a:buBlip>
              <a:defRPr/>
            </a:pPr>
            <a:r>
              <a:rPr lang="zh-TW" altLang="en-US" sz="2000" dirty="0"/>
              <a:t>衝刺回顧會議 </a:t>
            </a:r>
            <a:r>
              <a:rPr lang="en-US" altLang="zh-TW" sz="2000" dirty="0"/>
              <a:t>(Sprint Retrospective)</a:t>
            </a:r>
          </a:p>
          <a:p>
            <a:pPr marL="1143000" lvl="2" indent="-228600" algn="l">
              <a:buFont typeface="Wingdings" pitchFamily="2" charset="2"/>
              <a:buBlip>
                <a:blip r:embed="rId5"/>
              </a:buBlip>
              <a:defRPr/>
            </a:pPr>
            <a:r>
              <a:rPr lang="zh-TW" altLang="zh-TW" sz="1600" dirty="0"/>
              <a:t>在每次衝刺審查會議後舉行，會議時間通常在</a:t>
            </a:r>
            <a:r>
              <a:rPr lang="en-US" altLang="zh-TW" sz="1600" dirty="0"/>
              <a:t>15</a:t>
            </a:r>
            <a:r>
              <a:rPr lang="zh-TW" altLang="zh-TW" sz="1600" dirty="0"/>
              <a:t>到</a:t>
            </a:r>
            <a:r>
              <a:rPr lang="en-US" altLang="zh-TW" sz="1600" dirty="0"/>
              <a:t>30</a:t>
            </a:r>
            <a:r>
              <a:rPr lang="zh-TW" altLang="zh-TW" sz="1600" dirty="0"/>
              <a:t>分鐘。團隊必須討論在這次衝刺過程中哪些事情進展順利、哪些遭遇阻礙，並且討論在下一次衝刺可實施的改善策略。</a:t>
            </a:r>
          </a:p>
          <a:p>
            <a:pPr marL="1143000" lvl="2" indent="-228600" algn="l">
              <a:buFont typeface="Wingdings" pitchFamily="2" charset="2"/>
              <a:buBlip>
                <a:blip r:embed="rId5"/>
              </a:buBlip>
              <a:defRPr/>
            </a:pPr>
            <a:endParaRPr lang="zh-TW" altLang="zh-TW" sz="1600" dirty="0"/>
          </a:p>
          <a:p>
            <a:pPr lvl="1" algn="l">
              <a:defRPr/>
            </a:pPr>
            <a:endParaRPr lang="en-US" altLang="zh-TW" sz="2000" dirty="0"/>
          </a:p>
        </p:txBody>
      </p:sp>
      <p:sp>
        <p:nvSpPr>
          <p:cNvPr id="6963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1737B2AE-88BE-4444-B43F-F8F4F1CE5446}" type="slidenum">
              <a:rPr lang="zh-TW" altLang="en-US" sz="1600">
                <a:solidFill>
                  <a:schemeClr val="tx1"/>
                </a:solidFill>
                <a:ea typeface="新細明體" charset="-120"/>
              </a:rPr>
              <a:pPr>
                <a:lnSpc>
                  <a:spcPct val="100000"/>
                </a:lnSpc>
                <a:spcBef>
                  <a:spcPct val="0"/>
                </a:spcBef>
                <a:buClrTx/>
                <a:buSzTx/>
                <a:buFontTx/>
                <a:buNone/>
              </a:pPr>
              <a:t>32</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2672926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標題 1"/>
          <p:cNvSpPr>
            <a:spLocks noGrp="1"/>
          </p:cNvSpPr>
          <p:nvPr>
            <p:ph type="title"/>
          </p:nvPr>
        </p:nvSpPr>
        <p:spPr/>
        <p:txBody>
          <a:bodyPr/>
          <a:lstStyle/>
          <a:p>
            <a:r>
              <a:rPr lang="en-US" altLang="zh-TW"/>
              <a:t>Scrum</a:t>
            </a:r>
            <a:r>
              <a:rPr lang="zh-TW" altLang="en-US"/>
              <a:t>開發方法</a:t>
            </a:r>
          </a:p>
        </p:txBody>
      </p:sp>
      <p:sp>
        <p:nvSpPr>
          <p:cNvPr id="37891" name="內容版面配置區 2"/>
          <p:cNvSpPr>
            <a:spLocks noGrp="1"/>
          </p:cNvSpPr>
          <p:nvPr>
            <p:ph idx="1"/>
          </p:nvPr>
        </p:nvSpPr>
        <p:spPr/>
        <p:txBody>
          <a:bodyPr/>
          <a:lstStyle/>
          <a:p>
            <a:pPr marL="341313" indent="-341313" algn="l">
              <a:buFont typeface="Wingdings" pitchFamily="2" charset="2"/>
              <a:buBlip>
                <a:blip r:embed="rId3"/>
              </a:buBlip>
              <a:defRPr/>
            </a:pPr>
            <a:r>
              <a:rPr lang="en-US" altLang="zh-TW" dirty="0"/>
              <a:t>Scrum</a:t>
            </a:r>
            <a:r>
              <a:rPr lang="zh-TW" altLang="zh-TW" dirty="0"/>
              <a:t>開發方法</a:t>
            </a:r>
            <a:r>
              <a:rPr lang="zh-TW" altLang="en-US" dirty="0"/>
              <a:t>的主要產出：</a:t>
            </a:r>
            <a:endParaRPr lang="en-US" altLang="zh-TW" dirty="0"/>
          </a:p>
          <a:p>
            <a:pPr marL="741363" lvl="1" indent="-284163" algn="l">
              <a:buFont typeface="Wingdings" pitchFamily="2" charset="2"/>
              <a:buBlip>
                <a:blip r:embed="rId4"/>
              </a:buBlip>
              <a:defRPr/>
            </a:pPr>
            <a:r>
              <a:rPr lang="zh-TW" altLang="zh-TW" sz="2000" dirty="0"/>
              <a:t>產品待辦清單</a:t>
            </a:r>
            <a:r>
              <a:rPr lang="en-US" altLang="zh-TW" sz="2000" dirty="0"/>
              <a:t> (Product Backlog)</a:t>
            </a:r>
          </a:p>
          <a:p>
            <a:pPr marL="1143000" lvl="2" indent="-228600" algn="l">
              <a:buFont typeface="Wingdings" pitchFamily="2" charset="2"/>
              <a:buBlip>
                <a:blip r:embed="rId5"/>
              </a:buBlip>
              <a:defRPr/>
            </a:pPr>
            <a:r>
              <a:rPr lang="zh-TW" altLang="zh-TW" sz="1600" dirty="0"/>
              <a:t>記載產品的需求</a:t>
            </a:r>
            <a:r>
              <a:rPr lang="en-US" altLang="zh-TW" sz="1600" dirty="0"/>
              <a:t> (</a:t>
            </a:r>
            <a:r>
              <a:rPr lang="zh-TW" altLang="zh-TW" sz="1600" dirty="0"/>
              <a:t>即使用者故事</a:t>
            </a:r>
            <a:r>
              <a:rPr lang="en-US" altLang="zh-TW" sz="1600" dirty="0"/>
              <a:t>)</a:t>
            </a:r>
            <a:r>
              <a:rPr lang="zh-TW" altLang="zh-TW" sz="1600" dirty="0"/>
              <a:t>，並由產品擁有者決定優先順序。</a:t>
            </a:r>
            <a:endParaRPr lang="en-US" altLang="zh-TW" sz="1600" dirty="0"/>
          </a:p>
          <a:p>
            <a:pPr marL="1143000" lvl="2" indent="-228600" algn="l">
              <a:buFont typeface="Wingdings" pitchFamily="2" charset="2"/>
              <a:buBlip>
                <a:blip r:embed="rId5"/>
              </a:buBlip>
              <a:defRPr/>
            </a:pPr>
            <a:endParaRPr lang="en-US" altLang="zh-TW" sz="1600" dirty="0"/>
          </a:p>
          <a:p>
            <a:pPr marL="741363" lvl="1" indent="-284163" algn="l">
              <a:buFont typeface="Wingdings" pitchFamily="2" charset="2"/>
              <a:buBlip>
                <a:blip r:embed="rId4"/>
              </a:buBlip>
              <a:defRPr/>
            </a:pPr>
            <a:r>
              <a:rPr lang="zh-TW" altLang="zh-TW" sz="2000" dirty="0"/>
              <a:t>衝刺待辦清單</a:t>
            </a:r>
            <a:r>
              <a:rPr lang="en-US" altLang="zh-TW" sz="2000" dirty="0"/>
              <a:t> (Sprint Backlog) </a:t>
            </a:r>
          </a:p>
          <a:p>
            <a:pPr marL="1143000" lvl="2" indent="-228600" algn="l">
              <a:buFont typeface="Wingdings" pitchFamily="2" charset="2"/>
              <a:buBlip>
                <a:blip r:embed="rId5"/>
              </a:buBlip>
              <a:defRPr/>
            </a:pPr>
            <a:r>
              <a:rPr lang="zh-TW" altLang="zh-TW" sz="1600" dirty="0"/>
              <a:t>為衝刺規劃會議的產出，記載本次衝刺中團隊應該完成的工作清單。清單中每個工作項目都有一個所需工時的估計值</a:t>
            </a:r>
            <a:r>
              <a:rPr lang="en-US" altLang="zh-TW" sz="1600" dirty="0"/>
              <a:t> (</a:t>
            </a:r>
            <a:r>
              <a:rPr lang="zh-TW" altLang="zh-TW" sz="1600" dirty="0"/>
              <a:t>以小時或日為單位</a:t>
            </a:r>
            <a:r>
              <a:rPr lang="en-US" altLang="zh-TW" sz="1600" dirty="0"/>
              <a:t>)</a:t>
            </a:r>
            <a:r>
              <a:rPr lang="zh-TW" altLang="zh-TW" sz="1600" dirty="0"/>
              <a:t>。</a:t>
            </a:r>
            <a:endParaRPr lang="en-US" altLang="zh-TW" sz="1600" dirty="0"/>
          </a:p>
          <a:p>
            <a:pPr marL="1143000" lvl="2" indent="-228600" algn="l">
              <a:buFont typeface="Wingdings" pitchFamily="2" charset="2"/>
              <a:buBlip>
                <a:blip r:embed="rId5"/>
              </a:buBlip>
              <a:defRPr/>
            </a:pPr>
            <a:endParaRPr lang="en-US" altLang="zh-TW" dirty="0"/>
          </a:p>
          <a:p>
            <a:pPr marL="741363" lvl="1" indent="-284163" algn="l">
              <a:buFont typeface="Wingdings" pitchFamily="2" charset="2"/>
              <a:buBlip>
                <a:blip r:embed="rId4"/>
              </a:buBlip>
              <a:defRPr/>
            </a:pPr>
            <a:r>
              <a:rPr lang="zh-TW" altLang="zh-TW" sz="2000" dirty="0"/>
              <a:t>完成進度圖</a:t>
            </a:r>
            <a:r>
              <a:rPr lang="en-US" altLang="zh-TW" sz="2000" dirty="0"/>
              <a:t> (</a:t>
            </a:r>
            <a:r>
              <a:rPr lang="en-US" altLang="zh-TW" sz="2000" dirty="0" err="1"/>
              <a:t>Burndown</a:t>
            </a:r>
            <a:r>
              <a:rPr lang="en-US" altLang="zh-TW" sz="2000" dirty="0"/>
              <a:t> Chart)</a:t>
            </a:r>
          </a:p>
          <a:p>
            <a:pPr marL="1143000" lvl="2" indent="-228600" algn="l">
              <a:buFont typeface="Wingdings" pitchFamily="2" charset="2"/>
              <a:buBlip>
                <a:blip r:embed="rId5"/>
              </a:buBlip>
              <a:defRPr/>
            </a:pPr>
            <a:r>
              <a:rPr lang="zh-TW" altLang="zh-TW" sz="1600" dirty="0"/>
              <a:t>顯示整個專案或一個衝刺之完成進度與預計完成工時的關係。其縱軸為剩餘工時，橫軸為一個衝刺的每一天。</a:t>
            </a:r>
            <a:r>
              <a:rPr lang="en-US" altLang="zh-TW" sz="1600" dirty="0"/>
              <a:t>Scrum </a:t>
            </a:r>
            <a:r>
              <a:rPr lang="zh-TW" altLang="zh-TW" sz="1600" dirty="0"/>
              <a:t>管理員在每天的站立會議後更新此圖表，將剩餘工作之總工時畫記上去。</a:t>
            </a:r>
          </a:p>
          <a:p>
            <a:pPr marL="1143000" lvl="2" indent="-228600" algn="l">
              <a:buFont typeface="Wingdings" pitchFamily="2" charset="2"/>
              <a:buBlip>
                <a:blip r:embed="rId5"/>
              </a:buBlip>
              <a:defRPr/>
            </a:pPr>
            <a:endParaRPr lang="zh-TW" altLang="zh-TW" sz="1600" dirty="0"/>
          </a:p>
          <a:p>
            <a:pPr lvl="1" algn="l">
              <a:defRPr/>
            </a:pPr>
            <a:endParaRPr lang="en-US" altLang="zh-TW" sz="2000" dirty="0"/>
          </a:p>
        </p:txBody>
      </p:sp>
      <p:sp>
        <p:nvSpPr>
          <p:cNvPr id="71684"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02A061D8-018B-4BBF-BC25-5E8023B8F352}" type="slidenum">
              <a:rPr lang="zh-TW" altLang="en-US" sz="1600">
                <a:solidFill>
                  <a:schemeClr val="tx1"/>
                </a:solidFill>
                <a:ea typeface="新細明體" charset="-120"/>
              </a:rPr>
              <a:pPr>
                <a:lnSpc>
                  <a:spcPct val="100000"/>
                </a:lnSpc>
                <a:spcBef>
                  <a:spcPct val="0"/>
                </a:spcBef>
                <a:buClrTx/>
                <a:buSzTx/>
                <a:buFontTx/>
                <a:buNone/>
              </a:pPr>
              <a:t>33</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721805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標題 1"/>
          <p:cNvSpPr>
            <a:spLocks noGrp="1"/>
          </p:cNvSpPr>
          <p:nvPr>
            <p:ph type="title"/>
          </p:nvPr>
        </p:nvSpPr>
        <p:spPr/>
        <p:txBody>
          <a:bodyPr/>
          <a:lstStyle/>
          <a:p>
            <a:r>
              <a:rPr lang="en-US" altLang="zh-TW"/>
              <a:t>Scrum</a:t>
            </a:r>
            <a:r>
              <a:rPr lang="zh-TW" altLang="en-US"/>
              <a:t>開發方法</a:t>
            </a:r>
          </a:p>
        </p:txBody>
      </p:sp>
      <p:sp>
        <p:nvSpPr>
          <p:cNvPr id="73731" name="內容版面配置區 2"/>
          <p:cNvSpPr>
            <a:spLocks noGrp="1"/>
          </p:cNvSpPr>
          <p:nvPr>
            <p:ph idx="1"/>
          </p:nvPr>
        </p:nvSpPr>
        <p:spPr/>
        <p:txBody>
          <a:bodyPr/>
          <a:lstStyle/>
          <a:p>
            <a:pPr marL="341313" indent="-341313" algn="l">
              <a:buFont typeface="Wingdings" pitchFamily="2" charset="2"/>
              <a:buBlip>
                <a:blip r:embed="rId3"/>
              </a:buBlip>
            </a:pPr>
            <a:r>
              <a:rPr lang="zh-TW" altLang="en-US"/>
              <a:t>產品待辦清單範例</a:t>
            </a:r>
            <a:r>
              <a:rPr lang="en-US" altLang="zh-TW" baseline="-25000"/>
              <a:t>1</a:t>
            </a:r>
            <a:endParaRPr lang="en-US" altLang="zh-TW" sz="2000" baseline="-25000"/>
          </a:p>
        </p:txBody>
      </p:sp>
      <p:sp>
        <p:nvSpPr>
          <p:cNvPr id="73764"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4D960E64-28CC-442E-86C0-31B8210E3104}" type="slidenum">
              <a:rPr lang="zh-TW" altLang="en-US" sz="1600">
                <a:solidFill>
                  <a:schemeClr val="tx1"/>
                </a:solidFill>
                <a:ea typeface="新細明體" charset="-120"/>
              </a:rPr>
              <a:pPr>
                <a:lnSpc>
                  <a:spcPct val="100000"/>
                </a:lnSpc>
                <a:spcBef>
                  <a:spcPct val="0"/>
                </a:spcBef>
                <a:buClrTx/>
                <a:buSzTx/>
                <a:buFontTx/>
                <a:buNone/>
              </a:pPr>
              <a:t>34</a:t>
            </a:fld>
            <a:endParaRPr lang="zh-TW" altLang="en-US" sz="1600">
              <a:solidFill>
                <a:schemeClr val="tx1"/>
              </a:solidFill>
              <a:ea typeface="新細明體" charset="-120"/>
            </a:endParaRPr>
          </a:p>
        </p:txBody>
      </p:sp>
      <p:graphicFrame>
        <p:nvGraphicFramePr>
          <p:cNvPr id="4" name="表格 3"/>
          <p:cNvGraphicFramePr>
            <a:graphicFrameLocks noGrp="1"/>
          </p:cNvGraphicFramePr>
          <p:nvPr>
            <p:extLst>
              <p:ext uri="{D42A27DB-BD31-4B8C-83A1-F6EECF244321}">
                <p14:modId xmlns:p14="http://schemas.microsoft.com/office/powerpoint/2010/main" val="2363788848"/>
              </p:ext>
            </p:extLst>
          </p:nvPr>
        </p:nvGraphicFramePr>
        <p:xfrm>
          <a:off x="251520" y="2420888"/>
          <a:ext cx="8642351" cy="4020711"/>
        </p:xfrm>
        <a:graphic>
          <a:graphicData uri="http://schemas.openxmlformats.org/drawingml/2006/table">
            <a:tbl>
              <a:tblPr/>
              <a:tblGrid>
                <a:gridCol w="482020">
                  <a:extLst>
                    <a:ext uri="{9D8B030D-6E8A-4147-A177-3AD203B41FA5}">
                      <a16:colId xmlns:a16="http://schemas.microsoft.com/office/drawing/2014/main" val="20000"/>
                    </a:ext>
                  </a:extLst>
                </a:gridCol>
                <a:gridCol w="2274141">
                  <a:extLst>
                    <a:ext uri="{9D8B030D-6E8A-4147-A177-3AD203B41FA5}">
                      <a16:colId xmlns:a16="http://schemas.microsoft.com/office/drawing/2014/main" val="20001"/>
                    </a:ext>
                  </a:extLst>
                </a:gridCol>
                <a:gridCol w="2447172">
                  <a:extLst>
                    <a:ext uri="{9D8B030D-6E8A-4147-A177-3AD203B41FA5}">
                      <a16:colId xmlns:a16="http://schemas.microsoft.com/office/drawing/2014/main" val="20002"/>
                    </a:ext>
                  </a:extLst>
                </a:gridCol>
                <a:gridCol w="2214685">
                  <a:extLst>
                    <a:ext uri="{9D8B030D-6E8A-4147-A177-3AD203B41FA5}">
                      <a16:colId xmlns:a16="http://schemas.microsoft.com/office/drawing/2014/main" val="20003"/>
                    </a:ext>
                  </a:extLst>
                </a:gridCol>
                <a:gridCol w="1224333">
                  <a:extLst>
                    <a:ext uri="{9D8B030D-6E8A-4147-A177-3AD203B41FA5}">
                      <a16:colId xmlns:a16="http://schemas.microsoft.com/office/drawing/2014/main" val="20004"/>
                    </a:ext>
                  </a:extLst>
                </a:gridCol>
              </a:tblGrid>
              <a:tr h="293721">
                <a:tc>
                  <a:txBody>
                    <a:bodyPr/>
                    <a:lstStyle/>
                    <a:p>
                      <a:pPr algn="ctr" fontAlgn="b"/>
                      <a:r>
                        <a:rPr lang="zh-TW" altLang="en-US" sz="1400" b="1" i="0" u="none" strike="noStrike" dirty="0">
                          <a:latin typeface="Arial"/>
                        </a:rPr>
                        <a:t>編號</a:t>
                      </a:r>
                      <a:endParaRPr lang="en-US" sz="1200" b="0"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TW" altLang="en-US" sz="1400" b="1" i="0" u="none" strike="noStrike" dirty="0">
                          <a:latin typeface="Arial"/>
                        </a:rPr>
                        <a:t>待辦項目</a:t>
                      </a:r>
                      <a:endParaRPr lang="en-US" sz="1400" b="1"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TW" altLang="en-US" sz="1400" b="1" i="0" u="none" strike="noStrike" dirty="0">
                          <a:latin typeface="Arial"/>
                        </a:rPr>
                        <a:t>備註</a:t>
                      </a:r>
                      <a:endParaRPr lang="en-US" sz="1400" b="1"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TW" altLang="en-US" sz="1400" b="1" i="0" u="none" strike="noStrike" dirty="0">
                          <a:latin typeface="Arial"/>
                        </a:rPr>
                        <a:t>如何測試</a:t>
                      </a:r>
                      <a:endParaRPr lang="en-US" sz="1400" b="1"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TW" altLang="en-US" sz="1400" b="1" i="0" u="none" strike="noStrike" dirty="0">
                          <a:latin typeface="Arial"/>
                        </a:rPr>
                        <a:t>預估工時</a:t>
                      </a:r>
                      <a:br>
                        <a:rPr lang="en-US" altLang="zh-TW" sz="1400" b="1" i="0" u="none" strike="noStrike" dirty="0">
                          <a:latin typeface="Arial"/>
                        </a:rPr>
                      </a:br>
                      <a:r>
                        <a:rPr lang="en-US" altLang="zh-TW" sz="1400" b="1" i="0" u="none" strike="noStrike" dirty="0">
                          <a:latin typeface="Arial"/>
                        </a:rPr>
                        <a:t>(</a:t>
                      </a:r>
                      <a:r>
                        <a:rPr lang="zh-TW" altLang="en-US" sz="1400" b="1" i="0" u="none" strike="noStrike" dirty="0">
                          <a:latin typeface="Arial"/>
                        </a:rPr>
                        <a:t>人天</a:t>
                      </a:r>
                      <a:r>
                        <a:rPr lang="en-US" altLang="zh-TW" sz="1400" b="1" i="0" u="none" strike="noStrike" dirty="0">
                          <a:latin typeface="Arial"/>
                        </a:rPr>
                        <a:t>)</a:t>
                      </a:r>
                      <a:endParaRPr lang="en-US" sz="1400" b="1"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975324">
                <a:tc>
                  <a:txBody>
                    <a:bodyPr/>
                    <a:lstStyle/>
                    <a:p>
                      <a:pPr algn="ctr" fontAlgn="ctr"/>
                      <a:r>
                        <a:rPr lang="en-US" altLang="zh-TW" sz="1400" b="0" i="0" u="none" strike="noStrike" dirty="0">
                          <a:latin typeface="細明體"/>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latin typeface="細明體"/>
                        </a:rPr>
                        <a:t>身為一個使用者，我可以觀看所有會議之列表。</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latin typeface="細明體"/>
                        </a:rPr>
                        <a:t>無。</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latin typeface="細明體"/>
                        </a:rPr>
                        <a:t>使用者登入後點選</a:t>
                      </a:r>
                      <a:r>
                        <a:rPr lang="en-US" altLang="zh-TW" sz="1400" b="0" i="0" u="none" strike="noStrike">
                          <a:latin typeface="Arial"/>
                        </a:rPr>
                        <a:t>"</a:t>
                      </a:r>
                      <a:r>
                        <a:rPr lang="zh-TW" altLang="en-US" sz="1400" b="0" i="0" u="none" strike="noStrike">
                          <a:latin typeface="細明體"/>
                        </a:rPr>
                        <a:t>瀏覽全部會議</a:t>
                      </a:r>
                      <a:r>
                        <a:rPr lang="en-US" altLang="zh-TW" sz="1400" b="0" i="0" u="none" strike="noStrike">
                          <a:latin typeface="Arial"/>
                        </a:rPr>
                        <a:t>"</a:t>
                      </a:r>
                      <a:r>
                        <a:rPr lang="zh-TW" altLang="en-US" sz="1400" b="0" i="0" u="none" strike="noStrike">
                          <a:latin typeface="細明體"/>
                        </a:rPr>
                        <a:t>功能，系統列出所有已發起的會議列表。</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細明體"/>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19155">
                <a:tc>
                  <a:txBody>
                    <a:bodyPr/>
                    <a:lstStyle/>
                    <a:p>
                      <a:pPr algn="ctr" fontAlgn="ctr"/>
                      <a:r>
                        <a:rPr lang="en-US" altLang="zh-TW" sz="1400" b="0" i="0" u="none" strike="noStrike" dirty="0">
                          <a:latin typeface="細明體"/>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latin typeface="細明體"/>
                        </a:rPr>
                        <a:t>身為一個使用者，我可以瀏覽會議行事曆，行事曆中包含我發起之會議或受邀請之會議。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latin typeface="細明體"/>
                        </a:rPr>
                        <a:t>行事曆預設為目前月份。</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latin typeface="細明體"/>
                        </a:rPr>
                        <a:t>使用者登入後點選</a:t>
                      </a:r>
                      <a:r>
                        <a:rPr lang="en-US" altLang="zh-TW" sz="1400" b="0" i="0" u="none" strike="noStrike">
                          <a:latin typeface="Arial"/>
                        </a:rPr>
                        <a:t>"</a:t>
                      </a:r>
                      <a:r>
                        <a:rPr lang="zh-TW" altLang="en-US" sz="1400" b="0" i="0" u="none" strike="noStrike">
                          <a:latin typeface="細明體"/>
                        </a:rPr>
                        <a:t>會議行事曆</a:t>
                      </a:r>
                      <a:r>
                        <a:rPr lang="en-US" altLang="zh-TW" sz="1400" b="0" i="0" u="none" strike="noStrike">
                          <a:latin typeface="Arial"/>
                        </a:rPr>
                        <a:t>"</a:t>
                      </a:r>
                      <a:r>
                        <a:rPr lang="zh-TW" altLang="en-US" sz="1400" b="0" i="0" u="none" strike="noStrike">
                          <a:latin typeface="細明體"/>
                        </a:rPr>
                        <a:t>功能後，系統列出在行事曆中列出所有我發起的會議或受邀請的會議。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細明體"/>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99512">
                <a:tc>
                  <a:txBody>
                    <a:bodyPr/>
                    <a:lstStyle/>
                    <a:p>
                      <a:pPr algn="ctr" fontAlgn="ctr"/>
                      <a:r>
                        <a:rPr lang="en-US" altLang="zh-TW" sz="1400" b="0" i="0" u="none" strike="noStrike" dirty="0">
                          <a:latin typeface="細明體"/>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latin typeface="細明體"/>
                        </a:rPr>
                        <a:t>身為一個使用者，我可以在系統上發起一項會議。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latin typeface="細明體"/>
                        </a:rPr>
                        <a:t>使用者可以選擇此會議之類型、以及選擇欲調查之時間</a:t>
                      </a:r>
                      <a:r>
                        <a:rPr lang="en-US" altLang="zh-TW" sz="1400" b="0" i="0" u="none" strike="noStrike" dirty="0">
                          <a:latin typeface="Arial"/>
                        </a:rPr>
                        <a:t>/</a:t>
                      </a:r>
                      <a:r>
                        <a:rPr lang="zh-TW" altLang="en-US" sz="1400" b="0" i="0" u="none" strike="noStrike" dirty="0">
                          <a:latin typeface="細明體"/>
                        </a:rPr>
                        <a:t>地點範圍，決定討論項目以及負責人，以及選擇所欲邀請之參與人。</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latin typeface="細明體"/>
                        </a:rPr>
                        <a:t>使用者登入後點選</a:t>
                      </a:r>
                      <a:r>
                        <a:rPr lang="en-US" altLang="zh-TW" sz="1400" b="0" i="0" u="none" strike="noStrike" dirty="0">
                          <a:latin typeface="Arial"/>
                        </a:rPr>
                        <a:t>"</a:t>
                      </a:r>
                      <a:r>
                        <a:rPr lang="zh-TW" altLang="en-US" sz="1400" b="0" i="0" u="none" strike="noStrike" dirty="0">
                          <a:latin typeface="細明體"/>
                        </a:rPr>
                        <a:t>發起會議</a:t>
                      </a:r>
                      <a:r>
                        <a:rPr lang="en-US" altLang="zh-TW" sz="1400" b="0" i="0" u="none" strike="noStrike" dirty="0">
                          <a:latin typeface="Arial"/>
                        </a:rPr>
                        <a:t>"</a:t>
                      </a:r>
                      <a:r>
                        <a:rPr lang="zh-TW" altLang="en-US" sz="1400" b="0" i="0" u="none" strike="noStrike" dirty="0">
                          <a:latin typeface="細明體"/>
                        </a:rPr>
                        <a:t>功能，填入所有應填資料後，此會議資料可透過</a:t>
                      </a:r>
                      <a:r>
                        <a:rPr lang="en-US" altLang="zh-TW" sz="1400" b="0" i="0" u="none" strike="noStrike" dirty="0">
                          <a:latin typeface="Arial"/>
                        </a:rPr>
                        <a:t>"</a:t>
                      </a:r>
                      <a:r>
                        <a:rPr lang="zh-TW" altLang="en-US" sz="1400" b="0" i="0" u="none" strike="noStrike" dirty="0">
                          <a:latin typeface="細明體"/>
                        </a:rPr>
                        <a:t>瀏覽全部會議</a:t>
                      </a:r>
                      <a:r>
                        <a:rPr lang="en-US" altLang="zh-TW" sz="1400" b="0" i="0" u="none" strike="noStrike" dirty="0">
                          <a:latin typeface="Arial"/>
                        </a:rPr>
                        <a:t>"</a:t>
                      </a:r>
                      <a:r>
                        <a:rPr lang="zh-TW" altLang="en-US" sz="1400" b="0" i="0" u="none" strike="noStrike" dirty="0">
                          <a:latin typeface="細明體"/>
                        </a:rPr>
                        <a:t>功能看到。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細明體"/>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2553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a:t>Scrum</a:t>
            </a:r>
            <a:r>
              <a:rPr lang="zh-TW" altLang="en-US"/>
              <a:t>開發方法</a:t>
            </a:r>
          </a:p>
        </p:txBody>
      </p:sp>
      <p:sp>
        <p:nvSpPr>
          <p:cNvPr id="75779" name="內容版面配置區 2"/>
          <p:cNvSpPr>
            <a:spLocks noGrp="1"/>
          </p:cNvSpPr>
          <p:nvPr>
            <p:ph idx="1"/>
          </p:nvPr>
        </p:nvSpPr>
        <p:spPr/>
        <p:txBody>
          <a:bodyPr/>
          <a:lstStyle/>
          <a:p>
            <a:pPr marL="341313" indent="-341313" algn="l">
              <a:buFont typeface="Wingdings" pitchFamily="2" charset="2"/>
              <a:buBlip>
                <a:blip r:embed="rId3"/>
              </a:buBlip>
            </a:pPr>
            <a:r>
              <a:rPr lang="zh-TW" altLang="en-US"/>
              <a:t>產品待辦清單範例</a:t>
            </a:r>
            <a:r>
              <a:rPr lang="en-US" altLang="zh-TW" baseline="-25000"/>
              <a:t>2</a:t>
            </a:r>
            <a:endParaRPr lang="en-US" altLang="zh-TW" sz="2000" baseline="-25000"/>
          </a:p>
        </p:txBody>
      </p:sp>
      <p:sp>
        <p:nvSpPr>
          <p:cNvPr id="7580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CF12DD7A-3546-424E-8446-CEA530356825}" type="slidenum">
              <a:rPr lang="zh-TW" altLang="en-US" sz="1600">
                <a:solidFill>
                  <a:schemeClr val="tx1"/>
                </a:solidFill>
                <a:ea typeface="新細明體" charset="-120"/>
              </a:rPr>
              <a:pPr>
                <a:lnSpc>
                  <a:spcPct val="100000"/>
                </a:lnSpc>
                <a:spcBef>
                  <a:spcPct val="0"/>
                </a:spcBef>
                <a:buClrTx/>
                <a:buSzTx/>
                <a:buFontTx/>
                <a:buNone/>
              </a:pPr>
              <a:t>35</a:t>
            </a:fld>
            <a:endParaRPr lang="zh-TW" altLang="en-US" sz="1600">
              <a:solidFill>
                <a:schemeClr val="tx1"/>
              </a:solidFill>
              <a:ea typeface="新細明體" charset="-120"/>
            </a:endParaRPr>
          </a:p>
        </p:txBody>
      </p:sp>
      <p:graphicFrame>
        <p:nvGraphicFramePr>
          <p:cNvPr id="5" name="表格 4"/>
          <p:cNvGraphicFramePr>
            <a:graphicFrameLocks noGrp="1"/>
          </p:cNvGraphicFramePr>
          <p:nvPr>
            <p:extLst>
              <p:ext uri="{D42A27DB-BD31-4B8C-83A1-F6EECF244321}">
                <p14:modId xmlns:p14="http://schemas.microsoft.com/office/powerpoint/2010/main" val="3241517633"/>
              </p:ext>
            </p:extLst>
          </p:nvPr>
        </p:nvGraphicFramePr>
        <p:xfrm>
          <a:off x="323528" y="2420888"/>
          <a:ext cx="8605837" cy="3883522"/>
        </p:xfrm>
        <a:graphic>
          <a:graphicData uri="http://schemas.openxmlformats.org/drawingml/2006/table">
            <a:tbl>
              <a:tblPr/>
              <a:tblGrid>
                <a:gridCol w="479982">
                  <a:extLst>
                    <a:ext uri="{9D8B030D-6E8A-4147-A177-3AD203B41FA5}">
                      <a16:colId xmlns:a16="http://schemas.microsoft.com/office/drawing/2014/main" val="20000"/>
                    </a:ext>
                  </a:extLst>
                </a:gridCol>
                <a:gridCol w="2264533">
                  <a:extLst>
                    <a:ext uri="{9D8B030D-6E8A-4147-A177-3AD203B41FA5}">
                      <a16:colId xmlns:a16="http://schemas.microsoft.com/office/drawing/2014/main" val="20001"/>
                    </a:ext>
                  </a:extLst>
                </a:gridCol>
                <a:gridCol w="2436832">
                  <a:extLst>
                    <a:ext uri="{9D8B030D-6E8A-4147-A177-3AD203B41FA5}">
                      <a16:colId xmlns:a16="http://schemas.microsoft.com/office/drawing/2014/main" val="20002"/>
                    </a:ext>
                  </a:extLst>
                </a:gridCol>
                <a:gridCol w="2621442">
                  <a:extLst>
                    <a:ext uri="{9D8B030D-6E8A-4147-A177-3AD203B41FA5}">
                      <a16:colId xmlns:a16="http://schemas.microsoft.com/office/drawing/2014/main" val="20003"/>
                    </a:ext>
                  </a:extLst>
                </a:gridCol>
                <a:gridCol w="803048">
                  <a:extLst>
                    <a:ext uri="{9D8B030D-6E8A-4147-A177-3AD203B41FA5}">
                      <a16:colId xmlns:a16="http://schemas.microsoft.com/office/drawing/2014/main" val="20004"/>
                    </a:ext>
                  </a:extLst>
                </a:gridCol>
              </a:tblGrid>
              <a:tr h="1274118">
                <a:tc>
                  <a:txBody>
                    <a:bodyPr/>
                    <a:lstStyle/>
                    <a:p>
                      <a:pPr algn="ctr" fontAlgn="ctr"/>
                      <a:r>
                        <a:rPr lang="en-US" altLang="zh-TW" sz="1400" b="0" i="0" u="none" strike="noStrike" dirty="0">
                          <a:latin typeface="細明體"/>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latin typeface="細明體"/>
                        </a:rPr>
                        <a:t>身為一個使用者，我可以觀看我發起之會議或受邀請之會議的詳細資料。</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latin typeface="細明體"/>
                        </a:rPr>
                        <a:t>會議詳細資料包含會議名稱、會議之類型、會議發起人、邀請之與會者、確認參加之與會者、規劃之時間</a:t>
                      </a:r>
                      <a:r>
                        <a:rPr lang="en-US" altLang="zh-TW" sz="1400" b="0" i="0" u="none" strike="noStrike" dirty="0">
                          <a:latin typeface="細明體"/>
                        </a:rPr>
                        <a:t>/</a:t>
                      </a:r>
                      <a:r>
                        <a:rPr lang="zh-TW" altLang="en-US" sz="1400" b="0" i="0" u="none" strike="noStrike" dirty="0">
                          <a:latin typeface="細明體"/>
                        </a:rPr>
                        <a:t>地點範圍、排程後之時間</a:t>
                      </a:r>
                      <a:r>
                        <a:rPr lang="en-US" altLang="zh-TW" sz="1400" b="0" i="0" u="none" strike="noStrike" dirty="0">
                          <a:latin typeface="細明體"/>
                        </a:rPr>
                        <a:t>/</a:t>
                      </a:r>
                      <a:r>
                        <a:rPr lang="zh-TW" altLang="en-US" sz="1400" b="0" i="0" u="none" strike="noStrike" dirty="0">
                          <a:latin typeface="細明體"/>
                        </a:rPr>
                        <a:t>地點範圍。</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latin typeface="細明體"/>
                        </a:rPr>
                        <a:t>使用者登入後點選</a:t>
                      </a:r>
                      <a:r>
                        <a:rPr lang="en-US" altLang="zh-TW" sz="1400" b="0" i="0" u="none" strike="noStrike">
                          <a:latin typeface="Arial"/>
                        </a:rPr>
                        <a:t>"</a:t>
                      </a:r>
                      <a:r>
                        <a:rPr lang="zh-TW" altLang="en-US" sz="1400" b="0" i="0" u="none" strike="noStrike">
                          <a:latin typeface="細明體"/>
                        </a:rPr>
                        <a:t>會議行事曆</a:t>
                      </a:r>
                      <a:r>
                        <a:rPr lang="en-US" altLang="zh-TW" sz="1400" b="0" i="0" u="none" strike="noStrike">
                          <a:latin typeface="Arial"/>
                        </a:rPr>
                        <a:t>"</a:t>
                      </a:r>
                      <a:r>
                        <a:rPr lang="zh-TW" altLang="en-US" sz="1400" b="0" i="0" u="none" strike="noStrike">
                          <a:latin typeface="細明體"/>
                        </a:rPr>
                        <a:t>功能後，再點選其中一個會議，可看到此會議之詳細資料。</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a:latin typeface="細明體"/>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74118">
                <a:tc>
                  <a:txBody>
                    <a:bodyPr/>
                    <a:lstStyle/>
                    <a:p>
                      <a:pPr algn="ctr" fontAlgn="ctr"/>
                      <a:r>
                        <a:rPr lang="en-US" altLang="zh-TW" sz="1400" b="0" i="0" u="none" strike="noStrike" dirty="0">
                          <a:latin typeface="細明體"/>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latin typeface="細明體"/>
                        </a:rPr>
                        <a:t>身為一個使用者，我可以參與其他使用者發起的會議。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latin typeface="細明體"/>
                        </a:rPr>
                        <a:t>使用者只能參加受邀請之會議。</a:t>
                      </a:r>
                      <a:br>
                        <a:rPr lang="zh-TW" altLang="en-US" sz="1400" b="0" i="0" u="none" strike="noStrike" dirty="0">
                          <a:latin typeface="細明體"/>
                        </a:rPr>
                      </a:br>
                      <a:r>
                        <a:rPr lang="zh-TW" altLang="en-US" sz="1400" b="0" i="0" u="none" strike="noStrike" dirty="0">
                          <a:latin typeface="細明體"/>
                        </a:rPr>
                        <a:t>使用者可填寫可參加會議之時間</a:t>
                      </a:r>
                      <a:r>
                        <a:rPr lang="en-US" altLang="zh-TW" sz="1400" b="0" i="0" u="none" strike="noStrike" dirty="0">
                          <a:latin typeface="細明體"/>
                        </a:rPr>
                        <a:t>/</a:t>
                      </a:r>
                      <a:r>
                        <a:rPr lang="zh-TW" altLang="en-US" sz="1400" b="0" i="0" u="none" strike="noStrike" dirty="0">
                          <a:latin typeface="細明體"/>
                        </a:rPr>
                        <a:t>地點。</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latin typeface="細明體"/>
                        </a:rPr>
                        <a:t>使用者登入後點選</a:t>
                      </a:r>
                      <a:r>
                        <a:rPr lang="en-US" altLang="zh-TW" sz="1400" b="0" i="0" u="none" strike="noStrike">
                          <a:latin typeface="細明體"/>
                        </a:rPr>
                        <a:t>"</a:t>
                      </a:r>
                      <a:r>
                        <a:rPr lang="zh-TW" altLang="en-US" sz="1400" b="0" i="0" u="none" strike="noStrike">
                          <a:latin typeface="細明體"/>
                        </a:rPr>
                        <a:t>參與會議</a:t>
                      </a:r>
                      <a:r>
                        <a:rPr lang="en-US" altLang="zh-TW" sz="1400" b="0" i="0" u="none" strike="noStrike">
                          <a:latin typeface="細明體"/>
                        </a:rPr>
                        <a:t>"</a:t>
                      </a:r>
                      <a:r>
                        <a:rPr lang="zh-TW" altLang="en-US" sz="1400" b="0" i="0" u="none" strike="noStrike">
                          <a:latin typeface="細明體"/>
                        </a:rPr>
                        <a:t>功能，點選其中一個受邀請之會議，並輸入數個可參與會議時間。此使用者及填入之時間將可透過</a:t>
                      </a:r>
                      <a:r>
                        <a:rPr lang="en-US" altLang="zh-TW" sz="1400" b="0" i="0" u="none" strike="noStrike">
                          <a:latin typeface="細明體"/>
                        </a:rPr>
                        <a:t>"</a:t>
                      </a:r>
                      <a:r>
                        <a:rPr lang="zh-TW" altLang="en-US" sz="1400" b="0" i="0" u="none" strike="noStrike">
                          <a:latin typeface="細明體"/>
                        </a:rPr>
                        <a:t>會議詳細資料</a:t>
                      </a:r>
                      <a:r>
                        <a:rPr lang="en-US" altLang="zh-TW" sz="1400" b="0" i="0" u="none" strike="noStrike">
                          <a:latin typeface="細明體"/>
                        </a:rPr>
                        <a:t>"</a:t>
                      </a:r>
                      <a:r>
                        <a:rPr lang="zh-TW" altLang="en-US" sz="1400" b="0" i="0" u="none" strike="noStrike">
                          <a:latin typeface="細明體"/>
                        </a:rPr>
                        <a:t>功能看到。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a:latin typeface="細明體"/>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35286">
                <a:tc>
                  <a:txBody>
                    <a:bodyPr/>
                    <a:lstStyle/>
                    <a:p>
                      <a:pPr algn="ctr" fontAlgn="ctr"/>
                      <a:r>
                        <a:rPr lang="en-US" altLang="zh-TW" sz="1400" b="0" i="0" u="none" strike="noStrike">
                          <a:latin typeface="細明體"/>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latin typeface="細明體"/>
                        </a:rPr>
                        <a:t>身為一個使用者，我可以對我發起的會議進行排程。</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latin typeface="細明體"/>
                        </a:rPr>
                        <a:t>此會議排程，會針對參與者之參與的時間</a:t>
                      </a:r>
                      <a:r>
                        <a:rPr lang="en-US" altLang="zh-TW" sz="1400" b="0" i="0" u="none" strike="noStrike" dirty="0">
                          <a:latin typeface="Arial"/>
                        </a:rPr>
                        <a:t>/</a:t>
                      </a:r>
                      <a:r>
                        <a:rPr lang="zh-TW" altLang="en-US" sz="1400" b="0" i="0" u="none" strike="noStrike" dirty="0">
                          <a:latin typeface="細明體"/>
                        </a:rPr>
                        <a:t>地點意願來進行排程</a:t>
                      </a:r>
                      <a:br>
                        <a:rPr lang="zh-TW" altLang="en-US" sz="1400" b="0" i="0" u="none" strike="noStrike" dirty="0">
                          <a:latin typeface="細明體"/>
                        </a:rPr>
                      </a:br>
                      <a:r>
                        <a:rPr lang="zh-TW" altLang="en-US" sz="1400" b="0" i="0" u="none" strike="noStrike" dirty="0">
                          <a:latin typeface="細明體"/>
                        </a:rPr>
                        <a:t>會議排程給予會議一個會議排程等級，用於解決時間</a:t>
                      </a:r>
                      <a:r>
                        <a:rPr lang="en-US" altLang="zh-TW" sz="1400" b="0" i="0" u="none" strike="noStrike" dirty="0">
                          <a:latin typeface="Arial"/>
                        </a:rPr>
                        <a:t>/</a:t>
                      </a:r>
                      <a:r>
                        <a:rPr lang="zh-TW" altLang="en-US" sz="1400" b="0" i="0" u="none" strike="noStrike" dirty="0">
                          <a:latin typeface="細明體"/>
                        </a:rPr>
                        <a:t>地點衝突時的優先權。</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latin typeface="細明體"/>
                        </a:rPr>
                        <a:t>使用者登入後點選</a:t>
                      </a:r>
                      <a:r>
                        <a:rPr lang="en-US" altLang="zh-TW" sz="1400" b="0" i="0" u="none" strike="noStrike">
                          <a:latin typeface="Arial"/>
                        </a:rPr>
                        <a:t>"</a:t>
                      </a:r>
                      <a:r>
                        <a:rPr lang="zh-TW" altLang="en-US" sz="1400" b="0" i="0" u="none" strike="noStrike">
                          <a:latin typeface="細明體"/>
                        </a:rPr>
                        <a:t>會議行事曆</a:t>
                      </a:r>
                      <a:r>
                        <a:rPr lang="en-US" altLang="zh-TW" sz="1400" b="0" i="0" u="none" strike="noStrike">
                          <a:latin typeface="Arial"/>
                        </a:rPr>
                        <a:t>"</a:t>
                      </a:r>
                      <a:r>
                        <a:rPr lang="zh-TW" altLang="en-US" sz="1400" b="0" i="0" u="none" strike="noStrike">
                          <a:latin typeface="細明體"/>
                        </a:rPr>
                        <a:t>功能後，再點選其中一個會議，選擇</a:t>
                      </a:r>
                      <a:r>
                        <a:rPr lang="en-US" altLang="zh-TW" sz="1400" b="0" i="0" u="none" strike="noStrike">
                          <a:latin typeface="Arial"/>
                        </a:rPr>
                        <a:t>"</a:t>
                      </a:r>
                      <a:r>
                        <a:rPr lang="zh-TW" altLang="en-US" sz="1400" b="0" i="0" u="none" strike="noStrike">
                          <a:latin typeface="細明體"/>
                        </a:rPr>
                        <a:t>會議排程功能</a:t>
                      </a:r>
                      <a:r>
                        <a:rPr lang="en-US" altLang="zh-TW" sz="1400" b="0" i="0" u="none" strike="noStrike">
                          <a:latin typeface="Arial"/>
                        </a:rPr>
                        <a:t>"</a:t>
                      </a:r>
                      <a:r>
                        <a:rPr lang="zh-TW" altLang="en-US" sz="1400" b="0" i="0" u="none" strike="noStrike">
                          <a:latin typeface="細明體"/>
                        </a:rPr>
                        <a:t>，系統將會自動進行時程與地點之安排。</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細明體"/>
                        </a:rPr>
                        <a:t>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5167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標題 1"/>
          <p:cNvSpPr>
            <a:spLocks noGrp="1"/>
          </p:cNvSpPr>
          <p:nvPr>
            <p:ph type="title"/>
          </p:nvPr>
        </p:nvSpPr>
        <p:spPr/>
        <p:txBody>
          <a:bodyPr/>
          <a:lstStyle/>
          <a:p>
            <a:r>
              <a:rPr lang="en-US" altLang="zh-TW"/>
              <a:t>Scrum</a:t>
            </a:r>
            <a:r>
              <a:rPr lang="zh-TW" altLang="en-US"/>
              <a:t>開發方法</a:t>
            </a:r>
          </a:p>
        </p:txBody>
      </p:sp>
      <p:sp>
        <p:nvSpPr>
          <p:cNvPr id="77827" name="內容版面配置區 2"/>
          <p:cNvSpPr>
            <a:spLocks noGrp="1"/>
          </p:cNvSpPr>
          <p:nvPr>
            <p:ph idx="1"/>
          </p:nvPr>
        </p:nvSpPr>
        <p:spPr/>
        <p:txBody>
          <a:bodyPr/>
          <a:lstStyle/>
          <a:p>
            <a:pPr marL="341313" indent="-341313" algn="l">
              <a:buFont typeface="Wingdings" pitchFamily="2" charset="2"/>
              <a:buBlip>
                <a:blip r:embed="rId3"/>
              </a:buBlip>
            </a:pPr>
            <a:r>
              <a:rPr lang="zh-TW" altLang="en-US"/>
              <a:t>衝刺待辦清單範例</a:t>
            </a:r>
            <a:endParaRPr lang="en-US" altLang="zh-TW" sz="2000" baseline="-25000"/>
          </a:p>
        </p:txBody>
      </p:sp>
      <p:sp>
        <p:nvSpPr>
          <p:cNvPr id="7791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806D0C40-14FD-4433-B7AE-FD70CDB07266}" type="slidenum">
              <a:rPr lang="zh-TW" altLang="en-US" sz="1600">
                <a:solidFill>
                  <a:schemeClr val="tx1"/>
                </a:solidFill>
                <a:ea typeface="新細明體" charset="-120"/>
              </a:rPr>
              <a:pPr>
                <a:lnSpc>
                  <a:spcPct val="100000"/>
                </a:lnSpc>
                <a:spcBef>
                  <a:spcPct val="0"/>
                </a:spcBef>
                <a:buClrTx/>
                <a:buSzTx/>
                <a:buFontTx/>
                <a:buNone/>
              </a:pPr>
              <a:t>36</a:t>
            </a:fld>
            <a:endParaRPr lang="zh-TW" altLang="en-US" sz="1600">
              <a:solidFill>
                <a:schemeClr val="tx1"/>
              </a:solidFill>
              <a:ea typeface="新細明體"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697423705"/>
              </p:ext>
            </p:extLst>
          </p:nvPr>
        </p:nvGraphicFramePr>
        <p:xfrm>
          <a:off x="179387" y="2420888"/>
          <a:ext cx="8964613" cy="3982520"/>
        </p:xfrm>
        <a:graphic>
          <a:graphicData uri="http://schemas.openxmlformats.org/drawingml/2006/table">
            <a:tbl>
              <a:tblPr/>
              <a:tblGrid>
                <a:gridCol w="703107">
                  <a:extLst>
                    <a:ext uri="{9D8B030D-6E8A-4147-A177-3AD203B41FA5}">
                      <a16:colId xmlns:a16="http://schemas.microsoft.com/office/drawing/2014/main" val="20000"/>
                    </a:ext>
                  </a:extLst>
                </a:gridCol>
                <a:gridCol w="2681316">
                  <a:extLst>
                    <a:ext uri="{9D8B030D-6E8A-4147-A177-3AD203B41FA5}">
                      <a16:colId xmlns:a16="http://schemas.microsoft.com/office/drawing/2014/main" val="20001"/>
                    </a:ext>
                  </a:extLst>
                </a:gridCol>
                <a:gridCol w="1008126">
                  <a:extLst>
                    <a:ext uri="{9D8B030D-6E8A-4147-A177-3AD203B41FA5}">
                      <a16:colId xmlns:a16="http://schemas.microsoft.com/office/drawing/2014/main" val="20002"/>
                    </a:ext>
                  </a:extLst>
                </a:gridCol>
                <a:gridCol w="2520315">
                  <a:extLst>
                    <a:ext uri="{9D8B030D-6E8A-4147-A177-3AD203B41FA5}">
                      <a16:colId xmlns:a16="http://schemas.microsoft.com/office/drawing/2014/main" val="20003"/>
                    </a:ext>
                  </a:extLst>
                </a:gridCol>
                <a:gridCol w="924124">
                  <a:extLst>
                    <a:ext uri="{9D8B030D-6E8A-4147-A177-3AD203B41FA5}">
                      <a16:colId xmlns:a16="http://schemas.microsoft.com/office/drawing/2014/main" val="20004"/>
                    </a:ext>
                  </a:extLst>
                </a:gridCol>
                <a:gridCol w="1127625">
                  <a:extLst>
                    <a:ext uri="{9D8B030D-6E8A-4147-A177-3AD203B41FA5}">
                      <a16:colId xmlns:a16="http://schemas.microsoft.com/office/drawing/2014/main" val="20005"/>
                    </a:ext>
                  </a:extLst>
                </a:gridCol>
              </a:tblGrid>
              <a:tr h="598290">
                <a:tc>
                  <a:txBody>
                    <a:bodyPr/>
                    <a:lstStyle/>
                    <a:p>
                      <a:pPr algn="ctr" fontAlgn="ctr"/>
                      <a:r>
                        <a:rPr lang="zh-TW" altLang="en-US" sz="1400" b="1" i="0" u="none" strike="noStrike" dirty="0">
                          <a:latin typeface="Arial"/>
                        </a:rPr>
                        <a:t>故事</a:t>
                      </a:r>
                      <a:br>
                        <a:rPr lang="en-US" altLang="zh-TW" sz="1400" b="1" i="0" u="none" strike="noStrike" dirty="0">
                          <a:latin typeface="Arial"/>
                        </a:rPr>
                      </a:br>
                      <a:r>
                        <a:rPr lang="zh-TW" altLang="en-US" sz="1400" b="1" i="0" u="none" strike="noStrike" dirty="0">
                          <a:latin typeface="Arial"/>
                        </a:rPr>
                        <a:t>編號</a:t>
                      </a:r>
                      <a:endParaRPr lang="en-US" sz="1400" b="1"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TW" altLang="en-US" sz="1400" b="1" i="0" u="none" strike="noStrike" dirty="0">
                          <a:latin typeface="Arial"/>
                        </a:rPr>
                        <a:t>待辦項目</a:t>
                      </a:r>
                      <a:endParaRPr lang="en-US" sz="1400" b="1"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TW" altLang="en-US" sz="1400" b="1" i="0" u="none" strike="noStrike" dirty="0">
                          <a:latin typeface="Arial"/>
                        </a:rPr>
                        <a:t>工作編號</a:t>
                      </a:r>
                      <a:endParaRPr lang="en-US" sz="1400" b="1"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TW" altLang="en-US" sz="1400" b="1" i="0" u="none" strike="noStrike" dirty="0">
                          <a:latin typeface="Arial"/>
                        </a:rPr>
                        <a:t>工作項目</a:t>
                      </a:r>
                      <a:endParaRPr lang="en-US" sz="1400" b="1"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TW" altLang="en-US" sz="1400" b="1" i="0" u="none" strike="noStrike" dirty="0">
                          <a:latin typeface="Arial"/>
                        </a:rPr>
                        <a:t>預估工時</a:t>
                      </a:r>
                      <a:br>
                        <a:rPr lang="en-US" altLang="zh-TW" sz="1400" b="1" i="0" u="none" strike="noStrike" dirty="0">
                          <a:latin typeface="Arial"/>
                        </a:rPr>
                      </a:br>
                      <a:r>
                        <a:rPr lang="en-US" altLang="zh-TW" sz="1400" b="1" i="0" u="none" strike="noStrike" dirty="0">
                          <a:latin typeface="Arial"/>
                        </a:rPr>
                        <a:t>(</a:t>
                      </a:r>
                      <a:r>
                        <a:rPr lang="zh-TW" altLang="en-US" sz="1400" b="1" i="0" u="none" strike="noStrike" dirty="0">
                          <a:latin typeface="Arial"/>
                        </a:rPr>
                        <a:t>小時</a:t>
                      </a:r>
                      <a:r>
                        <a:rPr lang="en-US" altLang="zh-TW" sz="1400" b="1" i="0" u="none" strike="noStrike" dirty="0">
                          <a:latin typeface="Arial"/>
                        </a:rPr>
                        <a:t>)</a:t>
                      </a:r>
                      <a:endParaRPr lang="en-US" sz="1400" b="1"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fontAlgn="ctr"/>
                      <a:r>
                        <a:rPr lang="zh-TW" altLang="en-US" sz="1400" b="1" i="0" u="none" strike="noStrike" dirty="0">
                          <a:latin typeface="Arial"/>
                        </a:rPr>
                        <a:t>負責人</a:t>
                      </a:r>
                      <a:endParaRPr lang="en-US" sz="1400" b="1" i="0" u="none" strike="noStrike" dirty="0">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0000"/>
                  </a:ext>
                </a:extLst>
              </a:tr>
              <a:tr h="428545">
                <a:tc rowSpan="4">
                  <a:txBody>
                    <a:bodyPr/>
                    <a:lstStyle/>
                    <a:p>
                      <a:pPr algn="ctr" fontAlgn="ctr"/>
                      <a:r>
                        <a:rPr lang="en-US" altLang="zh-TW" sz="1400" b="0" i="0" u="none" strike="noStrike" dirty="0">
                          <a:latin typeface="+mn-lt"/>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l" fontAlgn="ctr"/>
                      <a:r>
                        <a:rPr lang="zh-TW" altLang="en-US" sz="1400" b="0" i="0" u="none" strike="noStrike" dirty="0">
                          <a:latin typeface="+mn-lt"/>
                        </a:rPr>
                        <a:t>身為一個使用者，我可以觀看所有會議之列表。。</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TW" sz="1400" b="0" i="0" u="none" strike="noStrike">
                          <a:latin typeface="+mn-lt"/>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latin typeface="+mn-lt"/>
                        </a:rPr>
                        <a:t>DB schema design and creation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mn-lt"/>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dirty="0">
                          <a:latin typeface="+mn-lt"/>
                        </a:rPr>
                        <a:t>陳小明</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9740">
                <a:tc vMerge="1">
                  <a:txBody>
                    <a:bodyPr/>
                    <a:lstStyle/>
                    <a:p>
                      <a:endParaRPr lang="zh-TW" altLang="en-US"/>
                    </a:p>
                  </a:txBody>
                  <a:tcPr/>
                </a:tc>
                <a:tc vMerge="1">
                  <a:txBody>
                    <a:bodyPr/>
                    <a:lstStyle/>
                    <a:p>
                      <a:endParaRPr lang="zh-TW" altLang="en-US"/>
                    </a:p>
                  </a:txBody>
                  <a:tcPr/>
                </a:tc>
                <a:tc>
                  <a:txBody>
                    <a:bodyPr/>
                    <a:lstStyle/>
                    <a:p>
                      <a:pPr algn="l" fontAlgn="ctr"/>
                      <a:r>
                        <a:rPr lang="en-US" altLang="zh-TW" sz="1400" b="0" i="0" u="none" strike="noStrike">
                          <a:latin typeface="+mn-lt"/>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mn-lt"/>
                        </a:rPr>
                        <a:t>Code the Meeting Info DAO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mn-lt"/>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a:latin typeface="+mn-lt"/>
                        </a:rPr>
                        <a:t>陳小明</a:t>
                      </a:r>
                      <a:endParaRPr lang="zh-TW" altLang="en-US" sz="1400" b="0" i="0" u="none" strike="noStrike" dirty="0">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9740">
                <a:tc vMerge="1">
                  <a:txBody>
                    <a:bodyPr/>
                    <a:lstStyle/>
                    <a:p>
                      <a:endParaRPr lang="zh-TW" altLang="en-US"/>
                    </a:p>
                  </a:txBody>
                  <a:tcPr/>
                </a:tc>
                <a:tc vMerge="1">
                  <a:txBody>
                    <a:bodyPr/>
                    <a:lstStyle/>
                    <a:p>
                      <a:endParaRPr lang="zh-TW" altLang="en-US"/>
                    </a:p>
                  </a:txBody>
                  <a:tcPr/>
                </a:tc>
                <a:tc>
                  <a:txBody>
                    <a:bodyPr/>
                    <a:lstStyle/>
                    <a:p>
                      <a:pPr algn="l" fontAlgn="ctr"/>
                      <a:r>
                        <a:rPr lang="en-US" altLang="zh-TW" sz="1400" b="0" i="0" u="none" strike="noStrike">
                          <a:latin typeface="+mn-lt"/>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mn-lt"/>
                        </a:rPr>
                        <a:t>Code the List GUI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mn-lt"/>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a:latin typeface="+mn-lt"/>
                        </a:rPr>
                        <a:t>陳小明</a:t>
                      </a:r>
                      <a:endParaRPr lang="zh-TW" altLang="en-US" sz="1400" b="0" i="0" u="none" strike="noStrike" dirty="0">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9740">
                <a:tc vMerge="1">
                  <a:txBody>
                    <a:bodyPr/>
                    <a:lstStyle/>
                    <a:p>
                      <a:endParaRPr lang="zh-TW" altLang="en-US"/>
                    </a:p>
                  </a:txBody>
                  <a:tcPr/>
                </a:tc>
                <a:tc vMerge="1">
                  <a:txBody>
                    <a:bodyPr/>
                    <a:lstStyle/>
                    <a:p>
                      <a:endParaRPr lang="zh-TW" altLang="en-US"/>
                    </a:p>
                  </a:txBody>
                  <a:tcPr/>
                </a:tc>
                <a:tc>
                  <a:txBody>
                    <a:bodyPr/>
                    <a:lstStyle/>
                    <a:p>
                      <a:pPr algn="l" fontAlgn="ctr"/>
                      <a:r>
                        <a:rPr lang="en-US" altLang="zh-TW" sz="1400" b="0" i="0" u="none" strike="noStrike">
                          <a:latin typeface="+mn-lt"/>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mn-lt"/>
                        </a:rPr>
                        <a:t>Write test fixtures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mn-lt"/>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dirty="0">
                          <a:latin typeface="+mn-lt"/>
                        </a:rPr>
                        <a:t>陳小明</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9740">
                <a:tc rowSpan="3">
                  <a:txBody>
                    <a:bodyPr/>
                    <a:lstStyle/>
                    <a:p>
                      <a:pPr algn="ctr" fontAlgn="ctr"/>
                      <a:r>
                        <a:rPr lang="en-US" altLang="zh-TW" sz="1400" b="0" i="0" u="none" strike="noStrike">
                          <a:latin typeface="+mn-lt"/>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dirty="0">
                          <a:latin typeface="+mn-lt"/>
                        </a:rPr>
                        <a:t>身為一個使用者，我可以瀏覽會議行事曆，行事曆中包含我發起之會議或受邀請之會議。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TW" sz="1400" b="0" i="0" u="none" strike="noStrike">
                          <a:latin typeface="+mn-lt"/>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latin typeface="+mn-lt"/>
                        </a:rPr>
                        <a:t>Code the Calendar UI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mn-lt"/>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dirty="0">
                          <a:latin typeface="+mn-lt"/>
                        </a:rPr>
                        <a:t>王小華</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8545">
                <a:tc vMerge="1">
                  <a:txBody>
                    <a:bodyPr/>
                    <a:lstStyle/>
                    <a:p>
                      <a:endParaRPr lang="zh-TW" altLang="en-US"/>
                    </a:p>
                  </a:txBody>
                  <a:tcPr/>
                </a:tc>
                <a:tc vMerge="1">
                  <a:txBody>
                    <a:bodyPr/>
                    <a:lstStyle/>
                    <a:p>
                      <a:endParaRPr lang="zh-TW" altLang="en-US"/>
                    </a:p>
                  </a:txBody>
                  <a:tcPr/>
                </a:tc>
                <a:tc>
                  <a:txBody>
                    <a:bodyPr/>
                    <a:lstStyle/>
                    <a:p>
                      <a:pPr algn="l" fontAlgn="ctr"/>
                      <a:r>
                        <a:rPr lang="en-US" altLang="zh-TW" sz="1400" b="0" i="0" u="none" strike="noStrike">
                          <a:latin typeface="+mn-lt"/>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latin typeface="+mn-lt"/>
                        </a:rPr>
                        <a:t>Link DAO and the Calendar UI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mn-lt"/>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a:latin typeface="+mn-lt"/>
                        </a:rPr>
                        <a:t>王小華</a:t>
                      </a:r>
                      <a:endParaRPr lang="zh-TW" altLang="en-US" sz="1400" b="0" i="0" u="none" strike="noStrike" dirty="0">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9740">
                <a:tc vMerge="1">
                  <a:txBody>
                    <a:bodyPr/>
                    <a:lstStyle/>
                    <a:p>
                      <a:endParaRPr lang="zh-TW" altLang="en-US"/>
                    </a:p>
                  </a:txBody>
                  <a:tcPr/>
                </a:tc>
                <a:tc vMerge="1">
                  <a:txBody>
                    <a:bodyPr/>
                    <a:lstStyle/>
                    <a:p>
                      <a:endParaRPr lang="zh-TW" altLang="en-US"/>
                    </a:p>
                  </a:txBody>
                  <a:tcPr/>
                </a:tc>
                <a:tc>
                  <a:txBody>
                    <a:bodyPr/>
                    <a:lstStyle/>
                    <a:p>
                      <a:pPr algn="l" fontAlgn="ctr"/>
                      <a:r>
                        <a:rPr lang="en-US" altLang="zh-TW" sz="1400" b="0" i="0" u="none" strike="noStrike">
                          <a:latin typeface="+mn-lt"/>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latin typeface="+mn-lt"/>
                        </a:rPr>
                        <a:t>Write test fixtures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mn-lt"/>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dirty="0">
                          <a:latin typeface="+mn-lt"/>
                        </a:rPr>
                        <a:t>王小華</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9740">
                <a:tc rowSpan="3">
                  <a:txBody>
                    <a:bodyPr/>
                    <a:lstStyle/>
                    <a:p>
                      <a:pPr algn="ctr" fontAlgn="ctr"/>
                      <a:r>
                        <a:rPr lang="en-US" altLang="zh-TW" sz="1400" b="0" i="0" u="none" strike="noStrike">
                          <a:latin typeface="+mn-lt"/>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latin typeface="+mn-lt"/>
                        </a:rPr>
                        <a:t>身為一個使用者，我可以在系統上發起一項會議。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TW" sz="1400" b="0" i="0" u="none" strike="noStrike">
                          <a:latin typeface="+mn-lt"/>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mn-lt"/>
                        </a:rPr>
                        <a:t>Code the Initiation GUI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mn-lt"/>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dirty="0">
                          <a:latin typeface="+mn-lt"/>
                        </a:rPr>
                        <a:t>張阿三</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9740">
                <a:tc vMerge="1">
                  <a:txBody>
                    <a:bodyPr/>
                    <a:lstStyle/>
                    <a:p>
                      <a:endParaRPr lang="zh-TW" altLang="en-US"/>
                    </a:p>
                  </a:txBody>
                  <a:tcPr/>
                </a:tc>
                <a:tc vMerge="1">
                  <a:txBody>
                    <a:bodyPr/>
                    <a:lstStyle/>
                    <a:p>
                      <a:endParaRPr lang="zh-TW" altLang="en-US"/>
                    </a:p>
                  </a:txBody>
                  <a:tcPr/>
                </a:tc>
                <a:tc>
                  <a:txBody>
                    <a:bodyPr/>
                    <a:lstStyle/>
                    <a:p>
                      <a:pPr algn="l" fontAlgn="ctr"/>
                      <a:r>
                        <a:rPr lang="en-US" altLang="zh-TW" sz="1400" b="0" i="0" u="none" strike="noStrike">
                          <a:latin typeface="+mn-lt"/>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mn-lt"/>
                        </a:rPr>
                        <a:t>Link DAO and Initiation UI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dirty="0">
                          <a:latin typeface="+mn-lt"/>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a:latin typeface="+mn-lt"/>
                        </a:rPr>
                        <a:t>張阿三</a:t>
                      </a:r>
                      <a:endParaRPr lang="zh-TW" altLang="en-US" sz="1400" b="0" i="0" u="none" strike="noStrike" dirty="0">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9740">
                <a:tc vMerge="1">
                  <a:txBody>
                    <a:bodyPr/>
                    <a:lstStyle/>
                    <a:p>
                      <a:endParaRPr lang="zh-TW" altLang="en-US"/>
                    </a:p>
                  </a:txBody>
                  <a:tcPr/>
                </a:tc>
                <a:tc vMerge="1">
                  <a:txBody>
                    <a:bodyPr/>
                    <a:lstStyle/>
                    <a:p>
                      <a:endParaRPr lang="zh-TW" altLang="en-US"/>
                    </a:p>
                  </a:txBody>
                  <a:tcPr/>
                </a:tc>
                <a:tc>
                  <a:txBody>
                    <a:bodyPr/>
                    <a:lstStyle/>
                    <a:p>
                      <a:pPr algn="l" fontAlgn="ctr"/>
                      <a:r>
                        <a:rPr lang="en-US" altLang="zh-TW" sz="1400" b="0" i="0" u="none" strike="noStrike">
                          <a:latin typeface="+mn-lt"/>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mn-lt"/>
                        </a:rPr>
                        <a:t>Write test fixtures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a:latin typeface="+mn-lt"/>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dirty="0">
                          <a:latin typeface="+mn-lt"/>
                        </a:rPr>
                        <a:t>張阿三</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9740">
                <a:tc rowSpan="3">
                  <a:txBody>
                    <a:bodyPr/>
                    <a:lstStyle/>
                    <a:p>
                      <a:pPr algn="ctr" fontAlgn="ctr"/>
                      <a:r>
                        <a:rPr lang="en-US" altLang="zh-TW" sz="1400" b="0" i="0" u="none" strike="noStrike">
                          <a:latin typeface="+mn-lt"/>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latin typeface="+mn-lt"/>
                        </a:rPr>
                        <a:t>身為一個使用者，我可以觀看我發起之會議或受邀請之會議的詳細資料。</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TW" sz="1400" b="0" i="0" u="none" strike="noStrike">
                          <a:latin typeface="+mn-lt"/>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mn-lt"/>
                        </a:rPr>
                        <a:t>Code the GUI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a:latin typeface="+mn-lt"/>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dirty="0">
                          <a:latin typeface="+mn-lt"/>
                        </a:rPr>
                        <a:t>李大威</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29740">
                <a:tc vMerge="1">
                  <a:txBody>
                    <a:bodyPr/>
                    <a:lstStyle/>
                    <a:p>
                      <a:endParaRPr lang="zh-TW" altLang="en-US"/>
                    </a:p>
                  </a:txBody>
                  <a:tcPr/>
                </a:tc>
                <a:tc vMerge="1">
                  <a:txBody>
                    <a:bodyPr/>
                    <a:lstStyle/>
                    <a:p>
                      <a:endParaRPr lang="zh-TW" altLang="en-US"/>
                    </a:p>
                  </a:txBody>
                  <a:tcPr/>
                </a:tc>
                <a:tc>
                  <a:txBody>
                    <a:bodyPr/>
                    <a:lstStyle/>
                    <a:p>
                      <a:pPr algn="l" fontAlgn="ctr"/>
                      <a:r>
                        <a:rPr lang="en-US" altLang="zh-TW" sz="1400" b="0" i="0" u="none" strike="noStrike">
                          <a:latin typeface="+mn-lt"/>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mn-lt"/>
                        </a:rPr>
                        <a:t>Link DAO and Browing UI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a:latin typeface="+mn-lt"/>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a:latin typeface="+mn-lt"/>
                        </a:rPr>
                        <a:t>李大威</a:t>
                      </a:r>
                      <a:endParaRPr lang="zh-TW" altLang="en-US" sz="1400" b="0" i="0" u="none" strike="noStrike" dirty="0">
                        <a:latin typeface="+mn-lt"/>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9740">
                <a:tc vMerge="1">
                  <a:txBody>
                    <a:bodyPr/>
                    <a:lstStyle/>
                    <a:p>
                      <a:endParaRPr lang="zh-TW" altLang="en-US"/>
                    </a:p>
                  </a:txBody>
                  <a:tcPr/>
                </a:tc>
                <a:tc vMerge="1">
                  <a:txBody>
                    <a:bodyPr/>
                    <a:lstStyle/>
                    <a:p>
                      <a:endParaRPr lang="zh-TW" altLang="en-US"/>
                    </a:p>
                  </a:txBody>
                  <a:tcPr/>
                </a:tc>
                <a:tc>
                  <a:txBody>
                    <a:bodyPr/>
                    <a:lstStyle/>
                    <a:p>
                      <a:pPr algn="l" fontAlgn="ctr"/>
                      <a:r>
                        <a:rPr lang="en-US" altLang="zh-TW" sz="1400" b="0" i="0" u="none" strike="noStrike">
                          <a:latin typeface="+mn-lt"/>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latin typeface="+mn-lt"/>
                        </a:rPr>
                        <a:t>Write test fixtures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TW" sz="1400" b="0" i="0" u="none" strike="noStrike">
                          <a:latin typeface="+mn-lt"/>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TW" altLang="en-US" sz="1400" b="0" i="0" u="none" strike="noStrike" dirty="0">
                          <a:latin typeface="+mn-lt"/>
                        </a:rPr>
                        <a:t>李大威</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7" name="文字方塊 6"/>
          <p:cNvSpPr txBox="1"/>
          <p:nvPr/>
        </p:nvSpPr>
        <p:spPr>
          <a:xfrm>
            <a:off x="7092950" y="1577975"/>
            <a:ext cx="2011363" cy="338138"/>
          </a:xfrm>
          <a:prstGeom prst="rect">
            <a:avLst/>
          </a:prstGeom>
          <a:noFill/>
        </p:spPr>
        <p:txBody>
          <a:bodyPr>
            <a:spAutoFit/>
          </a:bodyPr>
          <a:lstStyle/>
          <a:p>
            <a:pPr algn="r" eaLnBrk="1" hangingPunct="1">
              <a:lnSpc>
                <a:spcPct val="89000"/>
              </a:lnSpc>
              <a:buClr>
                <a:srgbClr val="000000"/>
              </a:buClr>
              <a:buSzPct val="100000"/>
              <a:buFont typeface="Times New Roman" panose="02020603050405020304" pitchFamily="18" charset="0"/>
              <a:buNone/>
              <a:defRPr/>
            </a:pPr>
            <a:r>
              <a:rPr lang="zh-TW" altLang="en-US" sz="1800" dirty="0">
                <a:solidFill>
                  <a:schemeClr val="tx1"/>
                </a:solidFill>
                <a:latin typeface="+mn-lt"/>
                <a:ea typeface="標楷體" panose="03000509000000000000" pitchFamily="65" charset="-120"/>
              </a:rPr>
              <a:t>總工時：</a:t>
            </a:r>
            <a:r>
              <a:rPr lang="en-US" altLang="zh-TW" sz="1800" dirty="0">
                <a:solidFill>
                  <a:schemeClr val="tx1"/>
                </a:solidFill>
                <a:latin typeface="+mn-lt"/>
                <a:ea typeface="標楷體" panose="03000509000000000000" pitchFamily="65" charset="-120"/>
              </a:rPr>
              <a:t>128 </a:t>
            </a:r>
            <a:r>
              <a:rPr lang="zh-TW" altLang="en-US" sz="1800" dirty="0">
                <a:solidFill>
                  <a:schemeClr val="tx1"/>
                </a:solidFill>
                <a:latin typeface="+mn-lt"/>
                <a:ea typeface="標楷體" panose="03000509000000000000" pitchFamily="65" charset="-120"/>
              </a:rPr>
              <a:t>小時</a:t>
            </a:r>
          </a:p>
        </p:txBody>
      </p:sp>
    </p:spTree>
    <p:extLst>
      <p:ext uri="{BB962C8B-B14F-4D97-AF65-F5344CB8AC3E}">
        <p14:creationId xmlns:p14="http://schemas.microsoft.com/office/powerpoint/2010/main" val="809211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Scrum </a:t>
            </a:r>
            <a:r>
              <a:rPr lang="zh-TW" altLang="en-US" dirty="0"/>
              <a:t>工作板</a:t>
            </a:r>
          </a:p>
        </p:txBody>
      </p:sp>
      <p:pic>
        <p:nvPicPr>
          <p:cNvPr id="74754" name="Picture 2" descr="「scrum task board」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864" y="1610205"/>
            <a:ext cx="7626925" cy="4752528"/>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4CD90D61-4651-4ED5-996F-8BB1C30EC5B1}" type="slidenum">
              <a:rPr lang="zh-TW" altLang="en-US" smtClean="0"/>
              <a:t>37</a:t>
            </a:fld>
            <a:endParaRPr lang="zh-TW" altLang="en-US"/>
          </a:p>
        </p:txBody>
      </p:sp>
    </p:spTree>
    <p:extLst>
      <p:ext uri="{BB962C8B-B14F-4D97-AF65-F5344CB8AC3E}">
        <p14:creationId xmlns:p14="http://schemas.microsoft.com/office/powerpoint/2010/main" val="2780631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r>
              <a:rPr lang="en-US" altLang="zh-TW" dirty="0"/>
              <a:t>Scrum</a:t>
            </a:r>
            <a:r>
              <a:rPr lang="zh-TW" altLang="en-US" dirty="0"/>
              <a:t>燃盡圖</a:t>
            </a:r>
          </a:p>
        </p:txBody>
      </p:sp>
      <p:sp>
        <p:nvSpPr>
          <p:cNvPr id="79877"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FD87C7CD-6CC7-4B9F-AD85-29D8873CA4EB}" type="slidenum">
              <a:rPr lang="zh-TW" altLang="en-US" sz="1600">
                <a:solidFill>
                  <a:schemeClr val="tx1"/>
                </a:solidFill>
                <a:ea typeface="新細明體" charset="-120"/>
              </a:rPr>
              <a:pPr>
                <a:lnSpc>
                  <a:spcPct val="100000"/>
                </a:lnSpc>
                <a:spcBef>
                  <a:spcPct val="0"/>
                </a:spcBef>
                <a:buClrTx/>
                <a:buSzTx/>
                <a:buFontTx/>
                <a:buNone/>
              </a:pPr>
              <a:t>38</a:t>
            </a:fld>
            <a:endParaRPr lang="zh-TW" altLang="en-US" sz="1600">
              <a:solidFill>
                <a:schemeClr val="tx1"/>
              </a:solidFill>
              <a:ea typeface="新細明體" charset="-120"/>
            </a:endParaRPr>
          </a:p>
        </p:txBody>
      </p:sp>
      <p:pic>
        <p:nvPicPr>
          <p:cNvPr id="79876"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91680" y="2378859"/>
            <a:ext cx="6048846" cy="4250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186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Scrum</a:t>
            </a:r>
            <a:r>
              <a:rPr lang="zh-TW" altLang="en-US" dirty="0"/>
              <a:t>燃盡圖</a:t>
            </a:r>
          </a:p>
        </p:txBody>
      </p:sp>
      <p:pic>
        <p:nvPicPr>
          <p:cNvPr id="75778" name="Picture 2" descr="「burn down char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7521352" cy="4715535"/>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p:cNvSpPr>
            <a:spLocks noGrp="1"/>
          </p:cNvSpPr>
          <p:nvPr>
            <p:ph type="sldNum" sz="quarter" idx="12"/>
          </p:nvPr>
        </p:nvSpPr>
        <p:spPr/>
        <p:txBody>
          <a:bodyPr/>
          <a:lstStyle/>
          <a:p>
            <a:fld id="{4CD90D61-4651-4ED5-996F-8BB1C30EC5B1}" type="slidenum">
              <a:rPr lang="zh-TW" altLang="en-US" smtClean="0"/>
              <a:t>39</a:t>
            </a:fld>
            <a:endParaRPr lang="zh-TW" altLang="en-US"/>
          </a:p>
        </p:txBody>
      </p:sp>
    </p:spTree>
    <p:extLst>
      <p:ext uri="{BB962C8B-B14F-4D97-AF65-F5344CB8AC3E}">
        <p14:creationId xmlns:p14="http://schemas.microsoft.com/office/powerpoint/2010/main" val="2054181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TW" altLang="en-US"/>
              <a:t>軟體危機－真實案例</a:t>
            </a:r>
            <a:endParaRPr lang="en-US" altLang="zh-TW"/>
          </a:p>
        </p:txBody>
      </p:sp>
      <p:sp>
        <p:nvSpPr>
          <p:cNvPr id="12291" name="Rectangle 3"/>
          <p:cNvSpPr>
            <a:spLocks noGrp="1" noChangeArrowheads="1"/>
          </p:cNvSpPr>
          <p:nvPr>
            <p:ph idx="1"/>
          </p:nvPr>
        </p:nvSpPr>
        <p:spPr/>
        <p:txBody>
          <a:bodyPr/>
          <a:lstStyle/>
          <a:p>
            <a:pPr marL="341313" indent="-341313" algn="l">
              <a:lnSpc>
                <a:spcPct val="90000"/>
              </a:lnSpc>
              <a:buFont typeface="Wingdings" pitchFamily="2" charset="2"/>
              <a:buBlip>
                <a:blip r:embed="rId3"/>
              </a:buBlip>
            </a:pPr>
            <a:r>
              <a:rPr lang="zh-TW" altLang="en-US"/>
              <a:t>美國銀行信託軟體系統開發案</a:t>
            </a:r>
            <a:endParaRPr lang="en-US" altLang="zh-TW"/>
          </a:p>
          <a:p>
            <a:pPr marL="741363" lvl="1" indent="-284163" algn="l">
              <a:lnSpc>
                <a:spcPct val="90000"/>
              </a:lnSpc>
              <a:buFont typeface="Wingdings" pitchFamily="2" charset="2"/>
              <a:buBlip>
                <a:blip r:embed="rId4"/>
              </a:buBlip>
            </a:pPr>
            <a:r>
              <a:rPr lang="zh-TW" altLang="en-US" sz="2000"/>
              <a:t>時間：</a:t>
            </a:r>
            <a:r>
              <a:rPr lang="en-US" altLang="zh-TW" sz="2000"/>
              <a:t> </a:t>
            </a:r>
          </a:p>
          <a:p>
            <a:pPr marL="1143000" lvl="2" indent="-228600" algn="l">
              <a:lnSpc>
                <a:spcPct val="90000"/>
              </a:lnSpc>
              <a:buFont typeface="Wingdings" pitchFamily="2" charset="2"/>
              <a:buBlip>
                <a:blip r:embed="rId5"/>
              </a:buBlip>
            </a:pPr>
            <a:r>
              <a:rPr lang="en-US" altLang="zh-TW" sz="1800"/>
              <a:t>1982</a:t>
            </a:r>
            <a:r>
              <a:rPr lang="zh-TW" altLang="en-US" sz="1800"/>
              <a:t>年進入信託商業領域，並著手規劃發展 信託軟體系統。</a:t>
            </a:r>
            <a:endParaRPr lang="en-US" altLang="zh-TW" sz="1800"/>
          </a:p>
          <a:p>
            <a:pPr marL="741363" lvl="1" indent="-284163" algn="l">
              <a:lnSpc>
                <a:spcPct val="90000"/>
              </a:lnSpc>
              <a:buFont typeface="Wingdings" pitchFamily="2" charset="2"/>
              <a:buBlip>
                <a:blip r:embed="rId4"/>
              </a:buBlip>
            </a:pPr>
            <a:r>
              <a:rPr lang="zh-TW" altLang="en-US" sz="2000"/>
              <a:t>規劃時程：</a:t>
            </a:r>
            <a:r>
              <a:rPr lang="en-US" altLang="zh-TW" sz="2000"/>
              <a:t> </a:t>
            </a:r>
            <a:r>
              <a:rPr lang="zh-TW" altLang="en-US" sz="2000"/>
              <a:t>花了</a:t>
            </a:r>
            <a:r>
              <a:rPr lang="en-US" altLang="zh-TW" sz="2000"/>
              <a:t>18</a:t>
            </a:r>
            <a:r>
              <a:rPr lang="zh-TW" altLang="en-US" sz="2000"/>
              <a:t>個月進行該系統之規劃及分析。</a:t>
            </a:r>
            <a:endParaRPr lang="en-US" altLang="zh-TW" sz="2000"/>
          </a:p>
          <a:p>
            <a:pPr marL="1143000" lvl="2" indent="-228600" algn="l">
              <a:lnSpc>
                <a:spcPct val="90000"/>
              </a:lnSpc>
              <a:buFont typeface="Wingdings" pitchFamily="2" charset="2"/>
              <a:buBlip>
                <a:blip r:embed="rId5"/>
              </a:buBlip>
            </a:pPr>
            <a:r>
              <a:rPr lang="zh-TW" altLang="en-US" sz="1800"/>
              <a:t>計畫原訂預算：</a:t>
            </a:r>
            <a:r>
              <a:rPr lang="en-US" altLang="zh-TW" sz="1800"/>
              <a:t> 2</a:t>
            </a:r>
            <a:r>
              <a:rPr lang="zh-TW" altLang="en-US" sz="1800"/>
              <a:t>千萬美元；</a:t>
            </a:r>
            <a:endParaRPr lang="en-US" altLang="zh-TW" sz="1800"/>
          </a:p>
          <a:p>
            <a:pPr marL="1143000" lvl="2" indent="-228600" algn="l">
              <a:lnSpc>
                <a:spcPct val="90000"/>
              </a:lnSpc>
              <a:buFont typeface="Wingdings" pitchFamily="2" charset="2"/>
              <a:buBlip>
                <a:blip r:embed="rId5"/>
              </a:buBlip>
            </a:pPr>
            <a:r>
              <a:rPr lang="zh-TW" altLang="en-US" sz="1800"/>
              <a:t>原訂開發時程：</a:t>
            </a:r>
            <a:r>
              <a:rPr lang="en-US" altLang="zh-TW" sz="1800"/>
              <a:t> 9 </a:t>
            </a:r>
            <a:r>
              <a:rPr lang="zh-TW" altLang="en-US" sz="1800"/>
              <a:t>個月</a:t>
            </a:r>
            <a:r>
              <a:rPr lang="en-US" altLang="zh-TW" sz="1800"/>
              <a:t>, </a:t>
            </a:r>
            <a:r>
              <a:rPr lang="zh-TW" altLang="en-US" sz="1800"/>
              <a:t>預計</a:t>
            </a:r>
            <a:r>
              <a:rPr lang="en-US" altLang="zh-TW" sz="1800"/>
              <a:t>1984/12/31</a:t>
            </a:r>
            <a:r>
              <a:rPr lang="zh-TW" altLang="en-US" sz="1800"/>
              <a:t>完成；</a:t>
            </a:r>
            <a:endParaRPr lang="en-US" altLang="zh-TW" sz="1800"/>
          </a:p>
          <a:p>
            <a:pPr marL="1143000" lvl="2" indent="-228600" algn="l">
              <a:lnSpc>
                <a:spcPct val="90000"/>
              </a:lnSpc>
              <a:buFont typeface="Wingdings" pitchFamily="2" charset="2"/>
              <a:buBlip>
                <a:blip r:embed="rId5"/>
              </a:buBlip>
            </a:pPr>
            <a:r>
              <a:rPr lang="zh-TW" altLang="en-US" sz="1800"/>
              <a:t>開發期間：直至</a:t>
            </a:r>
            <a:r>
              <a:rPr lang="en-US" altLang="zh-TW" sz="1800"/>
              <a:t>1987</a:t>
            </a:r>
            <a:r>
              <a:rPr lang="zh-TW" altLang="en-US" sz="1800"/>
              <a:t>年三月都未完成本系統，</a:t>
            </a:r>
            <a:r>
              <a:rPr lang="en-US" altLang="zh-TW" sz="1800"/>
              <a:t> </a:t>
            </a:r>
            <a:r>
              <a:rPr lang="zh-TW" altLang="en-US" sz="1800"/>
              <a:t>並已經投入</a:t>
            </a:r>
            <a:r>
              <a:rPr lang="en-US" altLang="zh-TW" sz="1800"/>
              <a:t>6</a:t>
            </a:r>
            <a:r>
              <a:rPr lang="zh-TW" altLang="en-US" sz="1800"/>
              <a:t>千萬美元。</a:t>
            </a:r>
            <a:endParaRPr lang="en-US" altLang="zh-TW" sz="1800"/>
          </a:p>
          <a:p>
            <a:pPr marL="741363" lvl="1" indent="-284163" algn="l">
              <a:lnSpc>
                <a:spcPct val="90000"/>
              </a:lnSpc>
              <a:buFont typeface="Wingdings" pitchFamily="2" charset="2"/>
              <a:buBlip>
                <a:blip r:embed="rId4"/>
              </a:buBlip>
            </a:pPr>
            <a:r>
              <a:rPr lang="zh-TW" altLang="en-US" sz="2000"/>
              <a:t>後果：</a:t>
            </a:r>
            <a:endParaRPr lang="en-US" altLang="zh-TW" sz="2000"/>
          </a:p>
          <a:p>
            <a:pPr marL="1143000" lvl="2" indent="-228600" algn="l">
              <a:lnSpc>
                <a:spcPct val="90000"/>
              </a:lnSpc>
              <a:buFont typeface="Wingdings" pitchFamily="2" charset="2"/>
              <a:buBlip>
                <a:blip r:embed="rId5"/>
              </a:buBlip>
            </a:pPr>
            <a:r>
              <a:rPr lang="zh-TW" altLang="en-US" sz="1800"/>
              <a:t>失去了</a:t>
            </a:r>
            <a:r>
              <a:rPr lang="en-US" altLang="zh-TW" sz="1800"/>
              <a:t>6</a:t>
            </a:r>
            <a:r>
              <a:rPr lang="zh-TW" altLang="en-US" sz="1800"/>
              <a:t>億美元的信託生意商機，最後因為此系統並不穩定而不得不放棄此系統，並將</a:t>
            </a:r>
            <a:r>
              <a:rPr lang="en-US" altLang="zh-TW" sz="1800"/>
              <a:t>340</a:t>
            </a:r>
            <a:r>
              <a:rPr lang="zh-TW" altLang="en-US" sz="1800"/>
              <a:t>億美元的信託帳戶轉移出去。</a:t>
            </a:r>
            <a:endParaRPr lang="en-US" altLang="zh-TW" sz="1800"/>
          </a:p>
          <a:p>
            <a:pPr marL="341313" indent="-341313" algn="l">
              <a:lnSpc>
                <a:spcPct val="90000"/>
              </a:lnSpc>
              <a:buFont typeface="Wingdings" pitchFamily="2" charset="2"/>
              <a:buBlip>
                <a:blip r:embed="rId3"/>
              </a:buBlip>
            </a:pPr>
            <a:r>
              <a:rPr lang="zh-TW" altLang="en-US"/>
              <a:t>其他案例</a:t>
            </a:r>
            <a:r>
              <a:rPr lang="en-US" altLang="zh-TW"/>
              <a:t>:</a:t>
            </a:r>
          </a:p>
          <a:p>
            <a:pPr marL="741363" lvl="1" indent="-284163" algn="l">
              <a:lnSpc>
                <a:spcPct val="90000"/>
              </a:lnSpc>
              <a:buFont typeface="Wingdings" pitchFamily="2" charset="2"/>
              <a:buBlip>
                <a:blip r:embed="rId4"/>
              </a:buBlip>
            </a:pPr>
            <a:r>
              <a:rPr lang="en-US" altLang="zh-TW" sz="2000"/>
              <a:t>1996</a:t>
            </a:r>
            <a:r>
              <a:rPr lang="zh-TW" altLang="en-US" sz="2000"/>
              <a:t>年，亞利安五號原型爆炸。</a:t>
            </a:r>
            <a:endParaRPr lang="en-US" altLang="zh-TW" sz="2000"/>
          </a:p>
          <a:p>
            <a:pPr marL="741363" lvl="1" indent="-284163" algn="l">
              <a:lnSpc>
                <a:spcPct val="90000"/>
              </a:lnSpc>
              <a:buFont typeface="Wingdings" pitchFamily="2" charset="2"/>
              <a:buBlip>
                <a:blip r:embed="rId4"/>
              </a:buBlip>
            </a:pPr>
            <a:r>
              <a:rPr lang="en-US" altLang="zh-TW" sz="2000"/>
              <a:t>1998</a:t>
            </a:r>
            <a:r>
              <a:rPr lang="zh-TW" altLang="en-US" sz="2000"/>
              <a:t>年，波音</a:t>
            </a:r>
            <a:r>
              <a:rPr lang="en-US" altLang="zh-TW" sz="2000"/>
              <a:t>Delta III</a:t>
            </a:r>
            <a:r>
              <a:rPr lang="zh-TW" altLang="en-US" sz="2000"/>
              <a:t>火箭爆炸。</a:t>
            </a:r>
            <a:endParaRPr lang="en-US" altLang="zh-TW" sz="2000"/>
          </a:p>
        </p:txBody>
      </p:sp>
      <p:sp>
        <p:nvSpPr>
          <p:cNvPr id="1229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B13E82BC-59AC-4C1C-B28F-66A3CC365B6D}" type="slidenum">
              <a:rPr lang="zh-TW" altLang="en-US" sz="1600">
                <a:solidFill>
                  <a:schemeClr val="tx1"/>
                </a:solidFill>
                <a:ea typeface="新細明體" charset="-120"/>
              </a:rPr>
              <a:pPr>
                <a:lnSpc>
                  <a:spcPct val="100000"/>
                </a:lnSpc>
                <a:spcBef>
                  <a:spcPct val="0"/>
                </a:spcBef>
                <a:buClrTx/>
                <a:buSzTx/>
                <a:buFontTx/>
                <a:buNone/>
              </a:pPr>
              <a:t>4</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1799839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討論</a:t>
            </a:r>
          </a:p>
        </p:txBody>
      </p:sp>
      <p:sp>
        <p:nvSpPr>
          <p:cNvPr id="3" name="內容版面配置區 2"/>
          <p:cNvSpPr>
            <a:spLocks noGrp="1"/>
          </p:cNvSpPr>
          <p:nvPr>
            <p:ph idx="1"/>
          </p:nvPr>
        </p:nvSpPr>
        <p:spPr/>
        <p:txBody>
          <a:bodyPr>
            <a:normAutofit/>
          </a:bodyPr>
          <a:lstStyle/>
          <a:p>
            <a:r>
              <a:rPr lang="zh-TW" altLang="en-US" sz="2800" dirty="0"/>
              <a:t>比較瀑布式開發流程、統合流程、</a:t>
            </a:r>
            <a:r>
              <a:rPr lang="en-US" altLang="zh-TW" sz="2800" dirty="0"/>
              <a:t>XP</a:t>
            </a:r>
            <a:r>
              <a:rPr lang="zh-TW" altLang="en-US" sz="2800" dirty="0"/>
              <a:t>與</a:t>
            </a:r>
            <a:r>
              <a:rPr lang="en-US" altLang="zh-TW" sz="2800" dirty="0"/>
              <a:t>Scrum</a:t>
            </a:r>
            <a:r>
              <a:rPr lang="zh-TW" altLang="en-US" sz="2800" dirty="0"/>
              <a:t>四種開發方式的優缺點。</a:t>
            </a:r>
          </a:p>
          <a:p>
            <a:r>
              <a:rPr lang="zh-TW" altLang="en-US" sz="2800" dirty="0"/>
              <a:t>哪種流程模式比較適合大型專案，為什麼？</a:t>
            </a:r>
          </a:p>
          <a:p>
            <a:r>
              <a:rPr lang="zh-TW" altLang="en-US" sz="2800" dirty="0"/>
              <a:t>你的顧客想開發一個前所未有的軟體系統，他只知道大約的功能，你會採用哪種流程模式來進行這個專案？為什麼？</a:t>
            </a:r>
          </a:p>
          <a:p>
            <a:r>
              <a:rPr lang="en-US" altLang="zh-TW" sz="2800" dirty="0"/>
              <a:t>XP</a:t>
            </a:r>
            <a:r>
              <a:rPr lang="zh-TW" altLang="en-US" sz="2800" dirty="0"/>
              <a:t>與</a:t>
            </a:r>
            <a:r>
              <a:rPr lang="en-US" altLang="zh-TW" sz="2800" dirty="0"/>
              <a:t>Scrum</a:t>
            </a:r>
            <a:r>
              <a:rPr lang="zh-TW" altLang="en-US" sz="2800" dirty="0"/>
              <a:t>的原則中有哪些是你認為較難實施的？為什麼？</a:t>
            </a:r>
          </a:p>
          <a:p>
            <a:endParaRPr lang="zh-TW" altLang="en-US" sz="2800" dirty="0"/>
          </a:p>
        </p:txBody>
      </p:sp>
      <p:sp>
        <p:nvSpPr>
          <p:cNvPr id="4" name="投影片編號版面配置區 3"/>
          <p:cNvSpPr>
            <a:spLocks noGrp="1"/>
          </p:cNvSpPr>
          <p:nvPr>
            <p:ph type="sldNum" sz="quarter" idx="12"/>
          </p:nvPr>
        </p:nvSpPr>
        <p:spPr/>
        <p:txBody>
          <a:bodyPr/>
          <a:lstStyle/>
          <a:p>
            <a:fld id="{4CD90D61-4651-4ED5-996F-8BB1C30EC5B1}" type="slidenum">
              <a:rPr lang="zh-TW" altLang="en-US" smtClean="0"/>
              <a:t>40</a:t>
            </a:fld>
            <a:endParaRPr lang="zh-TW" altLang="en-US"/>
          </a:p>
        </p:txBody>
      </p:sp>
    </p:spTree>
    <p:extLst>
      <p:ext uri="{BB962C8B-B14F-4D97-AF65-F5344CB8AC3E}">
        <p14:creationId xmlns:p14="http://schemas.microsoft.com/office/powerpoint/2010/main" val="374847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altLang="zh-TW"/>
              <a:t>Fredrick Brooks</a:t>
            </a:r>
            <a:r>
              <a:rPr lang="zh-TW" altLang="en-US"/>
              <a:t>所提出的</a:t>
            </a:r>
            <a:br>
              <a:rPr lang="en-US" altLang="zh-TW"/>
            </a:br>
            <a:r>
              <a:rPr lang="zh-TW" altLang="en-US"/>
              <a:t>軟體本質問題</a:t>
            </a:r>
            <a:endParaRPr lang="en-US" altLang="zh-TW"/>
          </a:p>
        </p:txBody>
      </p:sp>
      <p:sp>
        <p:nvSpPr>
          <p:cNvPr id="14339" name="Rectangle 3"/>
          <p:cNvSpPr>
            <a:spLocks noGrp="1" noChangeArrowheads="1"/>
          </p:cNvSpPr>
          <p:nvPr>
            <p:ph idx="1"/>
          </p:nvPr>
        </p:nvSpPr>
        <p:spPr/>
        <p:txBody>
          <a:bodyPr>
            <a:normAutofit fontScale="85000" lnSpcReduction="10000"/>
          </a:bodyPr>
          <a:lstStyle/>
          <a:p>
            <a:pPr marL="341313" indent="-341313" algn="l">
              <a:buFont typeface="Wingdings" pitchFamily="2" charset="2"/>
              <a:buBlip>
                <a:blip r:embed="rId3"/>
              </a:buBlip>
            </a:pPr>
            <a:r>
              <a:rPr lang="zh-TW" altLang="en-US"/>
              <a:t>複雜性</a:t>
            </a:r>
            <a:endParaRPr lang="en-US" altLang="zh-TW"/>
          </a:p>
          <a:p>
            <a:pPr marL="741363" lvl="1" indent="-284163" algn="l">
              <a:buFont typeface="Wingdings" pitchFamily="2" charset="2"/>
              <a:buBlip>
                <a:blip r:embed="rId4"/>
              </a:buBlip>
            </a:pPr>
            <a:r>
              <a:rPr lang="zh-TW" altLang="en-US" sz="2000"/>
              <a:t>軟體系統之複雜程度，往往隨著程式的大小及軟體元件個數以非線性的方式，甚至是等比級數的方式遞增。</a:t>
            </a:r>
            <a:r>
              <a:rPr lang="en-US" altLang="zh-TW" sz="2000"/>
              <a:t> </a:t>
            </a:r>
            <a:r>
              <a:rPr lang="zh-TW" altLang="en-US" sz="2000"/>
              <a:t>例如：系統的狀態、</a:t>
            </a:r>
            <a:r>
              <a:rPr lang="en-US" altLang="zh-TW" sz="2000"/>
              <a:t> </a:t>
            </a:r>
            <a:r>
              <a:rPr lang="zh-TW" altLang="en-US" sz="2000"/>
              <a:t>程式碼大小、</a:t>
            </a:r>
            <a:r>
              <a:rPr lang="en-US" altLang="zh-TW" sz="2000"/>
              <a:t> </a:t>
            </a:r>
            <a:r>
              <a:rPr lang="zh-TW" altLang="en-US" sz="2000"/>
              <a:t>系統功能、</a:t>
            </a:r>
            <a:r>
              <a:rPr lang="en-US" altLang="zh-TW" sz="2000"/>
              <a:t> </a:t>
            </a:r>
            <a:r>
              <a:rPr lang="zh-TW" altLang="en-US" sz="2000"/>
              <a:t>程式靜態結構、系統動態行為等各層面，會越漸複雜。</a:t>
            </a:r>
            <a:endParaRPr lang="en-US" altLang="zh-TW" sz="2000"/>
          </a:p>
          <a:p>
            <a:pPr marL="341313" indent="-341313" algn="l">
              <a:buFont typeface="Wingdings" pitchFamily="2" charset="2"/>
              <a:buBlip>
                <a:blip r:embed="rId3"/>
              </a:buBlip>
            </a:pPr>
            <a:r>
              <a:rPr lang="zh-TW" altLang="en-US"/>
              <a:t>易變性</a:t>
            </a:r>
            <a:endParaRPr lang="en-US" altLang="zh-TW"/>
          </a:p>
          <a:p>
            <a:pPr marL="741363" lvl="1" indent="-284163" algn="l">
              <a:buFont typeface="Wingdings" pitchFamily="2" charset="2"/>
              <a:buBlip>
                <a:blip r:embed="rId4"/>
              </a:buBlip>
            </a:pPr>
            <a:r>
              <a:rPr lang="zh-TW" altLang="en-US" sz="2000"/>
              <a:t>為了滿足客戶的需求，一套成功的軟體系統，從開發到完成、從產品交付到營運維護，隨時都有可能要做變更。</a:t>
            </a:r>
            <a:endParaRPr lang="en-US" altLang="zh-TW" sz="2000"/>
          </a:p>
          <a:p>
            <a:pPr marL="341313" indent="-341313" algn="l">
              <a:buFont typeface="Wingdings" pitchFamily="2" charset="2"/>
              <a:buBlip>
                <a:blip r:embed="rId3"/>
              </a:buBlip>
            </a:pPr>
            <a:r>
              <a:rPr lang="zh-TW" altLang="en-US"/>
              <a:t>隱藏性</a:t>
            </a:r>
            <a:endParaRPr lang="en-US" altLang="zh-TW"/>
          </a:p>
          <a:p>
            <a:pPr marL="741363" lvl="1" indent="-284163" algn="l">
              <a:buFont typeface="Wingdings" pitchFamily="2" charset="2"/>
              <a:buBlip>
                <a:blip r:embed="rId4"/>
              </a:buBlip>
            </a:pPr>
            <a:r>
              <a:rPr lang="zh-TW" altLang="en-US" sz="2000"/>
              <a:t>軟體本身是看不到、摸不著的，導致需求容易存有誤解、疏忽的地方不容易被發現，而大大的妨礙了彼此溝通的進行。</a:t>
            </a:r>
            <a:endParaRPr lang="en-US" altLang="zh-TW" sz="2000"/>
          </a:p>
          <a:p>
            <a:pPr marL="341313" indent="-341313" algn="l">
              <a:buFont typeface="Wingdings" pitchFamily="2" charset="2"/>
              <a:buBlip>
                <a:blip r:embed="rId3"/>
              </a:buBlip>
            </a:pPr>
            <a:r>
              <a:rPr lang="zh-TW" altLang="en-US"/>
              <a:t>一致性</a:t>
            </a:r>
            <a:endParaRPr lang="en-US" altLang="zh-TW"/>
          </a:p>
          <a:p>
            <a:pPr marL="741363" lvl="1" indent="-284163" algn="l">
              <a:buFont typeface="Wingdings" pitchFamily="2" charset="2"/>
              <a:buBlip>
                <a:blip r:embed="rId4"/>
              </a:buBlip>
            </a:pPr>
            <a:r>
              <a:rPr lang="zh-TW" altLang="en-US" sz="2000"/>
              <a:t>在大型的協作環境下發展軟體系統，介面跟介面間、模組跟模組間、系統跟系統間的介接，便都存有一致性的問題需要解決，因此需要透過各種方式來轉換或是介接不一致的地方。</a:t>
            </a:r>
            <a:endParaRPr lang="en-US" altLang="zh-TW" sz="2000"/>
          </a:p>
        </p:txBody>
      </p:sp>
      <p:sp>
        <p:nvSpPr>
          <p:cNvPr id="1434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7CA89E95-A961-43EC-BF0F-F07598911867}" type="slidenum">
              <a:rPr lang="zh-TW" altLang="en-US" sz="1600">
                <a:solidFill>
                  <a:schemeClr val="tx1"/>
                </a:solidFill>
                <a:ea typeface="新細明體" charset="-120"/>
              </a:rPr>
              <a:pPr>
                <a:lnSpc>
                  <a:spcPct val="100000"/>
                </a:lnSpc>
                <a:spcBef>
                  <a:spcPct val="0"/>
                </a:spcBef>
                <a:buClrTx/>
                <a:buSzTx/>
                <a:buFontTx/>
                <a:buNone/>
              </a:pPr>
              <a:t>5</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6849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r>
              <a:rPr lang="zh-TW" altLang="en-US"/>
              <a:t>基本的軟體開發活動</a:t>
            </a:r>
          </a:p>
        </p:txBody>
      </p:sp>
      <p:sp>
        <p:nvSpPr>
          <p:cNvPr id="16387" name="內容版面配置區 2"/>
          <p:cNvSpPr>
            <a:spLocks noGrp="1"/>
          </p:cNvSpPr>
          <p:nvPr>
            <p:ph idx="1"/>
          </p:nvPr>
        </p:nvSpPr>
        <p:spPr/>
        <p:txBody>
          <a:bodyPr>
            <a:normAutofit fontScale="92500" lnSpcReduction="20000"/>
          </a:bodyPr>
          <a:lstStyle/>
          <a:p>
            <a:pPr marL="341313" indent="-341313" algn="l">
              <a:buFont typeface="Wingdings" pitchFamily="2" charset="2"/>
              <a:buBlip>
                <a:blip r:embed="rId3"/>
              </a:buBlip>
            </a:pPr>
            <a:r>
              <a:rPr lang="zh-TW" altLang="en-US"/>
              <a:t>軟體開發主要活動有─</a:t>
            </a:r>
            <a:endParaRPr lang="en-US" altLang="zh-TW"/>
          </a:p>
          <a:p>
            <a:pPr marL="741363" lvl="1" indent="-284163" algn="l">
              <a:buFont typeface="Wingdings" pitchFamily="2" charset="2"/>
              <a:buBlip>
                <a:blip r:embed="rId4"/>
              </a:buBlip>
            </a:pPr>
            <a:r>
              <a:rPr lang="zh-TW" altLang="en-US" sz="2000"/>
              <a:t>需求分析</a:t>
            </a:r>
            <a:endParaRPr lang="en-US" altLang="zh-TW" sz="2000"/>
          </a:p>
          <a:p>
            <a:pPr marL="1143000" lvl="2" indent="-228600" algn="l">
              <a:buFont typeface="Wingdings" pitchFamily="2" charset="2"/>
              <a:buBlip>
                <a:blip r:embed="rId5"/>
              </a:buBlip>
            </a:pPr>
            <a:r>
              <a:rPr lang="zh-TW" altLang="en-US" sz="1800"/>
              <a:t>了解客戶的需求、分析系統的可行性、分析需求的一致性，以及正確性等。</a:t>
            </a:r>
            <a:endParaRPr lang="en-US" altLang="zh-TW" sz="1800"/>
          </a:p>
          <a:p>
            <a:pPr marL="741363" lvl="1" indent="-284163" algn="l">
              <a:buFont typeface="Wingdings" pitchFamily="2" charset="2"/>
              <a:buBlip>
                <a:blip r:embed="rId4"/>
              </a:buBlip>
            </a:pPr>
            <a:r>
              <a:rPr lang="zh-TW" altLang="en-US" sz="2000"/>
              <a:t>設計</a:t>
            </a:r>
            <a:endParaRPr lang="en-US" altLang="zh-TW" sz="2000"/>
          </a:p>
          <a:p>
            <a:pPr marL="1143000" lvl="2" indent="-228600" algn="l">
              <a:buFont typeface="Wingdings" pitchFamily="2" charset="2"/>
              <a:buBlip>
                <a:blip r:embed="rId5"/>
              </a:buBlip>
            </a:pPr>
            <a:r>
              <a:rPr lang="zh-TW" altLang="en-US" sz="1800"/>
              <a:t>將需求轉換為系統的重要過程。</a:t>
            </a:r>
            <a:endParaRPr lang="en-US" altLang="zh-TW" sz="1800"/>
          </a:p>
          <a:p>
            <a:pPr marL="1143000" lvl="2" indent="-228600" algn="l">
              <a:buFont typeface="Wingdings" pitchFamily="2" charset="2"/>
              <a:buBlip>
                <a:blip r:embed="rId5"/>
              </a:buBlip>
            </a:pPr>
            <a:r>
              <a:rPr lang="zh-TW" altLang="en-US" sz="1800"/>
              <a:t>包含架構設計、模組間的介面設計、資料庫設計、演算法設計與資料結構設計等。</a:t>
            </a:r>
            <a:endParaRPr lang="en-US" altLang="zh-TW" sz="1800"/>
          </a:p>
          <a:p>
            <a:pPr marL="741363" lvl="1" indent="-284163" algn="l">
              <a:buFont typeface="Wingdings" pitchFamily="2" charset="2"/>
              <a:buBlip>
                <a:blip r:embed="rId4"/>
              </a:buBlip>
            </a:pPr>
            <a:r>
              <a:rPr lang="zh-TW" altLang="en-US" sz="2000"/>
              <a:t>實作</a:t>
            </a:r>
            <a:endParaRPr lang="en-US" altLang="zh-TW" sz="2000"/>
          </a:p>
          <a:p>
            <a:pPr marL="1143000" lvl="2" indent="-228600" algn="l">
              <a:buFont typeface="Wingdings" pitchFamily="2" charset="2"/>
              <a:buBlip>
                <a:blip r:embed="rId5"/>
              </a:buBlip>
            </a:pPr>
            <a:r>
              <a:rPr lang="zh-TW" altLang="en-US" sz="1800"/>
              <a:t>透過程式語言將所設計的內容轉化為可以執行的軟體系統。</a:t>
            </a:r>
            <a:endParaRPr lang="en-US" altLang="zh-TW" sz="1800"/>
          </a:p>
          <a:p>
            <a:pPr marL="1143000" lvl="2" indent="-228600" algn="l">
              <a:buFont typeface="Wingdings" pitchFamily="2" charset="2"/>
              <a:buBlip>
                <a:blip r:embed="rId5"/>
              </a:buBlip>
            </a:pPr>
            <a:r>
              <a:rPr lang="zh-TW" altLang="en-US" sz="1800"/>
              <a:t>「除錯」是實作活動中無可避免的工作，主要是移除程式撰寫過程中所產生的錯誤。</a:t>
            </a:r>
            <a:endParaRPr lang="en-US" altLang="zh-TW" sz="1800"/>
          </a:p>
          <a:p>
            <a:pPr marL="741363" lvl="1" indent="-284163" algn="l">
              <a:buFont typeface="Wingdings" pitchFamily="2" charset="2"/>
              <a:buBlip>
                <a:blip r:embed="rId4"/>
              </a:buBlip>
            </a:pPr>
            <a:r>
              <a:rPr lang="zh-TW" altLang="en-US" sz="2000"/>
              <a:t>測試與維護</a:t>
            </a:r>
            <a:endParaRPr lang="en-US" altLang="zh-TW" sz="2000"/>
          </a:p>
          <a:p>
            <a:pPr marL="1143000" lvl="2" indent="-228600" algn="l">
              <a:buFont typeface="Wingdings" pitchFamily="2" charset="2"/>
              <a:buBlip>
                <a:blip r:embed="rId5"/>
              </a:buBlip>
            </a:pPr>
            <a:r>
              <a:rPr lang="zh-TW" altLang="en-US" sz="1800"/>
              <a:t>測試是對實作活動階段所產出的程式碼模組進行檢測，檢驗其功能是否正確、效能是否符合要求。</a:t>
            </a:r>
            <a:endParaRPr lang="en-US" altLang="zh-TW" sz="1800"/>
          </a:p>
          <a:p>
            <a:pPr marL="1143000" lvl="2" indent="-228600" algn="l">
              <a:buFont typeface="Wingdings" pitchFamily="2" charset="2"/>
              <a:buBlip>
                <a:blip r:embed="rId5"/>
              </a:buBlip>
            </a:pPr>
            <a:r>
              <a:rPr lang="zh-TW" altLang="en-US" sz="1800"/>
              <a:t>「軟體維護」的目的是要確保已經發行的軟體系統可以持續滿足客戶需要。</a:t>
            </a:r>
          </a:p>
        </p:txBody>
      </p:sp>
      <p:sp>
        <p:nvSpPr>
          <p:cNvPr id="1638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C51C0ED1-4D62-43CF-9E07-66FA770E5AC6}" type="slidenum">
              <a:rPr lang="zh-TW" altLang="en-US" sz="1600">
                <a:solidFill>
                  <a:schemeClr val="tx1"/>
                </a:solidFill>
                <a:ea typeface="新細明體" charset="-120"/>
              </a:rPr>
              <a:pPr>
                <a:lnSpc>
                  <a:spcPct val="100000"/>
                </a:lnSpc>
                <a:spcBef>
                  <a:spcPct val="0"/>
                </a:spcBef>
                <a:buClrTx/>
                <a:buSzTx/>
                <a:buFontTx/>
                <a:buNone/>
              </a:pPr>
              <a:t>6</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259899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r>
              <a:rPr lang="zh-TW" altLang="en-US"/>
              <a:t>軟體測試</a:t>
            </a:r>
          </a:p>
        </p:txBody>
      </p:sp>
      <p:sp>
        <p:nvSpPr>
          <p:cNvPr id="18435" name="內容版面配置區 2"/>
          <p:cNvSpPr>
            <a:spLocks noGrp="1"/>
          </p:cNvSpPr>
          <p:nvPr>
            <p:ph idx="1"/>
          </p:nvPr>
        </p:nvSpPr>
        <p:spPr/>
        <p:txBody>
          <a:bodyPr>
            <a:normAutofit lnSpcReduction="10000"/>
          </a:bodyPr>
          <a:lstStyle/>
          <a:p>
            <a:pPr marL="341313" indent="-341313" algn="l">
              <a:buFont typeface="Wingdings" pitchFamily="2" charset="2"/>
              <a:buBlip>
                <a:blip r:embed="rId3"/>
              </a:buBlip>
            </a:pPr>
            <a:r>
              <a:rPr lang="zh-TW" altLang="en-US"/>
              <a:t>軟體測試包含有─</a:t>
            </a:r>
            <a:endParaRPr lang="en-US" altLang="zh-TW"/>
          </a:p>
          <a:p>
            <a:pPr marL="741363" lvl="1" indent="-284163" algn="l">
              <a:buFont typeface="Wingdings" pitchFamily="2" charset="2"/>
              <a:buBlip>
                <a:blip r:embed="rId4"/>
              </a:buBlip>
            </a:pPr>
            <a:r>
              <a:rPr lang="zh-TW" altLang="en-US"/>
              <a:t>單元測試：</a:t>
            </a:r>
            <a:endParaRPr lang="en-US" altLang="zh-TW"/>
          </a:p>
          <a:p>
            <a:pPr marL="1143000" lvl="2" indent="-228600" algn="l">
              <a:buFont typeface="Wingdings" pitchFamily="2" charset="2"/>
              <a:buBlip>
                <a:blip r:embed="rId5"/>
              </a:buBlip>
            </a:pPr>
            <a:r>
              <a:rPr lang="zh-TW" altLang="en-US"/>
              <a:t>測試單元模組功能是否正常運作。</a:t>
            </a:r>
            <a:endParaRPr lang="en-US" altLang="zh-TW"/>
          </a:p>
          <a:p>
            <a:pPr marL="741363" lvl="1" indent="-284163" algn="l">
              <a:buFont typeface="Wingdings" pitchFamily="2" charset="2"/>
              <a:buBlip>
                <a:blip r:embed="rId4"/>
              </a:buBlip>
            </a:pPr>
            <a:r>
              <a:rPr lang="zh-TW" altLang="en-US"/>
              <a:t>整合測試：</a:t>
            </a:r>
            <a:endParaRPr lang="en-US" altLang="zh-TW"/>
          </a:p>
          <a:p>
            <a:pPr marL="1143000" lvl="2" indent="-228600" algn="l">
              <a:buFont typeface="Wingdings" pitchFamily="2" charset="2"/>
              <a:buBlip>
                <a:blip r:embed="rId5"/>
              </a:buBlip>
            </a:pPr>
            <a:r>
              <a:rPr lang="zh-TW" altLang="en-US"/>
              <a:t>測試模組或子系統的介面整合是否正常運作。</a:t>
            </a:r>
            <a:endParaRPr lang="en-US" altLang="zh-TW"/>
          </a:p>
          <a:p>
            <a:pPr marL="741363" lvl="1" indent="-284163" algn="l">
              <a:buFont typeface="Wingdings" pitchFamily="2" charset="2"/>
              <a:buBlip>
                <a:blip r:embed="rId4"/>
              </a:buBlip>
            </a:pPr>
            <a:r>
              <a:rPr lang="zh-TW" altLang="en-US"/>
              <a:t>系統測試：</a:t>
            </a:r>
            <a:endParaRPr lang="en-US" altLang="zh-TW"/>
          </a:p>
          <a:p>
            <a:pPr marL="1143000" lvl="2" indent="-228600" algn="l">
              <a:buFont typeface="Wingdings" pitchFamily="2" charset="2"/>
              <a:buBlip>
                <a:blip r:embed="rId5"/>
              </a:buBlip>
            </a:pPr>
            <a:r>
              <a:rPr lang="zh-TW" altLang="en-US"/>
              <a:t>測試整體系統的效能、安全性、穩定度等非功能性需求是否如預期。</a:t>
            </a:r>
            <a:endParaRPr lang="en-US" altLang="zh-TW"/>
          </a:p>
          <a:p>
            <a:pPr marL="741363" lvl="1" indent="-284163" algn="l">
              <a:buFont typeface="Wingdings" pitchFamily="2" charset="2"/>
              <a:buBlip>
                <a:blip r:embed="rId4"/>
              </a:buBlip>
            </a:pPr>
            <a:r>
              <a:rPr lang="zh-TW" altLang="en-US"/>
              <a:t>接受測試：</a:t>
            </a:r>
            <a:endParaRPr lang="en-US" altLang="zh-TW"/>
          </a:p>
          <a:p>
            <a:pPr marL="1143000" lvl="2" indent="-228600" algn="l">
              <a:buFont typeface="Wingdings" pitchFamily="2" charset="2"/>
              <a:buBlip>
                <a:blip r:embed="rId5"/>
              </a:buBlip>
            </a:pPr>
            <a:r>
              <a:rPr lang="zh-TW" altLang="en-US"/>
              <a:t>測試系統的整體性運作是否符合使用者的需求。</a:t>
            </a:r>
          </a:p>
        </p:txBody>
      </p:sp>
      <p:sp>
        <p:nvSpPr>
          <p:cNvPr id="1843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89BC0297-12C7-45BB-97B2-F0C0614483D9}" type="slidenum">
              <a:rPr lang="zh-TW" altLang="en-US" sz="1600">
                <a:solidFill>
                  <a:schemeClr val="tx1"/>
                </a:solidFill>
                <a:ea typeface="新細明體" charset="-120"/>
              </a:rPr>
              <a:pPr>
                <a:lnSpc>
                  <a:spcPct val="100000"/>
                </a:lnSpc>
                <a:spcBef>
                  <a:spcPct val="0"/>
                </a:spcBef>
                <a:buClrTx/>
                <a:buSzTx/>
                <a:buFontTx/>
                <a:buNone/>
              </a:pPr>
              <a:t>7</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331564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r>
              <a:rPr lang="zh-TW" altLang="en-US"/>
              <a:t>軟體流程模型</a:t>
            </a:r>
          </a:p>
        </p:txBody>
      </p:sp>
      <p:sp>
        <p:nvSpPr>
          <p:cNvPr id="20483" name="內容版面配置區 2"/>
          <p:cNvSpPr>
            <a:spLocks noGrp="1"/>
          </p:cNvSpPr>
          <p:nvPr>
            <p:ph idx="1"/>
          </p:nvPr>
        </p:nvSpPr>
        <p:spPr/>
        <p:txBody>
          <a:bodyPr/>
          <a:lstStyle/>
          <a:p>
            <a:pPr marL="341313" indent="-341313" algn="l">
              <a:buFont typeface="Wingdings" pitchFamily="2" charset="2"/>
              <a:buBlip>
                <a:blip r:embed="rId3"/>
              </a:buBlip>
            </a:pPr>
            <a:r>
              <a:rPr lang="zh-TW" altLang="en-US"/>
              <a:t>軟體流程模型是</a:t>
            </a:r>
            <a:endParaRPr lang="en-US" altLang="zh-TW"/>
          </a:p>
          <a:p>
            <a:pPr marL="741363" lvl="1" indent="-284163" algn="l">
              <a:buFont typeface="Wingdings" pitchFamily="2" charset="2"/>
              <a:buBlip>
                <a:blip r:embed="rId4"/>
              </a:buBlip>
            </a:pPr>
            <a:r>
              <a:rPr lang="zh-TW" altLang="en-US"/>
              <a:t>抽象的軟體流程樣板，提供組織定義軟體開發的流程指引。</a:t>
            </a:r>
            <a:endParaRPr lang="en-US" altLang="zh-TW"/>
          </a:p>
          <a:p>
            <a:pPr marL="341313" indent="-341313" algn="l">
              <a:buFont typeface="Wingdings" pitchFamily="2" charset="2"/>
              <a:buBlip>
                <a:blip r:embed="rId3"/>
              </a:buBlip>
            </a:pPr>
            <a:endParaRPr lang="en-US" altLang="zh-TW"/>
          </a:p>
          <a:p>
            <a:pPr marL="341313" indent="-341313" algn="l">
              <a:buFont typeface="Wingdings" pitchFamily="2" charset="2"/>
              <a:buBlip>
                <a:blip r:embed="rId3"/>
              </a:buBlip>
            </a:pPr>
            <a:r>
              <a:rPr lang="zh-TW" altLang="en-US"/>
              <a:t>常見的軟體流程模型有：</a:t>
            </a:r>
            <a:endParaRPr lang="en-US" altLang="zh-TW"/>
          </a:p>
          <a:p>
            <a:pPr marL="741363" lvl="1" indent="-284163" algn="l">
              <a:buFont typeface="Wingdings" pitchFamily="2" charset="2"/>
              <a:buBlip>
                <a:blip r:embed="rId4"/>
              </a:buBlip>
            </a:pPr>
            <a:r>
              <a:rPr lang="zh-TW" altLang="en-US"/>
              <a:t>瀑布式開發流程</a:t>
            </a:r>
            <a:endParaRPr lang="en-US" altLang="zh-TW"/>
          </a:p>
          <a:p>
            <a:pPr marL="741363" lvl="1" indent="-284163" algn="l">
              <a:buFont typeface="Wingdings" pitchFamily="2" charset="2"/>
              <a:buBlip>
                <a:blip r:embed="rId4"/>
              </a:buBlip>
            </a:pPr>
            <a:r>
              <a:rPr lang="zh-TW" altLang="en-US"/>
              <a:t>統合流程</a:t>
            </a:r>
            <a:endParaRPr lang="en-US" altLang="zh-TW"/>
          </a:p>
          <a:p>
            <a:pPr marL="741363" lvl="1" indent="-284163" algn="l">
              <a:buFont typeface="Wingdings" pitchFamily="2" charset="2"/>
              <a:buBlip>
                <a:blip r:embed="rId4"/>
              </a:buBlip>
            </a:pPr>
            <a:r>
              <a:rPr lang="zh-TW" altLang="en-US"/>
              <a:t>極限製程</a:t>
            </a:r>
          </a:p>
        </p:txBody>
      </p:sp>
      <p:sp>
        <p:nvSpPr>
          <p:cNvPr id="20484"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04EFC4BA-C73D-41CD-A49F-AB2C9CB87C76}" type="slidenum">
              <a:rPr lang="zh-TW" altLang="en-US" sz="1600">
                <a:solidFill>
                  <a:schemeClr val="tx1"/>
                </a:solidFill>
                <a:ea typeface="新細明體" charset="-120"/>
              </a:rPr>
              <a:pPr>
                <a:lnSpc>
                  <a:spcPct val="100000"/>
                </a:lnSpc>
                <a:spcBef>
                  <a:spcPct val="0"/>
                </a:spcBef>
                <a:buClrTx/>
                <a:buSzTx/>
                <a:buFontTx/>
                <a:buNone/>
              </a:pPr>
              <a:t>8</a:t>
            </a:fld>
            <a:endParaRPr lang="zh-TW" altLang="en-US" sz="1600">
              <a:solidFill>
                <a:schemeClr val="tx1"/>
              </a:solidFill>
              <a:ea typeface="新細明體" charset="-120"/>
            </a:endParaRPr>
          </a:p>
        </p:txBody>
      </p:sp>
    </p:spTree>
    <p:extLst>
      <p:ext uri="{BB962C8B-B14F-4D97-AF65-F5344CB8AC3E}">
        <p14:creationId xmlns:p14="http://schemas.microsoft.com/office/powerpoint/2010/main" val="387752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標題 1"/>
          <p:cNvSpPr>
            <a:spLocks noGrp="1"/>
          </p:cNvSpPr>
          <p:nvPr>
            <p:ph type="title"/>
          </p:nvPr>
        </p:nvSpPr>
        <p:spPr/>
        <p:txBody>
          <a:bodyPr/>
          <a:lstStyle/>
          <a:p>
            <a:pPr marL="342900" indent="-342900"/>
            <a:r>
              <a:rPr lang="zh-TW" altLang="en-US"/>
              <a:t>瀑布式開發流程</a:t>
            </a:r>
          </a:p>
        </p:txBody>
      </p:sp>
      <p:sp>
        <p:nvSpPr>
          <p:cNvPr id="2254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9000"/>
              </a:lnSpc>
              <a:spcBef>
                <a:spcPts val="600"/>
              </a:spcBef>
              <a:buClr>
                <a:srgbClr val="3333CC"/>
              </a:buClr>
              <a:buSzPct val="60000"/>
              <a:buFont typeface="Wingdings" pitchFamily="2" charset="2"/>
              <a:buBlip>
                <a:blip r:embed="rId3"/>
              </a:buBlip>
              <a:defRPr sz="2400">
                <a:solidFill>
                  <a:srgbClr val="000000"/>
                </a:solidFill>
                <a:latin typeface="Times New Roman" pitchFamily="18" charset="0"/>
                <a:ea typeface="標楷體" pitchFamily="65" charset="-120"/>
              </a:defRPr>
            </a:lvl1pPr>
            <a:lvl2pPr marL="742950" indent="-285750">
              <a:lnSpc>
                <a:spcPct val="89000"/>
              </a:lnSpc>
              <a:spcBef>
                <a:spcPts val="600"/>
              </a:spcBef>
              <a:buClr>
                <a:srgbClr val="FF0000"/>
              </a:buClr>
              <a:buSzPct val="55000"/>
              <a:buFont typeface="Wingdings" pitchFamily="2" charset="2"/>
              <a:buBlip>
                <a:blip r:embed="rId4"/>
              </a:buBlip>
              <a:defRPr sz="2400">
                <a:solidFill>
                  <a:srgbClr val="000000"/>
                </a:solidFill>
                <a:latin typeface="Times New Roman" pitchFamily="18" charset="0"/>
                <a:ea typeface="標楷體" pitchFamily="65" charset="-120"/>
              </a:defRPr>
            </a:lvl2pPr>
            <a:lvl3pPr marL="1143000" indent="-228600">
              <a:lnSpc>
                <a:spcPct val="89000"/>
              </a:lnSpc>
              <a:spcBef>
                <a:spcPts val="500"/>
              </a:spcBef>
              <a:buClr>
                <a:srgbClr val="3333CC"/>
              </a:buClr>
              <a:buSzPct val="42000"/>
              <a:buFont typeface="Wingdings" pitchFamily="2" charset="2"/>
              <a:buBlip>
                <a:blip r:embed="rId5"/>
              </a:buBlip>
              <a:defRPr sz="2000">
                <a:solidFill>
                  <a:srgbClr val="000000"/>
                </a:solidFill>
                <a:latin typeface="Times New Roman" pitchFamily="18" charset="0"/>
                <a:ea typeface="標楷體" pitchFamily="65" charset="-120"/>
              </a:defRPr>
            </a:lvl3pPr>
            <a:lvl4pPr marL="1600200" indent="-228600">
              <a:lnSpc>
                <a:spcPct val="89000"/>
              </a:lnSpc>
              <a:spcBef>
                <a:spcPts val="450"/>
              </a:spcBef>
              <a:buClr>
                <a:srgbClr val="FFCF01"/>
              </a:buClr>
              <a:buSzPct val="41000"/>
              <a:buFont typeface="Wingdings" pitchFamily="2" charset="2"/>
              <a:buBlip>
                <a:blip r:embed="rId6"/>
              </a:buBlip>
              <a:defRPr sz="2000">
                <a:solidFill>
                  <a:srgbClr val="000000"/>
                </a:solidFill>
                <a:latin typeface="Times New Roman" pitchFamily="18" charset="0"/>
                <a:ea typeface="標楷體" pitchFamily="65" charset="-120"/>
              </a:defRPr>
            </a:lvl4pPr>
            <a:lvl5pPr marL="2057400" indent="-228600">
              <a:lnSpc>
                <a:spcPct val="89000"/>
              </a:lnSpc>
              <a:spcBef>
                <a:spcPts val="400"/>
              </a:spcBef>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5pPr>
            <a:lvl6pPr marL="25146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6pPr>
            <a:lvl7pPr marL="29718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7pPr>
            <a:lvl8pPr marL="34290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8pPr>
            <a:lvl9pPr marL="3886200" indent="-228600" defTabSz="449263" eaLnBrk="0" fontAlgn="base" hangingPunct="0">
              <a:lnSpc>
                <a:spcPct val="89000"/>
              </a:lnSpc>
              <a:spcBef>
                <a:spcPts val="400"/>
              </a:spcBef>
              <a:spcAft>
                <a:spcPct val="0"/>
              </a:spcAft>
              <a:buClr>
                <a:srgbClr val="FFCF01"/>
              </a:buClr>
              <a:buSzPct val="33000"/>
              <a:buFont typeface="Wingdings" pitchFamily="2" charset="2"/>
              <a:buBlip>
                <a:blip r:embed="rId7"/>
              </a:buBlip>
              <a:defRPr sz="1600">
                <a:solidFill>
                  <a:srgbClr val="000000"/>
                </a:solidFill>
                <a:latin typeface="Times New Roman" pitchFamily="18" charset="0"/>
                <a:ea typeface="標楷體" pitchFamily="65" charset="-120"/>
              </a:defRPr>
            </a:lvl9pPr>
          </a:lstStyle>
          <a:p>
            <a:pPr>
              <a:lnSpc>
                <a:spcPct val="100000"/>
              </a:lnSpc>
              <a:spcBef>
                <a:spcPct val="0"/>
              </a:spcBef>
              <a:buClrTx/>
              <a:buSzTx/>
              <a:buFontTx/>
              <a:buNone/>
            </a:pPr>
            <a:fld id="{1C6BE36C-BDEB-4921-A136-AAD0263ACBDA}" type="slidenum">
              <a:rPr lang="zh-TW" altLang="en-US" sz="1600">
                <a:solidFill>
                  <a:schemeClr val="tx1"/>
                </a:solidFill>
                <a:ea typeface="新細明體" charset="-120"/>
              </a:rPr>
              <a:pPr>
                <a:lnSpc>
                  <a:spcPct val="100000"/>
                </a:lnSpc>
                <a:spcBef>
                  <a:spcPct val="0"/>
                </a:spcBef>
                <a:buClrTx/>
                <a:buSzTx/>
                <a:buFontTx/>
                <a:buNone/>
              </a:pPr>
              <a:t>9</a:t>
            </a:fld>
            <a:endParaRPr lang="zh-TW" altLang="en-US" sz="1600">
              <a:solidFill>
                <a:schemeClr val="tx1"/>
              </a:solidFill>
              <a:ea typeface="新細明體" charset="-120"/>
            </a:endParaRPr>
          </a:p>
        </p:txBody>
      </p:sp>
      <p:sp>
        <p:nvSpPr>
          <p:cNvPr id="13" name="矩形 12"/>
          <p:cNvSpPr/>
          <p:nvPr/>
        </p:nvSpPr>
        <p:spPr bwMode="auto">
          <a:xfrm>
            <a:off x="928688" y="1857375"/>
            <a:ext cx="1714500" cy="64293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eaLnBrk="1" hangingPunct="1">
              <a:lnSpc>
                <a:spcPct val="89000"/>
              </a:lnSpc>
              <a:buClr>
                <a:srgbClr val="000000"/>
              </a:buClr>
              <a:buSzPct val="100000"/>
              <a:buFont typeface="Times New Roman" panose="02020603050405020304" pitchFamily="18" charset="0"/>
              <a:buNone/>
              <a:defRPr/>
            </a:pPr>
            <a:r>
              <a:rPr lang="zh-TW" altLang="en-US" sz="2000" dirty="0">
                <a:solidFill>
                  <a:schemeClr val="tx1"/>
                </a:solidFill>
                <a:latin typeface="+mj-ea"/>
                <a:ea typeface="+mj-ea"/>
              </a:rPr>
              <a:t>需求定義</a:t>
            </a:r>
          </a:p>
        </p:txBody>
      </p:sp>
      <p:sp>
        <p:nvSpPr>
          <p:cNvPr id="14" name="矩形 13"/>
          <p:cNvSpPr/>
          <p:nvPr/>
        </p:nvSpPr>
        <p:spPr bwMode="auto">
          <a:xfrm>
            <a:off x="2214563" y="2857500"/>
            <a:ext cx="1714500" cy="64293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eaLnBrk="1" hangingPunct="1">
              <a:lnSpc>
                <a:spcPct val="89000"/>
              </a:lnSpc>
              <a:buClr>
                <a:srgbClr val="000000"/>
              </a:buClr>
              <a:buSzPct val="100000"/>
              <a:buFont typeface="Times New Roman" panose="02020603050405020304" pitchFamily="18" charset="0"/>
              <a:buNone/>
              <a:defRPr/>
            </a:pPr>
            <a:r>
              <a:rPr lang="zh-TW" altLang="en-US" sz="2000" dirty="0">
                <a:solidFill>
                  <a:schemeClr val="tx1"/>
                </a:solidFill>
                <a:latin typeface="+mj-ea"/>
                <a:ea typeface="+mj-ea"/>
              </a:rPr>
              <a:t>系統設計</a:t>
            </a:r>
          </a:p>
        </p:txBody>
      </p:sp>
      <p:sp>
        <p:nvSpPr>
          <p:cNvPr id="15" name="矩形 14"/>
          <p:cNvSpPr/>
          <p:nvPr/>
        </p:nvSpPr>
        <p:spPr bwMode="auto">
          <a:xfrm>
            <a:off x="3571875" y="3786188"/>
            <a:ext cx="1714500" cy="64293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eaLnBrk="1" hangingPunct="1">
              <a:lnSpc>
                <a:spcPct val="89000"/>
              </a:lnSpc>
              <a:buClr>
                <a:srgbClr val="000000"/>
              </a:buClr>
              <a:buSzPct val="100000"/>
              <a:buFont typeface="Times New Roman" panose="02020603050405020304" pitchFamily="18" charset="0"/>
              <a:buNone/>
              <a:defRPr/>
            </a:pPr>
            <a:r>
              <a:rPr lang="zh-TW" altLang="en-US" sz="2000" dirty="0">
                <a:solidFill>
                  <a:schemeClr val="tx1"/>
                </a:solidFill>
                <a:latin typeface="+mj-ea"/>
              </a:rPr>
              <a:t>系統實作</a:t>
            </a:r>
          </a:p>
        </p:txBody>
      </p:sp>
      <p:sp>
        <p:nvSpPr>
          <p:cNvPr id="16" name="矩形 15"/>
          <p:cNvSpPr/>
          <p:nvPr/>
        </p:nvSpPr>
        <p:spPr bwMode="auto">
          <a:xfrm>
            <a:off x="4929188" y="4714875"/>
            <a:ext cx="2143125" cy="64293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eaLnBrk="1" hangingPunct="1">
              <a:lnSpc>
                <a:spcPct val="89000"/>
              </a:lnSpc>
              <a:buClr>
                <a:srgbClr val="000000"/>
              </a:buClr>
              <a:buSzPct val="100000"/>
              <a:buFont typeface="Times New Roman" panose="02020603050405020304" pitchFamily="18" charset="0"/>
              <a:buNone/>
              <a:defRPr/>
            </a:pPr>
            <a:r>
              <a:rPr lang="zh-TW" altLang="en-US" sz="2000" dirty="0">
                <a:solidFill>
                  <a:schemeClr val="tx1"/>
                </a:solidFill>
                <a:latin typeface="+mj-ea"/>
              </a:rPr>
              <a:t>系統整合與測試</a:t>
            </a:r>
          </a:p>
        </p:txBody>
      </p:sp>
      <p:sp>
        <p:nvSpPr>
          <p:cNvPr id="17" name="矩形 16"/>
          <p:cNvSpPr/>
          <p:nvPr/>
        </p:nvSpPr>
        <p:spPr bwMode="auto">
          <a:xfrm>
            <a:off x="6715125" y="5643563"/>
            <a:ext cx="1714500" cy="64293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eaLnBrk="1" hangingPunct="1">
              <a:lnSpc>
                <a:spcPct val="89000"/>
              </a:lnSpc>
              <a:buClr>
                <a:srgbClr val="000000"/>
              </a:buClr>
              <a:buSzPct val="100000"/>
              <a:buFont typeface="Times New Roman" panose="02020603050405020304" pitchFamily="18" charset="0"/>
              <a:buNone/>
              <a:defRPr/>
            </a:pPr>
            <a:r>
              <a:rPr lang="zh-TW" altLang="en-US" sz="2000" dirty="0">
                <a:solidFill>
                  <a:schemeClr val="tx1"/>
                </a:solidFill>
                <a:latin typeface="+mj-ea"/>
              </a:rPr>
              <a:t>系統移交</a:t>
            </a:r>
          </a:p>
        </p:txBody>
      </p:sp>
      <p:cxnSp>
        <p:nvCxnSpPr>
          <p:cNvPr id="22536" name="肘形接點 20"/>
          <p:cNvCxnSpPr>
            <a:cxnSpLocks noChangeShapeType="1"/>
            <a:stCxn id="13" idx="3"/>
            <a:endCxn id="14" idx="0"/>
          </p:cNvCxnSpPr>
          <p:nvPr/>
        </p:nvCxnSpPr>
        <p:spPr bwMode="auto">
          <a:xfrm>
            <a:off x="2643188" y="2178050"/>
            <a:ext cx="428625" cy="67945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37" name="肘形接點 20"/>
          <p:cNvCxnSpPr>
            <a:cxnSpLocks noChangeShapeType="1"/>
            <a:stCxn id="14" idx="3"/>
            <a:endCxn id="15" idx="0"/>
          </p:cNvCxnSpPr>
          <p:nvPr/>
        </p:nvCxnSpPr>
        <p:spPr bwMode="auto">
          <a:xfrm>
            <a:off x="3929063" y="3178175"/>
            <a:ext cx="500062" cy="608013"/>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38" name="肘形接點 20"/>
          <p:cNvCxnSpPr>
            <a:cxnSpLocks noChangeShapeType="1"/>
            <a:stCxn id="15" idx="3"/>
            <a:endCxn id="16" idx="0"/>
          </p:cNvCxnSpPr>
          <p:nvPr/>
        </p:nvCxnSpPr>
        <p:spPr bwMode="auto">
          <a:xfrm>
            <a:off x="5286375" y="4108450"/>
            <a:ext cx="714375" cy="606425"/>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39" name="肘形接點 20"/>
          <p:cNvCxnSpPr>
            <a:cxnSpLocks noChangeShapeType="1"/>
            <a:stCxn id="16" idx="3"/>
            <a:endCxn id="17" idx="0"/>
          </p:cNvCxnSpPr>
          <p:nvPr/>
        </p:nvCxnSpPr>
        <p:spPr bwMode="auto">
          <a:xfrm>
            <a:off x="7072313" y="5037138"/>
            <a:ext cx="500062" cy="606425"/>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31466323"/>
      </p:ext>
    </p:extLst>
  </p:cSld>
  <p:clrMapOvr>
    <a:masterClrMapping/>
  </p:clrMapOvr>
</p:sld>
</file>

<file path=ppt/theme/theme1.xml><?xml version="1.0" encoding="utf-8"?>
<a:theme xmlns:a="http://schemas.openxmlformats.org/drawingml/2006/main" name="Programming-Languag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Programming-Language-2</Template>
  <TotalTime>724</TotalTime>
  <Words>7374</Words>
  <Application>Microsoft Office PowerPoint</Application>
  <PresentationFormat>On-screen Show (4:3)</PresentationFormat>
  <Paragraphs>530</Paragraphs>
  <Slides>40</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 PL New Sung</vt:lpstr>
      <vt:lpstr>細明體</vt:lpstr>
      <vt:lpstr>標楷體</vt:lpstr>
      <vt:lpstr>Arial</vt:lpstr>
      <vt:lpstr>Calibri</vt:lpstr>
      <vt:lpstr>Candara</vt:lpstr>
      <vt:lpstr>Times New Roman</vt:lpstr>
      <vt:lpstr>Wingdings</vt:lpstr>
      <vt:lpstr>Programming-Language-1</vt:lpstr>
      <vt:lpstr>軟體工程專題</vt:lpstr>
      <vt:lpstr>大綱</vt:lpstr>
      <vt:lpstr>軟體危機</vt:lpstr>
      <vt:lpstr>軟體危機－真實案例</vt:lpstr>
      <vt:lpstr>Fredrick Brooks所提出的 軟體本質問題</vt:lpstr>
      <vt:lpstr>基本的軟體開發活動</vt:lpstr>
      <vt:lpstr>軟體測試</vt:lpstr>
      <vt:lpstr>軟體流程模型</vt:lpstr>
      <vt:lpstr>瀑布式開發流程</vt:lpstr>
      <vt:lpstr>瀑布式開發流程</vt:lpstr>
      <vt:lpstr>瀑布式開發流程</vt:lpstr>
      <vt:lpstr>瀑布式開發流程</vt:lpstr>
      <vt:lpstr>瀑布式開發流程</vt:lpstr>
      <vt:lpstr>瀑布式開發流程</vt:lpstr>
      <vt:lpstr>統合流程</vt:lpstr>
      <vt:lpstr>統合流程</vt:lpstr>
      <vt:lpstr>統合流程</vt:lpstr>
      <vt:lpstr>統合流程</vt:lpstr>
      <vt:lpstr>統合流程</vt:lpstr>
      <vt:lpstr>統合流程</vt:lpstr>
      <vt:lpstr>統合流程</vt:lpstr>
      <vt:lpstr>統合流程</vt:lpstr>
      <vt:lpstr>統合流程</vt:lpstr>
      <vt:lpstr>極限製程</vt:lpstr>
      <vt:lpstr>極限製程</vt:lpstr>
      <vt:lpstr>極限製程</vt:lpstr>
      <vt:lpstr>極限製程</vt:lpstr>
      <vt:lpstr>極限製程</vt:lpstr>
      <vt:lpstr>Scrum開發方法</vt:lpstr>
      <vt:lpstr>Scrum開發方法</vt:lpstr>
      <vt:lpstr>Scrum開發方法</vt:lpstr>
      <vt:lpstr>Scrum開發方法</vt:lpstr>
      <vt:lpstr>Scrum開發方法</vt:lpstr>
      <vt:lpstr>Scrum開發方法</vt:lpstr>
      <vt:lpstr>Scrum開發方法</vt:lpstr>
      <vt:lpstr>Scrum開發方法</vt:lpstr>
      <vt:lpstr>Scrum 工作板</vt:lpstr>
      <vt:lpstr>Scrum燃盡圖</vt:lpstr>
      <vt:lpstr>Scrum燃盡圖</vt:lpstr>
      <vt:lpstr>討論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高等軟體工程 Advanced Software Engineering</dc:title>
  <dc:creator>user</dc:creator>
  <cp:lastModifiedBy>陳錫民</cp:lastModifiedBy>
  <cp:revision>31</cp:revision>
  <dcterms:created xsi:type="dcterms:W3CDTF">2015-09-09T10:48:07Z</dcterms:created>
  <dcterms:modified xsi:type="dcterms:W3CDTF">2020-08-04T10:04:20Z</dcterms:modified>
</cp:coreProperties>
</file>