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81" r:id="rId3"/>
    <p:sldId id="282" r:id="rId4"/>
    <p:sldId id="313" r:id="rId5"/>
    <p:sldId id="314" r:id="rId6"/>
    <p:sldId id="283" r:id="rId7"/>
    <p:sldId id="315"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089"/>
  </p:normalViewPr>
  <p:slideViewPr>
    <p:cSldViewPr>
      <p:cViewPr varScale="1">
        <p:scale>
          <a:sx n="119" d="100"/>
          <a:sy n="119" d="100"/>
        </p:scale>
        <p:origin x="1440"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04261-5711-A045-9D57-DEB4671431B4}" type="datetimeFigureOut">
              <a:rPr kumimoji="1" lang="zh-TW" altLang="en-US" smtClean="0"/>
              <a:t>2016/10/6</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67B00-463A-EA44-A09E-360FA2307F1A}" type="slidenum">
              <a:rPr kumimoji="1" lang="zh-TW" altLang="en-US" smtClean="0"/>
              <a:t>‹#›</a:t>
            </a:fld>
            <a:endParaRPr kumimoji="1" lang="zh-TW" altLang="en-US"/>
          </a:p>
        </p:txBody>
      </p:sp>
    </p:spTree>
    <p:extLst>
      <p:ext uri="{BB962C8B-B14F-4D97-AF65-F5344CB8AC3E}">
        <p14:creationId xmlns:p14="http://schemas.microsoft.com/office/powerpoint/2010/main" val="135108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圖像版面配置區 1"/>
          <p:cNvSpPr>
            <a:spLocks noGrp="1" noRot="1" noChangeAspect="1" noTextEdit="1"/>
          </p:cNvSpPr>
          <p:nvPr>
            <p:ph type="sldImg"/>
          </p:nvPr>
        </p:nvSpPr>
        <p:spPr>
          <a:ln/>
        </p:spPr>
      </p:sp>
      <p:sp>
        <p:nvSpPr>
          <p:cNvPr id="921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9220"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E24126CC-77F0-F64C-9768-54E0D77E54EB}" type="slidenum">
              <a:rPr lang="zh-TW" altLang="en-GB">
                <a:latin typeface="AR PL New Sung" charset="0"/>
                <a:ea typeface="標楷體" charset="-120"/>
              </a:rPr>
              <a:pPr>
                <a:spcBef>
                  <a:spcPct val="0"/>
                </a:spcBef>
              </a:pPr>
              <a:t>2</a:t>
            </a:fld>
            <a:endParaRPr lang="en-GB" altLang="zh-TW">
              <a:latin typeface="AR PL New Sung" charset="0"/>
              <a:ea typeface="標楷體" charset="-120"/>
            </a:endParaRPr>
          </a:p>
        </p:txBody>
      </p:sp>
    </p:spTree>
    <p:extLst>
      <p:ext uri="{BB962C8B-B14F-4D97-AF65-F5344CB8AC3E}">
        <p14:creationId xmlns:p14="http://schemas.microsoft.com/office/powerpoint/2010/main" val="423766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圖像版面配置區 1"/>
          <p:cNvSpPr>
            <a:spLocks noGrp="1" noRot="1" noChangeAspect="1" noTextEdit="1"/>
          </p:cNvSpPr>
          <p:nvPr>
            <p:ph type="sldImg"/>
          </p:nvPr>
        </p:nvSpPr>
        <p:spPr>
          <a:ln/>
        </p:spPr>
      </p:sp>
      <p:sp>
        <p:nvSpPr>
          <p:cNvPr id="2355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23556"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961C26B3-9B61-AB4C-98FD-4F9DD17C11B9}" type="slidenum">
              <a:rPr lang="zh-TW" altLang="en-GB">
                <a:latin typeface="AR PL New Sung" charset="0"/>
                <a:ea typeface="標楷體" charset="-120"/>
              </a:rPr>
              <a:pPr>
                <a:spcBef>
                  <a:spcPct val="0"/>
                </a:spcBef>
              </a:pPr>
              <a:t>12</a:t>
            </a:fld>
            <a:endParaRPr lang="en-GB" altLang="zh-TW">
              <a:latin typeface="AR PL New Sung" charset="0"/>
              <a:ea typeface="標楷體" charset="-120"/>
            </a:endParaRPr>
          </a:p>
        </p:txBody>
      </p:sp>
    </p:spTree>
    <p:extLst>
      <p:ext uri="{BB962C8B-B14F-4D97-AF65-F5344CB8AC3E}">
        <p14:creationId xmlns:p14="http://schemas.microsoft.com/office/powerpoint/2010/main" val="4482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圖像版面配置區 1"/>
          <p:cNvSpPr>
            <a:spLocks noGrp="1" noRot="1" noChangeAspect="1" noTextEdit="1"/>
          </p:cNvSpPr>
          <p:nvPr>
            <p:ph type="sldImg"/>
          </p:nvPr>
        </p:nvSpPr>
        <p:spPr>
          <a:ln/>
        </p:spPr>
      </p:sp>
      <p:sp>
        <p:nvSpPr>
          <p:cNvPr id="25603"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25604"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AA1AD831-35B6-AE44-841C-73BB86E5E423}" type="slidenum">
              <a:rPr lang="zh-TW" altLang="en-GB">
                <a:latin typeface="AR PL New Sung" charset="0"/>
                <a:ea typeface="標楷體" charset="-120"/>
              </a:rPr>
              <a:pPr>
                <a:spcBef>
                  <a:spcPct val="0"/>
                </a:spcBef>
              </a:pPr>
              <a:t>13</a:t>
            </a:fld>
            <a:endParaRPr lang="en-GB" altLang="zh-TW">
              <a:latin typeface="AR PL New Sung" charset="0"/>
              <a:ea typeface="標楷體" charset="-120"/>
            </a:endParaRPr>
          </a:p>
        </p:txBody>
      </p:sp>
    </p:spTree>
    <p:extLst>
      <p:ext uri="{BB962C8B-B14F-4D97-AF65-F5344CB8AC3E}">
        <p14:creationId xmlns:p14="http://schemas.microsoft.com/office/powerpoint/2010/main" val="997582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圖像版面配置區 1"/>
          <p:cNvSpPr>
            <a:spLocks noGrp="1" noRot="1" noChangeAspect="1" noTextEdit="1"/>
          </p:cNvSpPr>
          <p:nvPr>
            <p:ph type="sldImg"/>
          </p:nvPr>
        </p:nvSpPr>
        <p:spPr>
          <a:ln/>
        </p:spPr>
      </p:sp>
      <p:sp>
        <p:nvSpPr>
          <p:cNvPr id="27651"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27652"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4F847BE4-D8F7-694E-87F6-BADA17791092}" type="slidenum">
              <a:rPr lang="zh-TW" altLang="en-GB">
                <a:latin typeface="AR PL New Sung" charset="0"/>
                <a:ea typeface="標楷體" charset="-120"/>
              </a:rPr>
              <a:pPr>
                <a:spcBef>
                  <a:spcPct val="0"/>
                </a:spcBef>
              </a:pPr>
              <a:t>14</a:t>
            </a:fld>
            <a:endParaRPr lang="en-GB" altLang="zh-TW">
              <a:latin typeface="AR PL New Sung" charset="0"/>
              <a:ea typeface="標楷體" charset="-120"/>
            </a:endParaRPr>
          </a:p>
        </p:txBody>
      </p:sp>
    </p:spTree>
    <p:extLst>
      <p:ext uri="{BB962C8B-B14F-4D97-AF65-F5344CB8AC3E}">
        <p14:creationId xmlns:p14="http://schemas.microsoft.com/office/powerpoint/2010/main" val="551735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a:ln/>
        </p:spPr>
      </p:sp>
      <p:sp>
        <p:nvSpPr>
          <p:cNvPr id="2969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29700"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053773DC-752E-D542-81E5-075D1AC27F0C}" type="slidenum">
              <a:rPr lang="zh-TW" altLang="en-GB">
                <a:latin typeface="AR PL New Sung" charset="0"/>
                <a:ea typeface="標楷體" charset="-120"/>
              </a:rPr>
              <a:pPr>
                <a:spcBef>
                  <a:spcPct val="0"/>
                </a:spcBef>
              </a:pPr>
              <a:t>15</a:t>
            </a:fld>
            <a:endParaRPr lang="en-GB" altLang="zh-TW">
              <a:latin typeface="AR PL New Sung" charset="0"/>
              <a:ea typeface="標楷體" charset="-120"/>
            </a:endParaRPr>
          </a:p>
        </p:txBody>
      </p:sp>
    </p:spTree>
    <p:extLst>
      <p:ext uri="{BB962C8B-B14F-4D97-AF65-F5344CB8AC3E}">
        <p14:creationId xmlns:p14="http://schemas.microsoft.com/office/powerpoint/2010/main" val="1901358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圖像版面配置區 1"/>
          <p:cNvSpPr>
            <a:spLocks noGrp="1" noRot="1" noChangeAspect="1" noTextEdit="1"/>
          </p:cNvSpPr>
          <p:nvPr>
            <p:ph type="sldImg"/>
          </p:nvPr>
        </p:nvSpPr>
        <p:spPr>
          <a:ln/>
        </p:spPr>
      </p:sp>
      <p:sp>
        <p:nvSpPr>
          <p:cNvPr id="3174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31748"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C78812DF-1494-2547-8C64-A520B8A4A98F}" type="slidenum">
              <a:rPr lang="zh-TW" altLang="en-GB">
                <a:latin typeface="AR PL New Sung" charset="0"/>
                <a:ea typeface="標楷體" charset="-120"/>
              </a:rPr>
              <a:pPr>
                <a:spcBef>
                  <a:spcPct val="0"/>
                </a:spcBef>
              </a:pPr>
              <a:t>16</a:t>
            </a:fld>
            <a:endParaRPr lang="en-GB" altLang="zh-TW">
              <a:latin typeface="AR PL New Sung" charset="0"/>
              <a:ea typeface="標楷體" charset="-120"/>
            </a:endParaRPr>
          </a:p>
        </p:txBody>
      </p:sp>
    </p:spTree>
    <p:extLst>
      <p:ext uri="{BB962C8B-B14F-4D97-AF65-F5344CB8AC3E}">
        <p14:creationId xmlns:p14="http://schemas.microsoft.com/office/powerpoint/2010/main" val="479021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a:ln/>
        </p:spPr>
      </p:sp>
      <p:sp>
        <p:nvSpPr>
          <p:cNvPr id="3379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33796"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D536558F-A8EF-9742-BB48-E043CC1D1837}" type="slidenum">
              <a:rPr lang="zh-TW" altLang="en-GB">
                <a:latin typeface="AR PL New Sung" charset="0"/>
                <a:ea typeface="標楷體" charset="-120"/>
              </a:rPr>
              <a:pPr>
                <a:spcBef>
                  <a:spcPct val="0"/>
                </a:spcBef>
              </a:pPr>
              <a:t>17</a:t>
            </a:fld>
            <a:endParaRPr lang="en-GB" altLang="zh-TW">
              <a:latin typeface="AR PL New Sung" charset="0"/>
              <a:ea typeface="標楷體" charset="-120"/>
            </a:endParaRPr>
          </a:p>
        </p:txBody>
      </p:sp>
    </p:spTree>
    <p:extLst>
      <p:ext uri="{BB962C8B-B14F-4D97-AF65-F5344CB8AC3E}">
        <p14:creationId xmlns:p14="http://schemas.microsoft.com/office/powerpoint/2010/main" val="894921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圖像版面配置區 1"/>
          <p:cNvSpPr>
            <a:spLocks noGrp="1" noRot="1" noChangeAspect="1" noTextEdit="1"/>
          </p:cNvSpPr>
          <p:nvPr>
            <p:ph type="sldImg"/>
          </p:nvPr>
        </p:nvSpPr>
        <p:spPr>
          <a:ln/>
        </p:spPr>
      </p:sp>
      <p:sp>
        <p:nvSpPr>
          <p:cNvPr id="35843"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35844"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F43BAC70-915A-7848-A294-2F35EEE8F4D5}" type="slidenum">
              <a:rPr lang="zh-TW" altLang="en-GB">
                <a:latin typeface="AR PL New Sung" charset="0"/>
                <a:ea typeface="標楷體" charset="-120"/>
              </a:rPr>
              <a:pPr>
                <a:spcBef>
                  <a:spcPct val="0"/>
                </a:spcBef>
              </a:pPr>
              <a:t>18</a:t>
            </a:fld>
            <a:endParaRPr lang="en-GB" altLang="zh-TW">
              <a:latin typeface="AR PL New Sung" charset="0"/>
              <a:ea typeface="標楷體" charset="-120"/>
            </a:endParaRPr>
          </a:p>
        </p:txBody>
      </p:sp>
    </p:spTree>
    <p:extLst>
      <p:ext uri="{BB962C8B-B14F-4D97-AF65-F5344CB8AC3E}">
        <p14:creationId xmlns:p14="http://schemas.microsoft.com/office/powerpoint/2010/main" val="1575813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p:cNvSpPr>
            <a:spLocks noGrp="1" noRot="1" noChangeAspect="1" noTextEdit="1"/>
          </p:cNvSpPr>
          <p:nvPr>
            <p:ph type="sldImg"/>
          </p:nvPr>
        </p:nvSpPr>
        <p:spPr>
          <a:ln/>
        </p:spPr>
      </p:sp>
      <p:sp>
        <p:nvSpPr>
          <p:cNvPr id="37891"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37892"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B5AA2536-4CCD-DC47-8233-D1294F52E4CC}" type="slidenum">
              <a:rPr lang="zh-TW" altLang="en-GB">
                <a:latin typeface="AR PL New Sung" charset="0"/>
                <a:ea typeface="標楷體" charset="-120"/>
              </a:rPr>
              <a:pPr>
                <a:spcBef>
                  <a:spcPct val="0"/>
                </a:spcBef>
              </a:pPr>
              <a:t>19</a:t>
            </a:fld>
            <a:endParaRPr lang="en-GB" altLang="zh-TW">
              <a:latin typeface="AR PL New Sung" charset="0"/>
              <a:ea typeface="標楷體" charset="-120"/>
            </a:endParaRPr>
          </a:p>
        </p:txBody>
      </p:sp>
    </p:spTree>
    <p:extLst>
      <p:ext uri="{BB962C8B-B14F-4D97-AF65-F5344CB8AC3E}">
        <p14:creationId xmlns:p14="http://schemas.microsoft.com/office/powerpoint/2010/main" val="1162508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圖像版面配置區 1"/>
          <p:cNvSpPr>
            <a:spLocks noGrp="1" noRot="1" noChangeAspect="1" noTextEdit="1"/>
          </p:cNvSpPr>
          <p:nvPr>
            <p:ph type="sldImg"/>
          </p:nvPr>
        </p:nvSpPr>
        <p:spPr>
          <a:ln/>
        </p:spPr>
      </p:sp>
      <p:sp>
        <p:nvSpPr>
          <p:cNvPr id="3993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39940"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7A656F5F-6122-DF42-BD93-0586ED1F1A31}" type="slidenum">
              <a:rPr lang="zh-TW" altLang="en-GB">
                <a:latin typeface="AR PL New Sung" charset="0"/>
                <a:ea typeface="標楷體" charset="-120"/>
              </a:rPr>
              <a:pPr>
                <a:spcBef>
                  <a:spcPct val="0"/>
                </a:spcBef>
              </a:pPr>
              <a:t>20</a:t>
            </a:fld>
            <a:endParaRPr lang="en-GB" altLang="zh-TW">
              <a:latin typeface="AR PL New Sung" charset="0"/>
              <a:ea typeface="標楷體" charset="-120"/>
            </a:endParaRPr>
          </a:p>
        </p:txBody>
      </p:sp>
    </p:spTree>
    <p:extLst>
      <p:ext uri="{BB962C8B-B14F-4D97-AF65-F5344CB8AC3E}">
        <p14:creationId xmlns:p14="http://schemas.microsoft.com/office/powerpoint/2010/main" val="987283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圖像版面配置區 1"/>
          <p:cNvSpPr>
            <a:spLocks noGrp="1" noRot="1" noChangeAspect="1" noTextEdit="1"/>
          </p:cNvSpPr>
          <p:nvPr>
            <p:ph type="sldImg"/>
          </p:nvPr>
        </p:nvSpPr>
        <p:spPr>
          <a:ln/>
        </p:spPr>
      </p:sp>
      <p:sp>
        <p:nvSpPr>
          <p:cNvPr id="4198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41988"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806BCBC1-DC9B-F94C-8CD0-151AA45054E8}" type="slidenum">
              <a:rPr lang="zh-TW" altLang="en-GB">
                <a:latin typeface="AR PL New Sung" charset="0"/>
                <a:ea typeface="標楷體" charset="-120"/>
              </a:rPr>
              <a:pPr>
                <a:spcBef>
                  <a:spcPct val="0"/>
                </a:spcBef>
              </a:pPr>
              <a:t>21</a:t>
            </a:fld>
            <a:endParaRPr lang="en-GB" altLang="zh-TW">
              <a:latin typeface="AR PL New Sung" charset="0"/>
              <a:ea typeface="標楷體" charset="-120"/>
            </a:endParaRPr>
          </a:p>
        </p:txBody>
      </p:sp>
    </p:spTree>
    <p:extLst>
      <p:ext uri="{BB962C8B-B14F-4D97-AF65-F5344CB8AC3E}">
        <p14:creationId xmlns:p14="http://schemas.microsoft.com/office/powerpoint/2010/main" val="156824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圖像版面配置區 1"/>
          <p:cNvSpPr>
            <a:spLocks noGrp="1" noRot="1" noChangeAspect="1" noTextEdit="1"/>
          </p:cNvSpPr>
          <p:nvPr>
            <p:ph type="sldImg"/>
          </p:nvPr>
        </p:nvSpPr>
        <p:spPr>
          <a:ln/>
        </p:spPr>
      </p:sp>
      <p:sp>
        <p:nvSpPr>
          <p:cNvPr id="1126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11268"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EBB9329D-DCB5-6045-8D45-C789E97EC013}" type="slidenum">
              <a:rPr lang="zh-TW" altLang="en-GB">
                <a:latin typeface="AR PL New Sung" charset="0"/>
                <a:ea typeface="標楷體" charset="-120"/>
              </a:rPr>
              <a:pPr>
                <a:spcBef>
                  <a:spcPct val="0"/>
                </a:spcBef>
              </a:pPr>
              <a:t>3</a:t>
            </a:fld>
            <a:endParaRPr lang="en-GB" altLang="zh-TW">
              <a:latin typeface="AR PL New Sung" charset="0"/>
              <a:ea typeface="標楷體" charset="-120"/>
            </a:endParaRPr>
          </a:p>
        </p:txBody>
      </p:sp>
    </p:spTree>
    <p:extLst>
      <p:ext uri="{BB962C8B-B14F-4D97-AF65-F5344CB8AC3E}">
        <p14:creationId xmlns:p14="http://schemas.microsoft.com/office/powerpoint/2010/main" val="226403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圖像版面配置區 1"/>
          <p:cNvSpPr>
            <a:spLocks noGrp="1" noRot="1" noChangeAspect="1" noTextEdit="1"/>
          </p:cNvSpPr>
          <p:nvPr>
            <p:ph type="sldImg"/>
          </p:nvPr>
        </p:nvSpPr>
        <p:spPr>
          <a:ln/>
        </p:spPr>
      </p:sp>
      <p:sp>
        <p:nvSpPr>
          <p:cNvPr id="4403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44036"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34C0FE6E-7B09-2F44-9E2B-5E8EB24213E4}" type="slidenum">
              <a:rPr lang="zh-TW" altLang="en-GB">
                <a:latin typeface="AR PL New Sung" charset="0"/>
                <a:ea typeface="標楷體" charset="-120"/>
              </a:rPr>
              <a:pPr>
                <a:spcBef>
                  <a:spcPct val="0"/>
                </a:spcBef>
              </a:pPr>
              <a:t>22</a:t>
            </a:fld>
            <a:endParaRPr lang="en-GB" altLang="zh-TW">
              <a:latin typeface="AR PL New Sung" charset="0"/>
              <a:ea typeface="標楷體" charset="-120"/>
            </a:endParaRPr>
          </a:p>
        </p:txBody>
      </p:sp>
    </p:spTree>
    <p:extLst>
      <p:ext uri="{BB962C8B-B14F-4D97-AF65-F5344CB8AC3E}">
        <p14:creationId xmlns:p14="http://schemas.microsoft.com/office/powerpoint/2010/main" val="1360408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圖像版面配置區 1"/>
          <p:cNvSpPr>
            <a:spLocks noGrp="1" noRot="1" noChangeAspect="1" noTextEdit="1"/>
          </p:cNvSpPr>
          <p:nvPr>
            <p:ph type="sldImg"/>
          </p:nvPr>
        </p:nvSpPr>
        <p:spPr>
          <a:ln/>
        </p:spPr>
      </p:sp>
      <p:sp>
        <p:nvSpPr>
          <p:cNvPr id="46083"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46084"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6F3E0605-7908-E04D-A6E3-3FD877ACF3B2}" type="slidenum">
              <a:rPr lang="zh-TW" altLang="en-GB">
                <a:latin typeface="AR PL New Sung" charset="0"/>
                <a:ea typeface="標楷體" charset="-120"/>
              </a:rPr>
              <a:pPr>
                <a:spcBef>
                  <a:spcPct val="0"/>
                </a:spcBef>
              </a:pPr>
              <a:t>23</a:t>
            </a:fld>
            <a:endParaRPr lang="en-GB" altLang="zh-TW">
              <a:latin typeface="AR PL New Sung" charset="0"/>
              <a:ea typeface="標楷體" charset="-120"/>
            </a:endParaRPr>
          </a:p>
        </p:txBody>
      </p:sp>
    </p:spTree>
    <p:extLst>
      <p:ext uri="{BB962C8B-B14F-4D97-AF65-F5344CB8AC3E}">
        <p14:creationId xmlns:p14="http://schemas.microsoft.com/office/powerpoint/2010/main" val="635098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圖像版面配置區 1"/>
          <p:cNvSpPr>
            <a:spLocks noGrp="1" noRot="1" noChangeAspect="1" noTextEdit="1"/>
          </p:cNvSpPr>
          <p:nvPr>
            <p:ph type="sldImg"/>
          </p:nvPr>
        </p:nvSpPr>
        <p:spPr>
          <a:ln/>
        </p:spPr>
      </p:sp>
      <p:sp>
        <p:nvSpPr>
          <p:cNvPr id="48131"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48132"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A3EB7252-E39E-D34E-B279-E5CDF32A935A}" type="slidenum">
              <a:rPr lang="zh-TW" altLang="en-GB">
                <a:latin typeface="AR PL New Sung" charset="0"/>
                <a:ea typeface="標楷體" charset="-120"/>
              </a:rPr>
              <a:pPr>
                <a:spcBef>
                  <a:spcPct val="0"/>
                </a:spcBef>
              </a:pPr>
              <a:t>24</a:t>
            </a:fld>
            <a:endParaRPr lang="en-GB" altLang="zh-TW">
              <a:latin typeface="AR PL New Sung" charset="0"/>
              <a:ea typeface="標楷體" charset="-120"/>
            </a:endParaRPr>
          </a:p>
        </p:txBody>
      </p:sp>
    </p:spTree>
    <p:extLst>
      <p:ext uri="{BB962C8B-B14F-4D97-AF65-F5344CB8AC3E}">
        <p14:creationId xmlns:p14="http://schemas.microsoft.com/office/powerpoint/2010/main" val="473603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a:ln/>
        </p:spPr>
      </p:sp>
      <p:sp>
        <p:nvSpPr>
          <p:cNvPr id="5017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50180"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20051FF5-D19E-8F42-ABB5-E9B56E05344B}" type="slidenum">
              <a:rPr lang="zh-TW" altLang="en-GB">
                <a:latin typeface="AR PL New Sung" charset="0"/>
                <a:ea typeface="標楷體" charset="-120"/>
              </a:rPr>
              <a:pPr>
                <a:spcBef>
                  <a:spcPct val="0"/>
                </a:spcBef>
              </a:pPr>
              <a:t>25</a:t>
            </a:fld>
            <a:endParaRPr lang="en-GB" altLang="zh-TW">
              <a:latin typeface="AR PL New Sung" charset="0"/>
              <a:ea typeface="標楷體" charset="-120"/>
            </a:endParaRPr>
          </a:p>
        </p:txBody>
      </p:sp>
    </p:spTree>
    <p:extLst>
      <p:ext uri="{BB962C8B-B14F-4D97-AF65-F5344CB8AC3E}">
        <p14:creationId xmlns:p14="http://schemas.microsoft.com/office/powerpoint/2010/main" val="593936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a:ln/>
        </p:spPr>
      </p:sp>
      <p:sp>
        <p:nvSpPr>
          <p:cNvPr id="5222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52228"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94C245B0-C0F1-E845-A137-75C2A709BAE8}" type="slidenum">
              <a:rPr lang="zh-TW" altLang="en-GB">
                <a:latin typeface="AR PL New Sung" charset="0"/>
                <a:ea typeface="標楷體" charset="-120"/>
              </a:rPr>
              <a:pPr>
                <a:spcBef>
                  <a:spcPct val="0"/>
                </a:spcBef>
              </a:pPr>
              <a:t>26</a:t>
            </a:fld>
            <a:endParaRPr lang="en-GB" altLang="zh-TW">
              <a:latin typeface="AR PL New Sung" charset="0"/>
              <a:ea typeface="標楷體" charset="-120"/>
            </a:endParaRPr>
          </a:p>
        </p:txBody>
      </p:sp>
    </p:spTree>
    <p:extLst>
      <p:ext uri="{BB962C8B-B14F-4D97-AF65-F5344CB8AC3E}">
        <p14:creationId xmlns:p14="http://schemas.microsoft.com/office/powerpoint/2010/main" val="1106628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圖像版面配置區 1"/>
          <p:cNvSpPr>
            <a:spLocks noGrp="1" noRot="1" noChangeAspect="1" noTextEdit="1"/>
          </p:cNvSpPr>
          <p:nvPr>
            <p:ph type="sldImg"/>
          </p:nvPr>
        </p:nvSpPr>
        <p:spPr>
          <a:ln/>
        </p:spPr>
      </p:sp>
      <p:sp>
        <p:nvSpPr>
          <p:cNvPr id="5427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54276"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C26F492B-30A0-474E-92E8-ADDC1A875B19}" type="slidenum">
              <a:rPr lang="zh-TW" altLang="en-GB">
                <a:latin typeface="AR PL New Sung" charset="0"/>
                <a:ea typeface="標楷體" charset="-120"/>
              </a:rPr>
              <a:pPr>
                <a:spcBef>
                  <a:spcPct val="0"/>
                </a:spcBef>
              </a:pPr>
              <a:t>27</a:t>
            </a:fld>
            <a:endParaRPr lang="en-GB" altLang="zh-TW">
              <a:latin typeface="AR PL New Sung" charset="0"/>
              <a:ea typeface="標楷體" charset="-120"/>
            </a:endParaRPr>
          </a:p>
        </p:txBody>
      </p:sp>
    </p:spTree>
    <p:extLst>
      <p:ext uri="{BB962C8B-B14F-4D97-AF65-F5344CB8AC3E}">
        <p14:creationId xmlns:p14="http://schemas.microsoft.com/office/powerpoint/2010/main" val="2009242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圖像版面配置區 1"/>
          <p:cNvSpPr>
            <a:spLocks noGrp="1" noRot="1" noChangeAspect="1" noTextEdit="1"/>
          </p:cNvSpPr>
          <p:nvPr>
            <p:ph type="sldImg"/>
          </p:nvPr>
        </p:nvSpPr>
        <p:spPr>
          <a:ln/>
        </p:spPr>
      </p:sp>
      <p:sp>
        <p:nvSpPr>
          <p:cNvPr id="56323"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56324"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8ECEC071-6289-F548-9706-92FBE9EB7C65}" type="slidenum">
              <a:rPr lang="zh-TW" altLang="en-GB">
                <a:latin typeface="AR PL New Sung" charset="0"/>
                <a:ea typeface="標楷體" charset="-120"/>
              </a:rPr>
              <a:pPr>
                <a:spcBef>
                  <a:spcPct val="0"/>
                </a:spcBef>
              </a:pPr>
              <a:t>28</a:t>
            </a:fld>
            <a:endParaRPr lang="en-GB" altLang="zh-TW">
              <a:latin typeface="AR PL New Sung" charset="0"/>
              <a:ea typeface="標楷體" charset="-120"/>
            </a:endParaRPr>
          </a:p>
        </p:txBody>
      </p:sp>
    </p:spTree>
    <p:extLst>
      <p:ext uri="{BB962C8B-B14F-4D97-AF65-F5344CB8AC3E}">
        <p14:creationId xmlns:p14="http://schemas.microsoft.com/office/powerpoint/2010/main" val="361439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圖像版面配置區 1"/>
          <p:cNvSpPr>
            <a:spLocks noGrp="1" noRot="1" noChangeAspect="1" noTextEdit="1"/>
          </p:cNvSpPr>
          <p:nvPr>
            <p:ph type="sldImg"/>
          </p:nvPr>
        </p:nvSpPr>
        <p:spPr>
          <a:ln/>
        </p:spPr>
      </p:sp>
      <p:sp>
        <p:nvSpPr>
          <p:cNvPr id="58371"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58372"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FAE5D59C-3F10-874A-A7EA-36E2CD1C2C7C}" type="slidenum">
              <a:rPr lang="zh-TW" altLang="en-GB">
                <a:latin typeface="AR PL New Sung" charset="0"/>
                <a:ea typeface="標楷體" charset="-120"/>
              </a:rPr>
              <a:pPr>
                <a:spcBef>
                  <a:spcPct val="0"/>
                </a:spcBef>
              </a:pPr>
              <a:t>29</a:t>
            </a:fld>
            <a:endParaRPr lang="en-GB" altLang="zh-TW">
              <a:latin typeface="AR PL New Sung" charset="0"/>
              <a:ea typeface="標楷體" charset="-120"/>
            </a:endParaRPr>
          </a:p>
        </p:txBody>
      </p:sp>
    </p:spTree>
    <p:extLst>
      <p:ext uri="{BB962C8B-B14F-4D97-AF65-F5344CB8AC3E}">
        <p14:creationId xmlns:p14="http://schemas.microsoft.com/office/powerpoint/2010/main" val="19884927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圖像版面配置區 1"/>
          <p:cNvSpPr>
            <a:spLocks noGrp="1" noRot="1" noChangeAspect="1" noTextEdit="1"/>
          </p:cNvSpPr>
          <p:nvPr>
            <p:ph type="sldImg"/>
          </p:nvPr>
        </p:nvSpPr>
        <p:spPr>
          <a:ln/>
        </p:spPr>
      </p:sp>
      <p:sp>
        <p:nvSpPr>
          <p:cNvPr id="6041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60420"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509E83F6-FAD0-E44C-9D05-D6FD45FB63EB}" type="slidenum">
              <a:rPr lang="zh-TW" altLang="en-GB">
                <a:latin typeface="AR PL New Sung" charset="0"/>
                <a:ea typeface="標楷體" charset="-120"/>
              </a:rPr>
              <a:pPr>
                <a:spcBef>
                  <a:spcPct val="0"/>
                </a:spcBef>
              </a:pPr>
              <a:t>30</a:t>
            </a:fld>
            <a:endParaRPr lang="en-GB" altLang="zh-TW">
              <a:latin typeface="AR PL New Sung" charset="0"/>
              <a:ea typeface="標楷體" charset="-120"/>
            </a:endParaRPr>
          </a:p>
        </p:txBody>
      </p:sp>
    </p:spTree>
    <p:extLst>
      <p:ext uri="{BB962C8B-B14F-4D97-AF65-F5344CB8AC3E}">
        <p14:creationId xmlns:p14="http://schemas.microsoft.com/office/powerpoint/2010/main" val="1284859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圖像版面配置區 1"/>
          <p:cNvSpPr>
            <a:spLocks noGrp="1" noRot="1" noChangeAspect="1" noTextEdit="1"/>
          </p:cNvSpPr>
          <p:nvPr>
            <p:ph type="sldImg"/>
          </p:nvPr>
        </p:nvSpPr>
        <p:spPr>
          <a:ln/>
        </p:spPr>
      </p:sp>
      <p:sp>
        <p:nvSpPr>
          <p:cNvPr id="6246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62468"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48150463-2E30-8248-80F3-2706CAEF275E}" type="slidenum">
              <a:rPr lang="zh-TW" altLang="en-GB">
                <a:latin typeface="AR PL New Sung" charset="0"/>
                <a:ea typeface="標楷體" charset="-120"/>
              </a:rPr>
              <a:pPr>
                <a:spcBef>
                  <a:spcPct val="0"/>
                </a:spcBef>
              </a:pPr>
              <a:t>31</a:t>
            </a:fld>
            <a:endParaRPr lang="en-GB" altLang="zh-TW">
              <a:latin typeface="AR PL New Sung" charset="0"/>
              <a:ea typeface="標楷體" charset="-120"/>
            </a:endParaRPr>
          </a:p>
        </p:txBody>
      </p:sp>
    </p:spTree>
    <p:extLst>
      <p:ext uri="{BB962C8B-B14F-4D97-AF65-F5344CB8AC3E}">
        <p14:creationId xmlns:p14="http://schemas.microsoft.com/office/powerpoint/2010/main" val="815244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圖像版面配置區 1"/>
          <p:cNvSpPr>
            <a:spLocks noGrp="1" noRot="1" noChangeAspect="1" noTextEdit="1"/>
          </p:cNvSpPr>
          <p:nvPr>
            <p:ph type="sldImg"/>
          </p:nvPr>
        </p:nvSpPr>
        <p:spPr>
          <a:ln/>
        </p:spPr>
      </p:sp>
      <p:sp>
        <p:nvSpPr>
          <p:cNvPr id="1126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11268"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EBB9329D-DCB5-6045-8D45-C789E97EC013}" type="slidenum">
              <a:rPr lang="zh-TW" altLang="en-GB">
                <a:latin typeface="AR PL New Sung" charset="0"/>
                <a:ea typeface="標楷體" charset="-120"/>
              </a:rPr>
              <a:pPr>
                <a:spcBef>
                  <a:spcPct val="0"/>
                </a:spcBef>
              </a:pPr>
              <a:t>4</a:t>
            </a:fld>
            <a:endParaRPr lang="en-GB" altLang="zh-TW">
              <a:latin typeface="AR PL New Sung" charset="0"/>
              <a:ea typeface="標楷體" charset="-120"/>
            </a:endParaRPr>
          </a:p>
        </p:txBody>
      </p:sp>
    </p:spTree>
    <p:extLst>
      <p:ext uri="{BB962C8B-B14F-4D97-AF65-F5344CB8AC3E}">
        <p14:creationId xmlns:p14="http://schemas.microsoft.com/office/powerpoint/2010/main" val="1646764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圖像版面配置區 1"/>
          <p:cNvSpPr>
            <a:spLocks noGrp="1" noRot="1" noChangeAspect="1" noTextEdit="1"/>
          </p:cNvSpPr>
          <p:nvPr>
            <p:ph type="sldImg"/>
          </p:nvPr>
        </p:nvSpPr>
        <p:spPr>
          <a:ln/>
        </p:spPr>
      </p:sp>
      <p:sp>
        <p:nvSpPr>
          <p:cNvPr id="6451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64516"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BB40DF26-154E-3347-B8B8-B9B2BD39B568}" type="slidenum">
              <a:rPr lang="zh-TW" altLang="en-GB">
                <a:latin typeface="AR PL New Sung" charset="0"/>
                <a:ea typeface="標楷體" charset="-120"/>
              </a:rPr>
              <a:pPr>
                <a:spcBef>
                  <a:spcPct val="0"/>
                </a:spcBef>
              </a:pPr>
              <a:t>32</a:t>
            </a:fld>
            <a:endParaRPr lang="en-GB" altLang="zh-TW">
              <a:latin typeface="AR PL New Sung" charset="0"/>
              <a:ea typeface="標楷體" charset="-120"/>
            </a:endParaRPr>
          </a:p>
        </p:txBody>
      </p:sp>
    </p:spTree>
    <p:extLst>
      <p:ext uri="{BB962C8B-B14F-4D97-AF65-F5344CB8AC3E}">
        <p14:creationId xmlns:p14="http://schemas.microsoft.com/office/powerpoint/2010/main" val="1622622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圖像版面配置區 1"/>
          <p:cNvSpPr>
            <a:spLocks noGrp="1" noRot="1" noChangeAspect="1" noTextEdit="1"/>
          </p:cNvSpPr>
          <p:nvPr>
            <p:ph type="sldImg"/>
          </p:nvPr>
        </p:nvSpPr>
        <p:spPr>
          <a:ln/>
        </p:spPr>
      </p:sp>
      <p:sp>
        <p:nvSpPr>
          <p:cNvPr id="66563"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66564"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023A997E-9ADF-2B4D-8B6C-B40D61CE065F}" type="slidenum">
              <a:rPr lang="zh-TW" altLang="en-GB">
                <a:latin typeface="AR PL New Sung" charset="0"/>
                <a:ea typeface="標楷體" charset="-120"/>
              </a:rPr>
              <a:pPr>
                <a:spcBef>
                  <a:spcPct val="0"/>
                </a:spcBef>
              </a:pPr>
              <a:t>33</a:t>
            </a:fld>
            <a:endParaRPr lang="en-GB" altLang="zh-TW">
              <a:latin typeface="AR PL New Sung" charset="0"/>
              <a:ea typeface="標楷體" charset="-120"/>
            </a:endParaRPr>
          </a:p>
        </p:txBody>
      </p:sp>
    </p:spTree>
    <p:extLst>
      <p:ext uri="{BB962C8B-B14F-4D97-AF65-F5344CB8AC3E}">
        <p14:creationId xmlns:p14="http://schemas.microsoft.com/office/powerpoint/2010/main" val="506318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圖像版面配置區 1"/>
          <p:cNvSpPr>
            <a:spLocks noGrp="1" noRot="1" noChangeAspect="1" noTextEdit="1"/>
          </p:cNvSpPr>
          <p:nvPr>
            <p:ph type="sldImg"/>
          </p:nvPr>
        </p:nvSpPr>
        <p:spPr>
          <a:ln/>
        </p:spPr>
      </p:sp>
      <p:sp>
        <p:nvSpPr>
          <p:cNvPr id="68611"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68612"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BECDF09A-BDFE-E14D-B0AD-F40C1F9AE208}" type="slidenum">
              <a:rPr lang="zh-TW" altLang="en-GB">
                <a:latin typeface="AR PL New Sung" charset="0"/>
                <a:ea typeface="標楷體" charset="-120"/>
              </a:rPr>
              <a:pPr>
                <a:spcBef>
                  <a:spcPct val="0"/>
                </a:spcBef>
              </a:pPr>
              <a:t>34</a:t>
            </a:fld>
            <a:endParaRPr lang="en-GB" altLang="zh-TW">
              <a:latin typeface="AR PL New Sung" charset="0"/>
              <a:ea typeface="標楷體" charset="-120"/>
            </a:endParaRPr>
          </a:p>
        </p:txBody>
      </p:sp>
    </p:spTree>
    <p:extLst>
      <p:ext uri="{BB962C8B-B14F-4D97-AF65-F5344CB8AC3E}">
        <p14:creationId xmlns:p14="http://schemas.microsoft.com/office/powerpoint/2010/main" val="66988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a:ln/>
        </p:spPr>
      </p:sp>
      <p:sp>
        <p:nvSpPr>
          <p:cNvPr id="1331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13316"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F7082514-AEB1-164D-AD82-990618CECCA5}" type="slidenum">
              <a:rPr lang="zh-TW" altLang="en-GB">
                <a:latin typeface="AR PL New Sung" charset="0"/>
                <a:ea typeface="標楷體" charset="-120"/>
              </a:rPr>
              <a:pPr>
                <a:spcBef>
                  <a:spcPct val="0"/>
                </a:spcBef>
              </a:pPr>
              <a:t>6</a:t>
            </a:fld>
            <a:endParaRPr lang="en-GB" altLang="zh-TW">
              <a:latin typeface="AR PL New Sung" charset="0"/>
              <a:ea typeface="標楷體" charset="-120"/>
            </a:endParaRPr>
          </a:p>
        </p:txBody>
      </p:sp>
    </p:spTree>
    <p:extLst>
      <p:ext uri="{BB962C8B-B14F-4D97-AF65-F5344CB8AC3E}">
        <p14:creationId xmlns:p14="http://schemas.microsoft.com/office/powerpoint/2010/main" val="891030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a:ln/>
        </p:spPr>
      </p:sp>
      <p:sp>
        <p:nvSpPr>
          <p:cNvPr id="1331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13316"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F7082514-AEB1-164D-AD82-990618CECCA5}" type="slidenum">
              <a:rPr lang="zh-TW" altLang="en-GB">
                <a:latin typeface="AR PL New Sung" charset="0"/>
                <a:ea typeface="標楷體" charset="-120"/>
              </a:rPr>
              <a:pPr>
                <a:spcBef>
                  <a:spcPct val="0"/>
                </a:spcBef>
              </a:pPr>
              <a:t>7</a:t>
            </a:fld>
            <a:endParaRPr lang="en-GB" altLang="zh-TW">
              <a:latin typeface="AR PL New Sung" charset="0"/>
              <a:ea typeface="標楷體" charset="-120"/>
            </a:endParaRPr>
          </a:p>
        </p:txBody>
      </p:sp>
    </p:spTree>
    <p:extLst>
      <p:ext uri="{BB962C8B-B14F-4D97-AF65-F5344CB8AC3E}">
        <p14:creationId xmlns:p14="http://schemas.microsoft.com/office/powerpoint/2010/main" val="332817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a:ln/>
        </p:spPr>
      </p:sp>
      <p:sp>
        <p:nvSpPr>
          <p:cNvPr id="15363"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15364"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56173890-5D60-AB4A-9F00-582732C068E6}" type="slidenum">
              <a:rPr lang="zh-TW" altLang="en-GB">
                <a:latin typeface="AR PL New Sung" charset="0"/>
                <a:ea typeface="標楷體" charset="-120"/>
              </a:rPr>
              <a:pPr>
                <a:spcBef>
                  <a:spcPct val="0"/>
                </a:spcBef>
              </a:pPr>
              <a:t>8</a:t>
            </a:fld>
            <a:endParaRPr lang="en-GB" altLang="zh-TW">
              <a:latin typeface="AR PL New Sung" charset="0"/>
              <a:ea typeface="標楷體" charset="-120"/>
            </a:endParaRPr>
          </a:p>
        </p:txBody>
      </p:sp>
    </p:spTree>
    <p:extLst>
      <p:ext uri="{BB962C8B-B14F-4D97-AF65-F5344CB8AC3E}">
        <p14:creationId xmlns:p14="http://schemas.microsoft.com/office/powerpoint/2010/main" val="161341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圖像版面配置區 1"/>
          <p:cNvSpPr>
            <a:spLocks noGrp="1" noRot="1" noChangeAspect="1" noTextEdit="1"/>
          </p:cNvSpPr>
          <p:nvPr>
            <p:ph type="sldImg"/>
          </p:nvPr>
        </p:nvSpPr>
        <p:spPr>
          <a:ln/>
        </p:spPr>
      </p:sp>
      <p:sp>
        <p:nvSpPr>
          <p:cNvPr id="17411"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17412"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4C180DEB-4141-C641-B60C-D9DB2025AEAC}" type="slidenum">
              <a:rPr lang="zh-TW" altLang="en-GB">
                <a:latin typeface="AR PL New Sung" charset="0"/>
                <a:ea typeface="標楷體" charset="-120"/>
              </a:rPr>
              <a:pPr>
                <a:spcBef>
                  <a:spcPct val="0"/>
                </a:spcBef>
              </a:pPr>
              <a:t>9</a:t>
            </a:fld>
            <a:endParaRPr lang="en-GB" altLang="zh-TW">
              <a:latin typeface="AR PL New Sung" charset="0"/>
              <a:ea typeface="標楷體" charset="-120"/>
            </a:endParaRPr>
          </a:p>
        </p:txBody>
      </p:sp>
    </p:spTree>
    <p:extLst>
      <p:ext uri="{BB962C8B-B14F-4D97-AF65-F5344CB8AC3E}">
        <p14:creationId xmlns:p14="http://schemas.microsoft.com/office/powerpoint/2010/main" val="1832536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圖像版面配置區 1"/>
          <p:cNvSpPr>
            <a:spLocks noGrp="1" noRot="1" noChangeAspect="1" noTextEdit="1"/>
          </p:cNvSpPr>
          <p:nvPr>
            <p:ph type="sldImg"/>
          </p:nvPr>
        </p:nvSpPr>
        <p:spPr>
          <a:ln/>
        </p:spPr>
      </p:sp>
      <p:sp>
        <p:nvSpPr>
          <p:cNvPr id="1945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19460"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A2B29A18-4C8F-EB4D-AE87-4C0826A57BBA}" type="slidenum">
              <a:rPr lang="zh-TW" altLang="en-GB">
                <a:latin typeface="AR PL New Sung" charset="0"/>
                <a:ea typeface="標楷體" charset="-120"/>
              </a:rPr>
              <a:pPr>
                <a:spcBef>
                  <a:spcPct val="0"/>
                </a:spcBef>
              </a:pPr>
              <a:t>10</a:t>
            </a:fld>
            <a:endParaRPr lang="en-GB" altLang="zh-TW">
              <a:latin typeface="AR PL New Sung" charset="0"/>
              <a:ea typeface="標楷體" charset="-120"/>
            </a:endParaRPr>
          </a:p>
        </p:txBody>
      </p:sp>
    </p:spTree>
    <p:extLst>
      <p:ext uri="{BB962C8B-B14F-4D97-AF65-F5344CB8AC3E}">
        <p14:creationId xmlns:p14="http://schemas.microsoft.com/office/powerpoint/2010/main" val="30899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圖像版面配置區 1"/>
          <p:cNvSpPr>
            <a:spLocks noGrp="1" noRot="1" noChangeAspect="1" noTextEdit="1"/>
          </p:cNvSpPr>
          <p:nvPr>
            <p:ph type="sldImg"/>
          </p:nvPr>
        </p:nvSpPr>
        <p:spPr>
          <a:ln/>
        </p:spPr>
      </p:sp>
      <p:sp>
        <p:nvSpPr>
          <p:cNvPr id="2150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TW" altLang="en-US">
              <a:latin typeface="Times New Roman" charset="0"/>
              <a:ea typeface="新細明體" charset="-120"/>
            </a:endParaRPr>
          </a:p>
        </p:txBody>
      </p:sp>
      <p:sp>
        <p:nvSpPr>
          <p:cNvPr id="21508" name="投影片編號版面配置區 3"/>
          <p:cNvSpPr>
            <a:spLocks noGrp="1"/>
          </p:cNvSpPr>
          <p:nvPr>
            <p:ph type="sldNum" sz="quarter"/>
          </p:nvPr>
        </p:nvSpPr>
        <p:spPr>
          <a:noFill/>
        </p:spPr>
        <p:txBody>
          <a:bodyPr/>
          <a:lstStyle>
            <a:lvl1pPr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1pPr>
            <a:lvl2pPr marL="769938" indent="-295275"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2pPr>
            <a:lvl3pPr marL="1184275"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3pPr>
            <a:lvl4pPr marL="1658938"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4pPr>
            <a:lvl5pPr marL="2132013" indent="-236538" defTabSz="465138">
              <a:spcBef>
                <a:spcPct val="30000"/>
              </a:spcBef>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5pPr>
            <a:lvl6pPr marL="25892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6pPr>
            <a:lvl7pPr marL="30464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7pPr>
            <a:lvl8pPr marL="35036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8pPr>
            <a:lvl9pPr marL="3960813" indent="-236538" defTabSz="465138" eaLnBrk="0" fontAlgn="base" hangingPunct="0">
              <a:spcBef>
                <a:spcPct val="30000"/>
              </a:spcBef>
              <a:spcAft>
                <a:spcPct val="0"/>
              </a:spcAft>
              <a:buClr>
                <a:srgbClr val="000000"/>
              </a:buClr>
              <a:buSzPct val="100000"/>
              <a:buFont typeface="Times New Roman" charset="0"/>
              <a:tabLst>
                <a:tab pos="750888" algn="l"/>
                <a:tab pos="1500188" algn="l"/>
                <a:tab pos="2251075" algn="l"/>
                <a:tab pos="3001963" algn="l"/>
              </a:tabLst>
              <a:defRPr sz="1200">
                <a:solidFill>
                  <a:srgbClr val="000000"/>
                </a:solidFill>
                <a:latin typeface="Times New Roman" charset="0"/>
                <a:ea typeface="Arial" charset="0"/>
                <a:cs typeface="Arial" charset="0"/>
              </a:defRPr>
            </a:lvl9pPr>
          </a:lstStyle>
          <a:p>
            <a:pPr>
              <a:spcBef>
                <a:spcPct val="0"/>
              </a:spcBef>
            </a:pPr>
            <a:fld id="{76623A8D-D0EB-9544-81E8-5F093379666A}" type="slidenum">
              <a:rPr lang="zh-TW" altLang="en-GB">
                <a:latin typeface="AR PL New Sung" charset="0"/>
                <a:ea typeface="標楷體" charset="-120"/>
              </a:rPr>
              <a:pPr>
                <a:spcBef>
                  <a:spcPct val="0"/>
                </a:spcBef>
              </a:pPr>
              <a:t>11</a:t>
            </a:fld>
            <a:endParaRPr lang="en-GB" altLang="zh-TW">
              <a:latin typeface="AR PL New Sung" charset="0"/>
              <a:ea typeface="標楷體" charset="-120"/>
            </a:endParaRPr>
          </a:p>
        </p:txBody>
      </p:sp>
    </p:spTree>
    <p:extLst>
      <p:ext uri="{BB962C8B-B14F-4D97-AF65-F5344CB8AC3E}">
        <p14:creationId xmlns:p14="http://schemas.microsoft.com/office/powerpoint/2010/main" val="17748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F1E3EDB-08FF-43E4-865F-B402BC1662F9}" type="datetimeFigureOut">
              <a:rPr lang="zh-TW" altLang="en-US" smtClean="0"/>
              <a:t>2016/10/6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76D64E-1177-4A2A-8E80-F0E80C4EFB49}" type="slidenum">
              <a:rPr lang="zh-TW" altLang="en-US" smtClean="0"/>
              <a:t>‹#›</a:t>
            </a:fld>
            <a:endParaRPr lang="zh-TW" altLang="en-US"/>
          </a:p>
        </p:txBody>
      </p:sp>
      <p:grpSp>
        <p:nvGrpSpPr>
          <p:cNvPr id="8" name="群組 7"/>
          <p:cNvGrpSpPr/>
          <p:nvPr/>
        </p:nvGrpSpPr>
        <p:grpSpPr>
          <a:xfrm>
            <a:off x="0" y="0"/>
            <a:ext cx="9144000" cy="690120"/>
            <a:chOff x="0" y="0"/>
            <a:chExt cx="9144000" cy="690120"/>
          </a:xfrm>
        </p:grpSpPr>
        <p:sp>
          <p:nvSpPr>
            <p:cNvPr id="7" name="矩形 6"/>
            <p:cNvSpPr/>
            <p:nvPr userDrawn="1"/>
          </p:nvSpPr>
          <p:spPr>
            <a:xfrm>
              <a:off x="0" y="0"/>
              <a:ext cx="9144000" cy="6901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6" name="Picture 2" descr="http://www.fcu.edu.tw/wSite/publicfile/LayoutDesign/138992696003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320"/>
              <a:ext cx="2371725" cy="685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7672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F1E3EDB-08FF-43E4-865F-B402BC1662F9}" type="datetimeFigureOut">
              <a:rPr lang="zh-TW" altLang="en-US" smtClean="0"/>
              <a:t>2016/10/6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76D64E-1177-4A2A-8E80-F0E80C4EFB49}" type="slidenum">
              <a:rPr lang="zh-TW" altLang="en-US" smtClean="0"/>
              <a:t>‹#›</a:t>
            </a:fld>
            <a:endParaRPr lang="zh-TW" altLang="en-US"/>
          </a:p>
        </p:txBody>
      </p:sp>
    </p:spTree>
    <p:extLst>
      <p:ext uri="{BB962C8B-B14F-4D97-AF65-F5344CB8AC3E}">
        <p14:creationId xmlns:p14="http://schemas.microsoft.com/office/powerpoint/2010/main" val="364590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F1E3EDB-08FF-43E4-865F-B402BC1662F9}" type="datetimeFigureOut">
              <a:rPr lang="zh-TW" altLang="en-US" smtClean="0"/>
              <a:t>2016/10/6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76D64E-1177-4A2A-8E80-F0E80C4EFB49}" type="slidenum">
              <a:rPr lang="zh-TW" altLang="en-US" smtClean="0"/>
              <a:t>‹#›</a:t>
            </a:fld>
            <a:endParaRPr lang="zh-TW" altLang="en-US"/>
          </a:p>
        </p:txBody>
      </p:sp>
    </p:spTree>
    <p:extLst>
      <p:ext uri="{BB962C8B-B14F-4D97-AF65-F5344CB8AC3E}">
        <p14:creationId xmlns:p14="http://schemas.microsoft.com/office/powerpoint/2010/main" val="403321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grpSp>
        <p:nvGrpSpPr>
          <p:cNvPr id="7" name="群組 6"/>
          <p:cNvGrpSpPr/>
          <p:nvPr/>
        </p:nvGrpSpPr>
        <p:grpSpPr>
          <a:xfrm>
            <a:off x="0" y="2576"/>
            <a:ext cx="9144000" cy="690120"/>
            <a:chOff x="0" y="0"/>
            <a:chExt cx="9144000" cy="690120"/>
          </a:xfrm>
        </p:grpSpPr>
        <p:sp>
          <p:nvSpPr>
            <p:cNvPr id="8" name="矩形 7"/>
            <p:cNvSpPr/>
            <p:nvPr userDrawn="1"/>
          </p:nvSpPr>
          <p:spPr>
            <a:xfrm>
              <a:off x="0" y="0"/>
              <a:ext cx="9144000" cy="6901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2" descr="http://www.fcu.edu.tw/wSite/publicfile/LayoutDesign/138992696003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320"/>
              <a:ext cx="2371725" cy="6858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標題 1"/>
          <p:cNvSpPr>
            <a:spLocks noGrp="1"/>
          </p:cNvSpPr>
          <p:nvPr>
            <p:ph type="title"/>
          </p:nvPr>
        </p:nvSpPr>
        <p:spPr>
          <a:xfrm>
            <a:off x="457200" y="695416"/>
            <a:ext cx="8229600" cy="796950"/>
          </a:xfrm>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F1E3EDB-08FF-43E4-865F-B402BC1662F9}" type="datetimeFigureOut">
              <a:rPr lang="zh-TW" altLang="en-US" smtClean="0"/>
              <a:t>2016/10/6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76D64E-1177-4A2A-8E80-F0E80C4EFB49}" type="slidenum">
              <a:rPr lang="zh-TW" altLang="en-US" smtClean="0"/>
              <a:t>‹#›</a:t>
            </a:fld>
            <a:endParaRPr lang="zh-TW" altLang="en-US"/>
          </a:p>
        </p:txBody>
      </p:sp>
    </p:spTree>
    <p:extLst>
      <p:ext uri="{BB962C8B-B14F-4D97-AF65-F5344CB8AC3E}">
        <p14:creationId xmlns:p14="http://schemas.microsoft.com/office/powerpoint/2010/main" val="172923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1F1E3EDB-08FF-43E4-865F-B402BC1662F9}" type="datetimeFigureOut">
              <a:rPr lang="zh-TW" altLang="en-US" smtClean="0"/>
              <a:t>2016/10/6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76D64E-1177-4A2A-8E80-F0E80C4EFB49}" type="slidenum">
              <a:rPr lang="zh-TW" altLang="en-US" smtClean="0"/>
              <a:t>‹#›</a:t>
            </a:fld>
            <a:endParaRPr lang="zh-TW" altLang="en-US"/>
          </a:p>
        </p:txBody>
      </p:sp>
    </p:spTree>
    <p:extLst>
      <p:ext uri="{BB962C8B-B14F-4D97-AF65-F5344CB8AC3E}">
        <p14:creationId xmlns:p14="http://schemas.microsoft.com/office/powerpoint/2010/main" val="327926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F1E3EDB-08FF-43E4-865F-B402BC1662F9}" type="datetimeFigureOut">
              <a:rPr lang="zh-TW" altLang="en-US" smtClean="0"/>
              <a:t>2016/10/6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76D64E-1177-4A2A-8E80-F0E80C4EFB49}" type="slidenum">
              <a:rPr lang="zh-TW" altLang="en-US" smtClean="0"/>
              <a:t>‹#›</a:t>
            </a:fld>
            <a:endParaRPr lang="zh-TW" altLang="en-US"/>
          </a:p>
        </p:txBody>
      </p:sp>
    </p:spTree>
    <p:extLst>
      <p:ext uri="{BB962C8B-B14F-4D97-AF65-F5344CB8AC3E}">
        <p14:creationId xmlns:p14="http://schemas.microsoft.com/office/powerpoint/2010/main" val="334288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F1E3EDB-08FF-43E4-865F-B402BC1662F9}" type="datetimeFigureOut">
              <a:rPr lang="zh-TW" altLang="en-US" smtClean="0"/>
              <a:t>2016/10/6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A76D64E-1177-4A2A-8E80-F0E80C4EFB49}" type="slidenum">
              <a:rPr lang="zh-TW" altLang="en-US" smtClean="0"/>
              <a:t>‹#›</a:t>
            </a:fld>
            <a:endParaRPr lang="zh-TW" altLang="en-US"/>
          </a:p>
        </p:txBody>
      </p:sp>
    </p:spTree>
    <p:extLst>
      <p:ext uri="{BB962C8B-B14F-4D97-AF65-F5344CB8AC3E}">
        <p14:creationId xmlns:p14="http://schemas.microsoft.com/office/powerpoint/2010/main" val="292723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F1E3EDB-08FF-43E4-865F-B402BC1662F9}" type="datetimeFigureOut">
              <a:rPr lang="zh-TW" altLang="en-US" smtClean="0"/>
              <a:t>2016/10/6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A76D64E-1177-4A2A-8E80-F0E80C4EFB49}" type="slidenum">
              <a:rPr lang="zh-TW" altLang="en-US" smtClean="0"/>
              <a:t>‹#›</a:t>
            </a:fld>
            <a:endParaRPr lang="zh-TW" altLang="en-US"/>
          </a:p>
        </p:txBody>
      </p:sp>
    </p:spTree>
    <p:extLst>
      <p:ext uri="{BB962C8B-B14F-4D97-AF65-F5344CB8AC3E}">
        <p14:creationId xmlns:p14="http://schemas.microsoft.com/office/powerpoint/2010/main" val="1835108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F1E3EDB-08FF-43E4-865F-B402BC1662F9}" type="datetimeFigureOut">
              <a:rPr lang="zh-TW" altLang="en-US" smtClean="0"/>
              <a:t>2016/10/6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A76D64E-1177-4A2A-8E80-F0E80C4EFB49}" type="slidenum">
              <a:rPr lang="zh-TW" altLang="en-US" smtClean="0"/>
              <a:t>‹#›</a:t>
            </a:fld>
            <a:endParaRPr lang="zh-TW" altLang="en-US"/>
          </a:p>
        </p:txBody>
      </p:sp>
    </p:spTree>
    <p:extLst>
      <p:ext uri="{BB962C8B-B14F-4D97-AF65-F5344CB8AC3E}">
        <p14:creationId xmlns:p14="http://schemas.microsoft.com/office/powerpoint/2010/main" val="274991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F1E3EDB-08FF-43E4-865F-B402BC1662F9}" type="datetimeFigureOut">
              <a:rPr lang="zh-TW" altLang="en-US" smtClean="0"/>
              <a:t>2016/10/6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76D64E-1177-4A2A-8E80-F0E80C4EFB49}" type="slidenum">
              <a:rPr lang="zh-TW" altLang="en-US" smtClean="0"/>
              <a:t>‹#›</a:t>
            </a:fld>
            <a:endParaRPr lang="zh-TW" altLang="en-US"/>
          </a:p>
        </p:txBody>
      </p:sp>
    </p:spTree>
    <p:extLst>
      <p:ext uri="{BB962C8B-B14F-4D97-AF65-F5344CB8AC3E}">
        <p14:creationId xmlns:p14="http://schemas.microsoft.com/office/powerpoint/2010/main" val="339286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F1E3EDB-08FF-43E4-865F-B402BC1662F9}" type="datetimeFigureOut">
              <a:rPr lang="zh-TW" altLang="en-US" smtClean="0"/>
              <a:t>2016/10/6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76D64E-1177-4A2A-8E80-F0E80C4EFB49}" type="slidenum">
              <a:rPr lang="zh-TW" altLang="en-US" smtClean="0"/>
              <a:t>‹#›</a:t>
            </a:fld>
            <a:endParaRPr lang="zh-TW" altLang="en-US"/>
          </a:p>
        </p:txBody>
      </p:sp>
    </p:spTree>
    <p:extLst>
      <p:ext uri="{BB962C8B-B14F-4D97-AF65-F5344CB8AC3E}">
        <p14:creationId xmlns:p14="http://schemas.microsoft.com/office/powerpoint/2010/main" val="16284941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E3EDB-08FF-43E4-865F-B402BC1662F9}" type="datetimeFigureOut">
              <a:rPr lang="zh-TW" altLang="en-US" smtClean="0"/>
              <a:t>2016/10/6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76D64E-1177-4A2A-8E80-F0E80C4EFB49}" type="slidenum">
              <a:rPr lang="zh-TW" altLang="en-US" smtClean="0"/>
              <a:t>‹#›</a:t>
            </a:fld>
            <a:endParaRPr lang="zh-TW" altLang="en-US"/>
          </a:p>
        </p:txBody>
      </p:sp>
    </p:spTree>
    <p:extLst>
      <p:ext uri="{BB962C8B-B14F-4D97-AF65-F5344CB8AC3E}">
        <p14:creationId xmlns:p14="http://schemas.microsoft.com/office/powerpoint/2010/main" val="22753564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8.jpeg"/><Relationship Id="rId9"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0.jpeg"/><Relationship Id="rId9"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2.jpeg"/><Relationship Id="rId9"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600" b="1" dirty="0" smtClean="0"/>
              <a:t>Advanced Software Engineering</a:t>
            </a:r>
            <a:br>
              <a:rPr lang="en-US" altLang="zh-TW" sz="3600" b="1" dirty="0" smtClean="0"/>
            </a:br>
            <a:r>
              <a:rPr lang="zh-TW" altLang="en-US" sz="3600" b="1" dirty="0"/>
              <a:t>高等軟體工程</a:t>
            </a:r>
          </a:p>
        </p:txBody>
      </p:sp>
      <p:sp>
        <p:nvSpPr>
          <p:cNvPr id="3" name="副標題 2"/>
          <p:cNvSpPr>
            <a:spLocks noGrp="1"/>
          </p:cNvSpPr>
          <p:nvPr>
            <p:ph type="subTitle" idx="1"/>
          </p:nvPr>
        </p:nvSpPr>
        <p:spPr/>
        <p:txBody>
          <a:bodyPr/>
          <a:lstStyle/>
          <a:p>
            <a:r>
              <a:rPr lang="en-US" altLang="zh-TW" b="1" dirty="0" smtClean="0"/>
              <a:t>Requirements Engineering</a:t>
            </a:r>
          </a:p>
          <a:p>
            <a:r>
              <a:rPr lang="zh-TW" altLang="en-US" b="1" dirty="0"/>
              <a:t>需求工程</a:t>
            </a:r>
          </a:p>
        </p:txBody>
      </p:sp>
    </p:spTree>
    <p:extLst>
      <p:ext uri="{BB962C8B-B14F-4D97-AF65-F5344CB8AC3E}">
        <p14:creationId xmlns:p14="http://schemas.microsoft.com/office/powerpoint/2010/main" val="2937880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r>
              <a:rPr lang="zh-TW" altLang="en-US" sz="4000"/>
              <a:t>需求工程</a:t>
            </a:r>
          </a:p>
        </p:txBody>
      </p:sp>
      <p:sp>
        <p:nvSpPr>
          <p:cNvPr id="18435" name="內容版面配置區 2"/>
          <p:cNvSpPr>
            <a:spLocks noGrp="1"/>
          </p:cNvSpPr>
          <p:nvPr>
            <p:ph idx="1"/>
          </p:nvPr>
        </p:nvSpPr>
        <p:spPr/>
        <p:txBody>
          <a:bodyPr/>
          <a:lstStyle/>
          <a:p>
            <a:r>
              <a:rPr lang="zh-TW" altLang="en-US"/>
              <a:t>需求工程</a:t>
            </a:r>
            <a:r>
              <a:rPr lang="en-US" altLang="zh-TW"/>
              <a:t>(Requirements Engineering) </a:t>
            </a:r>
            <a:r>
              <a:rPr lang="zh-TW" altLang="en-US"/>
              <a:t>主要是指透過一連串有系統、有步驟的方式，將待開發的系統需求從需求端擷取出來，並加以分析及建置，以供開發端依此開發。</a:t>
            </a:r>
            <a:endParaRPr lang="en-US" altLang="zh-TW"/>
          </a:p>
          <a:p>
            <a:r>
              <a:rPr lang="zh-TW" altLang="en-US"/>
              <a:t>需求建置的步驟，主要包含以下活動：</a:t>
            </a:r>
            <a:endParaRPr lang="en-US" altLang="zh-TW"/>
          </a:p>
          <a:p>
            <a:pPr lvl="1"/>
            <a:r>
              <a:rPr lang="zh-TW" altLang="en-US" sz="2000"/>
              <a:t>需求擷取</a:t>
            </a:r>
            <a:r>
              <a:rPr lang="en-US" altLang="zh-TW" sz="2000"/>
              <a:t>(Requirements Elicitation)</a:t>
            </a:r>
            <a:r>
              <a:rPr lang="zh-TW" altLang="en-US" sz="2000"/>
              <a:t>、</a:t>
            </a:r>
            <a:endParaRPr lang="en-US" altLang="zh-TW" sz="2000"/>
          </a:p>
          <a:p>
            <a:pPr lvl="1"/>
            <a:r>
              <a:rPr lang="zh-TW" altLang="en-US" sz="2000"/>
              <a:t>需求分析</a:t>
            </a:r>
            <a:r>
              <a:rPr lang="en-US" altLang="zh-TW" sz="2000"/>
              <a:t>(Requirements Analysis)</a:t>
            </a:r>
            <a:r>
              <a:rPr lang="zh-TW" altLang="en-US" sz="2000"/>
              <a:t>、</a:t>
            </a:r>
            <a:endParaRPr lang="en-US" altLang="zh-TW" sz="2000"/>
          </a:p>
          <a:p>
            <a:pPr lvl="1"/>
            <a:r>
              <a:rPr lang="zh-TW" altLang="en-US" sz="2000"/>
              <a:t>需求規格化</a:t>
            </a:r>
            <a:r>
              <a:rPr lang="en-US" altLang="zh-TW" sz="2000"/>
              <a:t>(Requirements Specification) </a:t>
            </a:r>
            <a:r>
              <a:rPr lang="zh-TW" altLang="en-US" sz="2000"/>
              <a:t>與</a:t>
            </a:r>
            <a:endParaRPr lang="en-US" altLang="zh-TW" sz="2000"/>
          </a:p>
          <a:p>
            <a:pPr lvl="1"/>
            <a:r>
              <a:rPr lang="zh-TW" altLang="en-US" sz="2000"/>
              <a:t>需求確認</a:t>
            </a:r>
            <a:r>
              <a:rPr lang="en-US" altLang="zh-TW" sz="2000"/>
              <a:t>(Requirements Validation)</a:t>
            </a:r>
            <a:r>
              <a:rPr lang="zh-TW" altLang="en-US" sz="2000"/>
              <a:t>。</a:t>
            </a:r>
          </a:p>
        </p:txBody>
      </p:sp>
      <p:sp>
        <p:nvSpPr>
          <p:cNvPr id="18436"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7B78EDA6-75DA-CB41-A9E3-41BD04D88AA1}" type="slidenum">
              <a:rPr lang="zh-TW" altLang="en-US" sz="1600">
                <a:solidFill>
                  <a:schemeClr val="tx1"/>
                </a:solidFill>
                <a:ea typeface="新細明體" charset="-120"/>
              </a:rPr>
              <a:pPr>
                <a:spcBef>
                  <a:spcPct val="0"/>
                </a:spcBef>
                <a:buClr>
                  <a:srgbClr val="000000"/>
                </a:buClr>
                <a:buSzPct val="100000"/>
                <a:buFont typeface="Times New Roman" charset="0"/>
                <a:buNone/>
              </a:pPr>
              <a:t>10</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23817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p:txBody>
          <a:bodyPr/>
          <a:lstStyle/>
          <a:p>
            <a:r>
              <a:rPr lang="zh-TW" altLang="en-US" sz="4000"/>
              <a:t>需求擷取</a:t>
            </a:r>
          </a:p>
        </p:txBody>
      </p:sp>
      <p:sp>
        <p:nvSpPr>
          <p:cNvPr id="20483" name="內容版面配置區 2"/>
          <p:cNvSpPr>
            <a:spLocks noGrp="1"/>
          </p:cNvSpPr>
          <p:nvPr>
            <p:ph idx="1"/>
          </p:nvPr>
        </p:nvSpPr>
        <p:spPr/>
        <p:txBody>
          <a:bodyPr>
            <a:normAutofit fontScale="77500" lnSpcReduction="20000"/>
          </a:bodyPr>
          <a:lstStyle/>
          <a:p>
            <a:r>
              <a:rPr lang="zh-TW" altLang="en-US" dirty="0"/>
              <a:t>需求擷取的目的在獲得使用者對於系統的需求，其方法有面談、問卷、使用者觀察、研討會、腦力激盪、使用案例與雛形法。</a:t>
            </a:r>
            <a:endParaRPr lang="en-US" altLang="zh-TW" dirty="0"/>
          </a:p>
          <a:p>
            <a:pPr lvl="1"/>
            <a:r>
              <a:rPr lang="zh-TW" altLang="en-US" dirty="0"/>
              <a:t>面談</a:t>
            </a:r>
            <a:endParaRPr lang="en-US" altLang="zh-TW" dirty="0"/>
          </a:p>
          <a:p>
            <a:pPr lvl="2"/>
            <a:r>
              <a:rPr lang="zh-TW" altLang="en-US" dirty="0"/>
              <a:t>最直接取得需求的方法，系統分析師與需求單位負責人進行面對面對談，需求單位將使用者對系統的期望、限制與介面需求以口述的方式告訴系統分析師，以便能記錄需求，並得以面對面的與需求單位討論不清楚的部分，藉以釐清系統的功能與限制。面談的好處是可以</a:t>
            </a:r>
            <a:r>
              <a:rPr lang="zh-TW" altLang="en-US" b="1" dirty="0"/>
              <a:t>直接溝通</a:t>
            </a:r>
            <a:r>
              <a:rPr lang="zh-TW" altLang="en-US" dirty="0"/>
              <a:t>，對於初步了解系統需求是相當方便的。</a:t>
            </a:r>
            <a:endParaRPr lang="en-US" altLang="zh-TW" dirty="0"/>
          </a:p>
          <a:p>
            <a:pPr lvl="1"/>
            <a:r>
              <a:rPr lang="zh-TW" altLang="en-US" dirty="0"/>
              <a:t>問卷</a:t>
            </a:r>
            <a:endParaRPr lang="en-US" altLang="zh-TW" dirty="0"/>
          </a:p>
          <a:p>
            <a:pPr lvl="2"/>
            <a:r>
              <a:rPr lang="zh-TW" altLang="en-US" dirty="0"/>
              <a:t>因為每次的面談都相當耗時，除了面談的時間外，面談前的議程溝通通常也相當耗費時間，因此面談的次數通常不會太多。面談所獲得的需求僅能代表面談者的需求，</a:t>
            </a:r>
            <a:r>
              <a:rPr lang="zh-TW" altLang="en-US" b="1" dirty="0"/>
              <a:t>無法反映多數使用者的需求</a:t>
            </a:r>
            <a:r>
              <a:rPr lang="zh-TW" altLang="en-US" dirty="0"/>
              <a:t>。這個問題可以透過問卷的方式了解多數人對目前系統的觀感，對新系統的期望，同時可以獲得更客觀的需求。</a:t>
            </a:r>
          </a:p>
        </p:txBody>
      </p:sp>
      <p:sp>
        <p:nvSpPr>
          <p:cNvPr id="20484"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67C46FEF-9458-9341-A7E4-15347B5987CD}" type="slidenum">
              <a:rPr lang="zh-TW" altLang="en-US" sz="1600">
                <a:solidFill>
                  <a:schemeClr val="tx1"/>
                </a:solidFill>
                <a:ea typeface="新細明體" charset="-120"/>
              </a:rPr>
              <a:pPr>
                <a:spcBef>
                  <a:spcPct val="0"/>
                </a:spcBef>
                <a:buClr>
                  <a:srgbClr val="000000"/>
                </a:buClr>
                <a:buSzPct val="100000"/>
                <a:buFont typeface="Times New Roman" charset="0"/>
                <a:buNone/>
              </a:pPr>
              <a:t>11</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77874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p:txBody>
          <a:bodyPr/>
          <a:lstStyle/>
          <a:p>
            <a:r>
              <a:rPr lang="zh-TW" altLang="en-US" sz="4000"/>
              <a:t>需求擷取</a:t>
            </a:r>
          </a:p>
        </p:txBody>
      </p:sp>
      <p:sp>
        <p:nvSpPr>
          <p:cNvPr id="22531" name="內容版面配置區 2"/>
          <p:cNvSpPr>
            <a:spLocks noGrp="1"/>
          </p:cNvSpPr>
          <p:nvPr>
            <p:ph idx="1"/>
          </p:nvPr>
        </p:nvSpPr>
        <p:spPr/>
        <p:txBody>
          <a:bodyPr>
            <a:normAutofit fontScale="85000" lnSpcReduction="20000"/>
          </a:bodyPr>
          <a:lstStyle/>
          <a:p>
            <a:pPr lvl="1"/>
            <a:r>
              <a:rPr lang="zh-TW" altLang="en-US" dirty="0"/>
              <a:t>使用者觀察</a:t>
            </a:r>
            <a:endParaRPr lang="en-US" altLang="zh-TW" dirty="0"/>
          </a:p>
          <a:p>
            <a:pPr lvl="2"/>
            <a:r>
              <a:rPr lang="zh-TW" altLang="en-US" dirty="0"/>
              <a:t>觀察使用者或需求單位目前的作業狀況。例如，開發校務系統，可以</a:t>
            </a:r>
            <a:r>
              <a:rPr lang="zh-TW" altLang="en-US" b="1" dirty="0"/>
              <a:t>實地觀察</a:t>
            </a:r>
            <a:r>
              <a:rPr lang="zh-TW" altLang="en-US" dirty="0"/>
              <a:t>目前校務運作的流程，了解整個校務的領域知識與作業流程後，定義出系統的需求。透過使用者觀察可以客觀、明確地了解需求單位現階段的作業方式，避免面談時需求端的口誤或分析師的誤解。使用者觀察的缺點是</a:t>
            </a:r>
            <a:r>
              <a:rPr lang="zh-TW" altLang="en-US" b="1" dirty="0"/>
              <a:t>需要較長時間的觀察與分析</a:t>
            </a:r>
            <a:r>
              <a:rPr lang="zh-TW" altLang="en-US" dirty="0"/>
              <a:t>，否則所觀察的作業流程可能僅是片面而不正確。</a:t>
            </a:r>
            <a:endParaRPr lang="en-US" altLang="zh-TW" dirty="0"/>
          </a:p>
          <a:p>
            <a:pPr lvl="1"/>
            <a:r>
              <a:rPr lang="zh-TW" altLang="en-US" dirty="0"/>
              <a:t>研討會</a:t>
            </a:r>
            <a:endParaRPr lang="en-US" altLang="zh-TW" dirty="0"/>
          </a:p>
          <a:p>
            <a:pPr lvl="2"/>
            <a:r>
              <a:rPr lang="zh-TW" altLang="en-US" dirty="0"/>
              <a:t>當系統的使用者來</a:t>
            </a:r>
            <a:r>
              <a:rPr lang="zh-TW" altLang="en-US" b="1" dirty="0"/>
              <a:t>自不同的組織或單位</a:t>
            </a:r>
            <a:r>
              <a:rPr lang="zh-TW" altLang="en-US" dirty="0"/>
              <a:t>，需要</a:t>
            </a:r>
            <a:r>
              <a:rPr lang="zh-TW" altLang="en-US" b="1" dirty="0"/>
              <a:t>共同協商討論</a:t>
            </a:r>
            <a:r>
              <a:rPr lang="zh-TW" altLang="en-US" dirty="0"/>
              <a:t>系統的功能架構時，則可以研討會的方式進行，收集各方的需求、限制與對系統的期待，當不同的單位需求發生衝突時，可以立刻進行協商討論，降低日後因為需求錯誤所造成的成本損失。研討會應由</a:t>
            </a:r>
            <a:r>
              <a:rPr lang="zh-TW" altLang="en-US" b="1" dirty="0"/>
              <a:t>有經驗的主持人負責主持</a:t>
            </a:r>
            <a:r>
              <a:rPr lang="zh-TW" altLang="en-US" dirty="0"/>
              <a:t>，主持人必須對該領域知識相當了解，且具備溝通協調能力，以協調不同單位的衝突需求。研討會前應有相當的準備工作，明確地定義會議主題與議程，以提高會議效率。</a:t>
            </a:r>
          </a:p>
        </p:txBody>
      </p:sp>
      <p:sp>
        <p:nvSpPr>
          <p:cNvPr id="2253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EA153332-55D8-0045-853D-414CDBB51F2A}" type="slidenum">
              <a:rPr lang="zh-TW" altLang="en-US" sz="1600">
                <a:solidFill>
                  <a:schemeClr val="tx1"/>
                </a:solidFill>
                <a:ea typeface="新細明體" charset="-120"/>
              </a:rPr>
              <a:pPr>
                <a:spcBef>
                  <a:spcPct val="0"/>
                </a:spcBef>
                <a:buClr>
                  <a:srgbClr val="000000"/>
                </a:buClr>
                <a:buSzPct val="100000"/>
                <a:buFont typeface="Times New Roman" charset="0"/>
                <a:buNone/>
              </a:pPr>
              <a:t>12</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7858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p:txBody>
          <a:bodyPr/>
          <a:lstStyle/>
          <a:p>
            <a:r>
              <a:rPr lang="zh-TW" altLang="en-US" sz="4000"/>
              <a:t>需求擷取</a:t>
            </a:r>
          </a:p>
        </p:txBody>
      </p:sp>
      <p:sp>
        <p:nvSpPr>
          <p:cNvPr id="24579" name="內容版面配置區 2"/>
          <p:cNvSpPr>
            <a:spLocks noGrp="1"/>
          </p:cNvSpPr>
          <p:nvPr>
            <p:ph idx="1"/>
          </p:nvPr>
        </p:nvSpPr>
        <p:spPr/>
        <p:txBody>
          <a:bodyPr>
            <a:normAutofit fontScale="85000" lnSpcReduction="10000"/>
          </a:bodyPr>
          <a:lstStyle/>
          <a:p>
            <a:pPr lvl="1"/>
            <a:r>
              <a:rPr lang="zh-TW" altLang="en-US" dirty="0"/>
              <a:t>腦力激盪</a:t>
            </a:r>
            <a:endParaRPr lang="en-US" altLang="zh-TW" dirty="0"/>
          </a:p>
          <a:p>
            <a:pPr lvl="2"/>
            <a:r>
              <a:rPr lang="zh-TW" altLang="en-US" dirty="0"/>
              <a:t>適用於</a:t>
            </a:r>
            <a:r>
              <a:rPr lang="zh-TW" altLang="en-US" b="1" dirty="0"/>
              <a:t>創意型</a:t>
            </a:r>
            <a:r>
              <a:rPr lang="zh-TW" altLang="en-US" dirty="0"/>
              <a:t>的系統開發，這些系統可能沒有特定的使用者或是使用者的需求並不明確。例如，手機應用系統的開發，對於多數的手機使用者而言，最初的要求僅是可以收發電話，對手機並沒有多餘的要求。手機廠商透過腦力激盪，不斷地開發出記事本、股票查詢、天氣查詢、火車訂票等功能。</a:t>
            </a:r>
            <a:endParaRPr lang="en-US" altLang="zh-TW" dirty="0"/>
          </a:p>
          <a:p>
            <a:pPr lvl="1"/>
            <a:r>
              <a:rPr lang="zh-TW" altLang="en-US" dirty="0"/>
              <a:t>使用案例</a:t>
            </a:r>
            <a:endParaRPr lang="en-US" altLang="zh-TW" dirty="0"/>
          </a:p>
          <a:p>
            <a:pPr lvl="2"/>
            <a:r>
              <a:rPr lang="zh-TW" altLang="en-US" dirty="0"/>
              <a:t>透過</a:t>
            </a:r>
            <a:r>
              <a:rPr lang="zh-TW" altLang="en-US" b="1" dirty="0"/>
              <a:t>情境思考</a:t>
            </a:r>
            <a:r>
              <a:rPr lang="zh-TW" altLang="en-US" dirty="0"/>
              <a:t>，站在使用者操作系統的角度，思考系統該具備怎樣的功能，進而引領需求的開發與分析。任何系統都不會單獨存在，在大部分的情形下，系統是設計給人用的，而人「使用」系統的「案例」（或是情境），就稱為使用案例</a:t>
            </a:r>
            <a:r>
              <a:rPr lang="en-US" altLang="zh-TW" dirty="0"/>
              <a:t>(Use Case)</a:t>
            </a:r>
            <a:r>
              <a:rPr lang="zh-TW" altLang="en-US" dirty="0"/>
              <a:t>。使用案例在整個系統發展中占了極重要的角色，它不僅可以在需求階段幫忙擷取與管理需求，同時也是分析、設計、實作，甚至是測試階段的依據。</a:t>
            </a:r>
          </a:p>
        </p:txBody>
      </p:sp>
      <p:sp>
        <p:nvSpPr>
          <p:cNvPr id="24580"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54D92ED7-A717-004A-A911-A55E71B85619}" type="slidenum">
              <a:rPr lang="zh-TW" altLang="en-US" sz="1600">
                <a:solidFill>
                  <a:schemeClr val="tx1"/>
                </a:solidFill>
                <a:ea typeface="新細明體" charset="-120"/>
              </a:rPr>
              <a:pPr>
                <a:spcBef>
                  <a:spcPct val="0"/>
                </a:spcBef>
                <a:buClr>
                  <a:srgbClr val="000000"/>
                </a:buClr>
                <a:buSzPct val="100000"/>
                <a:buFont typeface="Times New Roman" charset="0"/>
                <a:buNone/>
              </a:pPr>
              <a:t>13</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80587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p:txBody>
          <a:bodyPr/>
          <a:lstStyle/>
          <a:p>
            <a:r>
              <a:rPr lang="zh-TW" altLang="en-US" sz="4000"/>
              <a:t>需求擷取</a:t>
            </a:r>
          </a:p>
        </p:txBody>
      </p:sp>
      <p:sp>
        <p:nvSpPr>
          <p:cNvPr id="26627" name="內容版面配置區 2"/>
          <p:cNvSpPr>
            <a:spLocks noGrp="1"/>
          </p:cNvSpPr>
          <p:nvPr>
            <p:ph idx="1"/>
          </p:nvPr>
        </p:nvSpPr>
        <p:spPr/>
        <p:txBody>
          <a:bodyPr>
            <a:normAutofit fontScale="77500" lnSpcReduction="20000"/>
          </a:bodyPr>
          <a:lstStyle/>
          <a:p>
            <a:pPr lvl="1"/>
            <a:r>
              <a:rPr lang="zh-TW" altLang="en-US" dirty="0"/>
              <a:t>雛形法</a:t>
            </a:r>
            <a:endParaRPr lang="en-US" altLang="zh-TW" dirty="0"/>
          </a:p>
          <a:p>
            <a:pPr lvl="2"/>
            <a:r>
              <a:rPr lang="zh-TW" altLang="en-US" dirty="0"/>
              <a:t>系統開發端透過初步的雛形系統展示，以</a:t>
            </a:r>
            <a:r>
              <a:rPr lang="zh-TW" altLang="en-US" b="1" dirty="0"/>
              <a:t>視覺化</a:t>
            </a:r>
            <a:r>
              <a:rPr lang="zh-TW" altLang="en-US" dirty="0"/>
              <a:t>且直覺的方式來擷取使用者的需求。開發端先寫出系統雛形，展示給使用者看，使用者透過「</a:t>
            </a:r>
            <a:r>
              <a:rPr lang="zh-TW" altLang="en-US" b="1" dirty="0"/>
              <a:t>修改建議</a:t>
            </a:r>
            <a:r>
              <a:rPr lang="zh-TW" altLang="en-US" dirty="0"/>
              <a:t>」的方式來建構他對系統的需求。這種方式可以降低需求描述的門檻，也可避免許多口語或文字的模糊。</a:t>
            </a:r>
            <a:endParaRPr lang="en-US" altLang="zh-TW" dirty="0"/>
          </a:p>
          <a:p>
            <a:pPr lvl="2"/>
            <a:r>
              <a:rPr lang="zh-TW" altLang="en-US" dirty="0"/>
              <a:t>雛形法的應用可以區分成兩種類型：</a:t>
            </a:r>
            <a:endParaRPr lang="en-US" altLang="zh-TW" dirty="0"/>
          </a:p>
          <a:p>
            <a:pPr lvl="3"/>
            <a:r>
              <a:rPr lang="zh-TW" altLang="en-US" dirty="0"/>
              <a:t>捨棄式雛形法</a:t>
            </a:r>
            <a:r>
              <a:rPr lang="en-US" altLang="zh-TW" dirty="0"/>
              <a:t>(Throwaway Prototyping)</a:t>
            </a:r>
            <a:r>
              <a:rPr lang="zh-TW" altLang="en-US" dirty="0"/>
              <a:t>；</a:t>
            </a:r>
            <a:endParaRPr lang="en-US" altLang="zh-TW" dirty="0"/>
          </a:p>
          <a:p>
            <a:pPr lvl="4"/>
            <a:r>
              <a:rPr lang="zh-TW" altLang="en-US" dirty="0"/>
              <a:t>系統發展之前期，開發端以其所認知的系統需求，快速地發展出一套可執行的雛形系統，以便於讓需求端可以立即審視該系統需求是否與其認知有所誤差，</a:t>
            </a:r>
            <a:r>
              <a:rPr lang="zh-TW" altLang="en-US" b="1" dirty="0"/>
              <a:t>需求一經確認，此雛形系統便不再使用</a:t>
            </a:r>
            <a:r>
              <a:rPr lang="zh-TW" altLang="en-US" dirty="0"/>
              <a:t>。</a:t>
            </a:r>
            <a:endParaRPr lang="en-US" altLang="zh-TW" dirty="0"/>
          </a:p>
          <a:p>
            <a:pPr lvl="4"/>
            <a:r>
              <a:rPr lang="zh-TW" altLang="en-US" dirty="0"/>
              <a:t>捨棄式雛形法的特色是開發端發展的雛形系統將會針對其較沒有把握的系統需求而設計，目的是用來與需求端做進一步的釐清需求之用。</a:t>
            </a:r>
            <a:endParaRPr lang="en-US" altLang="zh-TW" dirty="0"/>
          </a:p>
          <a:p>
            <a:pPr lvl="3"/>
            <a:r>
              <a:rPr lang="zh-TW" altLang="en-US" dirty="0"/>
              <a:t>漸進式雛形法</a:t>
            </a:r>
            <a:r>
              <a:rPr lang="en-US" altLang="zh-TW" dirty="0"/>
              <a:t>(Evolutionary Prototyping)</a:t>
            </a:r>
            <a:r>
              <a:rPr lang="zh-TW" altLang="en-US" dirty="0"/>
              <a:t>。</a:t>
            </a:r>
            <a:endParaRPr lang="en-US" altLang="zh-TW" dirty="0"/>
          </a:p>
          <a:p>
            <a:pPr lvl="4"/>
            <a:r>
              <a:rPr lang="zh-TW" altLang="en-US" dirty="0"/>
              <a:t>開發端會從最有把握且最為明確的需求開始發展雛形系統，此系統經與需求端確認無誤後，再進而擴增到其他的功能需求，如此一來，雛形系統便能隨著系統的開發演進而更加的完備，最後成為要遞交給需求端的成品。</a:t>
            </a:r>
          </a:p>
        </p:txBody>
      </p:sp>
      <p:sp>
        <p:nvSpPr>
          <p:cNvPr id="26628"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5E40F104-5A52-9341-8799-805EFB95CDBB}" type="slidenum">
              <a:rPr lang="zh-TW" altLang="en-US" sz="1600">
                <a:solidFill>
                  <a:schemeClr val="tx1"/>
                </a:solidFill>
                <a:ea typeface="新細明體" charset="-120"/>
              </a:rPr>
              <a:pPr>
                <a:spcBef>
                  <a:spcPct val="0"/>
                </a:spcBef>
                <a:buClr>
                  <a:srgbClr val="000000"/>
                </a:buClr>
                <a:buSzPct val="100000"/>
                <a:buFont typeface="Times New Roman" charset="0"/>
                <a:buNone/>
              </a:pPr>
              <a:t>14</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97251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p:txBody>
          <a:bodyPr/>
          <a:lstStyle/>
          <a:p>
            <a:r>
              <a:rPr lang="zh-TW" altLang="en-US" sz="4000"/>
              <a:t>需求分析</a:t>
            </a:r>
          </a:p>
        </p:txBody>
      </p:sp>
      <p:sp>
        <p:nvSpPr>
          <p:cNvPr id="28675" name="內容版面配置區 2"/>
          <p:cNvSpPr>
            <a:spLocks noGrp="1"/>
          </p:cNvSpPr>
          <p:nvPr>
            <p:ph idx="1"/>
          </p:nvPr>
        </p:nvSpPr>
        <p:spPr/>
        <p:txBody>
          <a:bodyPr>
            <a:normAutofit fontScale="85000" lnSpcReduction="20000"/>
          </a:bodyPr>
          <a:lstStyle/>
          <a:p>
            <a:r>
              <a:rPr lang="zh-TW" altLang="en-US" dirty="0"/>
              <a:t>需求分析的主要目的在分析需求是否</a:t>
            </a:r>
            <a:r>
              <a:rPr lang="zh-TW" altLang="en-US" b="1" dirty="0"/>
              <a:t>正確</a:t>
            </a:r>
            <a:r>
              <a:rPr lang="zh-TW" altLang="en-US" dirty="0"/>
              <a:t>、</a:t>
            </a:r>
            <a:r>
              <a:rPr lang="zh-TW" altLang="en-US" b="1" dirty="0"/>
              <a:t>完整</a:t>
            </a:r>
            <a:r>
              <a:rPr lang="zh-TW" altLang="en-US" dirty="0"/>
              <a:t>、</a:t>
            </a:r>
            <a:r>
              <a:rPr lang="zh-TW" altLang="en-US" b="1" dirty="0"/>
              <a:t>沒有衝突</a:t>
            </a:r>
            <a:r>
              <a:rPr lang="zh-TW" altLang="en-US" dirty="0"/>
              <a:t>。</a:t>
            </a:r>
            <a:endParaRPr lang="en-US" altLang="zh-TW" dirty="0"/>
          </a:p>
          <a:p>
            <a:pPr lvl="1"/>
            <a:r>
              <a:rPr lang="zh-TW" altLang="en-US" dirty="0"/>
              <a:t>需求是否正確</a:t>
            </a:r>
            <a:endParaRPr lang="en-US" altLang="zh-TW" dirty="0"/>
          </a:p>
          <a:p>
            <a:pPr lvl="2"/>
            <a:r>
              <a:rPr lang="zh-TW" altLang="en-US" dirty="0"/>
              <a:t>主要檢查所提的需求是否可行、是否符合企業目標、是否滿足多數期望等。</a:t>
            </a:r>
            <a:endParaRPr lang="en-US" altLang="zh-TW" dirty="0"/>
          </a:p>
          <a:p>
            <a:pPr lvl="1"/>
            <a:r>
              <a:rPr lang="zh-TW" altLang="en-US" dirty="0"/>
              <a:t>需求是否完整</a:t>
            </a:r>
            <a:endParaRPr lang="en-US" altLang="zh-TW" dirty="0"/>
          </a:p>
          <a:p>
            <a:pPr lvl="2"/>
            <a:r>
              <a:rPr lang="zh-TW" altLang="en-US" dirty="0"/>
              <a:t>檢查需求端所提出的需求是否完整，有沒有遺漏的地方？</a:t>
            </a:r>
            <a:endParaRPr lang="en-US" altLang="zh-TW" dirty="0"/>
          </a:p>
          <a:p>
            <a:pPr lvl="1"/>
            <a:r>
              <a:rPr lang="zh-TW" altLang="en-US" dirty="0"/>
              <a:t>衝突性需求分析</a:t>
            </a:r>
            <a:endParaRPr lang="en-US" altLang="zh-TW" dirty="0"/>
          </a:p>
          <a:p>
            <a:pPr lvl="2"/>
            <a:r>
              <a:rPr lang="zh-TW" altLang="en-US" dirty="0"/>
              <a:t>主要考慮需求之間是否有相互矛盾、衝突的地方，發生衝突時應該如何解決？</a:t>
            </a:r>
            <a:endParaRPr lang="en-US" altLang="zh-TW" dirty="0"/>
          </a:p>
          <a:p>
            <a:r>
              <a:rPr lang="zh-TW" altLang="en-US" b="1" dirty="0"/>
              <a:t>系統化</a:t>
            </a:r>
            <a:r>
              <a:rPr lang="zh-TW" altLang="en-US" dirty="0"/>
              <a:t>的分析</a:t>
            </a:r>
            <a:endParaRPr lang="en-US" altLang="zh-TW" dirty="0"/>
          </a:p>
          <a:p>
            <a:pPr lvl="1"/>
            <a:r>
              <a:rPr lang="zh-TW" altLang="en-US" dirty="0"/>
              <a:t>資料流程的分析、實體關連的分析、狀態行為的分析、企業流程的分析等。</a:t>
            </a:r>
          </a:p>
        </p:txBody>
      </p:sp>
      <p:sp>
        <p:nvSpPr>
          <p:cNvPr id="28676"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D60C077D-920E-4149-8091-BE1DA84069E2}" type="slidenum">
              <a:rPr lang="zh-TW" altLang="en-US" sz="1600">
                <a:solidFill>
                  <a:schemeClr val="tx1"/>
                </a:solidFill>
                <a:ea typeface="新細明體" charset="-120"/>
              </a:rPr>
              <a:pPr>
                <a:spcBef>
                  <a:spcPct val="0"/>
                </a:spcBef>
                <a:buClr>
                  <a:srgbClr val="000000"/>
                </a:buClr>
                <a:buSzPct val="100000"/>
                <a:buFont typeface="Times New Roman" charset="0"/>
                <a:buNone/>
              </a:pPr>
              <a:t>15</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8563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p:cNvSpPr>
          <p:nvPr>
            <p:ph type="title"/>
          </p:nvPr>
        </p:nvSpPr>
        <p:spPr/>
        <p:txBody>
          <a:bodyPr/>
          <a:lstStyle/>
          <a:p>
            <a:r>
              <a:rPr lang="zh-TW" altLang="en-US" sz="4000"/>
              <a:t>資料流程分析</a:t>
            </a:r>
          </a:p>
        </p:txBody>
      </p:sp>
      <p:sp>
        <p:nvSpPr>
          <p:cNvPr id="30723" name="內容版面配置區 2"/>
          <p:cNvSpPr>
            <a:spLocks noGrp="1"/>
          </p:cNvSpPr>
          <p:nvPr>
            <p:ph idx="1"/>
          </p:nvPr>
        </p:nvSpPr>
        <p:spPr/>
        <p:txBody>
          <a:bodyPr>
            <a:normAutofit/>
          </a:bodyPr>
          <a:lstStyle/>
          <a:p>
            <a:r>
              <a:rPr lang="zh-TW" altLang="en-US" sz="2400" dirty="0"/>
              <a:t>資料流程分析是以</a:t>
            </a:r>
            <a:r>
              <a:rPr lang="zh-TW" altLang="en-US" sz="2400" b="1" dirty="0"/>
              <a:t>系統功能面</a:t>
            </a:r>
            <a:r>
              <a:rPr lang="zh-TW" altLang="en-US" sz="2400" dirty="0"/>
              <a:t>的角度切入，藉由描述該系統之</a:t>
            </a:r>
            <a:r>
              <a:rPr lang="zh-TW" altLang="en-US" sz="2400" b="1" dirty="0"/>
              <a:t>資料</a:t>
            </a:r>
            <a:r>
              <a:rPr lang="zh-TW" altLang="en-US" sz="2400" dirty="0"/>
              <a:t>於各個</a:t>
            </a:r>
            <a:r>
              <a:rPr lang="zh-TW" altLang="en-US" sz="2400" b="1" dirty="0"/>
              <a:t>功能程序</a:t>
            </a:r>
            <a:r>
              <a:rPr lang="zh-TW" altLang="en-US" sz="2400" dirty="0"/>
              <a:t>之間的轉變情況，來剖析系統所具備的各項功能，並利用資料流程圖</a:t>
            </a:r>
            <a:r>
              <a:rPr lang="en-US" altLang="zh-TW" sz="2400" dirty="0"/>
              <a:t>(Data Flow Diagram, DFD)</a:t>
            </a:r>
            <a:r>
              <a:rPr lang="zh-TW" altLang="en-US" sz="2400" dirty="0"/>
              <a:t>來進行資料流程的分析與記錄。</a:t>
            </a:r>
            <a:endParaRPr lang="en-US" altLang="zh-TW" sz="2400" dirty="0"/>
          </a:p>
          <a:p>
            <a:r>
              <a:rPr lang="zh-TW" altLang="en-US" sz="2400" dirty="0"/>
              <a:t>資料流程圖是用來分析資料在系統中如何運算處理，例如，在線上考試系統中，其資料流程圖如下：</a:t>
            </a:r>
          </a:p>
        </p:txBody>
      </p:sp>
      <p:sp>
        <p:nvSpPr>
          <p:cNvPr id="30736"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DD5D0165-90FC-8D48-BDAA-51F567998D49}" type="slidenum">
              <a:rPr lang="zh-TW" altLang="en-US" sz="1600">
                <a:solidFill>
                  <a:schemeClr val="tx1"/>
                </a:solidFill>
                <a:ea typeface="新細明體" charset="-120"/>
              </a:rPr>
              <a:pPr>
                <a:spcBef>
                  <a:spcPct val="0"/>
                </a:spcBef>
                <a:buClr>
                  <a:srgbClr val="000000"/>
                </a:buClr>
                <a:buSzPct val="100000"/>
                <a:buFont typeface="Times New Roman" charset="0"/>
                <a:buNone/>
              </a:pPr>
              <a:t>16</a:t>
            </a:fld>
            <a:endParaRPr lang="zh-TW" altLang="en-US" sz="1600">
              <a:solidFill>
                <a:schemeClr val="tx1"/>
              </a:solidFill>
              <a:ea typeface="新細明體" charset="-120"/>
            </a:endParaRPr>
          </a:p>
        </p:txBody>
      </p:sp>
      <p:sp>
        <p:nvSpPr>
          <p:cNvPr id="4" name="橢圓 3"/>
          <p:cNvSpPr>
            <a:spLocks noChangeArrowheads="1"/>
          </p:cNvSpPr>
          <p:nvPr/>
        </p:nvSpPr>
        <p:spPr bwMode="auto">
          <a:xfrm>
            <a:off x="928688" y="4451945"/>
            <a:ext cx="1643062" cy="5715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40000" dist="20000" dir="5400000" rotWithShape="0">
              <a:srgbClr val="000000">
                <a:alpha val="37999"/>
              </a:srgbClr>
            </a:outerShdw>
          </a:effectLst>
        </p:spPr>
        <p:txBody>
          <a:bodyPr/>
          <a:lstStyle/>
          <a:p>
            <a:pPr algn="ctr" eaLnBrk="1" hangingPunct="1">
              <a:lnSpc>
                <a:spcPct val="89000"/>
              </a:lnSpc>
              <a:buClr>
                <a:srgbClr val="000000"/>
              </a:buClr>
              <a:buSzPct val="100000"/>
              <a:buFont typeface="Times New Roman" panose="02020603050405020304" pitchFamily="18" charset="0"/>
              <a:buNone/>
              <a:defRPr/>
            </a:pPr>
            <a:r>
              <a:rPr lang="zh-TW" altLang="en-US" sz="1600" dirty="0">
                <a:solidFill>
                  <a:schemeClr val="tx1"/>
                </a:solidFill>
                <a:latin typeface="標楷體" pitchFamily="65" charset="-120"/>
                <a:ea typeface="+mn-ea"/>
              </a:rPr>
              <a:t>編輯考試題目</a:t>
            </a:r>
          </a:p>
        </p:txBody>
      </p:sp>
      <p:sp>
        <p:nvSpPr>
          <p:cNvPr id="6" name="橢圓 5"/>
          <p:cNvSpPr>
            <a:spLocks noChangeArrowheads="1"/>
          </p:cNvSpPr>
          <p:nvPr/>
        </p:nvSpPr>
        <p:spPr bwMode="auto">
          <a:xfrm>
            <a:off x="3857625" y="4451945"/>
            <a:ext cx="1643063" cy="5715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40000" dist="20000" dir="5400000" rotWithShape="0">
              <a:srgbClr val="000000">
                <a:alpha val="37999"/>
              </a:srgbClr>
            </a:outerShdw>
          </a:effectLst>
        </p:spPr>
        <p:txBody>
          <a:bodyPr/>
          <a:lstStyle/>
          <a:p>
            <a:pPr algn="ctr" eaLnBrk="1" hangingPunct="1">
              <a:lnSpc>
                <a:spcPct val="89000"/>
              </a:lnSpc>
              <a:buClr>
                <a:srgbClr val="000000"/>
              </a:buClr>
              <a:buSzPct val="100000"/>
              <a:buFont typeface="Times New Roman" panose="02020603050405020304" pitchFamily="18" charset="0"/>
              <a:buNone/>
              <a:defRPr/>
            </a:pPr>
            <a:r>
              <a:rPr lang="zh-TW" altLang="en-US" sz="1600" dirty="0">
                <a:solidFill>
                  <a:schemeClr val="tx1"/>
                </a:solidFill>
                <a:latin typeface="標楷體" pitchFamily="65" charset="-120"/>
                <a:ea typeface="+mn-ea"/>
              </a:rPr>
              <a:t>線上考試</a:t>
            </a:r>
          </a:p>
        </p:txBody>
      </p:sp>
      <p:sp>
        <p:nvSpPr>
          <p:cNvPr id="7" name="橢圓 6"/>
          <p:cNvSpPr>
            <a:spLocks noChangeArrowheads="1"/>
          </p:cNvSpPr>
          <p:nvPr/>
        </p:nvSpPr>
        <p:spPr bwMode="auto">
          <a:xfrm>
            <a:off x="6715125" y="4451945"/>
            <a:ext cx="1643063" cy="5715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40000" dist="20000" dir="5400000" rotWithShape="0">
              <a:srgbClr val="000000">
                <a:alpha val="37999"/>
              </a:srgbClr>
            </a:outerShdw>
          </a:effectLst>
        </p:spPr>
        <p:txBody>
          <a:bodyPr/>
          <a:lstStyle>
            <a:lvl1pPr>
              <a:defRPr sz="2400">
                <a:solidFill>
                  <a:schemeClr val="bg1"/>
                </a:solidFill>
                <a:latin typeface="Times New Roman" charset="0"/>
                <a:ea typeface="新細明體" charset="-120"/>
              </a:defRPr>
            </a:lvl1pPr>
            <a:lvl2pPr marL="742950" indent="-285750">
              <a:defRPr sz="2400">
                <a:solidFill>
                  <a:schemeClr val="bg1"/>
                </a:solidFill>
                <a:latin typeface="Times New Roman" charset="0"/>
                <a:ea typeface="新細明體" charset="-120"/>
              </a:defRPr>
            </a:lvl2pPr>
            <a:lvl3pPr marL="1143000" indent="-228600">
              <a:defRPr sz="2400">
                <a:solidFill>
                  <a:schemeClr val="bg1"/>
                </a:solidFill>
                <a:latin typeface="Times New Roman" charset="0"/>
                <a:ea typeface="新細明體" charset="-120"/>
              </a:defRPr>
            </a:lvl3pPr>
            <a:lvl4pPr marL="1600200" indent="-228600">
              <a:defRPr sz="2400">
                <a:solidFill>
                  <a:schemeClr val="bg1"/>
                </a:solidFill>
                <a:latin typeface="Times New Roman" charset="0"/>
                <a:ea typeface="新細明體" charset="-120"/>
              </a:defRPr>
            </a:lvl4pPr>
            <a:lvl5pPr marL="2057400" indent="-228600">
              <a:defRPr sz="2400">
                <a:solidFill>
                  <a:schemeClr val="bg1"/>
                </a:solidFill>
                <a:latin typeface="Times New Roman" charset="0"/>
                <a:ea typeface="新細明體" charset="-120"/>
              </a:defRPr>
            </a:lvl5pPr>
            <a:lvl6pPr marL="2514600" indent="-228600" defTabSz="449263" eaLnBrk="0" fontAlgn="base" hangingPunct="0">
              <a:spcBef>
                <a:spcPct val="0"/>
              </a:spcBef>
              <a:spcAft>
                <a:spcPct val="0"/>
              </a:spcAft>
              <a:defRPr sz="2400">
                <a:solidFill>
                  <a:schemeClr val="bg1"/>
                </a:solidFill>
                <a:latin typeface="Times New Roman" charset="0"/>
                <a:ea typeface="新細明體" charset="-120"/>
              </a:defRPr>
            </a:lvl6pPr>
            <a:lvl7pPr marL="2971800" indent="-228600" defTabSz="449263" eaLnBrk="0" fontAlgn="base" hangingPunct="0">
              <a:spcBef>
                <a:spcPct val="0"/>
              </a:spcBef>
              <a:spcAft>
                <a:spcPct val="0"/>
              </a:spcAft>
              <a:defRPr sz="2400">
                <a:solidFill>
                  <a:schemeClr val="bg1"/>
                </a:solidFill>
                <a:latin typeface="Times New Roman" charset="0"/>
                <a:ea typeface="新細明體" charset="-120"/>
              </a:defRPr>
            </a:lvl7pPr>
            <a:lvl8pPr marL="3429000" indent="-228600" defTabSz="449263" eaLnBrk="0" fontAlgn="base" hangingPunct="0">
              <a:spcBef>
                <a:spcPct val="0"/>
              </a:spcBef>
              <a:spcAft>
                <a:spcPct val="0"/>
              </a:spcAft>
              <a:defRPr sz="2400">
                <a:solidFill>
                  <a:schemeClr val="bg1"/>
                </a:solidFill>
                <a:latin typeface="Times New Roman" charset="0"/>
                <a:ea typeface="新細明體" charset="-120"/>
              </a:defRPr>
            </a:lvl8pPr>
            <a:lvl9pPr marL="3886200" indent="-228600" defTabSz="449263" eaLnBrk="0" fontAlgn="base" hangingPunct="0">
              <a:spcBef>
                <a:spcPct val="0"/>
              </a:spcBef>
              <a:spcAft>
                <a:spcPct val="0"/>
              </a:spcAft>
              <a:defRPr sz="2400">
                <a:solidFill>
                  <a:schemeClr val="bg1"/>
                </a:solidFill>
                <a:latin typeface="Times New Roman" charset="0"/>
                <a:ea typeface="新細明體" charset="-120"/>
              </a:defRPr>
            </a:lvl9pPr>
          </a:lstStyle>
          <a:p>
            <a:pPr algn="ctr" eaLnBrk="1" hangingPunct="1">
              <a:lnSpc>
                <a:spcPct val="89000"/>
              </a:lnSpc>
              <a:buClr>
                <a:srgbClr val="000000"/>
              </a:buClr>
              <a:buSzPct val="100000"/>
              <a:buFont typeface="Times New Roman" charset="0"/>
              <a:buNone/>
            </a:pPr>
            <a:r>
              <a:rPr lang="zh-TW" altLang="en-US" sz="1600">
                <a:solidFill>
                  <a:schemeClr val="tx1"/>
                </a:solidFill>
                <a:latin typeface="標楷體" charset="-120"/>
                <a:ea typeface="標楷體" charset="-120"/>
              </a:rPr>
              <a:t>閱卷</a:t>
            </a:r>
          </a:p>
        </p:txBody>
      </p:sp>
      <p:sp>
        <p:nvSpPr>
          <p:cNvPr id="8" name="橢圓 7"/>
          <p:cNvSpPr>
            <a:spLocks noChangeArrowheads="1"/>
          </p:cNvSpPr>
          <p:nvPr/>
        </p:nvSpPr>
        <p:spPr bwMode="auto">
          <a:xfrm>
            <a:off x="3929063" y="5737820"/>
            <a:ext cx="1643062" cy="5715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40000" dist="20000" dir="5400000" rotWithShape="0">
              <a:srgbClr val="000000">
                <a:alpha val="37999"/>
              </a:srgbClr>
            </a:outerShdw>
          </a:effectLst>
        </p:spPr>
        <p:txBody>
          <a:bodyPr/>
          <a:lstStyle/>
          <a:p>
            <a:pPr algn="ctr" eaLnBrk="1" hangingPunct="1">
              <a:lnSpc>
                <a:spcPct val="89000"/>
              </a:lnSpc>
              <a:buClr>
                <a:srgbClr val="000000"/>
              </a:buClr>
              <a:buSzPct val="100000"/>
              <a:buFont typeface="Times New Roman" panose="02020603050405020304" pitchFamily="18" charset="0"/>
              <a:buNone/>
              <a:defRPr/>
            </a:pPr>
            <a:r>
              <a:rPr lang="zh-TW" altLang="en-US" sz="1600" dirty="0">
                <a:solidFill>
                  <a:schemeClr val="tx1"/>
                </a:solidFill>
                <a:latin typeface="標楷體" pitchFamily="65" charset="-120"/>
                <a:ea typeface="+mn-ea"/>
              </a:rPr>
              <a:t>成績分析</a:t>
            </a:r>
          </a:p>
        </p:txBody>
      </p:sp>
      <p:cxnSp>
        <p:nvCxnSpPr>
          <p:cNvPr id="30728" name="直線單箭頭接點 9"/>
          <p:cNvCxnSpPr>
            <a:cxnSpLocks noChangeShapeType="1"/>
            <a:stCxn id="4" idx="6"/>
            <a:endCxn id="6" idx="2"/>
          </p:cNvCxnSpPr>
          <p:nvPr/>
        </p:nvCxnSpPr>
        <p:spPr bwMode="auto">
          <a:xfrm>
            <a:off x="2571750" y="4737695"/>
            <a:ext cx="1285875" cy="158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9" name="直線單箭頭接點 11"/>
          <p:cNvCxnSpPr>
            <a:cxnSpLocks noChangeShapeType="1"/>
            <a:stCxn id="6" idx="6"/>
            <a:endCxn id="7" idx="2"/>
          </p:cNvCxnSpPr>
          <p:nvPr/>
        </p:nvCxnSpPr>
        <p:spPr bwMode="auto">
          <a:xfrm>
            <a:off x="5500688" y="4737695"/>
            <a:ext cx="1214437" cy="158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0" name="直線接點 15"/>
          <p:cNvCxnSpPr>
            <a:cxnSpLocks noChangeShapeType="1"/>
          </p:cNvCxnSpPr>
          <p:nvPr/>
        </p:nvCxnSpPr>
        <p:spPr bwMode="auto">
          <a:xfrm>
            <a:off x="6858000" y="5809258"/>
            <a:ext cx="1357313"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0731" name="直線接點 16"/>
          <p:cNvCxnSpPr>
            <a:cxnSpLocks noChangeShapeType="1"/>
          </p:cNvCxnSpPr>
          <p:nvPr/>
        </p:nvCxnSpPr>
        <p:spPr bwMode="auto">
          <a:xfrm>
            <a:off x="6858000" y="6307733"/>
            <a:ext cx="1357313"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30732" name="文字方塊 17"/>
          <p:cNvSpPr txBox="1">
            <a:spLocks noChangeArrowheads="1"/>
          </p:cNvSpPr>
          <p:nvPr/>
        </p:nvSpPr>
        <p:spPr bwMode="auto">
          <a:xfrm>
            <a:off x="7215188" y="5880695"/>
            <a:ext cx="92868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eaLnBrk="1" hangingPunct="1">
              <a:spcBef>
                <a:spcPct val="0"/>
              </a:spcBef>
              <a:buClr>
                <a:srgbClr val="000000"/>
              </a:buClr>
              <a:buSzPct val="100000"/>
              <a:buFont typeface="Times New Roman" charset="0"/>
              <a:buNone/>
            </a:pPr>
            <a:r>
              <a:rPr lang="zh-TW" altLang="en-US" sz="1600">
                <a:solidFill>
                  <a:schemeClr val="tx1"/>
                </a:solidFill>
                <a:latin typeface="標楷體" charset="-120"/>
              </a:rPr>
              <a:t>成績</a:t>
            </a:r>
          </a:p>
        </p:txBody>
      </p:sp>
      <p:cxnSp>
        <p:nvCxnSpPr>
          <p:cNvPr id="30733" name="直線單箭頭接點 21"/>
          <p:cNvCxnSpPr>
            <a:cxnSpLocks noChangeShapeType="1"/>
          </p:cNvCxnSpPr>
          <p:nvPr/>
        </p:nvCxnSpPr>
        <p:spPr bwMode="auto">
          <a:xfrm rot="5400000">
            <a:off x="7180262" y="5415558"/>
            <a:ext cx="785813" cy="158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4" name="直線單箭頭接點 23"/>
          <p:cNvCxnSpPr>
            <a:cxnSpLocks noChangeShapeType="1"/>
          </p:cNvCxnSpPr>
          <p:nvPr/>
        </p:nvCxnSpPr>
        <p:spPr bwMode="auto">
          <a:xfrm>
            <a:off x="5643563" y="6166445"/>
            <a:ext cx="1214437" cy="158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5" name="直線單箭頭接點 24"/>
          <p:cNvCxnSpPr>
            <a:cxnSpLocks noChangeShapeType="1"/>
          </p:cNvCxnSpPr>
          <p:nvPr/>
        </p:nvCxnSpPr>
        <p:spPr bwMode="auto">
          <a:xfrm>
            <a:off x="5643563" y="5880695"/>
            <a:ext cx="1214437" cy="1588"/>
          </a:xfrm>
          <a:prstGeom prst="straightConnector1">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8313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r>
              <a:rPr lang="zh-TW" altLang="en-US" sz="4000"/>
              <a:t>實體關連分析</a:t>
            </a:r>
          </a:p>
        </p:txBody>
      </p:sp>
      <p:sp>
        <p:nvSpPr>
          <p:cNvPr id="32771" name="內容版面配置區 2"/>
          <p:cNvSpPr>
            <a:spLocks noGrp="1"/>
          </p:cNvSpPr>
          <p:nvPr>
            <p:ph idx="1"/>
          </p:nvPr>
        </p:nvSpPr>
        <p:spPr/>
        <p:txBody>
          <a:bodyPr>
            <a:normAutofit/>
          </a:bodyPr>
          <a:lstStyle/>
          <a:p>
            <a:r>
              <a:rPr lang="zh-TW" altLang="en-US" sz="2400" dirty="0"/>
              <a:t>實體關連分析是以</a:t>
            </a:r>
            <a:r>
              <a:rPr lang="zh-TW" altLang="en-US" sz="2400" b="1" dirty="0"/>
              <a:t>系統資料面</a:t>
            </a:r>
            <a:r>
              <a:rPr lang="zh-TW" altLang="en-US" sz="2400" dirty="0"/>
              <a:t>的角度切入， 描述系統具有哪些</a:t>
            </a:r>
            <a:r>
              <a:rPr lang="zh-TW" altLang="en-US" sz="2400" b="1" dirty="0"/>
              <a:t>實體資料</a:t>
            </a:r>
            <a:r>
              <a:rPr lang="en-US" altLang="zh-TW" sz="2400" dirty="0"/>
              <a:t>(Entity)</a:t>
            </a:r>
            <a:r>
              <a:rPr lang="zh-TW" altLang="en-US" sz="2400" dirty="0"/>
              <a:t>，以及各個實體資料之間的</a:t>
            </a:r>
            <a:r>
              <a:rPr lang="zh-TW" altLang="en-US" sz="2400" b="1" dirty="0"/>
              <a:t>關連性</a:t>
            </a:r>
            <a:r>
              <a:rPr lang="zh-TW" altLang="en-US" sz="2400" dirty="0"/>
              <a:t>、結構性。透過實體關連分析圖</a:t>
            </a:r>
            <a:r>
              <a:rPr lang="en-US" altLang="zh-TW" sz="2400" dirty="0"/>
              <a:t>(Entity</a:t>
            </a:r>
            <a:r>
              <a:rPr lang="zh-TW" altLang="en-US" sz="2400" dirty="0"/>
              <a:t> </a:t>
            </a:r>
            <a:r>
              <a:rPr lang="en-US" altLang="zh-TW" sz="2400" dirty="0"/>
              <a:t>Relationship Diagram)</a:t>
            </a:r>
            <a:r>
              <a:rPr lang="zh-TW" altLang="en-US" sz="2400" dirty="0"/>
              <a:t>，可以幫助釐清系統資料彼此之間的複雜關係，有助於後續的</a:t>
            </a:r>
            <a:r>
              <a:rPr lang="zh-TW" altLang="en-US" sz="2400" b="1" dirty="0"/>
              <a:t>資料庫設計</a:t>
            </a:r>
            <a:r>
              <a:rPr lang="zh-TW" altLang="en-US" sz="2400" dirty="0"/>
              <a:t>。</a:t>
            </a:r>
            <a:endParaRPr lang="en-US" altLang="zh-TW" sz="2400" dirty="0"/>
          </a:p>
          <a:p>
            <a:pPr lvl="1"/>
            <a:r>
              <a:rPr lang="zh-TW" altLang="en-US" sz="2000" dirty="0"/>
              <a:t>實體在語言的文法上通常都是以名詞來表示，代表資料、觀念、事物。</a:t>
            </a:r>
            <a:endParaRPr lang="en-US" altLang="zh-TW" sz="2000" dirty="0"/>
          </a:p>
          <a:p>
            <a:pPr lvl="1"/>
            <a:r>
              <a:rPr lang="zh-TW" altLang="en-US" sz="2000" dirty="0"/>
              <a:t>關係在文法上通常都是以動詞來呈現。</a:t>
            </a:r>
            <a:endParaRPr lang="en-US" altLang="zh-TW" sz="2000" dirty="0"/>
          </a:p>
          <a:p>
            <a:pPr lvl="1"/>
            <a:r>
              <a:rPr lang="zh-TW" altLang="en-US" sz="2000" dirty="0"/>
              <a:t>實體本身具有抽象化的概念，我們可以將實體區分成</a:t>
            </a:r>
            <a:r>
              <a:rPr lang="zh-TW" altLang="en-US" sz="2000" b="1" dirty="0"/>
              <a:t>實體型態</a:t>
            </a:r>
            <a:r>
              <a:rPr lang="en-US" altLang="zh-TW" sz="2000" dirty="0"/>
              <a:t>(Entity Type)</a:t>
            </a:r>
            <a:r>
              <a:rPr lang="zh-TW" altLang="en-US" sz="2000" dirty="0"/>
              <a:t>以及</a:t>
            </a:r>
            <a:r>
              <a:rPr lang="zh-TW" altLang="en-US" sz="2000" b="1" dirty="0"/>
              <a:t>實體實例</a:t>
            </a:r>
            <a:r>
              <a:rPr lang="en-US" altLang="zh-TW" sz="2000" dirty="0"/>
              <a:t>(Entity Instance)</a:t>
            </a:r>
            <a:r>
              <a:rPr lang="zh-TW" altLang="en-US" sz="2000" dirty="0"/>
              <a:t>。</a:t>
            </a:r>
            <a:endParaRPr lang="en-US" altLang="zh-TW" sz="2000" dirty="0"/>
          </a:p>
          <a:p>
            <a:pPr lvl="2"/>
            <a:r>
              <a:rPr lang="zh-TW" altLang="en-US" sz="1800" dirty="0"/>
              <a:t>例如：軟體工程系統分析題庫便是題庫實體型態的一個實例。</a:t>
            </a:r>
            <a:endParaRPr lang="en-US" altLang="zh-TW" sz="1800" dirty="0"/>
          </a:p>
          <a:p>
            <a:pPr lvl="1"/>
            <a:endParaRPr lang="en-US" altLang="zh-TW" sz="2000" dirty="0"/>
          </a:p>
        </p:txBody>
      </p:sp>
      <p:sp>
        <p:nvSpPr>
          <p:cNvPr id="3277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89F5F6D3-A29D-5244-A95A-5597AD2CE4FA}" type="slidenum">
              <a:rPr lang="zh-TW" altLang="en-US" sz="1600">
                <a:solidFill>
                  <a:schemeClr val="tx1"/>
                </a:solidFill>
                <a:ea typeface="新細明體" charset="-120"/>
              </a:rPr>
              <a:pPr>
                <a:spcBef>
                  <a:spcPct val="0"/>
                </a:spcBef>
                <a:buClr>
                  <a:srgbClr val="000000"/>
                </a:buClr>
                <a:buSzPct val="100000"/>
                <a:buFont typeface="Times New Roman" charset="0"/>
                <a:buNone/>
              </a:pPr>
              <a:t>17</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586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p:txBody>
          <a:bodyPr/>
          <a:lstStyle/>
          <a:p>
            <a:r>
              <a:rPr lang="zh-TW" altLang="en-US" sz="4000"/>
              <a:t>實體關連分析</a:t>
            </a:r>
          </a:p>
        </p:txBody>
      </p:sp>
      <p:sp>
        <p:nvSpPr>
          <p:cNvPr id="34819" name="內容版面配置區 2"/>
          <p:cNvSpPr>
            <a:spLocks noGrp="1"/>
          </p:cNvSpPr>
          <p:nvPr>
            <p:ph idx="1"/>
          </p:nvPr>
        </p:nvSpPr>
        <p:spPr/>
        <p:txBody>
          <a:bodyPr>
            <a:normAutofit/>
          </a:bodyPr>
          <a:lstStyle/>
          <a:p>
            <a:pPr lvl="1"/>
            <a:r>
              <a:rPr lang="zh-TW" altLang="en-US" sz="2400" dirty="0"/>
              <a:t>實體內有許多的屬性</a:t>
            </a:r>
            <a:r>
              <a:rPr lang="en-US" altLang="zh-TW" sz="2400" dirty="0"/>
              <a:t>(Attribute)</a:t>
            </a:r>
            <a:r>
              <a:rPr lang="zh-TW" altLang="en-US" sz="2400" dirty="0"/>
              <a:t>，透過這些屬性的描述來表示該實體。例如，</a:t>
            </a:r>
            <a:endParaRPr lang="en-US" altLang="zh-TW" sz="2400" dirty="0"/>
          </a:p>
          <a:p>
            <a:pPr lvl="2"/>
            <a:r>
              <a:rPr lang="zh-TW" altLang="en-US" sz="2000" dirty="0"/>
              <a:t>題庫的屬性有科目（如：軟體工程）與主題（如：系統分析），用以表示該題庫的範圍；</a:t>
            </a:r>
            <a:endParaRPr lang="en-US" altLang="zh-TW" sz="2000" dirty="0"/>
          </a:p>
          <a:p>
            <a:pPr lvl="2"/>
            <a:r>
              <a:rPr lang="zh-TW" altLang="en-US" sz="2000" dirty="0"/>
              <a:t>又如每一場考試應該有其考試名稱（如：期中考）和考試時間，所以我們可以將「考試」當成一個實體，而將「考試名稱」與「考試時間」當成其屬性。</a:t>
            </a:r>
            <a:endParaRPr lang="en-US" altLang="zh-TW" sz="2000" dirty="0"/>
          </a:p>
          <a:p>
            <a:pPr lvl="2"/>
            <a:r>
              <a:rPr lang="zh-TW" altLang="en-US" sz="2000" dirty="0"/>
              <a:t>實體本身可以透過</a:t>
            </a:r>
            <a:r>
              <a:rPr lang="zh-TW" altLang="en-US" sz="2000" b="1" dirty="0"/>
              <a:t>關鍵屬性</a:t>
            </a:r>
            <a:r>
              <a:rPr lang="en-US" altLang="zh-TW" sz="2000" dirty="0"/>
              <a:t>(Key Attribute)</a:t>
            </a:r>
            <a:r>
              <a:rPr lang="zh-TW" altLang="en-US" sz="2000" dirty="0"/>
              <a:t>來描繪特定的實體，透過給定實體型態中關鍵屬性的值，可以判斷出其所指為哪一個實體實例。</a:t>
            </a:r>
            <a:endParaRPr lang="en-US" altLang="zh-TW" sz="2000" dirty="0"/>
          </a:p>
          <a:p>
            <a:pPr lvl="3"/>
            <a:r>
              <a:rPr lang="zh-TW" altLang="en-US" sz="1800" dirty="0"/>
              <a:t>關鍵屬性其具備有唯一性</a:t>
            </a:r>
            <a:r>
              <a:rPr lang="en-US" altLang="zh-TW" sz="1800" dirty="0"/>
              <a:t>(Unique)</a:t>
            </a:r>
            <a:r>
              <a:rPr lang="zh-TW" altLang="en-US" sz="1800" dirty="0"/>
              <a:t>以及不變性</a:t>
            </a:r>
            <a:r>
              <a:rPr lang="en-US" altLang="zh-TW" sz="1800" dirty="0"/>
              <a:t>(Unchanging)</a:t>
            </a:r>
            <a:r>
              <a:rPr lang="zh-TW" altLang="en-US" sz="1800" dirty="0"/>
              <a:t>的特性。</a:t>
            </a:r>
          </a:p>
        </p:txBody>
      </p:sp>
      <p:sp>
        <p:nvSpPr>
          <p:cNvPr id="34820"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FF93CAA9-DBAF-6E44-8628-3090D8DBC6E2}" type="slidenum">
              <a:rPr lang="zh-TW" altLang="en-US" sz="1600">
                <a:solidFill>
                  <a:schemeClr val="tx1"/>
                </a:solidFill>
                <a:ea typeface="新細明體" charset="-120"/>
              </a:rPr>
              <a:pPr>
                <a:spcBef>
                  <a:spcPct val="0"/>
                </a:spcBef>
                <a:buClr>
                  <a:srgbClr val="000000"/>
                </a:buClr>
                <a:buSzPct val="100000"/>
                <a:buFont typeface="Times New Roman" charset="0"/>
                <a:buNone/>
              </a:pPr>
              <a:t>18</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2124578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p:txBody>
          <a:bodyPr/>
          <a:lstStyle/>
          <a:p>
            <a:r>
              <a:rPr lang="zh-TW" altLang="en-US" sz="4000"/>
              <a:t>實體關連分析圖</a:t>
            </a:r>
          </a:p>
        </p:txBody>
      </p:sp>
      <p:sp>
        <p:nvSpPr>
          <p:cNvPr id="36867" name="內容版面配置區 2"/>
          <p:cNvSpPr>
            <a:spLocks noGrp="1"/>
          </p:cNvSpPr>
          <p:nvPr>
            <p:ph idx="1"/>
          </p:nvPr>
        </p:nvSpPr>
        <p:spPr/>
        <p:txBody>
          <a:bodyPr/>
          <a:lstStyle/>
          <a:p>
            <a:r>
              <a:rPr lang="zh-TW" altLang="en-US"/>
              <a:t>線上考試系統實體關連分析圖</a:t>
            </a:r>
          </a:p>
        </p:txBody>
      </p:sp>
      <p:sp>
        <p:nvSpPr>
          <p:cNvPr id="36871"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BC724192-FA5A-F147-B4BE-2ED3FB694A5A}" type="slidenum">
              <a:rPr lang="zh-TW" altLang="en-US" sz="1600">
                <a:solidFill>
                  <a:schemeClr val="tx1"/>
                </a:solidFill>
                <a:ea typeface="新細明體" charset="-120"/>
              </a:rPr>
              <a:pPr>
                <a:spcBef>
                  <a:spcPct val="0"/>
                </a:spcBef>
                <a:buClr>
                  <a:srgbClr val="000000"/>
                </a:buClr>
                <a:buSzPct val="100000"/>
                <a:buFont typeface="Times New Roman" charset="0"/>
                <a:buNone/>
              </a:pPr>
              <a:t>19</a:t>
            </a:fld>
            <a:endParaRPr lang="zh-TW" altLang="en-US" sz="1600">
              <a:solidFill>
                <a:schemeClr val="tx1"/>
              </a:solidFill>
              <a:ea typeface="新細明體" charset="-120"/>
            </a:endParaRPr>
          </a:p>
        </p:txBody>
      </p:sp>
      <p:sp>
        <p:nvSpPr>
          <p:cNvPr id="36868" name="Rectangle 2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eaLnBrk="1" hangingPunct="1">
              <a:spcBef>
                <a:spcPct val="0"/>
              </a:spcBef>
              <a:buClr>
                <a:srgbClr val="000000"/>
              </a:buClr>
              <a:buSzPct val="100000"/>
              <a:buFont typeface="Times New Roman" charset="0"/>
              <a:buNone/>
            </a:pPr>
            <a:endParaRPr lang="zh-TW" altLang="en-US">
              <a:solidFill>
                <a:schemeClr val="bg1"/>
              </a:solidFill>
              <a:ea typeface="新細明體" charset="-120"/>
            </a:endParaRPr>
          </a:p>
        </p:txBody>
      </p:sp>
      <p:grpSp>
        <p:nvGrpSpPr>
          <p:cNvPr id="36869" name="Group 1"/>
          <p:cNvGrpSpPr>
            <a:grpSpLocks noChangeAspect="1"/>
          </p:cNvGrpSpPr>
          <p:nvPr/>
        </p:nvGrpSpPr>
        <p:grpSpPr bwMode="auto">
          <a:xfrm>
            <a:off x="1547664" y="2538378"/>
            <a:ext cx="6702226" cy="3695619"/>
            <a:chOff x="1642" y="1440"/>
            <a:chExt cx="8464" cy="4493"/>
          </a:xfrm>
        </p:grpSpPr>
        <p:sp>
          <p:nvSpPr>
            <p:cNvPr id="36872" name="AutoShape 27"/>
            <p:cNvSpPr>
              <a:spLocks noChangeAspect="1" noChangeArrowheads="1" noTextEdit="1"/>
            </p:cNvSpPr>
            <p:nvPr/>
          </p:nvSpPr>
          <p:spPr bwMode="auto">
            <a:xfrm>
              <a:off x="1642" y="1440"/>
              <a:ext cx="8306" cy="4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6873" name="Rectangle 26"/>
            <p:cNvSpPr>
              <a:spLocks noChangeArrowheads="1"/>
            </p:cNvSpPr>
            <p:nvPr/>
          </p:nvSpPr>
          <p:spPr bwMode="auto">
            <a:xfrm>
              <a:off x="1800" y="1440"/>
              <a:ext cx="1564" cy="487"/>
            </a:xfrm>
            <a:prstGeom prst="rect">
              <a:avLst/>
            </a:prstGeom>
            <a:solidFill>
              <a:srgbClr val="BBE0E3"/>
            </a:solidFill>
            <a:ln w="9525">
              <a:solidFill>
                <a:srgbClr val="000000"/>
              </a:solidFill>
              <a:miter lim="800000"/>
              <a:headEnd/>
              <a:tailEnd/>
            </a:ln>
          </p:spPr>
          <p:txBody>
            <a:bodyPr lIns="78638" tIns="39319" rIns="78638" bIns="39319" anchor="ct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lgn="ctr">
                <a:spcBef>
                  <a:spcPct val="0"/>
                </a:spcBef>
                <a:buClr>
                  <a:srgbClr val="000000"/>
                </a:buClr>
                <a:buSzPct val="100000"/>
                <a:buFont typeface="Times New Roman" charset="0"/>
                <a:buNone/>
              </a:pPr>
              <a:r>
                <a:rPr lang="zh-TW" altLang="zh-TW" sz="1600">
                  <a:latin typeface="標楷體" charset="-120"/>
                  <a:ea typeface="新細明體" charset="-120"/>
                </a:rPr>
                <a:t>題庫</a:t>
              </a:r>
              <a:endParaRPr lang="zh-TW" altLang="zh-TW" sz="1600">
                <a:solidFill>
                  <a:schemeClr val="bg1"/>
                </a:solidFill>
                <a:ea typeface="新細明體" charset="-120"/>
              </a:endParaRPr>
            </a:p>
          </p:txBody>
        </p:sp>
        <p:sp>
          <p:nvSpPr>
            <p:cNvPr id="36874" name="Rectangle 25"/>
            <p:cNvSpPr>
              <a:spLocks noChangeArrowheads="1"/>
            </p:cNvSpPr>
            <p:nvPr/>
          </p:nvSpPr>
          <p:spPr bwMode="auto">
            <a:xfrm>
              <a:off x="1800" y="1927"/>
              <a:ext cx="1564" cy="1271"/>
            </a:xfrm>
            <a:prstGeom prst="rect">
              <a:avLst/>
            </a:prstGeom>
            <a:solidFill>
              <a:srgbClr val="BBE0E3"/>
            </a:solidFill>
            <a:ln w="9525">
              <a:solidFill>
                <a:srgbClr val="000000"/>
              </a:solidFill>
              <a:miter lim="800000"/>
              <a:headEnd/>
              <a:tailEnd/>
            </a:ln>
          </p:spPr>
          <p:txBody>
            <a:bodyPr lIns="78638" tIns="39319" rIns="78638" bIns="39319" anchor="ct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lgn="ctr">
                <a:spcBef>
                  <a:spcPct val="0"/>
                </a:spcBef>
                <a:buClr>
                  <a:srgbClr val="000000"/>
                </a:buClr>
                <a:buSzPct val="100000"/>
                <a:buFont typeface="Times New Roman" charset="0"/>
                <a:buNone/>
              </a:pPr>
              <a:r>
                <a:rPr lang="zh-TW" altLang="zh-TW" sz="1600">
                  <a:latin typeface="標楷體" charset="-120"/>
                  <a:ea typeface="新細明體" charset="-120"/>
                </a:rPr>
                <a:t>科目</a:t>
              </a:r>
              <a:endParaRPr lang="zh-TW" altLang="en-GB" sz="1600">
                <a:solidFill>
                  <a:schemeClr val="bg1"/>
                </a:solidFill>
                <a:ea typeface="新細明體" charset="-120"/>
              </a:endParaRPr>
            </a:p>
            <a:p>
              <a:pPr algn="ctr">
                <a:lnSpc>
                  <a:spcPct val="100000"/>
                </a:lnSpc>
                <a:spcBef>
                  <a:spcPct val="0"/>
                </a:spcBef>
                <a:buClrTx/>
                <a:buSzTx/>
                <a:buFontTx/>
                <a:buNone/>
              </a:pPr>
              <a:r>
                <a:rPr lang="zh-TW" altLang="en-GB" sz="1600">
                  <a:latin typeface="標楷體" charset="-120"/>
                  <a:ea typeface="新細明體" charset="-120"/>
                </a:rPr>
                <a:t>主題</a:t>
              </a:r>
              <a:endParaRPr lang="zh-TW" altLang="en-GB" sz="1600">
                <a:solidFill>
                  <a:schemeClr val="bg1"/>
                </a:solidFill>
                <a:ea typeface="新細明體" charset="-120"/>
              </a:endParaRPr>
            </a:p>
          </p:txBody>
        </p:sp>
        <p:sp>
          <p:nvSpPr>
            <p:cNvPr id="36875" name="Rectangle 24"/>
            <p:cNvSpPr>
              <a:spLocks noChangeArrowheads="1"/>
            </p:cNvSpPr>
            <p:nvPr/>
          </p:nvSpPr>
          <p:spPr bwMode="auto">
            <a:xfrm>
              <a:off x="1800" y="4175"/>
              <a:ext cx="1564" cy="487"/>
            </a:xfrm>
            <a:prstGeom prst="rect">
              <a:avLst/>
            </a:prstGeom>
            <a:solidFill>
              <a:srgbClr val="BBE0E3"/>
            </a:solidFill>
            <a:ln w="9525">
              <a:solidFill>
                <a:srgbClr val="000000"/>
              </a:solidFill>
              <a:miter lim="800000"/>
              <a:headEnd/>
              <a:tailEnd/>
            </a:ln>
          </p:spPr>
          <p:txBody>
            <a:bodyPr lIns="78638" tIns="39319" rIns="78638" bIns="39319" anchor="ct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lgn="ctr">
                <a:spcBef>
                  <a:spcPct val="0"/>
                </a:spcBef>
                <a:buClr>
                  <a:srgbClr val="000000"/>
                </a:buClr>
                <a:buSzPct val="100000"/>
                <a:buFont typeface="Times New Roman" charset="0"/>
                <a:buNone/>
              </a:pPr>
              <a:r>
                <a:rPr lang="zh-TW" altLang="zh-TW" sz="1600">
                  <a:latin typeface="標楷體" charset="-120"/>
                  <a:ea typeface="新細明體" charset="-120"/>
                </a:rPr>
                <a:t>題目</a:t>
              </a:r>
              <a:endParaRPr lang="zh-TW" altLang="zh-TW" sz="1600">
                <a:solidFill>
                  <a:schemeClr val="bg1"/>
                </a:solidFill>
                <a:ea typeface="新細明體" charset="-120"/>
              </a:endParaRPr>
            </a:p>
          </p:txBody>
        </p:sp>
        <p:sp>
          <p:nvSpPr>
            <p:cNvPr id="36876" name="Rectangle 23"/>
            <p:cNvSpPr>
              <a:spLocks noChangeArrowheads="1"/>
            </p:cNvSpPr>
            <p:nvPr/>
          </p:nvSpPr>
          <p:spPr bwMode="auto">
            <a:xfrm>
              <a:off x="1800" y="4662"/>
              <a:ext cx="1564" cy="1271"/>
            </a:xfrm>
            <a:prstGeom prst="rect">
              <a:avLst/>
            </a:prstGeom>
            <a:solidFill>
              <a:srgbClr val="BBE0E3"/>
            </a:solidFill>
            <a:ln w="9525">
              <a:solidFill>
                <a:srgbClr val="000000"/>
              </a:solidFill>
              <a:miter lim="800000"/>
              <a:headEnd/>
              <a:tailEnd/>
            </a:ln>
          </p:spPr>
          <p:txBody>
            <a:bodyPr lIns="78638" tIns="39319" rIns="78638" bIns="39319" anchor="ct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lgn="ctr">
                <a:spcBef>
                  <a:spcPct val="0"/>
                </a:spcBef>
                <a:buClr>
                  <a:srgbClr val="000000"/>
                </a:buClr>
                <a:buSzPct val="100000"/>
                <a:buFont typeface="Times New Roman" charset="0"/>
                <a:buNone/>
              </a:pPr>
              <a:r>
                <a:rPr lang="zh-TW" altLang="zh-TW" sz="1600">
                  <a:latin typeface="標楷體" charset="-120"/>
                  <a:ea typeface="新細明體" charset="-120"/>
                </a:rPr>
                <a:t>題型</a:t>
              </a:r>
              <a:endParaRPr lang="zh-TW" altLang="en-GB" sz="1600">
                <a:solidFill>
                  <a:schemeClr val="bg1"/>
                </a:solidFill>
                <a:ea typeface="新細明體" charset="-120"/>
              </a:endParaRPr>
            </a:p>
            <a:p>
              <a:pPr algn="ctr">
                <a:lnSpc>
                  <a:spcPct val="100000"/>
                </a:lnSpc>
                <a:spcBef>
                  <a:spcPct val="0"/>
                </a:spcBef>
                <a:buClrTx/>
                <a:buSzTx/>
                <a:buFontTx/>
                <a:buNone/>
              </a:pPr>
              <a:r>
                <a:rPr lang="zh-TW" altLang="en-GB" sz="1600">
                  <a:latin typeface="標楷體" charset="-120"/>
                  <a:ea typeface="新細明體" charset="-120"/>
                </a:rPr>
                <a:t>題目</a:t>
              </a:r>
              <a:endParaRPr lang="zh-TW" altLang="en-GB" sz="1600">
                <a:solidFill>
                  <a:schemeClr val="bg1"/>
                </a:solidFill>
                <a:ea typeface="新細明體" charset="-120"/>
              </a:endParaRPr>
            </a:p>
            <a:p>
              <a:pPr algn="ctr">
                <a:lnSpc>
                  <a:spcPct val="100000"/>
                </a:lnSpc>
                <a:spcBef>
                  <a:spcPct val="0"/>
                </a:spcBef>
                <a:buClrTx/>
                <a:buSzTx/>
                <a:buFontTx/>
                <a:buNone/>
              </a:pPr>
              <a:r>
                <a:rPr lang="zh-TW" altLang="en-GB" sz="1600">
                  <a:latin typeface="標楷體" charset="-120"/>
                  <a:ea typeface="新細明體" charset="-120"/>
                </a:rPr>
                <a:t>答案</a:t>
              </a:r>
              <a:endParaRPr lang="zh-TW" altLang="en-GB" sz="1600">
                <a:solidFill>
                  <a:schemeClr val="bg1"/>
                </a:solidFill>
                <a:ea typeface="新細明體" charset="-120"/>
              </a:endParaRPr>
            </a:p>
          </p:txBody>
        </p:sp>
        <p:sp>
          <p:nvSpPr>
            <p:cNvPr id="36877" name="Rectangle 22"/>
            <p:cNvSpPr>
              <a:spLocks noChangeArrowheads="1"/>
            </p:cNvSpPr>
            <p:nvPr/>
          </p:nvSpPr>
          <p:spPr bwMode="auto">
            <a:xfrm>
              <a:off x="5121" y="1440"/>
              <a:ext cx="1565" cy="487"/>
            </a:xfrm>
            <a:prstGeom prst="rect">
              <a:avLst/>
            </a:prstGeom>
            <a:solidFill>
              <a:srgbClr val="BBE0E3"/>
            </a:solidFill>
            <a:ln w="9525">
              <a:solidFill>
                <a:srgbClr val="000000"/>
              </a:solidFill>
              <a:miter lim="800000"/>
              <a:headEnd/>
              <a:tailEnd/>
            </a:ln>
          </p:spPr>
          <p:txBody>
            <a:bodyPr lIns="78638" tIns="39319" rIns="78638" bIns="39319" anchor="ct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lgn="ctr">
                <a:spcBef>
                  <a:spcPct val="0"/>
                </a:spcBef>
                <a:buClr>
                  <a:srgbClr val="000000"/>
                </a:buClr>
                <a:buSzPct val="100000"/>
                <a:buFont typeface="Times New Roman" charset="0"/>
                <a:buNone/>
              </a:pPr>
              <a:r>
                <a:rPr lang="zh-TW" altLang="zh-TW" sz="1600">
                  <a:latin typeface="標楷體" charset="-120"/>
                  <a:ea typeface="新細明體" charset="-120"/>
                </a:rPr>
                <a:t>電子試卷</a:t>
              </a:r>
              <a:endParaRPr lang="zh-TW" altLang="zh-TW" sz="1600">
                <a:solidFill>
                  <a:schemeClr val="bg1"/>
                </a:solidFill>
                <a:ea typeface="新細明體" charset="-120"/>
              </a:endParaRPr>
            </a:p>
          </p:txBody>
        </p:sp>
        <p:sp>
          <p:nvSpPr>
            <p:cNvPr id="36878" name="Rectangle 21"/>
            <p:cNvSpPr>
              <a:spLocks noChangeArrowheads="1"/>
            </p:cNvSpPr>
            <p:nvPr/>
          </p:nvSpPr>
          <p:spPr bwMode="auto">
            <a:xfrm>
              <a:off x="5121" y="1927"/>
              <a:ext cx="1565" cy="1271"/>
            </a:xfrm>
            <a:prstGeom prst="rect">
              <a:avLst/>
            </a:prstGeom>
            <a:solidFill>
              <a:srgbClr val="BBE0E3"/>
            </a:solidFill>
            <a:ln w="9525">
              <a:solidFill>
                <a:srgbClr val="000000"/>
              </a:solidFill>
              <a:miter lim="800000"/>
              <a:headEnd/>
              <a:tailEnd/>
            </a:ln>
          </p:spPr>
          <p:txBody>
            <a:bodyPr lIns="78638" tIns="39319" rIns="78638" bIns="39319" anchor="ct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lgn="ctr">
                <a:spcBef>
                  <a:spcPct val="0"/>
                </a:spcBef>
                <a:buClr>
                  <a:srgbClr val="000000"/>
                </a:buClr>
                <a:buSzPct val="100000"/>
                <a:buFont typeface="Times New Roman" charset="0"/>
                <a:buNone/>
              </a:pPr>
              <a:r>
                <a:rPr lang="zh-TW" altLang="zh-TW" sz="1600">
                  <a:latin typeface="標楷體" charset="-120"/>
                  <a:ea typeface="新細明體" charset="-120"/>
                </a:rPr>
                <a:t>滿分</a:t>
              </a:r>
              <a:endParaRPr lang="zh-TW" altLang="en-GB" sz="1600">
                <a:solidFill>
                  <a:schemeClr val="bg1"/>
                </a:solidFill>
                <a:ea typeface="新細明體" charset="-120"/>
              </a:endParaRPr>
            </a:p>
            <a:p>
              <a:pPr algn="ctr">
                <a:lnSpc>
                  <a:spcPct val="100000"/>
                </a:lnSpc>
                <a:spcBef>
                  <a:spcPct val="0"/>
                </a:spcBef>
                <a:buClrTx/>
                <a:buSzTx/>
                <a:buFontTx/>
                <a:buNone/>
              </a:pPr>
              <a:r>
                <a:rPr lang="zh-TW" altLang="en-GB" sz="1600">
                  <a:latin typeface="標楷體" charset="-120"/>
                  <a:ea typeface="新細明體" charset="-120"/>
                </a:rPr>
                <a:t>難易度</a:t>
              </a:r>
              <a:endParaRPr lang="zh-TW" altLang="en-GB" sz="1600">
                <a:solidFill>
                  <a:schemeClr val="bg1"/>
                </a:solidFill>
                <a:ea typeface="新細明體" charset="-120"/>
              </a:endParaRPr>
            </a:p>
          </p:txBody>
        </p:sp>
        <p:sp>
          <p:nvSpPr>
            <p:cNvPr id="36879" name="Rectangle 20"/>
            <p:cNvSpPr>
              <a:spLocks noChangeArrowheads="1"/>
            </p:cNvSpPr>
            <p:nvPr/>
          </p:nvSpPr>
          <p:spPr bwMode="auto">
            <a:xfrm>
              <a:off x="5121" y="4175"/>
              <a:ext cx="1565" cy="487"/>
            </a:xfrm>
            <a:prstGeom prst="rect">
              <a:avLst/>
            </a:prstGeom>
            <a:solidFill>
              <a:srgbClr val="BBE0E3"/>
            </a:solidFill>
            <a:ln w="9525">
              <a:solidFill>
                <a:srgbClr val="000000"/>
              </a:solidFill>
              <a:miter lim="800000"/>
              <a:headEnd/>
              <a:tailEnd/>
            </a:ln>
          </p:spPr>
          <p:txBody>
            <a:bodyPr lIns="78638" tIns="39319" rIns="78638" bIns="39319" anchor="ct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lgn="ctr">
                <a:spcBef>
                  <a:spcPct val="0"/>
                </a:spcBef>
                <a:buClr>
                  <a:srgbClr val="000000"/>
                </a:buClr>
                <a:buSzPct val="100000"/>
                <a:buFont typeface="Times New Roman" charset="0"/>
                <a:buNone/>
              </a:pPr>
              <a:r>
                <a:rPr lang="zh-TW" altLang="zh-TW" sz="1600">
                  <a:latin typeface="標楷體" charset="-120"/>
                  <a:ea typeface="新細明體" charset="-120"/>
                </a:rPr>
                <a:t>考試</a:t>
              </a:r>
              <a:endParaRPr lang="zh-TW" altLang="zh-TW" sz="1600">
                <a:solidFill>
                  <a:schemeClr val="bg1"/>
                </a:solidFill>
                <a:ea typeface="新細明體" charset="-120"/>
              </a:endParaRPr>
            </a:p>
          </p:txBody>
        </p:sp>
        <p:sp>
          <p:nvSpPr>
            <p:cNvPr id="36880" name="Rectangle 19"/>
            <p:cNvSpPr>
              <a:spLocks noChangeArrowheads="1"/>
            </p:cNvSpPr>
            <p:nvPr/>
          </p:nvSpPr>
          <p:spPr bwMode="auto">
            <a:xfrm>
              <a:off x="5121" y="4662"/>
              <a:ext cx="1565" cy="1271"/>
            </a:xfrm>
            <a:prstGeom prst="rect">
              <a:avLst/>
            </a:prstGeom>
            <a:solidFill>
              <a:srgbClr val="BBE0E3"/>
            </a:solidFill>
            <a:ln w="9525">
              <a:solidFill>
                <a:srgbClr val="000000"/>
              </a:solidFill>
              <a:miter lim="800000"/>
              <a:headEnd/>
              <a:tailEnd/>
            </a:ln>
          </p:spPr>
          <p:txBody>
            <a:bodyPr lIns="78638" tIns="39319" rIns="78638" bIns="39319" anchor="ct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lgn="ctr">
                <a:spcBef>
                  <a:spcPct val="0"/>
                </a:spcBef>
                <a:buClr>
                  <a:srgbClr val="000000"/>
                </a:buClr>
                <a:buSzPct val="100000"/>
                <a:buFont typeface="Times New Roman" charset="0"/>
                <a:buNone/>
              </a:pPr>
              <a:r>
                <a:rPr lang="zh-TW" altLang="zh-TW" sz="1600">
                  <a:latin typeface="標楷體" charset="-120"/>
                  <a:ea typeface="新細明體" charset="-120"/>
                </a:rPr>
                <a:t>名稱</a:t>
              </a:r>
              <a:endParaRPr lang="zh-TW" altLang="en-GB" sz="1600">
                <a:solidFill>
                  <a:schemeClr val="bg1"/>
                </a:solidFill>
                <a:ea typeface="新細明體" charset="-120"/>
              </a:endParaRPr>
            </a:p>
            <a:p>
              <a:pPr algn="ctr">
                <a:lnSpc>
                  <a:spcPct val="100000"/>
                </a:lnSpc>
                <a:spcBef>
                  <a:spcPct val="0"/>
                </a:spcBef>
                <a:buClrTx/>
                <a:buSzTx/>
                <a:buFontTx/>
                <a:buNone/>
              </a:pPr>
              <a:r>
                <a:rPr lang="zh-TW" altLang="en-GB" sz="1600">
                  <a:latin typeface="標楷體" charset="-120"/>
                  <a:ea typeface="新細明體" charset="-120"/>
                </a:rPr>
                <a:t>日期</a:t>
              </a:r>
              <a:endParaRPr lang="zh-TW" altLang="en-GB" sz="1600">
                <a:solidFill>
                  <a:schemeClr val="bg1"/>
                </a:solidFill>
                <a:ea typeface="新細明體" charset="-120"/>
              </a:endParaRPr>
            </a:p>
          </p:txBody>
        </p:sp>
        <p:sp>
          <p:nvSpPr>
            <p:cNvPr id="36881" name="Rectangle 18"/>
            <p:cNvSpPr>
              <a:spLocks noChangeArrowheads="1"/>
            </p:cNvSpPr>
            <p:nvPr/>
          </p:nvSpPr>
          <p:spPr bwMode="auto">
            <a:xfrm>
              <a:off x="8542" y="4175"/>
              <a:ext cx="1564" cy="487"/>
            </a:xfrm>
            <a:prstGeom prst="rect">
              <a:avLst/>
            </a:prstGeom>
            <a:solidFill>
              <a:srgbClr val="BBE0E3"/>
            </a:solidFill>
            <a:ln w="9525">
              <a:solidFill>
                <a:srgbClr val="000000"/>
              </a:solidFill>
              <a:miter lim="800000"/>
              <a:headEnd/>
              <a:tailEnd/>
            </a:ln>
          </p:spPr>
          <p:txBody>
            <a:bodyPr lIns="78638" tIns="39319" rIns="78638" bIns="39319" anchor="ct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lgn="ctr">
                <a:spcBef>
                  <a:spcPct val="0"/>
                </a:spcBef>
                <a:buClr>
                  <a:srgbClr val="000000"/>
                </a:buClr>
                <a:buSzPct val="100000"/>
                <a:buFont typeface="Times New Roman" charset="0"/>
                <a:buNone/>
              </a:pPr>
              <a:r>
                <a:rPr lang="zh-TW" altLang="zh-TW" sz="1600">
                  <a:latin typeface="標楷體" charset="-120"/>
                  <a:ea typeface="新細明體" charset="-120"/>
                </a:rPr>
                <a:t>學生</a:t>
              </a:r>
              <a:endParaRPr lang="zh-TW" altLang="zh-TW" sz="1600">
                <a:solidFill>
                  <a:schemeClr val="bg1"/>
                </a:solidFill>
                <a:ea typeface="新細明體" charset="-120"/>
              </a:endParaRPr>
            </a:p>
          </p:txBody>
        </p:sp>
        <p:sp>
          <p:nvSpPr>
            <p:cNvPr id="36882" name="Rectangle 17"/>
            <p:cNvSpPr>
              <a:spLocks noChangeArrowheads="1"/>
            </p:cNvSpPr>
            <p:nvPr/>
          </p:nvSpPr>
          <p:spPr bwMode="auto">
            <a:xfrm>
              <a:off x="8542" y="4662"/>
              <a:ext cx="1564" cy="1271"/>
            </a:xfrm>
            <a:prstGeom prst="rect">
              <a:avLst/>
            </a:prstGeom>
            <a:solidFill>
              <a:srgbClr val="BBE0E3"/>
            </a:solidFill>
            <a:ln w="9525">
              <a:solidFill>
                <a:srgbClr val="000000"/>
              </a:solidFill>
              <a:miter lim="800000"/>
              <a:headEnd/>
              <a:tailEnd/>
            </a:ln>
          </p:spPr>
          <p:txBody>
            <a:bodyPr lIns="78638" tIns="39319" rIns="78638" bIns="39319" anchor="ct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lgn="ctr">
                <a:spcBef>
                  <a:spcPct val="0"/>
                </a:spcBef>
                <a:buClr>
                  <a:srgbClr val="000000"/>
                </a:buClr>
                <a:buSzPct val="100000"/>
                <a:buFont typeface="Times New Roman" charset="0"/>
                <a:buNone/>
              </a:pPr>
              <a:r>
                <a:rPr lang="zh-TW" altLang="zh-TW" sz="1600">
                  <a:latin typeface="標楷體" charset="-120"/>
                  <a:ea typeface="新細明體" charset="-120"/>
                </a:rPr>
                <a:t>姓名</a:t>
              </a:r>
              <a:endParaRPr lang="zh-TW" altLang="en-GB" sz="1600">
                <a:solidFill>
                  <a:schemeClr val="bg1"/>
                </a:solidFill>
                <a:ea typeface="新細明體" charset="-120"/>
              </a:endParaRPr>
            </a:p>
            <a:p>
              <a:pPr algn="ctr">
                <a:lnSpc>
                  <a:spcPct val="100000"/>
                </a:lnSpc>
                <a:spcBef>
                  <a:spcPct val="0"/>
                </a:spcBef>
                <a:buClrTx/>
                <a:buSzTx/>
                <a:buFontTx/>
                <a:buNone/>
              </a:pPr>
              <a:r>
                <a:rPr lang="zh-TW" altLang="en-GB" sz="1600">
                  <a:latin typeface="標楷體" charset="-120"/>
                  <a:ea typeface="新細明體" charset="-120"/>
                </a:rPr>
                <a:t>學號</a:t>
              </a:r>
              <a:endParaRPr lang="zh-TW" altLang="en-GB" sz="1600">
                <a:solidFill>
                  <a:schemeClr val="bg1"/>
                </a:solidFill>
                <a:ea typeface="新細明體" charset="-120"/>
              </a:endParaRPr>
            </a:p>
          </p:txBody>
        </p:sp>
        <p:cxnSp>
          <p:nvCxnSpPr>
            <p:cNvPr id="36883" name="AutoShape 16"/>
            <p:cNvCxnSpPr>
              <a:cxnSpLocks noChangeShapeType="1"/>
            </p:cNvCxnSpPr>
            <p:nvPr/>
          </p:nvCxnSpPr>
          <p:spPr bwMode="auto">
            <a:xfrm>
              <a:off x="2582" y="3198"/>
              <a:ext cx="1" cy="9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884" name="AutoShape 15"/>
            <p:cNvCxnSpPr>
              <a:cxnSpLocks noChangeShapeType="1"/>
            </p:cNvCxnSpPr>
            <p:nvPr/>
          </p:nvCxnSpPr>
          <p:spPr bwMode="auto">
            <a:xfrm flipV="1">
              <a:off x="3364" y="2563"/>
              <a:ext cx="1757" cy="1856"/>
            </a:xfrm>
            <a:prstGeom prst="bentConnector3">
              <a:avLst>
                <a:gd name="adj1" fmla="val 4997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36885" name="AutoShape 14"/>
            <p:cNvCxnSpPr>
              <a:cxnSpLocks noChangeShapeType="1"/>
            </p:cNvCxnSpPr>
            <p:nvPr/>
          </p:nvCxnSpPr>
          <p:spPr bwMode="auto">
            <a:xfrm>
              <a:off x="5904" y="3198"/>
              <a:ext cx="0" cy="9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886" name="AutoShape 13"/>
            <p:cNvCxnSpPr>
              <a:cxnSpLocks noChangeShapeType="1"/>
            </p:cNvCxnSpPr>
            <p:nvPr/>
          </p:nvCxnSpPr>
          <p:spPr bwMode="auto">
            <a:xfrm flipH="1">
              <a:off x="6686" y="4661"/>
              <a:ext cx="185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6887" name="Text Box 12"/>
            <p:cNvSpPr txBox="1">
              <a:spLocks noChangeArrowheads="1"/>
            </p:cNvSpPr>
            <p:nvPr/>
          </p:nvSpPr>
          <p:spPr bwMode="auto">
            <a:xfrm>
              <a:off x="7092" y="4140"/>
              <a:ext cx="1261"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r>
                <a:rPr lang="en-GB" altLang="zh-TW" sz="1000">
                  <a:latin typeface="標楷體" charset="-120"/>
                  <a:ea typeface="新細明體" charset="-120"/>
                  <a:cs typeface="Arial" charset="0"/>
                </a:rPr>
                <a:t> </a:t>
              </a:r>
              <a:r>
                <a:rPr lang="zh-TW" altLang="en-GB" sz="1400">
                  <a:latin typeface="標楷體" charset="-120"/>
                  <a:ea typeface="新細明體" charset="-120"/>
                  <a:cs typeface="Arial" charset="0"/>
                </a:rPr>
                <a:t>參加</a:t>
              </a:r>
              <a:endParaRPr lang="zh-TW" altLang="en-GB" sz="1400">
                <a:solidFill>
                  <a:schemeClr val="bg1"/>
                </a:solidFill>
                <a:ea typeface="新細明體" charset="-120"/>
                <a:cs typeface="Arial" charset="0"/>
              </a:endParaRPr>
            </a:p>
          </p:txBody>
        </p:sp>
        <p:sp>
          <p:nvSpPr>
            <p:cNvPr id="36888" name="Text Box 11"/>
            <p:cNvSpPr txBox="1">
              <a:spLocks noChangeArrowheads="1"/>
            </p:cNvSpPr>
            <p:nvPr/>
          </p:nvSpPr>
          <p:spPr bwMode="auto">
            <a:xfrm>
              <a:off x="6658" y="4640"/>
              <a:ext cx="371"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r>
                <a:rPr lang="zh-TW" altLang="zh-TW" sz="1400">
                  <a:latin typeface="標楷體" charset="-120"/>
                  <a:ea typeface="新細明體" charset="-120"/>
                  <a:cs typeface="Arial" charset="0"/>
                </a:rPr>
                <a:t>*</a:t>
              </a:r>
              <a:endParaRPr lang="zh-TW" altLang="zh-TW" sz="1400">
                <a:solidFill>
                  <a:schemeClr val="bg1"/>
                </a:solidFill>
                <a:ea typeface="新細明體" charset="-120"/>
                <a:cs typeface="Arial" charset="0"/>
              </a:endParaRPr>
            </a:p>
          </p:txBody>
        </p:sp>
        <p:sp>
          <p:nvSpPr>
            <p:cNvPr id="36889" name="Text Box 10"/>
            <p:cNvSpPr txBox="1">
              <a:spLocks noChangeArrowheads="1"/>
            </p:cNvSpPr>
            <p:nvPr/>
          </p:nvSpPr>
          <p:spPr bwMode="auto">
            <a:xfrm>
              <a:off x="8172" y="4633"/>
              <a:ext cx="370"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r>
                <a:rPr lang="zh-TW" altLang="zh-TW" sz="1400">
                  <a:latin typeface="標楷體" charset="-120"/>
                  <a:ea typeface="新細明體" charset="-120"/>
                  <a:cs typeface="Arial" charset="0"/>
                </a:rPr>
                <a:t>*</a:t>
              </a:r>
              <a:endParaRPr lang="zh-TW" altLang="zh-TW" sz="1400">
                <a:solidFill>
                  <a:schemeClr val="bg1"/>
                </a:solidFill>
                <a:ea typeface="新細明體" charset="-120"/>
                <a:cs typeface="Arial" charset="0"/>
              </a:endParaRPr>
            </a:p>
          </p:txBody>
        </p:sp>
        <p:sp>
          <p:nvSpPr>
            <p:cNvPr id="36890" name="Text Box 9"/>
            <p:cNvSpPr txBox="1">
              <a:spLocks noChangeArrowheads="1"/>
            </p:cNvSpPr>
            <p:nvPr/>
          </p:nvSpPr>
          <p:spPr bwMode="auto">
            <a:xfrm>
              <a:off x="2617" y="3912"/>
              <a:ext cx="370"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r>
                <a:rPr lang="zh-TW" altLang="zh-TW" sz="1400">
                  <a:latin typeface="標楷體" charset="-120"/>
                  <a:ea typeface="新細明體" charset="-120"/>
                  <a:cs typeface="Arial" charset="0"/>
                </a:rPr>
                <a:t>*</a:t>
              </a:r>
              <a:endParaRPr lang="zh-TW" altLang="zh-TW" sz="1400">
                <a:solidFill>
                  <a:schemeClr val="bg1"/>
                </a:solidFill>
                <a:ea typeface="新細明體" charset="-120"/>
                <a:cs typeface="Arial" charset="0"/>
              </a:endParaRPr>
            </a:p>
          </p:txBody>
        </p:sp>
        <p:sp>
          <p:nvSpPr>
            <p:cNvPr id="36891" name="Text Box 8"/>
            <p:cNvSpPr txBox="1">
              <a:spLocks noChangeArrowheads="1"/>
            </p:cNvSpPr>
            <p:nvPr/>
          </p:nvSpPr>
          <p:spPr bwMode="auto">
            <a:xfrm>
              <a:off x="2591" y="3228"/>
              <a:ext cx="42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r>
                <a:rPr lang="en-US" altLang="zh-TW" sz="1400">
                  <a:latin typeface="標楷體" charset="-120"/>
                  <a:ea typeface="新細明體" charset="-120"/>
                  <a:cs typeface="Arial" charset="0"/>
                </a:rPr>
                <a:t>1</a:t>
              </a:r>
              <a:endParaRPr lang="en-US" altLang="zh-TW" sz="1400">
                <a:solidFill>
                  <a:schemeClr val="bg1"/>
                </a:solidFill>
                <a:ea typeface="新細明體" charset="-120"/>
                <a:cs typeface="Arial" charset="0"/>
              </a:endParaRPr>
            </a:p>
          </p:txBody>
        </p:sp>
        <p:sp>
          <p:nvSpPr>
            <p:cNvPr id="36892" name="Text Box 7"/>
            <p:cNvSpPr txBox="1">
              <a:spLocks noChangeArrowheads="1"/>
            </p:cNvSpPr>
            <p:nvPr/>
          </p:nvSpPr>
          <p:spPr bwMode="auto">
            <a:xfrm>
              <a:off x="4798" y="2612"/>
              <a:ext cx="37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r>
                <a:rPr lang="en-US" altLang="zh-TW" sz="1400">
                  <a:latin typeface="標楷體" charset="-120"/>
                  <a:ea typeface="新細明體" charset="-120"/>
                  <a:cs typeface="Arial" charset="0"/>
                </a:rPr>
                <a:t>*</a:t>
              </a:r>
              <a:endParaRPr lang="en-US" altLang="zh-TW" sz="1400">
                <a:solidFill>
                  <a:schemeClr val="bg1"/>
                </a:solidFill>
                <a:ea typeface="新細明體" charset="-120"/>
                <a:cs typeface="Arial" charset="0"/>
              </a:endParaRPr>
            </a:p>
          </p:txBody>
        </p:sp>
        <p:sp>
          <p:nvSpPr>
            <p:cNvPr id="36893" name="Text Box 6"/>
            <p:cNvSpPr txBox="1">
              <a:spLocks noChangeArrowheads="1"/>
            </p:cNvSpPr>
            <p:nvPr/>
          </p:nvSpPr>
          <p:spPr bwMode="auto">
            <a:xfrm>
              <a:off x="3345" y="4380"/>
              <a:ext cx="715"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r>
                <a:rPr lang="en-US" altLang="zh-TW" sz="1400">
                  <a:latin typeface="標楷體" charset="-120"/>
                  <a:ea typeface="新細明體" charset="-120"/>
                  <a:cs typeface="Arial" charset="0"/>
                </a:rPr>
                <a:t>1</a:t>
              </a:r>
              <a:r>
                <a:rPr lang="en-GB" altLang="zh-TW" sz="1400">
                  <a:ea typeface="新細明體" charset="-120"/>
                  <a:cs typeface="Arial" charset="0"/>
                </a:rPr>
                <a:t>…</a:t>
              </a:r>
              <a:r>
                <a:rPr lang="en-US" altLang="zh-TW" sz="1400">
                  <a:latin typeface="標楷體" charset="-120"/>
                  <a:ea typeface="新細明體" charset="-120"/>
                  <a:cs typeface="Arial" charset="0"/>
                </a:rPr>
                <a:t>*</a:t>
              </a:r>
              <a:endParaRPr lang="en-US" altLang="zh-TW" sz="1400">
                <a:solidFill>
                  <a:schemeClr val="bg1"/>
                </a:solidFill>
                <a:ea typeface="新細明體" charset="-120"/>
                <a:cs typeface="Arial" charset="0"/>
              </a:endParaRPr>
            </a:p>
          </p:txBody>
        </p:sp>
        <p:sp>
          <p:nvSpPr>
            <p:cNvPr id="36894" name="Text Box 5"/>
            <p:cNvSpPr txBox="1">
              <a:spLocks noChangeArrowheads="1"/>
            </p:cNvSpPr>
            <p:nvPr/>
          </p:nvSpPr>
          <p:spPr bwMode="auto">
            <a:xfrm>
              <a:off x="5887" y="3198"/>
              <a:ext cx="422"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r>
                <a:rPr lang="en-US" altLang="zh-TW" sz="1400">
                  <a:latin typeface="標楷體" charset="-120"/>
                  <a:ea typeface="新細明體" charset="-120"/>
                  <a:cs typeface="Arial" charset="0"/>
                </a:rPr>
                <a:t>1</a:t>
              </a:r>
              <a:endParaRPr lang="en-US" altLang="zh-TW" sz="1400">
                <a:solidFill>
                  <a:schemeClr val="bg1"/>
                </a:solidFill>
                <a:ea typeface="新細明體" charset="-120"/>
                <a:cs typeface="Arial" charset="0"/>
              </a:endParaRPr>
            </a:p>
          </p:txBody>
        </p:sp>
        <p:sp>
          <p:nvSpPr>
            <p:cNvPr id="36895" name="Text Box 4"/>
            <p:cNvSpPr txBox="1">
              <a:spLocks noChangeArrowheads="1"/>
            </p:cNvSpPr>
            <p:nvPr/>
          </p:nvSpPr>
          <p:spPr bwMode="auto">
            <a:xfrm>
              <a:off x="5913" y="3821"/>
              <a:ext cx="371"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r>
                <a:rPr lang="en-US" altLang="zh-TW" sz="1400">
                  <a:latin typeface="標楷體" charset="-120"/>
                  <a:ea typeface="新細明體" charset="-120"/>
                  <a:cs typeface="Arial" charset="0"/>
                </a:rPr>
                <a:t>*</a:t>
              </a:r>
              <a:endParaRPr lang="en-US" altLang="zh-TW" sz="1400">
                <a:solidFill>
                  <a:schemeClr val="bg1"/>
                </a:solidFill>
                <a:ea typeface="新細明體" charset="-120"/>
                <a:cs typeface="Arial" charset="0"/>
              </a:endParaRPr>
            </a:p>
          </p:txBody>
        </p:sp>
        <p:sp>
          <p:nvSpPr>
            <p:cNvPr id="36896" name="Text Box 3"/>
            <p:cNvSpPr txBox="1">
              <a:spLocks noChangeArrowheads="1"/>
            </p:cNvSpPr>
            <p:nvPr/>
          </p:nvSpPr>
          <p:spPr bwMode="auto">
            <a:xfrm>
              <a:off x="4268" y="3198"/>
              <a:ext cx="561"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r>
                <a:rPr lang="zh-TW" altLang="zh-TW" sz="1400">
                  <a:latin typeface="標楷體" charset="-120"/>
                  <a:ea typeface="新細明體" charset="-120"/>
                </a:rPr>
                <a:t>屬</a:t>
              </a:r>
              <a:endParaRPr lang="zh-TW" altLang="en-GB" sz="1400">
                <a:solidFill>
                  <a:schemeClr val="bg1"/>
                </a:solidFill>
                <a:ea typeface="新細明體" charset="-120"/>
              </a:endParaRPr>
            </a:p>
            <a:p>
              <a:pPr>
                <a:lnSpc>
                  <a:spcPct val="100000"/>
                </a:lnSpc>
                <a:spcBef>
                  <a:spcPct val="0"/>
                </a:spcBef>
                <a:buClrTx/>
                <a:buSzTx/>
                <a:buFontTx/>
                <a:buNone/>
              </a:pPr>
              <a:r>
                <a:rPr lang="zh-TW" altLang="en-GB" sz="1400">
                  <a:latin typeface="標楷體" charset="-120"/>
                  <a:ea typeface="新細明體" charset="-120"/>
                </a:rPr>
                <a:t>於</a:t>
              </a:r>
              <a:endParaRPr lang="zh-TW" altLang="en-GB" sz="1400">
                <a:solidFill>
                  <a:schemeClr val="bg1"/>
                </a:solidFill>
                <a:ea typeface="新細明體" charset="-120"/>
              </a:endParaRPr>
            </a:p>
          </p:txBody>
        </p:sp>
        <p:sp>
          <p:nvSpPr>
            <p:cNvPr id="36897" name="Text Box 2"/>
            <p:cNvSpPr txBox="1">
              <a:spLocks noChangeArrowheads="1"/>
            </p:cNvSpPr>
            <p:nvPr/>
          </p:nvSpPr>
          <p:spPr bwMode="auto">
            <a:xfrm>
              <a:off x="2031" y="3463"/>
              <a:ext cx="560" cy="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r>
                <a:rPr lang="zh-TW" altLang="zh-TW" sz="1400">
                  <a:latin typeface="標楷體" charset="-120"/>
                  <a:ea typeface="新細明體" charset="-120"/>
                </a:rPr>
                <a:t>包</a:t>
              </a:r>
              <a:endParaRPr lang="zh-TW" altLang="en-GB" sz="1400">
                <a:solidFill>
                  <a:schemeClr val="bg1"/>
                </a:solidFill>
                <a:ea typeface="新細明體" charset="-120"/>
              </a:endParaRPr>
            </a:p>
            <a:p>
              <a:pPr>
                <a:lnSpc>
                  <a:spcPct val="100000"/>
                </a:lnSpc>
                <a:spcBef>
                  <a:spcPct val="0"/>
                </a:spcBef>
                <a:buClrTx/>
                <a:buSzTx/>
                <a:buFontTx/>
                <a:buNone/>
              </a:pPr>
              <a:r>
                <a:rPr lang="zh-TW" altLang="en-GB" sz="1400">
                  <a:latin typeface="標楷體" charset="-120"/>
                  <a:ea typeface="新細明體" charset="-120"/>
                </a:rPr>
                <a:t>含</a:t>
              </a:r>
              <a:endParaRPr lang="zh-TW" altLang="en-GB" sz="1400">
                <a:solidFill>
                  <a:schemeClr val="bg1"/>
                </a:solidFill>
                <a:ea typeface="新細明體" charset="-120"/>
              </a:endParaRPr>
            </a:p>
          </p:txBody>
        </p:sp>
      </p:grpSp>
      <p:sp>
        <p:nvSpPr>
          <p:cNvPr id="36870" name="Rectangle 50"/>
          <p:cNvSpPr>
            <a:spLocks noChangeArrowheads="1"/>
          </p:cNvSpPr>
          <p:nvPr/>
        </p:nvSpPr>
        <p:spPr bwMode="auto">
          <a:xfrm>
            <a:off x="180975"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endParaRPr lang="zh-TW" altLang="zh-TW">
              <a:solidFill>
                <a:schemeClr val="bg1"/>
              </a:solidFill>
              <a:ea typeface="新細明體" charset="-120"/>
            </a:endParaRPr>
          </a:p>
        </p:txBody>
      </p:sp>
    </p:spTree>
    <p:extLst>
      <p:ext uri="{BB962C8B-B14F-4D97-AF65-F5344CB8AC3E}">
        <p14:creationId xmlns:p14="http://schemas.microsoft.com/office/powerpoint/2010/main" val="193391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2"/>
          <p:cNvSpPr>
            <a:spLocks noGrp="1"/>
          </p:cNvSpPr>
          <p:nvPr>
            <p:ph type="title"/>
          </p:nvPr>
        </p:nvSpPr>
        <p:spPr/>
        <p:txBody>
          <a:bodyPr/>
          <a:lstStyle/>
          <a:p>
            <a:r>
              <a:rPr lang="zh-TW" altLang="en-US" sz="4000"/>
              <a:t>大綱</a:t>
            </a:r>
          </a:p>
        </p:txBody>
      </p:sp>
      <p:sp>
        <p:nvSpPr>
          <p:cNvPr id="8195" name="內容版面配置區 3"/>
          <p:cNvSpPr>
            <a:spLocks noGrp="1"/>
          </p:cNvSpPr>
          <p:nvPr>
            <p:ph idx="1"/>
          </p:nvPr>
        </p:nvSpPr>
        <p:spPr/>
        <p:txBody>
          <a:bodyPr/>
          <a:lstStyle/>
          <a:p>
            <a:r>
              <a:rPr lang="zh-TW" altLang="en-US"/>
              <a:t>需求的種類</a:t>
            </a:r>
            <a:endParaRPr lang="en-US" altLang="zh-TW"/>
          </a:p>
          <a:p>
            <a:r>
              <a:rPr lang="zh-TW" altLang="en-US"/>
              <a:t>需求工程</a:t>
            </a:r>
            <a:endParaRPr lang="en-US" altLang="zh-TW"/>
          </a:p>
          <a:p>
            <a:pPr lvl="1"/>
            <a:r>
              <a:rPr lang="zh-TW" altLang="en-US"/>
              <a:t>需求擷取</a:t>
            </a:r>
            <a:endParaRPr lang="en-US" altLang="zh-TW"/>
          </a:p>
          <a:p>
            <a:pPr lvl="1"/>
            <a:r>
              <a:rPr lang="zh-TW" altLang="en-US"/>
              <a:t>需求分析</a:t>
            </a:r>
            <a:endParaRPr lang="en-US" altLang="zh-TW"/>
          </a:p>
          <a:p>
            <a:pPr lvl="1"/>
            <a:r>
              <a:rPr lang="zh-TW" altLang="en-US"/>
              <a:t>需求規格化</a:t>
            </a:r>
            <a:endParaRPr lang="en-US" altLang="zh-TW"/>
          </a:p>
          <a:p>
            <a:pPr lvl="1"/>
            <a:r>
              <a:rPr lang="zh-TW" altLang="en-US"/>
              <a:t>需求確認</a:t>
            </a:r>
            <a:endParaRPr lang="en-US" altLang="zh-TW"/>
          </a:p>
          <a:p>
            <a:r>
              <a:rPr lang="zh-TW" altLang="en-US"/>
              <a:t>需求管理</a:t>
            </a:r>
            <a:endParaRPr lang="en-US" altLang="zh-TW"/>
          </a:p>
          <a:p>
            <a:r>
              <a:rPr lang="zh-TW" altLang="en-US"/>
              <a:t>本章總結</a:t>
            </a:r>
          </a:p>
        </p:txBody>
      </p:sp>
      <p:sp>
        <p:nvSpPr>
          <p:cNvPr id="8196"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F059C7BB-8759-A54B-A2A4-2A35537CF1F6}" type="slidenum">
              <a:rPr lang="zh-TW" altLang="en-US" sz="1600">
                <a:solidFill>
                  <a:schemeClr val="tx1"/>
                </a:solidFill>
                <a:ea typeface="新細明體" charset="-120"/>
              </a:rPr>
              <a:pPr>
                <a:spcBef>
                  <a:spcPct val="0"/>
                </a:spcBef>
                <a:buClr>
                  <a:srgbClr val="000000"/>
                </a:buClr>
                <a:buSzPct val="100000"/>
                <a:buFont typeface="Times New Roman" charset="0"/>
                <a:buNone/>
              </a:pPr>
              <a:t>2</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53225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p:cNvSpPr>
            <a:spLocks noGrp="1"/>
          </p:cNvSpPr>
          <p:nvPr>
            <p:ph type="title"/>
          </p:nvPr>
        </p:nvSpPr>
        <p:spPr/>
        <p:txBody>
          <a:bodyPr/>
          <a:lstStyle/>
          <a:p>
            <a:r>
              <a:rPr lang="zh-TW" altLang="en-US" sz="4000"/>
              <a:t>擴充實體關連分析圖</a:t>
            </a:r>
          </a:p>
        </p:txBody>
      </p:sp>
      <p:sp>
        <p:nvSpPr>
          <p:cNvPr id="38915" name="內容版面配置區 2"/>
          <p:cNvSpPr>
            <a:spLocks noGrp="1"/>
          </p:cNvSpPr>
          <p:nvPr>
            <p:ph idx="1"/>
          </p:nvPr>
        </p:nvSpPr>
        <p:spPr/>
        <p:txBody>
          <a:bodyPr>
            <a:normAutofit/>
          </a:bodyPr>
          <a:lstStyle/>
          <a:p>
            <a:r>
              <a:rPr lang="zh-TW" altLang="en-US" sz="2400"/>
              <a:t>擴充實體關連分析圖</a:t>
            </a:r>
            <a:r>
              <a:rPr lang="en-US" altLang="zh-TW" sz="2400" dirty="0"/>
              <a:t>(Extended Entity Relationship Diagram)</a:t>
            </a:r>
            <a:r>
              <a:rPr lang="zh-TW" altLang="en-US" sz="2400" dirty="0"/>
              <a:t>，其針對傳統的實體關連分析圖進行擴充，主要目的是要能夠透過實體關連分析將資料庫裡實體的邏輯內容定義出來。</a:t>
            </a:r>
            <a:endParaRPr lang="en-US" altLang="zh-TW" sz="2400" dirty="0"/>
          </a:p>
          <a:p>
            <a:r>
              <a:rPr lang="zh-TW" altLang="en-US" sz="2400" dirty="0"/>
              <a:t>擴充的地方主要分成兩個部分：</a:t>
            </a:r>
            <a:endParaRPr lang="en-US" altLang="zh-TW" sz="2400" dirty="0"/>
          </a:p>
          <a:p>
            <a:pPr lvl="1"/>
            <a:r>
              <a:rPr lang="zh-TW" altLang="en-US" sz="1600" dirty="0"/>
              <a:t>針對每個實體的屬性進行擴充</a:t>
            </a:r>
            <a:endParaRPr lang="en-US" altLang="zh-TW" sz="1600" dirty="0"/>
          </a:p>
          <a:p>
            <a:pPr lvl="2"/>
            <a:r>
              <a:rPr lang="zh-TW" altLang="en-US" sz="1200" dirty="0"/>
              <a:t>當定義屬性時，需要再針對屬性的主要鍵值</a:t>
            </a:r>
            <a:r>
              <a:rPr lang="en-US" altLang="zh-TW" sz="1200" dirty="0"/>
              <a:t>(Primary Key)</a:t>
            </a:r>
            <a:r>
              <a:rPr lang="zh-TW" altLang="en-US" sz="1200" dirty="0"/>
              <a:t>、外部索引鍵</a:t>
            </a:r>
            <a:r>
              <a:rPr lang="en-US" altLang="zh-TW" sz="1200" dirty="0"/>
              <a:t>(Foreign Key)</a:t>
            </a:r>
            <a:r>
              <a:rPr lang="zh-TW" altLang="en-US" sz="1200" dirty="0"/>
              <a:t>、屬性資料型態</a:t>
            </a:r>
            <a:r>
              <a:rPr lang="en-US" altLang="zh-TW" sz="1200" dirty="0"/>
              <a:t>(Type)</a:t>
            </a:r>
            <a:r>
              <a:rPr lang="zh-TW" altLang="en-US" sz="1200" dirty="0"/>
              <a:t>、寬度</a:t>
            </a:r>
            <a:r>
              <a:rPr lang="en-US" altLang="zh-TW" sz="1200" dirty="0"/>
              <a:t>(Width)</a:t>
            </a:r>
            <a:r>
              <a:rPr lang="zh-TW" altLang="en-US" sz="1200" dirty="0"/>
              <a:t>以及可否允許空值</a:t>
            </a:r>
            <a:r>
              <a:rPr lang="en-US" altLang="zh-TW" sz="1200" dirty="0"/>
              <a:t>(Null OK)</a:t>
            </a:r>
            <a:r>
              <a:rPr lang="zh-TW" altLang="en-US" sz="1200" dirty="0"/>
              <a:t>進行描述。</a:t>
            </a:r>
            <a:endParaRPr lang="en-US" altLang="zh-TW" sz="1200" dirty="0"/>
          </a:p>
          <a:p>
            <a:pPr lvl="2"/>
            <a:endParaRPr lang="en-US" altLang="zh-TW" sz="1800" dirty="0"/>
          </a:p>
        </p:txBody>
      </p:sp>
      <p:sp>
        <p:nvSpPr>
          <p:cNvPr id="38917"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7B7869CB-8561-654A-8581-748DAF1011B3}" type="slidenum">
              <a:rPr lang="zh-TW" altLang="en-US" sz="1600">
                <a:solidFill>
                  <a:schemeClr val="tx1"/>
                </a:solidFill>
                <a:ea typeface="新細明體" charset="-120"/>
              </a:rPr>
              <a:pPr>
                <a:spcBef>
                  <a:spcPct val="0"/>
                </a:spcBef>
                <a:buClr>
                  <a:srgbClr val="000000"/>
                </a:buClr>
                <a:buSzPct val="100000"/>
                <a:buFont typeface="Times New Roman" charset="0"/>
                <a:buNone/>
              </a:pPr>
              <a:t>20</a:t>
            </a:fld>
            <a:endParaRPr lang="zh-TW" altLang="en-US" sz="1600">
              <a:solidFill>
                <a:schemeClr val="tx1"/>
              </a:solidFill>
              <a:ea typeface="新細明體" charset="-120"/>
            </a:endParaRPr>
          </a:p>
        </p:txBody>
      </p:sp>
      <p:pic>
        <p:nvPicPr>
          <p:cNvPr id="38916" name="圖片 5" descr="EERD_Attribut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9137" y="4347298"/>
            <a:ext cx="4565725" cy="237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9080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1"/>
          <p:cNvSpPr>
            <a:spLocks noGrp="1"/>
          </p:cNvSpPr>
          <p:nvPr>
            <p:ph type="title"/>
          </p:nvPr>
        </p:nvSpPr>
        <p:spPr/>
        <p:txBody>
          <a:bodyPr/>
          <a:lstStyle/>
          <a:p>
            <a:r>
              <a:rPr lang="zh-TW" altLang="en-US" sz="4000"/>
              <a:t>擴充實體關連分析圖</a:t>
            </a:r>
          </a:p>
        </p:txBody>
      </p:sp>
      <p:sp>
        <p:nvSpPr>
          <p:cNvPr id="40963" name="內容版面配置區 2"/>
          <p:cNvSpPr>
            <a:spLocks noGrp="1"/>
          </p:cNvSpPr>
          <p:nvPr>
            <p:ph idx="1"/>
          </p:nvPr>
        </p:nvSpPr>
        <p:spPr/>
        <p:txBody>
          <a:bodyPr/>
          <a:lstStyle/>
          <a:p>
            <a:pPr lvl="1"/>
            <a:r>
              <a:rPr lang="zh-TW" altLang="en-US" sz="2000"/>
              <a:t>針對實體彼此間關係的意義進行擴充。</a:t>
            </a:r>
          </a:p>
          <a:p>
            <a:pPr lvl="2"/>
            <a:r>
              <a:rPr lang="zh-TW" altLang="en-US" sz="1600"/>
              <a:t>當描述實體與實體之間的關係時，新增加了選擇性關係</a:t>
            </a:r>
            <a:r>
              <a:rPr lang="en-US" altLang="zh-TW" sz="1600"/>
              <a:t>(Optionality)</a:t>
            </a:r>
            <a:r>
              <a:rPr lang="zh-TW" altLang="en-US" sz="1600"/>
              <a:t>、生存相依關係</a:t>
            </a:r>
            <a:r>
              <a:rPr lang="en-US" altLang="zh-TW" sz="1600"/>
              <a:t>(Existence Dependency)</a:t>
            </a:r>
            <a:r>
              <a:rPr lang="zh-TW" altLang="en-US" sz="1600"/>
              <a:t>以及抽象關係</a:t>
            </a:r>
            <a:r>
              <a:rPr lang="en-US" altLang="zh-TW" sz="1600"/>
              <a:t>(Abstraction)</a:t>
            </a:r>
            <a:r>
              <a:rPr lang="zh-TW" altLang="en-US" sz="1600"/>
              <a:t>此三種關係。</a:t>
            </a:r>
            <a:endParaRPr lang="en-US" altLang="zh-TW" sz="1600"/>
          </a:p>
          <a:p>
            <a:pPr lvl="2"/>
            <a:r>
              <a:rPr lang="zh-TW" altLang="en-US" sz="1600"/>
              <a:t>選擇性關係範例：下圖左表示學生可能可以不修課。而右圖的例子於是解讀成，學生必須擁有推薦人。</a:t>
            </a:r>
            <a:endParaRPr lang="en-US" altLang="zh-TW" sz="1600"/>
          </a:p>
          <a:p>
            <a:pPr lvl="2"/>
            <a:endParaRPr lang="en-US" altLang="zh-TW" sz="1600"/>
          </a:p>
          <a:p>
            <a:pPr lvl="2"/>
            <a:endParaRPr lang="en-US" altLang="zh-TW" sz="1600"/>
          </a:p>
          <a:p>
            <a:pPr lvl="2"/>
            <a:endParaRPr lang="en-US" altLang="zh-TW" sz="1600"/>
          </a:p>
          <a:p>
            <a:pPr lvl="2"/>
            <a:endParaRPr lang="en-US" altLang="zh-TW" sz="1600"/>
          </a:p>
          <a:p>
            <a:pPr lvl="2"/>
            <a:endParaRPr lang="en-US" altLang="zh-TW" sz="1600"/>
          </a:p>
          <a:p>
            <a:pPr lvl="2"/>
            <a:endParaRPr lang="en-US" altLang="zh-TW" sz="1600"/>
          </a:p>
          <a:p>
            <a:pPr lvl="2"/>
            <a:endParaRPr lang="en-US" altLang="zh-TW" sz="1600"/>
          </a:p>
          <a:p>
            <a:pPr lvl="2"/>
            <a:endParaRPr lang="en-US" altLang="zh-TW" sz="1600"/>
          </a:p>
          <a:p>
            <a:pPr lvl="2"/>
            <a:r>
              <a:rPr lang="zh-TW" altLang="en-US" sz="1600"/>
              <a:t>生存相依關係範例：下圖表示課程實例會擁有許多開課班級，而每個開課班級的實例之存在是必須依賴於此課程實例的存在與否。</a:t>
            </a:r>
          </a:p>
        </p:txBody>
      </p:sp>
      <p:sp>
        <p:nvSpPr>
          <p:cNvPr id="40966"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79D3A0C9-7DFA-EE43-93B6-21EB0B624CA3}" type="slidenum">
              <a:rPr lang="zh-TW" altLang="en-US" sz="1600">
                <a:solidFill>
                  <a:schemeClr val="tx1"/>
                </a:solidFill>
                <a:ea typeface="新細明體" charset="-120"/>
              </a:rPr>
              <a:pPr>
                <a:spcBef>
                  <a:spcPct val="0"/>
                </a:spcBef>
                <a:buClr>
                  <a:srgbClr val="000000"/>
                </a:buClr>
                <a:buSzPct val="100000"/>
                <a:buFont typeface="Times New Roman" charset="0"/>
                <a:buNone/>
              </a:pPr>
              <a:t>21</a:t>
            </a:fld>
            <a:endParaRPr lang="zh-TW" altLang="en-US" sz="1600">
              <a:solidFill>
                <a:schemeClr val="tx1"/>
              </a:solidFill>
              <a:ea typeface="新細明體" charset="-120"/>
            </a:endParaRPr>
          </a:p>
        </p:txBody>
      </p:sp>
      <p:pic>
        <p:nvPicPr>
          <p:cNvPr id="40964" name="圖片 6" descr="EERD_Optionalit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1713" y="3212976"/>
            <a:ext cx="39433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圖片 8" descr="EERD_Existenc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6012" y="5923756"/>
            <a:ext cx="43719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4472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1"/>
          <p:cNvSpPr>
            <a:spLocks noGrp="1"/>
          </p:cNvSpPr>
          <p:nvPr>
            <p:ph type="title"/>
          </p:nvPr>
        </p:nvSpPr>
        <p:spPr/>
        <p:txBody>
          <a:bodyPr/>
          <a:lstStyle/>
          <a:p>
            <a:r>
              <a:rPr lang="zh-TW" altLang="en-US" sz="4000"/>
              <a:t>擴充實體關連分析圖</a:t>
            </a:r>
          </a:p>
        </p:txBody>
      </p:sp>
      <p:sp>
        <p:nvSpPr>
          <p:cNvPr id="43011" name="內容版面配置區 2"/>
          <p:cNvSpPr>
            <a:spLocks noGrp="1"/>
          </p:cNvSpPr>
          <p:nvPr>
            <p:ph idx="1"/>
          </p:nvPr>
        </p:nvSpPr>
        <p:spPr/>
        <p:txBody>
          <a:bodyPr/>
          <a:lstStyle/>
          <a:p>
            <a:pPr lvl="2"/>
            <a:r>
              <a:rPr lang="zh-TW" altLang="en-US" sz="1600" dirty="0"/>
              <a:t>抽象關係之重疊關係範例：下圖解讀成一位學生可以是運動員，也可以同時是樂手的身分。</a:t>
            </a:r>
            <a:endParaRPr lang="en-US" altLang="zh-TW" sz="1600" dirty="0"/>
          </a:p>
          <a:p>
            <a:pPr lvl="2"/>
            <a:endParaRPr lang="en-US" altLang="zh-TW" dirty="0"/>
          </a:p>
          <a:p>
            <a:pPr lvl="2"/>
            <a:endParaRPr lang="en-US" altLang="zh-TW" dirty="0"/>
          </a:p>
          <a:p>
            <a:pPr lvl="2"/>
            <a:endParaRPr lang="en-US" altLang="zh-TW" dirty="0"/>
          </a:p>
          <a:p>
            <a:pPr lvl="2"/>
            <a:endParaRPr lang="en-US" altLang="zh-TW" dirty="0"/>
          </a:p>
          <a:p>
            <a:pPr lvl="2">
              <a:buFont typeface="Wingdings" charset="2"/>
              <a:buNone/>
            </a:pPr>
            <a:endParaRPr lang="en-US" altLang="zh-TW" dirty="0"/>
          </a:p>
          <a:p>
            <a:pPr lvl="2"/>
            <a:r>
              <a:rPr lang="zh-TW" altLang="en-US" sz="1600" dirty="0"/>
              <a:t>抽象關係之互斥關係範例：下圖解讀成一位學生，其不是大學部學生就是研究所學生。</a:t>
            </a:r>
          </a:p>
        </p:txBody>
      </p:sp>
      <p:sp>
        <p:nvSpPr>
          <p:cNvPr id="43014"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8033E7A6-CB15-1D49-A5C0-A93909A65208}" type="slidenum">
              <a:rPr lang="zh-TW" altLang="en-US" sz="1600">
                <a:solidFill>
                  <a:schemeClr val="tx1"/>
                </a:solidFill>
                <a:ea typeface="新細明體" charset="-120"/>
              </a:rPr>
              <a:pPr>
                <a:spcBef>
                  <a:spcPct val="0"/>
                </a:spcBef>
                <a:buClr>
                  <a:srgbClr val="000000"/>
                </a:buClr>
                <a:buSzPct val="100000"/>
                <a:buFont typeface="Times New Roman" charset="0"/>
                <a:buNone/>
              </a:pPr>
              <a:t>22</a:t>
            </a:fld>
            <a:endParaRPr lang="zh-TW" altLang="en-US" sz="1600">
              <a:solidFill>
                <a:schemeClr val="tx1"/>
              </a:solidFill>
              <a:ea typeface="新細明體" charset="-120"/>
            </a:endParaRPr>
          </a:p>
        </p:txBody>
      </p:sp>
      <p:pic>
        <p:nvPicPr>
          <p:cNvPr id="43012" name="圖片 10" descr="EERD_PartO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2116429"/>
            <a:ext cx="404495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圖片 12" descr="EERD_MulE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1840" y="4717566"/>
            <a:ext cx="3935412"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8847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標題 1"/>
          <p:cNvSpPr>
            <a:spLocks noGrp="1"/>
          </p:cNvSpPr>
          <p:nvPr>
            <p:ph type="title"/>
          </p:nvPr>
        </p:nvSpPr>
        <p:spPr/>
        <p:txBody>
          <a:bodyPr/>
          <a:lstStyle/>
          <a:p>
            <a:r>
              <a:rPr lang="zh-TW" altLang="en-US" sz="4000"/>
              <a:t>擴充實體關連分析圖</a:t>
            </a:r>
          </a:p>
        </p:txBody>
      </p:sp>
      <p:sp>
        <p:nvSpPr>
          <p:cNvPr id="45059" name="內容版面配置區 2"/>
          <p:cNvSpPr>
            <a:spLocks noGrp="1"/>
          </p:cNvSpPr>
          <p:nvPr>
            <p:ph idx="1"/>
          </p:nvPr>
        </p:nvSpPr>
        <p:spPr/>
        <p:txBody>
          <a:bodyPr/>
          <a:lstStyle/>
          <a:p>
            <a:pPr lvl="2"/>
            <a:r>
              <a:rPr lang="zh-TW" altLang="en-US" sz="1600"/>
              <a:t>以相交實體來針對多對多的關係加以精煉</a:t>
            </a:r>
            <a:endParaRPr lang="en-US" altLang="zh-TW" sz="1600"/>
          </a:p>
          <a:p>
            <a:pPr lvl="3"/>
            <a:r>
              <a:rPr lang="zh-TW" altLang="en-US" sz="1600"/>
              <a:t>多對多實體關係存在著無法表達特定實體實例之間的對應關係之問題。</a:t>
            </a:r>
            <a:endParaRPr lang="en-US" altLang="zh-TW" sz="1600"/>
          </a:p>
          <a:p>
            <a:pPr lvl="3"/>
            <a:endParaRPr lang="en-US" altLang="zh-TW" sz="1600"/>
          </a:p>
          <a:p>
            <a:pPr lvl="3"/>
            <a:endParaRPr lang="en-US" altLang="zh-TW" sz="1600"/>
          </a:p>
          <a:p>
            <a:pPr lvl="3">
              <a:buFont typeface="Wingdings" charset="2"/>
              <a:buNone/>
            </a:pPr>
            <a:endParaRPr lang="en-US" altLang="zh-TW" sz="1600"/>
          </a:p>
          <a:p>
            <a:pPr lvl="3">
              <a:buFont typeface="Wingdings" charset="2"/>
              <a:buNone/>
            </a:pPr>
            <a:endParaRPr lang="en-US" altLang="zh-TW" sz="1600"/>
          </a:p>
          <a:p>
            <a:pPr lvl="3"/>
            <a:r>
              <a:rPr lang="zh-TW" altLang="en-US" sz="1600">
                <a:solidFill>
                  <a:schemeClr val="tx1"/>
                </a:solidFill>
              </a:rPr>
              <a:t>系統分析人員可以利用相交實體</a:t>
            </a:r>
            <a:r>
              <a:rPr lang="en-US" altLang="zh-TW" sz="1600">
                <a:solidFill>
                  <a:schemeClr val="tx1"/>
                </a:solidFill>
              </a:rPr>
              <a:t>(Intersection Entity)</a:t>
            </a:r>
            <a:r>
              <a:rPr lang="zh-TW" altLang="en-US" sz="1600">
                <a:solidFill>
                  <a:schemeClr val="tx1"/>
                </a:solidFill>
              </a:rPr>
              <a:t>來負責記錄在多對多的實體關係下，特定實體實例之間的對應關係。</a:t>
            </a:r>
            <a:endParaRPr lang="en-US" altLang="zh-TW" sz="1600">
              <a:solidFill>
                <a:schemeClr val="tx1"/>
              </a:solidFill>
            </a:endParaRPr>
          </a:p>
          <a:p>
            <a:pPr lvl="3"/>
            <a:endParaRPr lang="zh-TW" altLang="en-US" sz="1600"/>
          </a:p>
        </p:txBody>
      </p:sp>
      <p:sp>
        <p:nvSpPr>
          <p:cNvPr id="4506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AA3C085B-B50F-ED43-A7F7-BE0E06DC35AF}" type="slidenum">
              <a:rPr lang="zh-TW" altLang="en-US" sz="1600">
                <a:solidFill>
                  <a:schemeClr val="tx1"/>
                </a:solidFill>
                <a:ea typeface="新細明體" charset="-120"/>
              </a:rPr>
              <a:pPr>
                <a:spcBef>
                  <a:spcPct val="0"/>
                </a:spcBef>
                <a:buClr>
                  <a:srgbClr val="000000"/>
                </a:buClr>
                <a:buSzPct val="100000"/>
                <a:buFont typeface="Times New Roman" charset="0"/>
                <a:buNone/>
              </a:pPr>
              <a:t>23</a:t>
            </a:fld>
            <a:endParaRPr lang="zh-TW" altLang="en-US" sz="1600">
              <a:solidFill>
                <a:schemeClr val="tx1"/>
              </a:solidFill>
              <a:ea typeface="新細明體" charset="-120"/>
            </a:endParaRPr>
          </a:p>
        </p:txBody>
      </p:sp>
      <p:pic>
        <p:nvPicPr>
          <p:cNvPr id="45060" name="圖片 13" descr="EERD_ManyToMan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6212" y="2276872"/>
            <a:ext cx="3711575"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圖片 0" descr="figure2-9.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5685" y="3995712"/>
            <a:ext cx="3379602" cy="27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194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p:cNvSpPr>
            <a:spLocks noGrp="1"/>
          </p:cNvSpPr>
          <p:nvPr>
            <p:ph type="title"/>
          </p:nvPr>
        </p:nvSpPr>
        <p:spPr/>
        <p:txBody>
          <a:bodyPr/>
          <a:lstStyle/>
          <a:p>
            <a:r>
              <a:rPr lang="zh-TW" altLang="en-US" sz="4000"/>
              <a:t>狀態行為分析</a:t>
            </a:r>
          </a:p>
        </p:txBody>
      </p:sp>
      <p:sp>
        <p:nvSpPr>
          <p:cNvPr id="47107" name="內容版面配置區 2"/>
          <p:cNvSpPr>
            <a:spLocks noGrp="1"/>
          </p:cNvSpPr>
          <p:nvPr>
            <p:ph idx="1"/>
          </p:nvPr>
        </p:nvSpPr>
        <p:spPr/>
        <p:txBody>
          <a:bodyPr>
            <a:normAutofit/>
          </a:bodyPr>
          <a:lstStyle/>
          <a:p>
            <a:r>
              <a:rPr lang="zh-TW" altLang="en-US" sz="2400" dirty="0"/>
              <a:t>狀態行為分析是以</a:t>
            </a:r>
            <a:r>
              <a:rPr lang="zh-TW" altLang="en-US" sz="2400" b="1" dirty="0"/>
              <a:t>系統行為面</a:t>
            </a:r>
            <a:r>
              <a:rPr lang="en-US" altLang="zh-TW" sz="2400" dirty="0"/>
              <a:t>(System Behavior)</a:t>
            </a:r>
            <a:r>
              <a:rPr lang="zh-TW" altLang="en-US" sz="2400" dirty="0"/>
              <a:t>之角度切入，藉由描述系統運作時其所處之狀態如何因應外界</a:t>
            </a:r>
            <a:r>
              <a:rPr lang="zh-TW" altLang="en-US" sz="2400" b="1" dirty="0"/>
              <a:t>事件</a:t>
            </a:r>
            <a:r>
              <a:rPr lang="zh-TW" altLang="en-US" sz="2400" dirty="0"/>
              <a:t>發生而導致系統狀態之轉變，進而產生相關之反應動作，以此來剖析系統之運作行為，此分析方法將產出系統之狀態轉換圖</a:t>
            </a:r>
            <a:r>
              <a:rPr lang="en-US" altLang="zh-TW" sz="2400" dirty="0"/>
              <a:t>(State Transition Diagram)</a:t>
            </a:r>
            <a:r>
              <a:rPr lang="zh-TW" altLang="en-US" sz="2400" dirty="0"/>
              <a:t>。</a:t>
            </a:r>
            <a:endParaRPr lang="en-US" altLang="zh-TW" sz="2400" dirty="0"/>
          </a:p>
          <a:p>
            <a:pPr lvl="1"/>
            <a:r>
              <a:rPr lang="zh-TW" altLang="en-US" sz="1600" dirty="0"/>
              <a:t>例如，系統的行為可以用「受到某事件的刺激後，進而做出某反應」來表達，而其中的「反應」又可以狀態轉換以及轉換狀態後會執行何種反應動作來表達。</a:t>
            </a:r>
            <a:endParaRPr lang="en-US" altLang="zh-TW" sz="1600" dirty="0"/>
          </a:p>
          <a:p>
            <a:pPr lvl="2"/>
            <a:r>
              <a:rPr lang="zh-TW" altLang="en-US" sz="1800" dirty="0"/>
              <a:t>例圖為線上考試系統簡易狀態轉換圖</a:t>
            </a:r>
          </a:p>
        </p:txBody>
      </p:sp>
      <p:sp>
        <p:nvSpPr>
          <p:cNvPr id="47118"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D2C64BE7-A095-4B46-AF12-AD0C2C26410C}" type="slidenum">
              <a:rPr lang="zh-TW" altLang="en-US" sz="1600">
                <a:solidFill>
                  <a:schemeClr val="tx1"/>
                </a:solidFill>
                <a:ea typeface="新細明體" charset="-120"/>
              </a:rPr>
              <a:pPr>
                <a:spcBef>
                  <a:spcPct val="0"/>
                </a:spcBef>
                <a:buClr>
                  <a:srgbClr val="000000"/>
                </a:buClr>
                <a:buSzPct val="100000"/>
                <a:buFont typeface="Times New Roman" charset="0"/>
                <a:buNone/>
              </a:pPr>
              <a:t>24</a:t>
            </a:fld>
            <a:endParaRPr lang="zh-TW" altLang="en-US" sz="1600">
              <a:solidFill>
                <a:schemeClr val="tx1"/>
              </a:solidFill>
              <a:ea typeface="新細明體" charset="-120"/>
            </a:endParaRPr>
          </a:p>
        </p:txBody>
      </p:sp>
      <p:sp>
        <p:nvSpPr>
          <p:cNvPr id="4" name="橢圓 3"/>
          <p:cNvSpPr>
            <a:spLocks noChangeArrowheads="1"/>
          </p:cNvSpPr>
          <p:nvPr/>
        </p:nvSpPr>
        <p:spPr bwMode="auto">
          <a:xfrm>
            <a:off x="1000125" y="5143500"/>
            <a:ext cx="214313" cy="214313"/>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40000" dist="20000" dir="5400000" rotWithShape="0">
              <a:srgbClr val="000000">
                <a:alpha val="37999"/>
              </a:srgbClr>
            </a:outerShdw>
          </a:effectLst>
        </p:spPr>
        <p:txBody>
          <a:bodyPr/>
          <a:lstStyle/>
          <a:p>
            <a:pPr eaLnBrk="1" hangingPunct="1">
              <a:lnSpc>
                <a:spcPct val="89000"/>
              </a:lnSpc>
              <a:buClr>
                <a:srgbClr val="000000"/>
              </a:buClr>
              <a:buSzPct val="100000"/>
              <a:buFont typeface="Times New Roman" panose="02020603050405020304" pitchFamily="18" charset="0"/>
              <a:buNone/>
              <a:defRPr/>
            </a:pPr>
            <a:endParaRPr lang="zh-TW" altLang="en-US">
              <a:latin typeface="+mn-lt"/>
              <a:ea typeface="新細明體" pitchFamily="18" charset="-120"/>
            </a:endParaRPr>
          </a:p>
        </p:txBody>
      </p:sp>
      <p:sp>
        <p:nvSpPr>
          <p:cNvPr id="5" name="圓角矩形 4"/>
          <p:cNvSpPr>
            <a:spLocks noChangeArrowheads="1"/>
          </p:cNvSpPr>
          <p:nvPr/>
        </p:nvSpPr>
        <p:spPr bwMode="auto">
          <a:xfrm>
            <a:off x="2357438" y="4857750"/>
            <a:ext cx="1500187" cy="857250"/>
          </a:xfrm>
          <a:prstGeom prst="roundRect">
            <a:avLst>
              <a:gd name="adj" fmla="val 16667"/>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40000" dist="20000" dir="5400000" rotWithShape="0">
              <a:srgbClr val="000000">
                <a:alpha val="37999"/>
              </a:srgbClr>
            </a:outerShdw>
          </a:effectLst>
        </p:spPr>
        <p:txBody>
          <a:bodyPr anchor="ctr"/>
          <a:lstStyle/>
          <a:p>
            <a:pPr algn="ctr" eaLnBrk="1" hangingPunct="1">
              <a:lnSpc>
                <a:spcPct val="89000"/>
              </a:lnSpc>
              <a:buClr>
                <a:srgbClr val="000000"/>
              </a:buClr>
              <a:buSzPct val="100000"/>
              <a:buFont typeface="Times New Roman" panose="02020603050405020304" pitchFamily="18" charset="0"/>
              <a:buNone/>
              <a:defRPr/>
            </a:pPr>
            <a:r>
              <a:rPr lang="zh-TW" altLang="en-US" sz="2000" dirty="0">
                <a:solidFill>
                  <a:schemeClr val="tx1"/>
                </a:solidFill>
                <a:latin typeface="標楷體" pitchFamily="65" charset="-120"/>
                <a:ea typeface="+mn-ea"/>
              </a:rPr>
              <a:t>預備考試</a:t>
            </a:r>
          </a:p>
        </p:txBody>
      </p:sp>
      <p:sp>
        <p:nvSpPr>
          <p:cNvPr id="6" name="圓角矩形 5"/>
          <p:cNvSpPr>
            <a:spLocks noChangeArrowheads="1"/>
          </p:cNvSpPr>
          <p:nvPr/>
        </p:nvSpPr>
        <p:spPr bwMode="auto">
          <a:xfrm>
            <a:off x="5072063" y="4857750"/>
            <a:ext cx="1500187" cy="857250"/>
          </a:xfrm>
          <a:prstGeom prst="roundRect">
            <a:avLst>
              <a:gd name="adj" fmla="val 16667"/>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40000" dist="20000" dir="5400000" rotWithShape="0">
              <a:srgbClr val="000000">
                <a:alpha val="37999"/>
              </a:srgbClr>
            </a:outerShdw>
          </a:effectLst>
        </p:spPr>
        <p:txBody>
          <a:bodyPr anchor="ctr"/>
          <a:lstStyle/>
          <a:p>
            <a:pPr algn="ctr" eaLnBrk="1" hangingPunct="1">
              <a:lnSpc>
                <a:spcPct val="89000"/>
              </a:lnSpc>
              <a:buClr>
                <a:srgbClr val="000000"/>
              </a:buClr>
              <a:buSzPct val="100000"/>
              <a:buFont typeface="Times New Roman" panose="02020603050405020304" pitchFamily="18" charset="0"/>
              <a:buNone/>
              <a:defRPr/>
            </a:pPr>
            <a:r>
              <a:rPr lang="zh-TW" altLang="en-US" sz="2000" dirty="0">
                <a:solidFill>
                  <a:schemeClr val="tx1"/>
                </a:solidFill>
                <a:latin typeface="標楷體" pitchFamily="65" charset="-120"/>
                <a:ea typeface="+mn-ea"/>
              </a:rPr>
              <a:t>考試中</a:t>
            </a:r>
          </a:p>
        </p:txBody>
      </p:sp>
      <p:grpSp>
        <p:nvGrpSpPr>
          <p:cNvPr id="47111" name="群組 20"/>
          <p:cNvGrpSpPr>
            <a:grpSpLocks/>
          </p:cNvGrpSpPr>
          <p:nvPr/>
        </p:nvGrpSpPr>
        <p:grpSpPr bwMode="auto">
          <a:xfrm>
            <a:off x="7572375" y="5072063"/>
            <a:ext cx="357188" cy="357187"/>
            <a:chOff x="7572396" y="5072074"/>
            <a:chExt cx="357190" cy="357190"/>
          </a:xfrm>
        </p:grpSpPr>
        <p:sp>
          <p:nvSpPr>
            <p:cNvPr id="8" name="橢圓 7"/>
            <p:cNvSpPr>
              <a:spLocks noChangeArrowheads="1"/>
            </p:cNvSpPr>
            <p:nvPr/>
          </p:nvSpPr>
          <p:spPr bwMode="auto">
            <a:xfrm>
              <a:off x="7572396" y="5072074"/>
              <a:ext cx="357190" cy="35719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40000" dist="20000" dir="5400000" rotWithShape="0">
                <a:srgbClr val="000000">
                  <a:alpha val="37999"/>
                </a:srgbClr>
              </a:outerShdw>
            </a:effectLst>
          </p:spPr>
          <p:txBody>
            <a:bodyPr/>
            <a:lstStyle/>
            <a:p>
              <a:pPr eaLnBrk="1" hangingPunct="1">
                <a:lnSpc>
                  <a:spcPct val="89000"/>
                </a:lnSpc>
                <a:buClr>
                  <a:srgbClr val="000000"/>
                </a:buClr>
                <a:buSzPct val="100000"/>
                <a:buFont typeface="Times New Roman" panose="02020603050405020304" pitchFamily="18" charset="0"/>
                <a:buNone/>
                <a:defRPr/>
              </a:pPr>
              <a:endParaRPr lang="zh-TW" altLang="en-US">
                <a:latin typeface="+mn-lt"/>
                <a:ea typeface="新細明體" pitchFamily="18" charset="-120"/>
              </a:endParaRPr>
            </a:p>
          </p:txBody>
        </p:sp>
        <p:sp>
          <p:nvSpPr>
            <p:cNvPr id="7" name="橢圓 6"/>
            <p:cNvSpPr>
              <a:spLocks noChangeArrowheads="1"/>
            </p:cNvSpPr>
            <p:nvPr/>
          </p:nvSpPr>
          <p:spPr bwMode="auto">
            <a:xfrm>
              <a:off x="7643834" y="5143512"/>
              <a:ext cx="198438" cy="198440"/>
            </a:xfrm>
            <a:prstGeom prst="ellipse">
              <a:avLst/>
            </a:prstGeom>
            <a:solidFill>
              <a:schemeClr val="tx1"/>
            </a:solidFill>
            <a:ln w="9525">
              <a:solidFill>
                <a:srgbClr val="2E2ECB"/>
              </a:solidFill>
              <a:round/>
              <a:headEnd/>
              <a:tailEnd/>
            </a:ln>
            <a:effectLst>
              <a:outerShdw blurRad="40000" dist="20000" dir="5400000" rotWithShape="0">
                <a:srgbClr val="000000">
                  <a:alpha val="37999"/>
                </a:srgbClr>
              </a:outerShdw>
            </a:effectLst>
          </p:spPr>
          <p:txBody>
            <a:bodyPr/>
            <a:lstStyle/>
            <a:p>
              <a:pPr eaLnBrk="1" hangingPunct="1">
                <a:lnSpc>
                  <a:spcPct val="89000"/>
                </a:lnSpc>
                <a:buClr>
                  <a:srgbClr val="000000"/>
                </a:buClr>
                <a:buSzPct val="100000"/>
                <a:buFont typeface="Times New Roman" panose="02020603050405020304" pitchFamily="18" charset="0"/>
                <a:buNone/>
                <a:defRPr/>
              </a:pPr>
              <a:endParaRPr lang="zh-TW" altLang="en-US">
                <a:latin typeface="+mn-lt"/>
                <a:ea typeface="新細明體" pitchFamily="18" charset="-120"/>
              </a:endParaRPr>
            </a:p>
          </p:txBody>
        </p:sp>
      </p:grpSp>
      <p:cxnSp>
        <p:nvCxnSpPr>
          <p:cNvPr id="47112" name="直線單箭頭接點 9"/>
          <p:cNvCxnSpPr>
            <a:cxnSpLocks noChangeShapeType="1"/>
            <a:stCxn id="4" idx="6"/>
            <a:endCxn id="5" idx="1"/>
          </p:cNvCxnSpPr>
          <p:nvPr/>
        </p:nvCxnSpPr>
        <p:spPr bwMode="auto">
          <a:xfrm>
            <a:off x="1214438" y="5251450"/>
            <a:ext cx="1143000" cy="349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13" name="直線單箭頭接點 11"/>
          <p:cNvCxnSpPr>
            <a:cxnSpLocks noChangeShapeType="1"/>
            <a:stCxn id="5" idx="3"/>
            <a:endCxn id="6" idx="1"/>
          </p:cNvCxnSpPr>
          <p:nvPr/>
        </p:nvCxnSpPr>
        <p:spPr bwMode="auto">
          <a:xfrm>
            <a:off x="3857625" y="5286375"/>
            <a:ext cx="1214438"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14" name="文字方塊 14"/>
          <p:cNvSpPr txBox="1">
            <a:spLocks noChangeArrowheads="1"/>
          </p:cNvSpPr>
          <p:nvPr/>
        </p:nvSpPr>
        <p:spPr bwMode="auto">
          <a:xfrm>
            <a:off x="1285875" y="4714875"/>
            <a:ext cx="1071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eaLnBrk="1" hangingPunct="1">
              <a:spcBef>
                <a:spcPct val="0"/>
              </a:spcBef>
              <a:buClr>
                <a:srgbClr val="000000"/>
              </a:buClr>
              <a:buSzPct val="100000"/>
              <a:buFont typeface="Times New Roman" charset="0"/>
              <a:buNone/>
            </a:pPr>
            <a:r>
              <a:rPr lang="zh-TW" altLang="en-US" sz="1600">
                <a:solidFill>
                  <a:schemeClr val="tx1"/>
                </a:solidFill>
                <a:latin typeface="標楷體" charset="-120"/>
              </a:rPr>
              <a:t>老師確認考試</a:t>
            </a:r>
          </a:p>
        </p:txBody>
      </p:sp>
      <p:sp>
        <p:nvSpPr>
          <p:cNvPr id="47115" name="文字方塊 15"/>
          <p:cNvSpPr txBox="1">
            <a:spLocks noChangeArrowheads="1"/>
          </p:cNvSpPr>
          <p:nvPr/>
        </p:nvSpPr>
        <p:spPr bwMode="auto">
          <a:xfrm>
            <a:off x="3857625" y="4903788"/>
            <a:ext cx="15716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eaLnBrk="1" hangingPunct="1">
              <a:spcBef>
                <a:spcPct val="0"/>
              </a:spcBef>
              <a:buClr>
                <a:srgbClr val="000000"/>
              </a:buClr>
              <a:buSzPct val="100000"/>
              <a:buFont typeface="Times New Roman" charset="0"/>
              <a:buNone/>
            </a:pPr>
            <a:r>
              <a:rPr lang="zh-TW" altLang="en-US" sz="1600">
                <a:solidFill>
                  <a:schemeClr val="tx1"/>
                </a:solidFill>
                <a:latin typeface="標楷體" charset="-120"/>
              </a:rPr>
              <a:t>考試時間到</a:t>
            </a:r>
          </a:p>
        </p:txBody>
      </p:sp>
      <p:cxnSp>
        <p:nvCxnSpPr>
          <p:cNvPr id="47116" name="直線單箭頭接點 16"/>
          <p:cNvCxnSpPr>
            <a:cxnSpLocks noChangeShapeType="1"/>
            <a:stCxn id="6" idx="3"/>
            <a:endCxn id="8" idx="2"/>
          </p:cNvCxnSpPr>
          <p:nvPr/>
        </p:nvCxnSpPr>
        <p:spPr bwMode="auto">
          <a:xfrm flipV="1">
            <a:off x="6572250" y="5251450"/>
            <a:ext cx="1000125" cy="349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17" name="文字方塊 19"/>
          <p:cNvSpPr txBox="1">
            <a:spLocks noChangeArrowheads="1"/>
          </p:cNvSpPr>
          <p:nvPr/>
        </p:nvSpPr>
        <p:spPr bwMode="auto">
          <a:xfrm>
            <a:off x="6643688" y="4714875"/>
            <a:ext cx="12858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eaLnBrk="1" hangingPunct="1">
              <a:spcBef>
                <a:spcPct val="0"/>
              </a:spcBef>
              <a:buClr>
                <a:srgbClr val="000000"/>
              </a:buClr>
              <a:buSzPct val="100000"/>
              <a:buFont typeface="Times New Roman" charset="0"/>
              <a:buNone/>
            </a:pPr>
            <a:r>
              <a:rPr lang="zh-TW" altLang="en-US" sz="1600">
                <a:solidFill>
                  <a:schemeClr val="tx1"/>
                </a:solidFill>
                <a:latin typeface="標楷體" charset="-120"/>
              </a:rPr>
              <a:t>考試結束</a:t>
            </a:r>
            <a:endParaRPr lang="en-US" altLang="zh-TW" sz="1600">
              <a:solidFill>
                <a:schemeClr val="tx1"/>
              </a:solidFill>
              <a:latin typeface="標楷體" charset="-120"/>
            </a:endParaRPr>
          </a:p>
          <a:p>
            <a:pPr eaLnBrk="1" hangingPunct="1">
              <a:spcBef>
                <a:spcPct val="0"/>
              </a:spcBef>
              <a:buClr>
                <a:srgbClr val="000000"/>
              </a:buClr>
              <a:buSzPct val="100000"/>
              <a:buFont typeface="Times New Roman" charset="0"/>
              <a:buNone/>
            </a:pPr>
            <a:r>
              <a:rPr lang="zh-TW" altLang="en-US" sz="1600">
                <a:solidFill>
                  <a:schemeClr val="tx1"/>
                </a:solidFill>
                <a:latin typeface="標楷體" charset="-120"/>
              </a:rPr>
              <a:t>時間到</a:t>
            </a:r>
          </a:p>
        </p:txBody>
      </p:sp>
    </p:spTree>
    <p:extLst>
      <p:ext uri="{BB962C8B-B14F-4D97-AF65-F5344CB8AC3E}">
        <p14:creationId xmlns:p14="http://schemas.microsoft.com/office/powerpoint/2010/main" val="1111654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1"/>
          <p:cNvSpPr>
            <a:spLocks noGrp="1"/>
          </p:cNvSpPr>
          <p:nvPr>
            <p:ph type="title"/>
          </p:nvPr>
        </p:nvSpPr>
        <p:spPr/>
        <p:txBody>
          <a:bodyPr/>
          <a:lstStyle/>
          <a:p>
            <a:r>
              <a:rPr lang="zh-TW" altLang="en-US" sz="4000"/>
              <a:t>狀態行為分析</a:t>
            </a:r>
          </a:p>
        </p:txBody>
      </p:sp>
      <p:sp>
        <p:nvSpPr>
          <p:cNvPr id="49155" name="內容版面配置區 2"/>
          <p:cNvSpPr>
            <a:spLocks noGrp="1"/>
          </p:cNvSpPr>
          <p:nvPr>
            <p:ph idx="1"/>
          </p:nvPr>
        </p:nvSpPr>
        <p:spPr/>
        <p:txBody>
          <a:bodyPr/>
          <a:lstStyle/>
          <a:p>
            <a:pPr lvl="2"/>
            <a:r>
              <a:rPr lang="zh-TW" altLang="en-US"/>
              <a:t>例圖為線上考試系統複合狀態轉換圖</a:t>
            </a:r>
          </a:p>
          <a:p>
            <a:pPr lvl="2"/>
            <a:endParaRPr lang="zh-TW" altLang="en-US"/>
          </a:p>
        </p:txBody>
      </p:sp>
      <p:sp>
        <p:nvSpPr>
          <p:cNvPr id="49173"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88909DDB-C153-4348-ACAE-463433AB376A}" type="slidenum">
              <a:rPr lang="zh-TW" altLang="en-US" sz="1600">
                <a:solidFill>
                  <a:schemeClr val="tx1"/>
                </a:solidFill>
                <a:ea typeface="新細明體" charset="-120"/>
              </a:rPr>
              <a:pPr>
                <a:spcBef>
                  <a:spcPct val="0"/>
                </a:spcBef>
                <a:buClr>
                  <a:srgbClr val="000000"/>
                </a:buClr>
                <a:buSzPct val="100000"/>
                <a:buFont typeface="Times New Roman" charset="0"/>
                <a:buNone/>
              </a:pPr>
              <a:t>25</a:t>
            </a:fld>
            <a:endParaRPr lang="zh-TW" altLang="en-US" sz="1600">
              <a:solidFill>
                <a:schemeClr val="tx1"/>
              </a:solidFill>
              <a:ea typeface="新細明體" charset="-120"/>
            </a:endParaRPr>
          </a:p>
        </p:txBody>
      </p:sp>
      <p:sp>
        <p:nvSpPr>
          <p:cNvPr id="4" name="橢圓 3"/>
          <p:cNvSpPr>
            <a:spLocks noChangeArrowheads="1"/>
          </p:cNvSpPr>
          <p:nvPr/>
        </p:nvSpPr>
        <p:spPr bwMode="auto">
          <a:xfrm>
            <a:off x="1000125" y="3286125"/>
            <a:ext cx="214313" cy="214313"/>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40000" dist="20000" dir="5400000" rotWithShape="0">
              <a:srgbClr val="000000">
                <a:alpha val="37999"/>
              </a:srgbClr>
            </a:outerShdw>
          </a:effectLst>
        </p:spPr>
        <p:txBody>
          <a:bodyPr/>
          <a:lstStyle/>
          <a:p>
            <a:pPr eaLnBrk="1" hangingPunct="1">
              <a:lnSpc>
                <a:spcPct val="89000"/>
              </a:lnSpc>
              <a:buClr>
                <a:srgbClr val="000000"/>
              </a:buClr>
              <a:buSzPct val="100000"/>
              <a:buFont typeface="Times New Roman" panose="02020603050405020304" pitchFamily="18" charset="0"/>
              <a:buNone/>
              <a:defRPr/>
            </a:pPr>
            <a:endParaRPr lang="zh-TW" altLang="en-US">
              <a:latin typeface="+mn-lt"/>
              <a:ea typeface="新細明體" pitchFamily="18" charset="-120"/>
            </a:endParaRPr>
          </a:p>
        </p:txBody>
      </p:sp>
      <p:sp>
        <p:nvSpPr>
          <p:cNvPr id="5" name="圓角矩形 4"/>
          <p:cNvSpPr>
            <a:spLocks noChangeArrowheads="1"/>
          </p:cNvSpPr>
          <p:nvPr/>
        </p:nvSpPr>
        <p:spPr bwMode="auto">
          <a:xfrm>
            <a:off x="2357438" y="3000375"/>
            <a:ext cx="1285875" cy="857250"/>
          </a:xfrm>
          <a:prstGeom prst="roundRect">
            <a:avLst>
              <a:gd name="adj" fmla="val 16667"/>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40000" dist="20000" dir="5400000" rotWithShape="0">
              <a:srgbClr val="000000">
                <a:alpha val="37999"/>
              </a:srgbClr>
            </a:outerShdw>
          </a:effectLst>
        </p:spPr>
        <p:txBody>
          <a:bodyPr anchor="ctr"/>
          <a:lstStyle/>
          <a:p>
            <a:pPr algn="ctr" eaLnBrk="1" hangingPunct="1">
              <a:lnSpc>
                <a:spcPct val="89000"/>
              </a:lnSpc>
              <a:buClr>
                <a:srgbClr val="000000"/>
              </a:buClr>
              <a:buSzPct val="100000"/>
              <a:buFont typeface="Times New Roman" panose="02020603050405020304" pitchFamily="18" charset="0"/>
              <a:buNone/>
              <a:defRPr/>
            </a:pPr>
            <a:r>
              <a:rPr lang="zh-TW" altLang="en-US" sz="2000" dirty="0">
                <a:solidFill>
                  <a:schemeClr val="tx1"/>
                </a:solidFill>
                <a:latin typeface="標楷體" pitchFamily="65" charset="-120"/>
                <a:ea typeface="+mn-ea"/>
              </a:rPr>
              <a:t>預備考試</a:t>
            </a:r>
          </a:p>
        </p:txBody>
      </p:sp>
      <p:sp>
        <p:nvSpPr>
          <p:cNvPr id="6" name="圓角矩形 5"/>
          <p:cNvSpPr>
            <a:spLocks noChangeArrowheads="1"/>
          </p:cNvSpPr>
          <p:nvPr/>
        </p:nvSpPr>
        <p:spPr bwMode="auto">
          <a:xfrm>
            <a:off x="4786313" y="2428875"/>
            <a:ext cx="1785937" cy="1928813"/>
          </a:xfrm>
          <a:prstGeom prst="roundRect">
            <a:avLst>
              <a:gd name="adj" fmla="val 16667"/>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40000" dist="20000" dir="5400000" rotWithShape="0">
              <a:srgbClr val="000000">
                <a:alpha val="37999"/>
              </a:srgbClr>
            </a:outerShdw>
          </a:effectLst>
        </p:spPr>
        <p:txBody>
          <a:bodyPr anchor="ctr"/>
          <a:lstStyle/>
          <a:p>
            <a:pPr algn="ctr" eaLnBrk="1" hangingPunct="1">
              <a:lnSpc>
                <a:spcPct val="89000"/>
              </a:lnSpc>
              <a:buClr>
                <a:srgbClr val="000000"/>
              </a:buClr>
              <a:buSzPct val="100000"/>
              <a:buFont typeface="Times New Roman" panose="02020603050405020304" pitchFamily="18" charset="0"/>
              <a:buNone/>
              <a:defRPr/>
            </a:pPr>
            <a:endParaRPr lang="zh-TW" altLang="en-US" sz="2000" dirty="0">
              <a:solidFill>
                <a:schemeClr val="tx1"/>
              </a:solidFill>
              <a:latin typeface="標楷體" pitchFamily="65" charset="-120"/>
              <a:ea typeface="+mn-ea"/>
            </a:endParaRPr>
          </a:p>
        </p:txBody>
      </p:sp>
      <p:grpSp>
        <p:nvGrpSpPr>
          <p:cNvPr id="49159" name="群組 33"/>
          <p:cNvGrpSpPr>
            <a:grpSpLocks/>
          </p:cNvGrpSpPr>
          <p:nvPr/>
        </p:nvGrpSpPr>
        <p:grpSpPr bwMode="auto">
          <a:xfrm>
            <a:off x="7643813" y="3214688"/>
            <a:ext cx="357187" cy="357187"/>
            <a:chOff x="7572396" y="3143248"/>
            <a:chExt cx="357190" cy="357190"/>
          </a:xfrm>
        </p:grpSpPr>
        <p:sp>
          <p:nvSpPr>
            <p:cNvPr id="7" name="橢圓 6"/>
            <p:cNvSpPr>
              <a:spLocks noChangeArrowheads="1"/>
            </p:cNvSpPr>
            <p:nvPr/>
          </p:nvSpPr>
          <p:spPr bwMode="auto">
            <a:xfrm>
              <a:off x="7572396" y="3143248"/>
              <a:ext cx="357190" cy="35719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40000" dist="20000" dir="5400000" rotWithShape="0">
                <a:srgbClr val="000000">
                  <a:alpha val="37999"/>
                </a:srgbClr>
              </a:outerShdw>
            </a:effectLst>
          </p:spPr>
          <p:txBody>
            <a:bodyPr/>
            <a:lstStyle/>
            <a:p>
              <a:pPr eaLnBrk="1" hangingPunct="1">
                <a:lnSpc>
                  <a:spcPct val="89000"/>
                </a:lnSpc>
                <a:buClr>
                  <a:srgbClr val="000000"/>
                </a:buClr>
                <a:buSzPct val="100000"/>
                <a:buFont typeface="Times New Roman" panose="02020603050405020304" pitchFamily="18" charset="0"/>
                <a:buNone/>
                <a:defRPr/>
              </a:pPr>
              <a:endParaRPr lang="zh-TW" altLang="en-US">
                <a:latin typeface="+mn-lt"/>
                <a:ea typeface="新細明體" pitchFamily="18" charset="-120"/>
              </a:endParaRPr>
            </a:p>
          </p:txBody>
        </p:sp>
        <p:sp>
          <p:nvSpPr>
            <p:cNvPr id="8" name="橢圓 7"/>
            <p:cNvSpPr>
              <a:spLocks noChangeArrowheads="1"/>
            </p:cNvSpPr>
            <p:nvPr/>
          </p:nvSpPr>
          <p:spPr bwMode="auto">
            <a:xfrm>
              <a:off x="7643834" y="3214686"/>
              <a:ext cx="198440" cy="198440"/>
            </a:xfrm>
            <a:prstGeom prst="ellipse">
              <a:avLst/>
            </a:prstGeom>
            <a:solidFill>
              <a:schemeClr val="tx1"/>
            </a:solidFill>
            <a:ln w="9525">
              <a:solidFill>
                <a:srgbClr val="2E2ECB"/>
              </a:solidFill>
              <a:round/>
              <a:headEnd/>
              <a:tailEnd/>
            </a:ln>
            <a:effectLst>
              <a:outerShdw blurRad="40000" dist="20000" dir="5400000" rotWithShape="0">
                <a:srgbClr val="000000">
                  <a:alpha val="37999"/>
                </a:srgbClr>
              </a:outerShdw>
            </a:effectLst>
          </p:spPr>
          <p:txBody>
            <a:bodyPr/>
            <a:lstStyle/>
            <a:p>
              <a:pPr eaLnBrk="1" hangingPunct="1">
                <a:lnSpc>
                  <a:spcPct val="89000"/>
                </a:lnSpc>
                <a:buClr>
                  <a:srgbClr val="000000"/>
                </a:buClr>
                <a:buSzPct val="100000"/>
                <a:buFont typeface="Times New Roman" panose="02020603050405020304" pitchFamily="18" charset="0"/>
                <a:buNone/>
                <a:defRPr/>
              </a:pPr>
              <a:endParaRPr lang="zh-TW" altLang="en-US">
                <a:latin typeface="+mn-lt"/>
                <a:ea typeface="新細明體" pitchFamily="18" charset="-120"/>
              </a:endParaRPr>
            </a:p>
          </p:txBody>
        </p:sp>
      </p:grpSp>
      <p:cxnSp>
        <p:nvCxnSpPr>
          <p:cNvPr id="49160" name="直線單箭頭接點 8"/>
          <p:cNvCxnSpPr>
            <a:cxnSpLocks noChangeShapeType="1"/>
            <a:stCxn id="4" idx="6"/>
            <a:endCxn id="5" idx="1"/>
          </p:cNvCxnSpPr>
          <p:nvPr/>
        </p:nvCxnSpPr>
        <p:spPr bwMode="auto">
          <a:xfrm>
            <a:off x="1214438" y="3392488"/>
            <a:ext cx="1143000" cy="3651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61" name="直線單箭頭接點 9"/>
          <p:cNvCxnSpPr>
            <a:cxnSpLocks noChangeShapeType="1"/>
            <a:stCxn id="5" idx="3"/>
            <a:endCxn id="6" idx="1"/>
          </p:cNvCxnSpPr>
          <p:nvPr/>
        </p:nvCxnSpPr>
        <p:spPr bwMode="auto">
          <a:xfrm flipV="1">
            <a:off x="3643313" y="3392488"/>
            <a:ext cx="1143000" cy="3651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162" name="文字方塊 10"/>
          <p:cNvSpPr txBox="1">
            <a:spLocks noChangeArrowheads="1"/>
          </p:cNvSpPr>
          <p:nvPr/>
        </p:nvSpPr>
        <p:spPr bwMode="auto">
          <a:xfrm>
            <a:off x="1214438" y="2786063"/>
            <a:ext cx="10715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eaLnBrk="1" hangingPunct="1">
              <a:spcBef>
                <a:spcPct val="0"/>
              </a:spcBef>
              <a:buClr>
                <a:srgbClr val="000000"/>
              </a:buClr>
              <a:buSzPct val="100000"/>
              <a:buFont typeface="Times New Roman" charset="0"/>
              <a:buNone/>
            </a:pPr>
            <a:r>
              <a:rPr lang="zh-TW" altLang="en-US" sz="1600">
                <a:solidFill>
                  <a:schemeClr val="tx1"/>
                </a:solidFill>
                <a:latin typeface="標楷體" charset="-120"/>
              </a:rPr>
              <a:t>老師確認考試</a:t>
            </a:r>
          </a:p>
        </p:txBody>
      </p:sp>
      <p:sp>
        <p:nvSpPr>
          <p:cNvPr id="49163" name="文字方塊 11"/>
          <p:cNvSpPr txBox="1">
            <a:spLocks noChangeArrowheads="1"/>
          </p:cNvSpPr>
          <p:nvPr/>
        </p:nvSpPr>
        <p:spPr bwMode="auto">
          <a:xfrm>
            <a:off x="3571875" y="2928938"/>
            <a:ext cx="15716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eaLnBrk="1" hangingPunct="1">
              <a:spcBef>
                <a:spcPct val="0"/>
              </a:spcBef>
              <a:buClr>
                <a:srgbClr val="000000"/>
              </a:buClr>
              <a:buSzPct val="100000"/>
              <a:buFont typeface="Times New Roman" charset="0"/>
              <a:buNone/>
            </a:pPr>
            <a:r>
              <a:rPr lang="zh-TW" altLang="en-US" sz="1600">
                <a:solidFill>
                  <a:schemeClr val="tx1"/>
                </a:solidFill>
                <a:latin typeface="標楷體" charset="-120"/>
              </a:rPr>
              <a:t>考試時間到</a:t>
            </a:r>
          </a:p>
        </p:txBody>
      </p:sp>
      <p:cxnSp>
        <p:nvCxnSpPr>
          <p:cNvPr id="49164" name="直線單箭頭接點 12"/>
          <p:cNvCxnSpPr>
            <a:cxnSpLocks noChangeShapeType="1"/>
            <a:stCxn id="6" idx="3"/>
            <a:endCxn id="7" idx="2"/>
          </p:cNvCxnSpPr>
          <p:nvPr/>
        </p:nvCxnSpPr>
        <p:spPr bwMode="auto">
          <a:xfrm>
            <a:off x="6572250" y="3392488"/>
            <a:ext cx="1071563" cy="31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165" name="文字方塊 13"/>
          <p:cNvSpPr txBox="1">
            <a:spLocks noChangeArrowheads="1"/>
          </p:cNvSpPr>
          <p:nvPr/>
        </p:nvSpPr>
        <p:spPr bwMode="auto">
          <a:xfrm>
            <a:off x="6643688" y="2786063"/>
            <a:ext cx="12858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eaLnBrk="1" hangingPunct="1">
              <a:spcBef>
                <a:spcPct val="0"/>
              </a:spcBef>
              <a:buClr>
                <a:srgbClr val="000000"/>
              </a:buClr>
              <a:buSzPct val="100000"/>
              <a:buFont typeface="Times New Roman" charset="0"/>
              <a:buNone/>
            </a:pPr>
            <a:r>
              <a:rPr lang="zh-TW" altLang="en-US" sz="1600">
                <a:solidFill>
                  <a:schemeClr val="tx1"/>
                </a:solidFill>
                <a:latin typeface="標楷體" charset="-120"/>
              </a:rPr>
              <a:t>考試結束</a:t>
            </a:r>
            <a:endParaRPr lang="en-US" altLang="zh-TW" sz="1600">
              <a:solidFill>
                <a:schemeClr val="tx1"/>
              </a:solidFill>
              <a:latin typeface="標楷體" charset="-120"/>
            </a:endParaRPr>
          </a:p>
          <a:p>
            <a:pPr eaLnBrk="1" hangingPunct="1">
              <a:spcBef>
                <a:spcPct val="0"/>
              </a:spcBef>
              <a:buClr>
                <a:srgbClr val="000000"/>
              </a:buClr>
              <a:buSzPct val="100000"/>
              <a:buFont typeface="Times New Roman" charset="0"/>
              <a:buNone/>
            </a:pPr>
            <a:r>
              <a:rPr lang="zh-TW" altLang="en-US" sz="1600">
                <a:solidFill>
                  <a:schemeClr val="tx1"/>
                </a:solidFill>
                <a:latin typeface="標楷體" charset="-120"/>
              </a:rPr>
              <a:t>時間到</a:t>
            </a:r>
          </a:p>
        </p:txBody>
      </p:sp>
      <p:sp>
        <p:nvSpPr>
          <p:cNvPr id="49166" name="文字方塊 18"/>
          <p:cNvSpPr txBox="1">
            <a:spLocks noChangeArrowheads="1"/>
          </p:cNvSpPr>
          <p:nvPr/>
        </p:nvSpPr>
        <p:spPr bwMode="auto">
          <a:xfrm>
            <a:off x="5357813" y="4429125"/>
            <a:ext cx="11430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eaLnBrk="1" hangingPunct="1">
              <a:spcBef>
                <a:spcPct val="0"/>
              </a:spcBef>
              <a:buClr>
                <a:srgbClr val="000000"/>
              </a:buClr>
              <a:buSzPct val="100000"/>
              <a:buFont typeface="Times New Roman" charset="0"/>
              <a:buNone/>
            </a:pPr>
            <a:r>
              <a:rPr lang="zh-TW" altLang="en-US" sz="1600">
                <a:solidFill>
                  <a:schemeClr val="tx1"/>
                </a:solidFill>
                <a:latin typeface="標楷體" charset="-120"/>
              </a:rPr>
              <a:t>考試中</a:t>
            </a:r>
          </a:p>
        </p:txBody>
      </p:sp>
      <p:sp>
        <p:nvSpPr>
          <p:cNvPr id="20" name="橢圓 19"/>
          <p:cNvSpPr>
            <a:spLocks noChangeArrowheads="1"/>
          </p:cNvSpPr>
          <p:nvPr/>
        </p:nvSpPr>
        <p:spPr bwMode="auto">
          <a:xfrm>
            <a:off x="4857750" y="2857500"/>
            <a:ext cx="107950" cy="107950"/>
          </a:xfrm>
          <a:prstGeom prst="ellipse">
            <a:avLst/>
          </a:prstGeom>
          <a:gradFill rotWithShape="1">
            <a:gsLst>
              <a:gs pos="0">
                <a:srgbClr val="90FFDA"/>
              </a:gs>
              <a:gs pos="35001">
                <a:srgbClr val="B2FFE3"/>
              </a:gs>
              <a:gs pos="100000">
                <a:srgbClr val="E0FFF4"/>
              </a:gs>
            </a:gsLst>
            <a:lin ang="16200000" scaled="1"/>
          </a:gradFill>
          <a:ln w="9525">
            <a:solidFill>
              <a:srgbClr val="00CC98"/>
            </a:solidFill>
            <a:round/>
            <a:headEnd/>
            <a:tailEnd/>
          </a:ln>
          <a:effectLst>
            <a:outerShdw blurRad="40000" dist="20000" dir="5400000" rotWithShape="0">
              <a:srgbClr val="000000">
                <a:alpha val="37999"/>
              </a:srgbClr>
            </a:outerShdw>
          </a:effectLst>
        </p:spPr>
        <p:txBody>
          <a:bodyPr/>
          <a:lstStyle/>
          <a:p>
            <a:pPr eaLnBrk="1" hangingPunct="1">
              <a:lnSpc>
                <a:spcPct val="89000"/>
              </a:lnSpc>
              <a:buClr>
                <a:srgbClr val="000000"/>
              </a:buClr>
              <a:buSzPct val="100000"/>
              <a:buFont typeface="Times New Roman" panose="02020603050405020304" pitchFamily="18" charset="0"/>
              <a:buNone/>
              <a:defRPr/>
            </a:pPr>
            <a:endParaRPr lang="zh-TW" altLang="en-US">
              <a:latin typeface="+mn-lt"/>
              <a:ea typeface="新細明體" pitchFamily="18" charset="-120"/>
            </a:endParaRPr>
          </a:p>
        </p:txBody>
      </p:sp>
      <p:sp>
        <p:nvSpPr>
          <p:cNvPr id="21" name="圓角矩形 20"/>
          <p:cNvSpPr>
            <a:spLocks noChangeArrowheads="1"/>
          </p:cNvSpPr>
          <p:nvPr/>
        </p:nvSpPr>
        <p:spPr bwMode="auto">
          <a:xfrm>
            <a:off x="5143500" y="2643188"/>
            <a:ext cx="1214438" cy="500062"/>
          </a:xfrm>
          <a:prstGeom prst="roundRect">
            <a:avLst>
              <a:gd name="adj" fmla="val 16667"/>
            </a:avLst>
          </a:prstGeom>
          <a:gradFill rotWithShape="1">
            <a:gsLst>
              <a:gs pos="0">
                <a:srgbClr val="90FFDA"/>
              </a:gs>
              <a:gs pos="35001">
                <a:srgbClr val="B2FFE3"/>
              </a:gs>
              <a:gs pos="100000">
                <a:srgbClr val="E0FFF4"/>
              </a:gs>
            </a:gsLst>
            <a:lin ang="16200000" scaled="1"/>
          </a:gradFill>
          <a:ln w="9525">
            <a:solidFill>
              <a:srgbClr val="00CC98"/>
            </a:solidFill>
            <a:round/>
            <a:headEnd/>
            <a:tailEnd/>
          </a:ln>
          <a:effectLst>
            <a:outerShdw blurRad="40000" dist="20000" dir="5400000" rotWithShape="0">
              <a:srgbClr val="000000">
                <a:alpha val="37999"/>
              </a:srgbClr>
            </a:outerShdw>
          </a:effectLst>
        </p:spPr>
        <p:txBody>
          <a:bodyPr anchor="ctr"/>
          <a:lstStyle/>
          <a:p>
            <a:pPr algn="ctr" eaLnBrk="1" hangingPunct="1">
              <a:lnSpc>
                <a:spcPct val="89000"/>
              </a:lnSpc>
              <a:buClr>
                <a:srgbClr val="000000"/>
              </a:buClr>
              <a:buSzPct val="100000"/>
              <a:buFont typeface="Times New Roman" panose="02020603050405020304" pitchFamily="18" charset="0"/>
              <a:buNone/>
              <a:defRPr/>
            </a:pPr>
            <a:r>
              <a:rPr lang="zh-TW" altLang="en-US" sz="1400" dirty="0">
                <a:solidFill>
                  <a:schemeClr val="tx1"/>
                </a:solidFill>
                <a:latin typeface="標楷體" pitchFamily="65" charset="-120"/>
                <a:ea typeface="+mn-ea"/>
              </a:rPr>
              <a:t>允許進入期</a:t>
            </a:r>
          </a:p>
        </p:txBody>
      </p:sp>
      <p:sp>
        <p:nvSpPr>
          <p:cNvPr id="26" name="圓角矩形 25"/>
          <p:cNvSpPr>
            <a:spLocks noChangeArrowheads="1"/>
          </p:cNvSpPr>
          <p:nvPr/>
        </p:nvSpPr>
        <p:spPr bwMode="auto">
          <a:xfrm>
            <a:off x="5143500" y="3643313"/>
            <a:ext cx="1214438" cy="500062"/>
          </a:xfrm>
          <a:prstGeom prst="roundRect">
            <a:avLst>
              <a:gd name="adj" fmla="val 16667"/>
            </a:avLst>
          </a:prstGeom>
          <a:gradFill rotWithShape="1">
            <a:gsLst>
              <a:gs pos="0">
                <a:srgbClr val="90FFDA"/>
              </a:gs>
              <a:gs pos="35001">
                <a:srgbClr val="B2FFE3"/>
              </a:gs>
              <a:gs pos="100000">
                <a:srgbClr val="E0FFF4"/>
              </a:gs>
            </a:gsLst>
            <a:lin ang="16200000" scaled="1"/>
          </a:gradFill>
          <a:ln w="9525">
            <a:solidFill>
              <a:srgbClr val="00CC98"/>
            </a:solidFill>
            <a:round/>
            <a:headEnd/>
            <a:tailEnd/>
          </a:ln>
          <a:effectLst>
            <a:outerShdw blurRad="40000" dist="20000" dir="5400000" rotWithShape="0">
              <a:srgbClr val="000000">
                <a:alpha val="37999"/>
              </a:srgbClr>
            </a:outerShdw>
          </a:effectLst>
        </p:spPr>
        <p:txBody>
          <a:bodyPr anchor="ctr"/>
          <a:lstStyle>
            <a:lvl1pPr>
              <a:defRPr sz="2400">
                <a:solidFill>
                  <a:schemeClr val="bg1"/>
                </a:solidFill>
                <a:latin typeface="Times New Roman" charset="0"/>
                <a:ea typeface="新細明體" charset="-120"/>
              </a:defRPr>
            </a:lvl1pPr>
            <a:lvl2pPr marL="742950" indent="-285750">
              <a:defRPr sz="2400">
                <a:solidFill>
                  <a:schemeClr val="bg1"/>
                </a:solidFill>
                <a:latin typeface="Times New Roman" charset="0"/>
                <a:ea typeface="新細明體" charset="-120"/>
              </a:defRPr>
            </a:lvl2pPr>
            <a:lvl3pPr marL="1143000" indent="-228600">
              <a:defRPr sz="2400">
                <a:solidFill>
                  <a:schemeClr val="bg1"/>
                </a:solidFill>
                <a:latin typeface="Times New Roman" charset="0"/>
                <a:ea typeface="新細明體" charset="-120"/>
              </a:defRPr>
            </a:lvl3pPr>
            <a:lvl4pPr marL="1600200" indent="-228600">
              <a:defRPr sz="2400">
                <a:solidFill>
                  <a:schemeClr val="bg1"/>
                </a:solidFill>
                <a:latin typeface="Times New Roman" charset="0"/>
                <a:ea typeface="新細明體" charset="-120"/>
              </a:defRPr>
            </a:lvl4pPr>
            <a:lvl5pPr marL="2057400" indent="-228600">
              <a:defRPr sz="2400">
                <a:solidFill>
                  <a:schemeClr val="bg1"/>
                </a:solidFill>
                <a:latin typeface="Times New Roman" charset="0"/>
                <a:ea typeface="新細明體" charset="-120"/>
              </a:defRPr>
            </a:lvl5pPr>
            <a:lvl6pPr marL="2514600" indent="-228600" defTabSz="449263" eaLnBrk="0" fontAlgn="base" hangingPunct="0">
              <a:spcBef>
                <a:spcPct val="0"/>
              </a:spcBef>
              <a:spcAft>
                <a:spcPct val="0"/>
              </a:spcAft>
              <a:defRPr sz="2400">
                <a:solidFill>
                  <a:schemeClr val="bg1"/>
                </a:solidFill>
                <a:latin typeface="Times New Roman" charset="0"/>
                <a:ea typeface="新細明體" charset="-120"/>
              </a:defRPr>
            </a:lvl6pPr>
            <a:lvl7pPr marL="2971800" indent="-228600" defTabSz="449263" eaLnBrk="0" fontAlgn="base" hangingPunct="0">
              <a:spcBef>
                <a:spcPct val="0"/>
              </a:spcBef>
              <a:spcAft>
                <a:spcPct val="0"/>
              </a:spcAft>
              <a:defRPr sz="2400">
                <a:solidFill>
                  <a:schemeClr val="bg1"/>
                </a:solidFill>
                <a:latin typeface="Times New Roman" charset="0"/>
                <a:ea typeface="新細明體" charset="-120"/>
              </a:defRPr>
            </a:lvl7pPr>
            <a:lvl8pPr marL="3429000" indent="-228600" defTabSz="449263" eaLnBrk="0" fontAlgn="base" hangingPunct="0">
              <a:spcBef>
                <a:spcPct val="0"/>
              </a:spcBef>
              <a:spcAft>
                <a:spcPct val="0"/>
              </a:spcAft>
              <a:defRPr sz="2400">
                <a:solidFill>
                  <a:schemeClr val="bg1"/>
                </a:solidFill>
                <a:latin typeface="Times New Roman" charset="0"/>
                <a:ea typeface="新細明體" charset="-120"/>
              </a:defRPr>
            </a:lvl8pPr>
            <a:lvl9pPr marL="3886200" indent="-228600" defTabSz="449263" eaLnBrk="0" fontAlgn="base" hangingPunct="0">
              <a:spcBef>
                <a:spcPct val="0"/>
              </a:spcBef>
              <a:spcAft>
                <a:spcPct val="0"/>
              </a:spcAft>
              <a:defRPr sz="2400">
                <a:solidFill>
                  <a:schemeClr val="bg1"/>
                </a:solidFill>
                <a:latin typeface="Times New Roman" charset="0"/>
                <a:ea typeface="新細明體" charset="-120"/>
              </a:defRPr>
            </a:lvl9pPr>
          </a:lstStyle>
          <a:p>
            <a:pPr algn="ctr" eaLnBrk="1" hangingPunct="1">
              <a:lnSpc>
                <a:spcPct val="89000"/>
              </a:lnSpc>
              <a:buClr>
                <a:srgbClr val="000000"/>
              </a:buClr>
              <a:buSzPct val="100000"/>
              <a:buFont typeface="Times New Roman" charset="0"/>
              <a:buNone/>
            </a:pPr>
            <a:r>
              <a:rPr lang="zh-TW" altLang="en-US" sz="1400">
                <a:solidFill>
                  <a:schemeClr val="tx1"/>
                </a:solidFill>
                <a:latin typeface="標楷體" charset="-120"/>
                <a:ea typeface="標楷體" charset="-120"/>
              </a:rPr>
              <a:t>拒絕進入期</a:t>
            </a:r>
          </a:p>
        </p:txBody>
      </p:sp>
      <p:cxnSp>
        <p:nvCxnSpPr>
          <p:cNvPr id="49170" name="直線單箭頭接點 26"/>
          <p:cNvCxnSpPr>
            <a:cxnSpLocks noChangeShapeType="1"/>
            <a:stCxn id="21" idx="2"/>
            <a:endCxn id="26" idx="0"/>
          </p:cNvCxnSpPr>
          <p:nvPr/>
        </p:nvCxnSpPr>
        <p:spPr bwMode="auto">
          <a:xfrm rot="5400000">
            <a:off x="5499894" y="3393281"/>
            <a:ext cx="501650"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71" name="直線單箭頭接點 29"/>
          <p:cNvCxnSpPr>
            <a:cxnSpLocks noChangeShapeType="1"/>
            <a:stCxn id="20" idx="6"/>
            <a:endCxn id="21" idx="1"/>
          </p:cNvCxnSpPr>
          <p:nvPr/>
        </p:nvCxnSpPr>
        <p:spPr bwMode="auto">
          <a:xfrm flipV="1">
            <a:off x="4965700" y="2892425"/>
            <a:ext cx="177800" cy="190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172" name="文字方塊 32"/>
          <p:cNvSpPr txBox="1">
            <a:spLocks noChangeArrowheads="1"/>
          </p:cNvSpPr>
          <p:nvPr/>
        </p:nvSpPr>
        <p:spPr bwMode="auto">
          <a:xfrm>
            <a:off x="5715000" y="3189288"/>
            <a:ext cx="11430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eaLnBrk="1" hangingPunct="1">
              <a:spcBef>
                <a:spcPct val="0"/>
              </a:spcBef>
              <a:buClr>
                <a:srgbClr val="000000"/>
              </a:buClr>
              <a:buSzPct val="100000"/>
              <a:buFont typeface="Times New Roman" charset="0"/>
              <a:buNone/>
            </a:pPr>
            <a:r>
              <a:rPr lang="en-US" altLang="zh-TW" sz="1200">
                <a:solidFill>
                  <a:schemeClr val="tx1"/>
                </a:solidFill>
                <a:latin typeface="標楷體" charset="-120"/>
              </a:rPr>
              <a:t>20</a:t>
            </a:r>
            <a:r>
              <a:rPr lang="zh-TW" altLang="en-US" sz="1200">
                <a:solidFill>
                  <a:schemeClr val="tx1"/>
                </a:solidFill>
                <a:latin typeface="標楷體" charset="-120"/>
              </a:rPr>
              <a:t>分鐘後</a:t>
            </a:r>
          </a:p>
        </p:txBody>
      </p:sp>
    </p:spTree>
    <p:extLst>
      <p:ext uri="{BB962C8B-B14F-4D97-AF65-F5344CB8AC3E}">
        <p14:creationId xmlns:p14="http://schemas.microsoft.com/office/powerpoint/2010/main" val="128683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標題 1"/>
          <p:cNvSpPr>
            <a:spLocks noGrp="1"/>
          </p:cNvSpPr>
          <p:nvPr>
            <p:ph type="title"/>
          </p:nvPr>
        </p:nvSpPr>
        <p:spPr/>
        <p:txBody>
          <a:bodyPr/>
          <a:lstStyle/>
          <a:p>
            <a:r>
              <a:rPr lang="zh-TW" altLang="en-US" sz="4000"/>
              <a:t>企業流程分析</a:t>
            </a:r>
          </a:p>
        </p:txBody>
      </p:sp>
      <p:sp>
        <p:nvSpPr>
          <p:cNvPr id="51203" name="內容版面配置區 2"/>
          <p:cNvSpPr>
            <a:spLocks noGrp="1"/>
          </p:cNvSpPr>
          <p:nvPr>
            <p:ph idx="1"/>
          </p:nvPr>
        </p:nvSpPr>
        <p:spPr/>
        <p:txBody>
          <a:bodyPr>
            <a:normAutofit/>
          </a:bodyPr>
          <a:lstStyle/>
          <a:p>
            <a:r>
              <a:rPr lang="zh-TW" altLang="en-US" sz="2800" dirty="0"/>
              <a:t>企業流程分析在於分析系統的作業流程，可用企業流程模組</a:t>
            </a:r>
            <a:r>
              <a:rPr lang="en-US" altLang="zh-TW" sz="2800" dirty="0"/>
              <a:t>(Business Process</a:t>
            </a:r>
            <a:r>
              <a:rPr lang="zh-TW" altLang="en-US" sz="2800" dirty="0"/>
              <a:t> </a:t>
            </a:r>
            <a:r>
              <a:rPr lang="en-US" altLang="zh-TW" sz="2800" dirty="0"/>
              <a:t>Model)</a:t>
            </a:r>
            <a:r>
              <a:rPr lang="zh-TW" altLang="en-US" sz="2800" dirty="0"/>
              <a:t>表示。</a:t>
            </a:r>
            <a:endParaRPr lang="en-US" altLang="zh-TW" sz="2800" dirty="0"/>
          </a:p>
          <a:p>
            <a:pPr lvl="1"/>
            <a:r>
              <a:rPr lang="zh-TW" altLang="en-US" sz="1800" dirty="0"/>
              <a:t>這裡的「企業」並非只能表達企業的流程，而是強調企業通常有許多不同的組織，所以流程的表達應該考慮各種不同的組織或角色。</a:t>
            </a:r>
            <a:endParaRPr lang="en-US" altLang="zh-TW" sz="1800" dirty="0"/>
          </a:p>
          <a:p>
            <a:pPr lvl="1"/>
            <a:r>
              <a:rPr lang="zh-TW" altLang="en-US" sz="1800" dirty="0"/>
              <a:t>例圖為線上考試系統的企業流程模組</a:t>
            </a:r>
            <a:endParaRPr lang="en-US" altLang="zh-TW" sz="1800" dirty="0"/>
          </a:p>
          <a:p>
            <a:pPr lvl="1"/>
            <a:endParaRPr lang="zh-TW" altLang="en-US" sz="1800" dirty="0"/>
          </a:p>
        </p:txBody>
      </p:sp>
      <p:sp>
        <p:nvSpPr>
          <p:cNvPr id="51205"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4D13D2E7-E2B5-FE4E-B951-F37EF9DF17AC}" type="slidenum">
              <a:rPr lang="zh-TW" altLang="en-US" sz="1600">
                <a:solidFill>
                  <a:schemeClr val="tx1"/>
                </a:solidFill>
                <a:ea typeface="新細明體" charset="-120"/>
              </a:rPr>
              <a:pPr>
                <a:spcBef>
                  <a:spcPct val="0"/>
                </a:spcBef>
                <a:buClr>
                  <a:srgbClr val="000000"/>
                </a:buClr>
                <a:buSzPct val="100000"/>
                <a:buFont typeface="Times New Roman" charset="0"/>
                <a:buNone/>
              </a:pPr>
              <a:t>26</a:t>
            </a:fld>
            <a:endParaRPr lang="zh-TW" altLang="en-US" sz="1600">
              <a:solidFill>
                <a:schemeClr val="tx1"/>
              </a:solidFill>
              <a:ea typeface="新細明體" charset="-120"/>
            </a:endParaRPr>
          </a:p>
        </p:txBody>
      </p:sp>
      <p:pic>
        <p:nvPicPr>
          <p:cNvPr id="51204" name="圖片 15" descr="Business Mode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48" y="3618391"/>
            <a:ext cx="2916560" cy="310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3570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標題 1"/>
          <p:cNvSpPr>
            <a:spLocks noGrp="1"/>
          </p:cNvSpPr>
          <p:nvPr>
            <p:ph type="title"/>
          </p:nvPr>
        </p:nvSpPr>
        <p:spPr/>
        <p:txBody>
          <a:bodyPr/>
          <a:lstStyle/>
          <a:p>
            <a:r>
              <a:rPr lang="zh-TW" altLang="en-US" sz="4000"/>
              <a:t>需求規格化</a:t>
            </a:r>
          </a:p>
        </p:txBody>
      </p:sp>
      <p:sp>
        <p:nvSpPr>
          <p:cNvPr id="53251" name="內容版面配置區 2"/>
          <p:cNvSpPr>
            <a:spLocks noGrp="1"/>
          </p:cNvSpPr>
          <p:nvPr>
            <p:ph idx="1"/>
          </p:nvPr>
        </p:nvSpPr>
        <p:spPr/>
        <p:txBody>
          <a:bodyPr>
            <a:normAutofit/>
          </a:bodyPr>
          <a:lstStyle/>
          <a:p>
            <a:r>
              <a:rPr lang="zh-TW" altLang="en-US" sz="2800"/>
              <a:t>需求擷取所獲得的需求是屬於使用者需求，有可能不明確、不完整，或相互矛盾，透過需求分析後，將使用者需求轉換為系統需求。接下來將進行需求規格化，寫成具體的文件，以做為後續設計的依據，也做為雙方的合約基礎。</a:t>
            </a:r>
            <a:endParaRPr lang="en-US" altLang="zh-TW" sz="2800" dirty="0"/>
          </a:p>
          <a:p>
            <a:pPr lvl="1"/>
            <a:r>
              <a:rPr lang="zh-TW" altLang="en-US" sz="1800" dirty="0"/>
              <a:t>下表為線上考試系統之軟體需求規格書範例</a:t>
            </a:r>
          </a:p>
        </p:txBody>
      </p:sp>
      <p:sp>
        <p:nvSpPr>
          <p:cNvPr id="53260"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326CE514-4739-2249-A874-05D398BAC043}" type="slidenum">
              <a:rPr lang="zh-TW" altLang="en-US" sz="1600">
                <a:solidFill>
                  <a:schemeClr val="tx1"/>
                </a:solidFill>
                <a:ea typeface="新細明體" charset="-120"/>
              </a:rPr>
              <a:pPr>
                <a:spcBef>
                  <a:spcPct val="0"/>
                </a:spcBef>
                <a:buClr>
                  <a:srgbClr val="000000"/>
                </a:buClr>
                <a:buSzPct val="100000"/>
                <a:buFont typeface="Times New Roman" charset="0"/>
                <a:buNone/>
              </a:pPr>
              <a:t>27</a:t>
            </a:fld>
            <a:endParaRPr lang="zh-TW" altLang="en-US" sz="1600">
              <a:solidFill>
                <a:schemeClr val="tx1"/>
              </a:solidFill>
              <a:ea typeface="新細明體"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1738066651"/>
              </p:ext>
            </p:extLst>
          </p:nvPr>
        </p:nvGraphicFramePr>
        <p:xfrm>
          <a:off x="2195736" y="4377531"/>
          <a:ext cx="5310187" cy="1863725"/>
        </p:xfrm>
        <a:graphic>
          <a:graphicData uri="http://schemas.openxmlformats.org/drawingml/2006/table">
            <a:tbl>
              <a:tblPr/>
              <a:tblGrid>
                <a:gridCol w="2465387"/>
                <a:gridCol w="2844800"/>
              </a:tblGrid>
              <a:tr h="1863725">
                <a:tc>
                  <a:txBody>
                    <a:bodyPr/>
                    <a:lstStyle>
                      <a:lvl1pPr>
                        <a:lnSpc>
                          <a:spcPct val="89000"/>
                        </a:lnSpc>
                        <a:spcBef>
                          <a:spcPts val="600"/>
                        </a:spcBef>
                        <a:buClr>
                          <a:srgbClr val="3333CC"/>
                        </a:buClr>
                        <a:buSzPct val="60000"/>
                        <a:buFont typeface="Wingdings" charset="2"/>
                        <a:defRPr sz="20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defRPr sz="20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defRPr>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defRPr>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defRPr sz="1400">
                          <a:solidFill>
                            <a:srgbClr val="000000"/>
                          </a:solidFill>
                          <a:latin typeface="Times New Roman" charset="0"/>
                          <a:ea typeface="標楷體" charset="-120"/>
                        </a:defRPr>
                      </a:lvl5pPr>
                      <a:lvl6pPr marL="25146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6pPr>
                      <a:lvl7pPr marL="29718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7pPr>
                      <a:lvl8pPr marL="34290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8pPr>
                      <a:lvl9pPr marL="38862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1.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簡介</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2.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整體性描述</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3.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題庫管理子系統</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  3.1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外部介面需求</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  3.2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功能需求</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  3.3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效能需求</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  3.4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設計限制</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  3.5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軟體系統特性</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89000"/>
                        </a:lnSpc>
                        <a:spcBef>
                          <a:spcPts val="600"/>
                        </a:spcBef>
                        <a:buClr>
                          <a:srgbClr val="3333CC"/>
                        </a:buClr>
                        <a:buSzPct val="60000"/>
                        <a:buFont typeface="Wingdings" charset="2"/>
                        <a:defRPr sz="20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defRPr sz="20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defRPr>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defRPr>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defRPr sz="1400">
                          <a:solidFill>
                            <a:srgbClr val="000000"/>
                          </a:solidFill>
                          <a:latin typeface="Times New Roman" charset="0"/>
                          <a:ea typeface="標楷體" charset="-120"/>
                        </a:defRPr>
                      </a:lvl5pPr>
                      <a:lvl6pPr marL="25146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6pPr>
                      <a:lvl7pPr marL="29718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7pPr>
                      <a:lvl8pPr marL="34290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8pPr>
                      <a:lvl9pPr marL="38862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4.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試卷管理子系統</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  4.1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外部介面需求</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  4.2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功能需求</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5.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考試管理子系統</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6.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閱卷管理子系統</a:t>
                      </a: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 </a:t>
                      </a:r>
                      <a:endPar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charset="0"/>
                          <a:ea typeface="標楷體" charset="-120"/>
                          <a:cs typeface="Times New Roman" charset="0"/>
                        </a:rPr>
                        <a:t>7. </a:t>
                      </a:r>
                      <a:r>
                        <a:rPr kumimoji="0" lang="zh-TW" altLang="zh-TW" sz="1400" b="0" i="0" u="none" strike="noStrike" cap="none" normalizeH="0" baseline="0" dirty="0">
                          <a:ln>
                            <a:noFill/>
                          </a:ln>
                          <a:solidFill>
                            <a:schemeClr val="tx1"/>
                          </a:solidFill>
                          <a:effectLst/>
                          <a:latin typeface="Times New Roman" charset="0"/>
                          <a:ea typeface="標楷體" charset="-120"/>
                          <a:cs typeface="Times New Roman" charset="0"/>
                        </a:rPr>
                        <a:t>成績分析子系統</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91673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102004589"/>
              </p:ext>
            </p:extLst>
          </p:nvPr>
        </p:nvGraphicFramePr>
        <p:xfrm>
          <a:off x="1798638" y="1928813"/>
          <a:ext cx="5797698" cy="4429125"/>
        </p:xfrm>
        <a:graphic>
          <a:graphicData uri="http://schemas.openxmlformats.org/drawingml/2006/table">
            <a:tbl>
              <a:tblPr/>
              <a:tblGrid>
                <a:gridCol w="2197075"/>
                <a:gridCol w="3600623"/>
              </a:tblGrid>
              <a:tr h="184150">
                <a:tc>
                  <a:txBody>
                    <a:bodyPr/>
                    <a:lstStyle>
                      <a:lvl1pPr>
                        <a:lnSpc>
                          <a:spcPct val="89000"/>
                        </a:lnSpc>
                        <a:spcBef>
                          <a:spcPts val="600"/>
                        </a:spcBef>
                        <a:buClr>
                          <a:srgbClr val="3333CC"/>
                        </a:buClr>
                        <a:buSzPct val="60000"/>
                        <a:buFont typeface="Wingdings" charset="2"/>
                        <a:defRPr sz="20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defRPr sz="20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defRPr>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defRPr>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defRPr sz="1400">
                          <a:solidFill>
                            <a:srgbClr val="000000"/>
                          </a:solidFill>
                          <a:latin typeface="Times New Roman" charset="0"/>
                          <a:ea typeface="標楷體" charset="-120"/>
                        </a:defRPr>
                      </a:lvl5pPr>
                      <a:lvl6pPr marL="25146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6pPr>
                      <a:lvl7pPr marL="29718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7pPr>
                      <a:lvl8pPr marL="34290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8pPr>
                      <a:lvl9pPr marL="38862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軟體需求規格格式</a:t>
                      </a:r>
                    </a:p>
                  </a:txBody>
                  <a:tcPr marL="63500" marR="635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89000"/>
                        </a:lnSpc>
                        <a:spcBef>
                          <a:spcPts val="600"/>
                        </a:spcBef>
                        <a:buClr>
                          <a:srgbClr val="3333CC"/>
                        </a:buClr>
                        <a:buSzPct val="60000"/>
                        <a:buFont typeface="Wingdings" charset="2"/>
                        <a:defRPr sz="20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defRPr sz="20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defRPr>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defRPr>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defRPr sz="1400">
                          <a:solidFill>
                            <a:srgbClr val="000000"/>
                          </a:solidFill>
                          <a:latin typeface="Times New Roman" charset="0"/>
                          <a:ea typeface="標楷體" charset="-120"/>
                        </a:defRPr>
                      </a:lvl5pPr>
                      <a:lvl6pPr marL="25146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6pPr>
                      <a:lvl7pPr marL="29718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7pPr>
                      <a:lvl8pPr marL="34290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8pPr>
                      <a:lvl9pPr marL="38862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說明</a:t>
                      </a:r>
                    </a:p>
                  </a:txBody>
                  <a:tcPr marL="63500" marR="6350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44975">
                <a:tc>
                  <a:txBody>
                    <a:bodyPr/>
                    <a:lstStyle>
                      <a:lvl1pPr>
                        <a:lnSpc>
                          <a:spcPct val="89000"/>
                        </a:lnSpc>
                        <a:spcBef>
                          <a:spcPts val="600"/>
                        </a:spcBef>
                        <a:buClr>
                          <a:srgbClr val="3333CC"/>
                        </a:buClr>
                        <a:buSzPct val="60000"/>
                        <a:buFont typeface="Wingdings" charset="2"/>
                        <a:defRPr sz="20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defRPr sz="20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defRPr>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defRPr>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defRPr sz="1400">
                          <a:solidFill>
                            <a:srgbClr val="000000"/>
                          </a:solidFill>
                          <a:latin typeface="Times New Roman" charset="0"/>
                          <a:ea typeface="標楷體" charset="-120"/>
                        </a:defRPr>
                      </a:lvl5pPr>
                      <a:lvl6pPr marL="25146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6pPr>
                      <a:lvl7pPr marL="29718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7pPr>
                      <a:lvl8pPr marL="34290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8pPr>
                      <a:lvl9pPr marL="38862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1.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簡介</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1.1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系統目的</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1.2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系統範圍</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1.3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名詞解釋</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1.4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參考</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1.5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文件概述</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2.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整體性描述</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2.1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系統環境</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  2.1.1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系統介面</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  2.1.2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使用者介面</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  2.1.3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硬體介面</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  2.1.4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軟體介面</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2.2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產品功能</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2.3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使用者特性</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2.4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限制</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2.5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假設</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3.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細部功能說明</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  3.1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外部介面需求</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  3.2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功能需求</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  3.3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效能需求</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  3.4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設計限制</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charset="0"/>
                          <a:ea typeface="標楷體" charset="-120"/>
                          <a:cs typeface="Times New Roman" charset="0"/>
                        </a:rPr>
                        <a:t>  3.5 </a:t>
                      </a: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軟體系統特性</a:t>
                      </a: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1200" b="0" i="0" u="none" strike="noStrike" cap="none" normalizeH="0" baseline="0">
                          <a:ln>
                            <a:noFill/>
                          </a:ln>
                          <a:solidFill>
                            <a:schemeClr val="tx1"/>
                          </a:solidFill>
                          <a:effectLst/>
                          <a:latin typeface="Times New Roman" charset="0"/>
                          <a:ea typeface="標楷體" charset="-120"/>
                          <a:cs typeface="Times New Roman" charset="0"/>
                        </a:rPr>
                        <a:t>附錄</a:t>
                      </a:r>
                    </a:p>
                  </a:txBody>
                  <a:tcPr marL="63500" marR="635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89000"/>
                        </a:lnSpc>
                        <a:spcBef>
                          <a:spcPts val="600"/>
                        </a:spcBef>
                        <a:buClr>
                          <a:srgbClr val="3333CC"/>
                        </a:buClr>
                        <a:buSzPct val="60000"/>
                        <a:buFont typeface="Wingdings" charset="2"/>
                        <a:defRPr sz="20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defRPr sz="20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defRPr>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defRPr>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defRPr sz="1400">
                          <a:solidFill>
                            <a:srgbClr val="000000"/>
                          </a:solidFill>
                          <a:latin typeface="Times New Roman" charset="0"/>
                          <a:ea typeface="標楷體" charset="-120"/>
                        </a:defRPr>
                      </a:lvl5pPr>
                      <a:lvl6pPr marL="25146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6pPr>
                      <a:lvl7pPr marL="29718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7pPr>
                      <a:lvl8pPr marL="34290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8pPr>
                      <a:lvl9pPr marL="3886200" indent="-228600" eaLnBrk="0" fontAlgn="base" hangingPunct="0">
                        <a:lnSpc>
                          <a:spcPct val="89000"/>
                        </a:lnSpc>
                        <a:spcBef>
                          <a:spcPts val="400"/>
                        </a:spcBef>
                        <a:spcAft>
                          <a:spcPct val="0"/>
                        </a:spcAft>
                        <a:buClr>
                          <a:srgbClr val="FFCF01"/>
                        </a:buClr>
                        <a:buSzPct val="33000"/>
                        <a:buFont typeface="Wingdings" charset="2"/>
                        <a:defRPr sz="1400">
                          <a:solidFill>
                            <a:srgbClr val="000000"/>
                          </a:solidFill>
                          <a:latin typeface="Times New Roman" charset="0"/>
                          <a:ea typeface="標楷體"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系統建置的目的、主要使用者。</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概述包含的功能與不包含的功能。</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包含縮寫等名詞解釋。</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說明此文件的參考資料。</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說明本</a:t>
                      </a: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SRS</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的架構與內容。</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說明系統的環境、與其他系統的介面。若系統僅是產品的一部分，則需說明它們之間的關係、介面。其他的介面包含使用者介面與硬體介面等。</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dirty="0" smtClean="0">
                        <a:ln>
                          <a:noFill/>
                        </a:ln>
                        <a:solidFill>
                          <a:schemeClr val="tx1"/>
                        </a:solidFill>
                        <a:effectLst/>
                        <a:latin typeface="Times New Roman" charset="0"/>
                        <a:ea typeface="標楷體" charset="-12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dirty="0" smtClean="0">
                        <a:ln>
                          <a:noFill/>
                        </a:ln>
                        <a:solidFill>
                          <a:schemeClr val="tx1"/>
                        </a:solidFill>
                        <a:effectLst/>
                        <a:latin typeface="Times New Roman" charset="0"/>
                        <a:ea typeface="標楷體" charset="-12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dirty="0" smtClean="0">
                        <a:ln>
                          <a:noFill/>
                        </a:ln>
                        <a:solidFill>
                          <a:schemeClr val="tx1"/>
                        </a:solidFill>
                        <a:effectLst/>
                        <a:latin typeface="Times New Roman" charset="0"/>
                        <a:ea typeface="標楷體" charset="-12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簡略敘述系統主要的功能。</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描述使用的特性與使用系統的目的。</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包含法令、搭配的軟硬體限制、可靠度等限制。</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描述系統的假設。當假設不成立時，此文件可能需要修改。</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條列與外部界接的介面限制。</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條列系統應提供的功能。</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條列系統應滿足的非功能性需求。</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條列設計限制，以供後續設計參考。</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charset="0"/>
                          <a:ea typeface="標楷體" charset="-120"/>
                          <a:cs typeface="Times New Roman" charset="0"/>
                        </a:rPr>
                        <a:t>- </a:t>
                      </a:r>
                      <a:r>
                        <a:rPr kumimoji="0" lang="zh-TW" altLang="zh-TW" sz="1200" b="0" i="0" u="none" strike="noStrike" cap="none" normalizeH="0" baseline="0" dirty="0">
                          <a:ln>
                            <a:noFill/>
                          </a:ln>
                          <a:solidFill>
                            <a:schemeClr val="tx1"/>
                          </a:solidFill>
                          <a:effectLst/>
                          <a:latin typeface="Times New Roman" charset="0"/>
                          <a:ea typeface="標楷體" charset="-120"/>
                          <a:cs typeface="Times New Roman" charset="0"/>
                        </a:rPr>
                        <a:t>條列此軟體系統的特性。</a:t>
                      </a:r>
                    </a:p>
                  </a:txBody>
                  <a:tcPr marL="63500" marR="635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5309" name="標題 4"/>
          <p:cNvSpPr>
            <a:spLocks noGrp="1"/>
          </p:cNvSpPr>
          <p:nvPr>
            <p:ph type="title"/>
          </p:nvPr>
        </p:nvSpPr>
        <p:spPr/>
        <p:txBody>
          <a:bodyPr/>
          <a:lstStyle/>
          <a:p>
            <a:r>
              <a:rPr lang="zh-TW" altLang="en-US" sz="4000"/>
              <a:t>軟體需求規格書格式範例</a:t>
            </a:r>
          </a:p>
        </p:txBody>
      </p:sp>
      <p:sp>
        <p:nvSpPr>
          <p:cNvPr id="55310" name="內容版面配置區 6"/>
          <p:cNvSpPr>
            <a:spLocks noGrp="1"/>
          </p:cNvSpPr>
          <p:nvPr>
            <p:ph idx="1"/>
          </p:nvPr>
        </p:nvSpPr>
        <p:spPr/>
        <p:txBody>
          <a:bodyPr/>
          <a:lstStyle/>
          <a:p>
            <a:pPr lvl="2"/>
            <a:r>
              <a:rPr lang="zh-TW" altLang="en-US" sz="1600"/>
              <a:t>依據</a:t>
            </a:r>
            <a:r>
              <a:rPr lang="en-US" altLang="zh-TW" sz="1600"/>
              <a:t>IEEE 830</a:t>
            </a:r>
            <a:r>
              <a:rPr lang="zh-TW" altLang="en-US" sz="1600"/>
              <a:t>建議的軟體需求規格，軟體需求規格書應包含如下表之項目：</a:t>
            </a:r>
          </a:p>
          <a:p>
            <a:pPr lvl="2"/>
            <a:endParaRPr lang="zh-TW" altLang="en-US"/>
          </a:p>
        </p:txBody>
      </p:sp>
      <p:sp>
        <p:nvSpPr>
          <p:cNvPr id="55311"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6830553F-4202-214C-A053-8B08372D9AD1}" type="slidenum">
              <a:rPr lang="zh-TW" altLang="en-US" sz="1600">
                <a:solidFill>
                  <a:schemeClr val="tx1"/>
                </a:solidFill>
                <a:ea typeface="新細明體" charset="-120"/>
              </a:rPr>
              <a:pPr>
                <a:spcBef>
                  <a:spcPct val="0"/>
                </a:spcBef>
                <a:buClr>
                  <a:srgbClr val="000000"/>
                </a:buClr>
                <a:buSzPct val="100000"/>
                <a:buFont typeface="Times New Roman" charset="0"/>
                <a:buNone/>
              </a:pPr>
              <a:t>28</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66382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標題 1"/>
          <p:cNvSpPr>
            <a:spLocks noGrp="1"/>
          </p:cNvSpPr>
          <p:nvPr>
            <p:ph type="title"/>
          </p:nvPr>
        </p:nvSpPr>
        <p:spPr/>
        <p:txBody>
          <a:bodyPr/>
          <a:lstStyle/>
          <a:p>
            <a:r>
              <a:rPr lang="zh-TW" altLang="en-US" sz="4000"/>
              <a:t>需求確認</a:t>
            </a:r>
          </a:p>
        </p:txBody>
      </p:sp>
      <p:sp>
        <p:nvSpPr>
          <p:cNvPr id="57347" name="內容版面配置區 2"/>
          <p:cNvSpPr>
            <a:spLocks noGrp="1"/>
          </p:cNvSpPr>
          <p:nvPr>
            <p:ph idx="1"/>
          </p:nvPr>
        </p:nvSpPr>
        <p:spPr/>
        <p:txBody>
          <a:bodyPr>
            <a:noAutofit/>
          </a:bodyPr>
          <a:lstStyle/>
          <a:p>
            <a:r>
              <a:rPr lang="zh-TW" altLang="en-US" sz="2800" dirty="0"/>
              <a:t>需求確認</a:t>
            </a:r>
            <a:r>
              <a:rPr lang="en-US" altLang="zh-TW" sz="2800" dirty="0"/>
              <a:t>(Requirements Validation)</a:t>
            </a:r>
            <a:r>
              <a:rPr lang="zh-TW" altLang="en-US" sz="2800" dirty="0"/>
              <a:t>主要在確認所定義的需求規格是否正確，是否符合使用者的本意。另一個重點是確認系統是否為可驗證</a:t>
            </a:r>
            <a:r>
              <a:rPr lang="en-US" altLang="zh-TW" sz="2800" dirty="0"/>
              <a:t>(Verifiable)</a:t>
            </a:r>
            <a:r>
              <a:rPr lang="zh-TW" altLang="en-US" sz="2800" dirty="0"/>
              <a:t>的，這會影響到日後的驗收測試。</a:t>
            </a:r>
            <a:endParaRPr lang="en-US" altLang="zh-TW" sz="2800" dirty="0"/>
          </a:p>
          <a:p>
            <a:pPr lvl="1"/>
            <a:r>
              <a:rPr lang="zh-TW" altLang="en-US" sz="1800" dirty="0"/>
              <a:t>何謂可驗證之需求</a:t>
            </a:r>
            <a:r>
              <a:rPr lang="en-US" altLang="zh-TW" sz="1800" dirty="0"/>
              <a:t>? </a:t>
            </a:r>
          </a:p>
          <a:p>
            <a:pPr lvl="2"/>
            <a:r>
              <a:rPr lang="zh-TW" altLang="en-US" sz="1400" dirty="0"/>
              <a:t>假設規格書中提到像「系統必須容易操作」這樣的需求，顯然是無法驗證的，我們必須進一步的建立它的驗證方法，例如，「系統必須容易操作」可以分解成幾個子項：</a:t>
            </a:r>
            <a:endParaRPr lang="en-US" altLang="zh-TW" sz="1400" dirty="0"/>
          </a:p>
          <a:p>
            <a:pPr lvl="3"/>
            <a:r>
              <a:rPr lang="zh-TW" altLang="en-US" sz="1400" dirty="0"/>
              <a:t>老師容易建立試卷。</a:t>
            </a:r>
            <a:endParaRPr lang="en-US" altLang="zh-TW" sz="1400" dirty="0"/>
          </a:p>
          <a:p>
            <a:pPr lvl="3"/>
            <a:r>
              <a:rPr lang="zh-TW" altLang="en-US" sz="1400" dirty="0"/>
              <a:t>老師可以用拖曳的方式，將題庫的題目直接拉到試卷中建立試卷。</a:t>
            </a:r>
          </a:p>
          <a:p>
            <a:pPr lvl="3"/>
            <a:r>
              <a:rPr lang="zh-TW" altLang="en-US" sz="1400" dirty="0"/>
              <a:t>學生容易作答。</a:t>
            </a:r>
          </a:p>
          <a:p>
            <a:pPr lvl="3"/>
            <a:r>
              <a:rPr lang="zh-TW" altLang="en-US" sz="1400" dirty="0"/>
              <a:t>針對選擇題，學生可以直接點選選項，不需以鍵盤輸入選項代碼。</a:t>
            </a:r>
            <a:endParaRPr lang="en-US" altLang="zh-TW" sz="1400" dirty="0"/>
          </a:p>
          <a:p>
            <a:pPr lvl="2"/>
            <a:r>
              <a:rPr lang="zh-TW" altLang="en-US" sz="1400" dirty="0"/>
              <a:t>上述之子項的功能很明確，因此可以直接地測試而無須做進一步地分解。</a:t>
            </a:r>
          </a:p>
          <a:p>
            <a:pPr lvl="2"/>
            <a:r>
              <a:rPr lang="zh-TW" altLang="en-US" sz="1400" dirty="0"/>
              <a:t>又如：「系統必須防止學生作弊」的需求過於抽象而無法驗證，需要再進一步地加以分解。 </a:t>
            </a:r>
            <a:endParaRPr lang="en-US" altLang="zh-TW" sz="1400" dirty="0"/>
          </a:p>
          <a:p>
            <a:pPr lvl="3"/>
            <a:r>
              <a:rPr lang="zh-TW" altLang="en-US" sz="1400" dirty="0"/>
              <a:t>則「</a:t>
            </a:r>
            <a:r>
              <a:rPr lang="zh-TW" altLang="en-US" sz="1400" b="1" dirty="0"/>
              <a:t>建立測試案例</a:t>
            </a:r>
            <a:r>
              <a:rPr lang="zh-TW" altLang="en-US" sz="1400" dirty="0"/>
              <a:t>」是很好的需求確認技巧，用以確認需求的可驗證性。</a:t>
            </a:r>
            <a:endParaRPr lang="en-US" altLang="zh-TW" sz="1400" dirty="0"/>
          </a:p>
          <a:p>
            <a:pPr lvl="2"/>
            <a:endParaRPr lang="zh-TW" altLang="en-US" sz="2000" dirty="0"/>
          </a:p>
        </p:txBody>
      </p:sp>
      <p:sp>
        <p:nvSpPr>
          <p:cNvPr id="57348"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A3A7400A-4409-8B44-9151-EF96EB5D8DFA}" type="slidenum">
              <a:rPr lang="zh-TW" altLang="en-US" sz="1600">
                <a:solidFill>
                  <a:schemeClr val="tx1"/>
                </a:solidFill>
                <a:ea typeface="新細明體" charset="-120"/>
              </a:rPr>
              <a:pPr>
                <a:spcBef>
                  <a:spcPct val="0"/>
                </a:spcBef>
                <a:buClr>
                  <a:srgbClr val="000000"/>
                </a:buClr>
                <a:buSzPct val="100000"/>
                <a:buFont typeface="Times New Roman" charset="0"/>
                <a:buNone/>
              </a:pPr>
              <a:t>29</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631653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r>
              <a:rPr lang="zh-TW" altLang="en-US" sz="4000"/>
              <a:t>需求的種類</a:t>
            </a:r>
          </a:p>
        </p:txBody>
      </p:sp>
      <p:sp>
        <p:nvSpPr>
          <p:cNvPr id="10243" name="內容版面配置區 2"/>
          <p:cNvSpPr>
            <a:spLocks noGrp="1"/>
          </p:cNvSpPr>
          <p:nvPr>
            <p:ph idx="1"/>
          </p:nvPr>
        </p:nvSpPr>
        <p:spPr/>
        <p:txBody>
          <a:bodyPr>
            <a:normAutofit/>
          </a:bodyPr>
          <a:lstStyle/>
          <a:p>
            <a:r>
              <a:rPr lang="zh-TW" altLang="en-US" sz="2800" dirty="0" smtClean="0"/>
              <a:t>使用</a:t>
            </a:r>
            <a:r>
              <a:rPr lang="zh-TW" altLang="en-US" sz="2800" dirty="0"/>
              <a:t>者</a:t>
            </a:r>
            <a:r>
              <a:rPr lang="zh-TW" altLang="en-US" sz="2800" dirty="0" smtClean="0"/>
              <a:t>需求</a:t>
            </a:r>
            <a:endParaRPr lang="en-US" altLang="zh-TW" sz="2800" dirty="0" smtClean="0"/>
          </a:p>
          <a:p>
            <a:r>
              <a:rPr lang="zh-TW" altLang="en-US" sz="2800" dirty="0" smtClean="0"/>
              <a:t>系統需求</a:t>
            </a:r>
            <a:endParaRPr lang="en-US" altLang="zh-TW" sz="2800" dirty="0"/>
          </a:p>
          <a:p>
            <a:r>
              <a:rPr lang="zh-TW" altLang="en-US" sz="2800" dirty="0"/>
              <a:t>功能性</a:t>
            </a:r>
            <a:r>
              <a:rPr lang="zh-TW" altLang="en-US" sz="2800" dirty="0" smtClean="0"/>
              <a:t>需求</a:t>
            </a:r>
            <a:endParaRPr lang="en-US" altLang="zh-TW" sz="2800" dirty="0" smtClean="0"/>
          </a:p>
          <a:p>
            <a:r>
              <a:rPr lang="zh-TW" altLang="en-US" sz="2800" dirty="0" smtClean="0"/>
              <a:t>非</a:t>
            </a:r>
            <a:r>
              <a:rPr lang="zh-TW" altLang="en-US" sz="2800" dirty="0"/>
              <a:t>功能性需求</a:t>
            </a:r>
            <a:endParaRPr lang="en-US" altLang="zh-TW" sz="2800" dirty="0"/>
          </a:p>
          <a:p>
            <a:pPr lvl="1"/>
            <a:endParaRPr lang="zh-TW" altLang="en-US" sz="3600" dirty="0"/>
          </a:p>
        </p:txBody>
      </p:sp>
      <p:sp>
        <p:nvSpPr>
          <p:cNvPr id="10244"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35541106-20B6-264B-ACF0-B1C4B21831E7}" type="slidenum">
              <a:rPr lang="zh-TW" altLang="en-US" sz="1600">
                <a:solidFill>
                  <a:schemeClr val="tx1"/>
                </a:solidFill>
                <a:ea typeface="新細明體" charset="-120"/>
              </a:rPr>
              <a:pPr>
                <a:spcBef>
                  <a:spcPct val="0"/>
                </a:spcBef>
                <a:buClr>
                  <a:srgbClr val="000000"/>
                </a:buClr>
                <a:buSzPct val="100000"/>
                <a:buFont typeface="Times New Roman" charset="0"/>
                <a:buNone/>
              </a:pPr>
              <a:t>3</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185237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標題 1"/>
          <p:cNvSpPr>
            <a:spLocks noGrp="1"/>
          </p:cNvSpPr>
          <p:nvPr>
            <p:ph type="title"/>
          </p:nvPr>
        </p:nvSpPr>
        <p:spPr/>
        <p:txBody>
          <a:bodyPr/>
          <a:lstStyle/>
          <a:p>
            <a:r>
              <a:rPr lang="zh-TW" altLang="en-US" sz="4000"/>
              <a:t>需求確認</a:t>
            </a:r>
          </a:p>
        </p:txBody>
      </p:sp>
      <p:sp>
        <p:nvSpPr>
          <p:cNvPr id="59395" name="內容版面配置區 2"/>
          <p:cNvSpPr>
            <a:spLocks noGrp="1"/>
          </p:cNvSpPr>
          <p:nvPr>
            <p:ph idx="1"/>
          </p:nvPr>
        </p:nvSpPr>
        <p:spPr/>
        <p:txBody>
          <a:bodyPr/>
          <a:lstStyle/>
          <a:p>
            <a:r>
              <a:rPr lang="zh-TW" altLang="en-US"/>
              <a:t>規格書審查</a:t>
            </a:r>
            <a:endParaRPr lang="en-US" altLang="zh-TW"/>
          </a:p>
          <a:p>
            <a:pPr lvl="1"/>
            <a:r>
              <a:rPr lang="zh-TW" altLang="en-US" sz="2000"/>
              <a:t>透過軟體需求規格書審查來進行需求確認，是最直接、也最方便的方式。其流程如下：</a:t>
            </a:r>
            <a:endParaRPr lang="en-US" altLang="zh-TW" sz="2000"/>
          </a:p>
          <a:p>
            <a:pPr lvl="2"/>
            <a:r>
              <a:rPr lang="zh-TW" altLang="en-US" sz="1600"/>
              <a:t>完成軟體需求規格書後，商討規格書審查的時間及參與審查的同仁及專家。</a:t>
            </a:r>
            <a:endParaRPr lang="en-US" altLang="zh-TW" sz="1600"/>
          </a:p>
          <a:p>
            <a:pPr lvl="2"/>
            <a:r>
              <a:rPr lang="zh-TW" altLang="en-US" sz="1600"/>
              <a:t>於審查前將規格書送給審查人員。</a:t>
            </a:r>
          </a:p>
          <a:p>
            <a:pPr lvl="2"/>
            <a:r>
              <a:rPr lang="zh-TW" altLang="en-US" sz="1600"/>
              <a:t>審查人員審查規格書，並對疑問之處加上注解。</a:t>
            </a:r>
          </a:p>
          <a:p>
            <a:pPr lvl="2"/>
            <a:r>
              <a:rPr lang="zh-TW" altLang="en-US" sz="1600"/>
              <a:t>審查會議召開，由文件的建立者逐項報告需求內容，由審查人員進行討論。</a:t>
            </a:r>
          </a:p>
          <a:p>
            <a:pPr lvl="2"/>
            <a:r>
              <a:rPr lang="zh-TW" altLang="en-US" sz="1600"/>
              <a:t>會議結束前，由主席或報告者總結需要釐清或修改的部分，並決定是否進行再一次的審查。</a:t>
            </a:r>
            <a:endParaRPr lang="en-US" altLang="zh-TW" sz="1600"/>
          </a:p>
          <a:p>
            <a:pPr lvl="1"/>
            <a:r>
              <a:rPr lang="zh-TW" altLang="en-US" sz="2000"/>
              <a:t>審查會議參與的角色包含：</a:t>
            </a:r>
            <a:endParaRPr lang="en-US" altLang="zh-TW" sz="2000"/>
          </a:p>
          <a:p>
            <a:pPr lvl="2"/>
            <a:r>
              <a:rPr lang="zh-TW" altLang="en-US" sz="1600"/>
              <a:t>主席：控制會議的進度、決定會議進行的方式、引導問題的討論。</a:t>
            </a:r>
          </a:p>
          <a:p>
            <a:pPr lvl="2"/>
            <a:r>
              <a:rPr lang="zh-TW" altLang="en-US" sz="1600"/>
              <a:t>記錄員：避免讓報告者同時記錄要修改的內容，以免延誤會議的進行。</a:t>
            </a:r>
          </a:p>
          <a:p>
            <a:pPr lvl="2"/>
            <a:r>
              <a:rPr lang="zh-TW" altLang="en-US" sz="1600"/>
              <a:t>審查人員：對該領域或系統熟悉的專家。</a:t>
            </a:r>
          </a:p>
          <a:p>
            <a:pPr lvl="2"/>
            <a:r>
              <a:rPr lang="zh-TW" altLang="en-US" sz="1600"/>
              <a:t>報告者：需求規格書的報告者，通常也是撰寫者。</a:t>
            </a:r>
          </a:p>
          <a:p>
            <a:pPr lvl="1"/>
            <a:endParaRPr lang="en-US" altLang="zh-TW"/>
          </a:p>
        </p:txBody>
      </p:sp>
      <p:sp>
        <p:nvSpPr>
          <p:cNvPr id="59396"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51CC14E1-11A1-B143-B567-A7A3C5533205}" type="slidenum">
              <a:rPr lang="zh-TW" altLang="en-US" sz="1600">
                <a:solidFill>
                  <a:schemeClr val="tx1"/>
                </a:solidFill>
                <a:ea typeface="新細明體" charset="-120"/>
              </a:rPr>
              <a:pPr>
                <a:spcBef>
                  <a:spcPct val="0"/>
                </a:spcBef>
                <a:buClr>
                  <a:srgbClr val="000000"/>
                </a:buClr>
                <a:buSzPct val="100000"/>
                <a:buFont typeface="Times New Roman" charset="0"/>
                <a:buNone/>
              </a:pPr>
              <a:t>30</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457840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標題 1"/>
          <p:cNvSpPr>
            <a:spLocks noGrp="1"/>
          </p:cNvSpPr>
          <p:nvPr>
            <p:ph type="title"/>
          </p:nvPr>
        </p:nvSpPr>
        <p:spPr/>
        <p:txBody>
          <a:bodyPr/>
          <a:lstStyle/>
          <a:p>
            <a:r>
              <a:rPr lang="zh-TW" altLang="en-US" sz="4000"/>
              <a:t>需求確認</a:t>
            </a:r>
          </a:p>
        </p:txBody>
      </p:sp>
      <p:sp>
        <p:nvSpPr>
          <p:cNvPr id="61443" name="內容版面配置區 2"/>
          <p:cNvSpPr>
            <a:spLocks noGrp="1"/>
          </p:cNvSpPr>
          <p:nvPr>
            <p:ph idx="1"/>
          </p:nvPr>
        </p:nvSpPr>
        <p:spPr/>
        <p:txBody>
          <a:bodyPr>
            <a:normAutofit/>
          </a:bodyPr>
          <a:lstStyle/>
          <a:p>
            <a:r>
              <a:rPr lang="zh-TW" altLang="en-US" sz="2800" dirty="0"/>
              <a:t>雛形展示</a:t>
            </a:r>
            <a:endParaRPr lang="en-US" altLang="zh-TW" sz="2800" dirty="0"/>
          </a:p>
          <a:p>
            <a:pPr lvl="1"/>
            <a:r>
              <a:rPr lang="zh-TW" altLang="en-US" sz="1800" dirty="0"/>
              <a:t>如果是採用雛形法開發方式，則可以用雛形展示來確認系統。透過直接的系統展示，使用者可以很明確的知道開發端的方向是否正確。</a:t>
            </a:r>
            <a:endParaRPr lang="en-US" altLang="zh-TW" sz="1800" dirty="0"/>
          </a:p>
          <a:p>
            <a:endParaRPr lang="en-US" altLang="zh-TW" sz="2800" dirty="0" smtClean="0"/>
          </a:p>
          <a:p>
            <a:r>
              <a:rPr lang="zh-TW" altLang="en-US" sz="2800" dirty="0" smtClean="0"/>
              <a:t>需求</a:t>
            </a:r>
            <a:r>
              <a:rPr lang="zh-TW" altLang="en-US" sz="2800" dirty="0"/>
              <a:t>確認之重要性</a:t>
            </a:r>
            <a:endParaRPr lang="en-US" altLang="zh-TW" sz="2800" dirty="0"/>
          </a:p>
          <a:p>
            <a:pPr lvl="1"/>
            <a:r>
              <a:rPr lang="zh-TW" altLang="en-US" sz="1800" dirty="0"/>
              <a:t>許多單位常常會忽略需求確認的動作，習慣一開始就立即進入程式撰寫，等到系統開發出來後，才驚覺不是使用者所要的，於是需要再花很長的時間改寫。需求確認雖然一開始會花一些時間，但對維持整體進度而言是相當有成效的。</a:t>
            </a:r>
          </a:p>
        </p:txBody>
      </p:sp>
      <p:sp>
        <p:nvSpPr>
          <p:cNvPr id="61444"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7F12175A-81B6-D04F-9E92-B3898FA90D48}" type="slidenum">
              <a:rPr lang="zh-TW" altLang="en-US" sz="1600">
                <a:solidFill>
                  <a:schemeClr val="tx1"/>
                </a:solidFill>
                <a:ea typeface="新細明體" charset="-120"/>
              </a:rPr>
              <a:pPr>
                <a:spcBef>
                  <a:spcPct val="0"/>
                </a:spcBef>
                <a:buClr>
                  <a:srgbClr val="000000"/>
                </a:buClr>
                <a:buSzPct val="100000"/>
                <a:buFont typeface="Times New Roman" charset="0"/>
                <a:buNone/>
              </a:pPr>
              <a:t>31</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678604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標題 1"/>
          <p:cNvSpPr>
            <a:spLocks noGrp="1"/>
          </p:cNvSpPr>
          <p:nvPr>
            <p:ph type="title"/>
          </p:nvPr>
        </p:nvSpPr>
        <p:spPr/>
        <p:txBody>
          <a:bodyPr/>
          <a:lstStyle/>
          <a:p>
            <a:r>
              <a:rPr lang="zh-TW" altLang="en-US" sz="4000"/>
              <a:t>需求管理</a:t>
            </a:r>
          </a:p>
        </p:txBody>
      </p:sp>
      <p:sp>
        <p:nvSpPr>
          <p:cNvPr id="63491" name="內容版面配置區 2"/>
          <p:cNvSpPr>
            <a:spLocks noGrp="1"/>
          </p:cNvSpPr>
          <p:nvPr>
            <p:ph idx="1"/>
          </p:nvPr>
        </p:nvSpPr>
        <p:spPr/>
        <p:txBody>
          <a:bodyPr>
            <a:noAutofit/>
          </a:bodyPr>
          <a:lstStyle/>
          <a:p>
            <a:r>
              <a:rPr lang="zh-TW" altLang="en-US" sz="2000" dirty="0"/>
              <a:t>即使我們將需求分析做的很徹底，使用者還是會經常在開發的過程中提出變更。開發端不能毫無節制地接受需求變更，也不能一味地拒絕變更。只要能</a:t>
            </a:r>
            <a:r>
              <a:rPr lang="zh-TW" altLang="en-US" sz="2000" b="1" dirty="0"/>
              <a:t>制訂及遵循變更的程序，做好需求變更的管理</a:t>
            </a:r>
            <a:r>
              <a:rPr lang="zh-TW" altLang="en-US" sz="2000" dirty="0"/>
              <a:t>，便可產生雙贏的局面。變更分析並不是件容易的事情。當系統需求、設計及程式碼很多、很複雜時，開發端如何知道一個需求的變更會影響哪些項目？為能有效率地進行變更分析，通常都會建立需求追溯表</a:t>
            </a:r>
            <a:r>
              <a:rPr lang="en-US" altLang="zh-TW" sz="2000" dirty="0"/>
              <a:t>(Requirements Traceability Matrix, RTM)</a:t>
            </a:r>
            <a:r>
              <a:rPr lang="zh-TW" altLang="en-US" sz="2000" dirty="0"/>
              <a:t>，以表達需求與其他項目之間的關係。</a:t>
            </a:r>
            <a:endParaRPr lang="en-US" altLang="zh-TW" sz="2000" dirty="0"/>
          </a:p>
          <a:p>
            <a:pPr lvl="2"/>
            <a:r>
              <a:rPr lang="zh-TW" altLang="en-US" sz="1800" dirty="0"/>
              <a:t>需求追溯可以分為：</a:t>
            </a:r>
            <a:endParaRPr lang="en-US" altLang="zh-TW" sz="1800" dirty="0"/>
          </a:p>
          <a:p>
            <a:pPr lvl="3"/>
            <a:r>
              <a:rPr lang="zh-TW" altLang="en-US" sz="1600" dirty="0"/>
              <a:t>水平追溯</a:t>
            </a:r>
            <a:r>
              <a:rPr lang="en-US" altLang="zh-TW" sz="1600" dirty="0"/>
              <a:t>(Horizontal Traceability)</a:t>
            </a:r>
            <a:r>
              <a:rPr lang="zh-TW" altLang="en-US" sz="1600" dirty="0"/>
              <a:t>：記錄需求與需求之間的關係；</a:t>
            </a:r>
            <a:endParaRPr lang="en-US" altLang="zh-TW" sz="1600" dirty="0"/>
          </a:p>
          <a:p>
            <a:pPr lvl="3"/>
            <a:r>
              <a:rPr lang="zh-TW" altLang="en-US" sz="1600" dirty="0"/>
              <a:t>垂直追溯</a:t>
            </a:r>
            <a:r>
              <a:rPr lang="en-US" altLang="zh-TW" sz="1600" dirty="0"/>
              <a:t>(Vertical Traceability)</a:t>
            </a:r>
            <a:r>
              <a:rPr lang="zh-TW" altLang="en-US" sz="1600" dirty="0"/>
              <a:t>： 追溯需求的來源以及它相對應的設計與實作。</a:t>
            </a:r>
            <a:endParaRPr lang="zh-TW" altLang="en-US" sz="1400" dirty="0"/>
          </a:p>
        </p:txBody>
      </p:sp>
      <p:sp>
        <p:nvSpPr>
          <p:cNvPr id="6349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647C623F-9850-584B-80C8-BED2F84D6EDF}" type="slidenum">
              <a:rPr lang="zh-TW" altLang="en-US" sz="1600">
                <a:solidFill>
                  <a:schemeClr val="tx1"/>
                </a:solidFill>
                <a:ea typeface="新細明體" charset="-120"/>
              </a:rPr>
              <a:pPr>
                <a:spcBef>
                  <a:spcPct val="0"/>
                </a:spcBef>
                <a:buClr>
                  <a:srgbClr val="000000"/>
                </a:buClr>
                <a:buSzPct val="100000"/>
                <a:buFont typeface="Times New Roman" charset="0"/>
                <a:buNone/>
              </a:pPr>
              <a:t>32</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875853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zh-TW" altLang="en-US" sz="4000"/>
              <a:t>建立需求追溯表</a:t>
            </a:r>
          </a:p>
        </p:txBody>
      </p:sp>
      <p:sp>
        <p:nvSpPr>
          <p:cNvPr id="65539" name="內容版面配置區 2"/>
          <p:cNvSpPr>
            <a:spLocks noGrp="1"/>
          </p:cNvSpPr>
          <p:nvPr>
            <p:ph idx="1"/>
          </p:nvPr>
        </p:nvSpPr>
        <p:spPr/>
        <p:txBody>
          <a:bodyPr>
            <a:normAutofit/>
          </a:bodyPr>
          <a:lstStyle/>
          <a:p>
            <a:r>
              <a:rPr lang="zh-TW" altLang="en-US" sz="2400" dirty="0"/>
              <a:t>例如，系統需求「可拖曳的題庫題目」（需求編號</a:t>
            </a:r>
            <a:r>
              <a:rPr lang="en-US" altLang="zh-TW" sz="2400" dirty="0"/>
              <a:t>R102-2</a:t>
            </a:r>
            <a:r>
              <a:rPr lang="zh-TW" altLang="en-US" sz="2400" dirty="0"/>
              <a:t>），其來源來自使用者需求「方便快速的建立試卷」（需求編號</a:t>
            </a:r>
            <a:r>
              <a:rPr lang="en-US" altLang="zh-TW" sz="2400" dirty="0"/>
              <a:t>U203</a:t>
            </a:r>
            <a:r>
              <a:rPr lang="zh-TW" altLang="en-US" sz="2400" dirty="0"/>
              <a:t>），而其設計描述於設計文件</a:t>
            </a:r>
            <a:r>
              <a:rPr lang="en-US" altLang="zh-TW" sz="2400" dirty="0"/>
              <a:t>SDD</a:t>
            </a:r>
            <a:r>
              <a:rPr lang="zh-TW" altLang="en-US" sz="2400" dirty="0"/>
              <a:t>之</a:t>
            </a:r>
            <a:r>
              <a:rPr lang="en-US" altLang="zh-TW" sz="2400" dirty="0"/>
              <a:t>2.3.1</a:t>
            </a:r>
            <a:r>
              <a:rPr lang="zh-TW" altLang="en-US" sz="2400" dirty="0"/>
              <a:t>小節，實作於模組</a:t>
            </a:r>
            <a:r>
              <a:rPr lang="en-US" altLang="zh-TW" sz="2400" dirty="0" err="1"/>
              <a:t>DraggableItem.java</a:t>
            </a:r>
            <a:r>
              <a:rPr lang="zh-TW" altLang="en-US" sz="2400" dirty="0"/>
              <a:t>，使用測試案例</a:t>
            </a:r>
            <a:r>
              <a:rPr lang="en-US" altLang="zh-TW" sz="2400" dirty="0"/>
              <a:t>TC101</a:t>
            </a:r>
            <a:r>
              <a:rPr lang="zh-TW" altLang="en-US" sz="2400" dirty="0"/>
              <a:t>測試，則需求追溯表可建立如下表：</a:t>
            </a:r>
          </a:p>
        </p:txBody>
      </p:sp>
      <p:sp>
        <p:nvSpPr>
          <p:cNvPr id="6557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B55CAD10-BAF6-5947-A135-2511B1769910}" type="slidenum">
              <a:rPr lang="zh-TW" altLang="en-US" sz="1600">
                <a:solidFill>
                  <a:schemeClr val="tx1"/>
                </a:solidFill>
                <a:ea typeface="新細明體" charset="-120"/>
              </a:rPr>
              <a:pPr>
                <a:spcBef>
                  <a:spcPct val="0"/>
                </a:spcBef>
                <a:buClr>
                  <a:srgbClr val="000000"/>
                </a:buClr>
                <a:buSzPct val="100000"/>
                <a:buFont typeface="Times New Roman" charset="0"/>
                <a:buNone/>
              </a:pPr>
              <a:t>33</a:t>
            </a:fld>
            <a:endParaRPr lang="zh-TW" altLang="en-US" sz="1600">
              <a:solidFill>
                <a:schemeClr val="tx1"/>
              </a:solidFill>
              <a:ea typeface="新細明體"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1483818166"/>
              </p:ext>
            </p:extLst>
          </p:nvPr>
        </p:nvGraphicFramePr>
        <p:xfrm>
          <a:off x="1527285" y="3863181"/>
          <a:ext cx="6072187" cy="1089024"/>
        </p:xfrm>
        <a:graphic>
          <a:graphicData uri="http://schemas.openxmlformats.org/drawingml/2006/table">
            <a:tbl>
              <a:tblPr/>
              <a:tblGrid>
                <a:gridCol w="1092309"/>
                <a:gridCol w="1065234"/>
                <a:gridCol w="997543"/>
                <a:gridCol w="1667322"/>
                <a:gridCol w="1249779"/>
              </a:tblGrid>
              <a:tr h="272256">
                <a:tc>
                  <a:txBody>
                    <a:bodyPr/>
                    <a:lstStyle/>
                    <a:p>
                      <a:pPr algn="just">
                        <a:spcAft>
                          <a:spcPts val="0"/>
                        </a:spcAft>
                      </a:pPr>
                      <a:r>
                        <a:rPr lang="zh-TW" sz="1400" kern="100" dirty="0">
                          <a:latin typeface="Times New Roman"/>
                          <a:ea typeface="標楷體"/>
                        </a:rPr>
                        <a:t>需求編號</a:t>
                      </a:r>
                      <a:endParaRPr lang="zh-TW" sz="1400" kern="100" dirty="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sz="1400" kern="100">
                          <a:latin typeface="Times New Roman"/>
                          <a:ea typeface="標楷體"/>
                        </a:rPr>
                        <a:t>使用者需求</a:t>
                      </a:r>
                      <a:endParaRPr lang="zh-TW" sz="1400" kern="10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sz="1400" kern="100">
                          <a:latin typeface="Times New Roman"/>
                          <a:ea typeface="標楷體"/>
                        </a:rPr>
                        <a:t>設計</a:t>
                      </a:r>
                      <a:endParaRPr lang="zh-TW" sz="1400" kern="10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sz="1400" kern="100">
                          <a:latin typeface="Times New Roman"/>
                          <a:ea typeface="標楷體"/>
                        </a:rPr>
                        <a:t>實作</a:t>
                      </a:r>
                      <a:endParaRPr lang="zh-TW" sz="1400" kern="10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sz="1400" kern="100">
                          <a:latin typeface="Times New Roman"/>
                          <a:ea typeface="標楷體"/>
                        </a:rPr>
                        <a:t>測試</a:t>
                      </a:r>
                      <a:endParaRPr lang="zh-TW" sz="1400" kern="10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56">
                <a:tc>
                  <a:txBody>
                    <a:bodyPr/>
                    <a:lstStyle/>
                    <a:p>
                      <a:pPr algn="just">
                        <a:spcAft>
                          <a:spcPts val="0"/>
                        </a:spcAft>
                      </a:pPr>
                      <a:r>
                        <a:rPr lang="en-US" sz="1400" kern="100" dirty="0">
                          <a:latin typeface="Times New Roman"/>
                          <a:ea typeface="標楷體"/>
                        </a:rPr>
                        <a:t>R102-2</a:t>
                      </a:r>
                      <a:endParaRPr lang="zh-TW" sz="1400" kern="100" dirty="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標楷體"/>
                        </a:rPr>
                        <a:t>U203</a:t>
                      </a:r>
                      <a:endParaRPr lang="zh-TW" sz="1400" kern="100" dirty="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標楷體"/>
                        </a:rPr>
                        <a:t>SDD 2.3.1</a:t>
                      </a:r>
                      <a:endParaRPr lang="zh-TW" sz="1400" kern="100" dirty="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Times New Roman"/>
                          <a:ea typeface="標楷體"/>
                        </a:rPr>
                        <a:t>DraggableItem.java</a:t>
                      </a:r>
                      <a:endParaRPr lang="zh-TW" sz="1400" kern="10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Times New Roman"/>
                          <a:ea typeface="標楷體"/>
                        </a:rPr>
                        <a:t>TC101</a:t>
                      </a:r>
                      <a:endParaRPr lang="zh-TW" sz="1400" kern="10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56">
                <a:tc>
                  <a:txBody>
                    <a:bodyPr/>
                    <a:lstStyle/>
                    <a:p>
                      <a:pPr algn="just">
                        <a:spcAft>
                          <a:spcPts val="0"/>
                        </a:spcAft>
                      </a:pPr>
                      <a:r>
                        <a:rPr lang="en-US" sz="1400" kern="100">
                          <a:latin typeface="Times New Roman"/>
                          <a:ea typeface="標楷體"/>
                        </a:rPr>
                        <a:t>R102-3</a:t>
                      </a:r>
                      <a:endParaRPr lang="zh-TW" sz="1400" kern="10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Times New Roman"/>
                          <a:ea typeface="標楷體"/>
                        </a:rPr>
                        <a:t>U205</a:t>
                      </a:r>
                      <a:endParaRPr lang="zh-TW" sz="1400" kern="10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標楷體"/>
                        </a:rPr>
                        <a:t>SDD 3.2</a:t>
                      </a:r>
                      <a:endParaRPr lang="zh-TW" sz="1400" kern="100" dirty="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標楷體"/>
                        </a:rPr>
                        <a:t>Test.java</a:t>
                      </a:r>
                      <a:endParaRPr lang="zh-TW" sz="1400" kern="100" dirty="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Times New Roman"/>
                          <a:ea typeface="標楷體"/>
                        </a:rPr>
                        <a:t>TC304</a:t>
                      </a:r>
                      <a:endParaRPr lang="zh-TW" sz="1400" kern="10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56">
                <a:tc>
                  <a:txBody>
                    <a:bodyPr/>
                    <a:lstStyle/>
                    <a:p>
                      <a:pPr algn="just">
                        <a:spcAft>
                          <a:spcPts val="0"/>
                        </a:spcAft>
                      </a:pPr>
                      <a:r>
                        <a:rPr lang="zh-TW" sz="1400" kern="100">
                          <a:latin typeface="Times New Roman"/>
                          <a:ea typeface="標楷體"/>
                        </a:rPr>
                        <a:t>……</a:t>
                      </a:r>
                      <a:endParaRPr lang="zh-TW" sz="1400" kern="10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sz="1400" kern="100">
                          <a:latin typeface="Times New Roman"/>
                          <a:ea typeface="標楷體"/>
                        </a:rPr>
                        <a:t>……</a:t>
                      </a:r>
                      <a:endParaRPr lang="zh-TW" sz="1400" kern="10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sz="1400" kern="100">
                          <a:latin typeface="Times New Roman"/>
                          <a:ea typeface="標楷體"/>
                        </a:rPr>
                        <a:t>……</a:t>
                      </a:r>
                      <a:endParaRPr lang="zh-TW" sz="1400" kern="10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sz="1400" kern="100" dirty="0">
                          <a:latin typeface="Times New Roman"/>
                          <a:ea typeface="標楷體"/>
                        </a:rPr>
                        <a:t>……</a:t>
                      </a:r>
                      <a:endParaRPr lang="zh-TW" sz="1400" kern="100" dirty="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sz="1400" kern="100" dirty="0">
                          <a:latin typeface="Times New Roman"/>
                          <a:ea typeface="標楷體"/>
                        </a:rPr>
                        <a:t>……</a:t>
                      </a:r>
                      <a:endParaRPr lang="zh-TW" sz="1400" kern="100" dirty="0">
                        <a:latin typeface="Times New Roman"/>
                        <a:ea typeface="新細明體"/>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25944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idx="4294967295"/>
          </p:nvPr>
        </p:nvSpPr>
        <p:spPr/>
        <p:txBody>
          <a:bodyPr/>
          <a:lstStyle/>
          <a:p>
            <a:r>
              <a:rPr lang="zh-TW" altLang="en-US" sz="4000"/>
              <a:t>本章總結</a:t>
            </a:r>
          </a:p>
        </p:txBody>
      </p:sp>
      <p:sp>
        <p:nvSpPr>
          <p:cNvPr id="67587" name="內容版面配置區 2"/>
          <p:cNvSpPr>
            <a:spLocks noGrp="1"/>
          </p:cNvSpPr>
          <p:nvPr>
            <p:ph idx="4294967295"/>
          </p:nvPr>
        </p:nvSpPr>
        <p:spPr>
          <a:xfrm>
            <a:off x="381000" y="1525588"/>
            <a:ext cx="8513763" cy="4711700"/>
          </a:xfrm>
        </p:spPr>
        <p:txBody>
          <a:bodyPr>
            <a:normAutofit/>
          </a:bodyPr>
          <a:lstStyle/>
          <a:p>
            <a:r>
              <a:rPr lang="zh-TW" altLang="en-US" sz="2400"/>
              <a:t>需求工程是一項重要的工作：即便我們的設計能力很好、產品的功能很多，如果做出使用者覺得不實用或不好用的產品，仍算是一個失敗的軟體工程。為此，我們需要知道：</a:t>
            </a:r>
            <a:endParaRPr lang="en-US" altLang="zh-TW" sz="2400" dirty="0"/>
          </a:p>
          <a:p>
            <a:pPr lvl="1"/>
            <a:r>
              <a:rPr lang="zh-TW" altLang="en-US" sz="1400" dirty="0"/>
              <a:t>需求的特色與分類</a:t>
            </a:r>
            <a:endParaRPr lang="en-US" altLang="zh-TW" sz="1400" dirty="0"/>
          </a:p>
          <a:p>
            <a:pPr lvl="2"/>
            <a:r>
              <a:rPr lang="zh-TW" altLang="en-US" sz="1100" dirty="0"/>
              <a:t>使用者需求與系統需求。</a:t>
            </a:r>
            <a:endParaRPr lang="en-US" altLang="zh-TW" sz="1100" dirty="0"/>
          </a:p>
          <a:p>
            <a:pPr lvl="2"/>
            <a:r>
              <a:rPr lang="zh-TW" altLang="en-US" sz="1100" dirty="0"/>
              <a:t>功能性與非功能性。</a:t>
            </a:r>
            <a:endParaRPr lang="en-US" altLang="zh-TW" sz="1100" dirty="0"/>
          </a:p>
          <a:p>
            <a:pPr lvl="1"/>
            <a:r>
              <a:rPr lang="zh-TW" altLang="en-US" sz="1400" dirty="0"/>
              <a:t>需求擷取方法</a:t>
            </a:r>
            <a:endParaRPr lang="en-US" altLang="zh-TW" sz="1400" dirty="0"/>
          </a:p>
          <a:p>
            <a:pPr lvl="1"/>
            <a:r>
              <a:rPr lang="zh-TW" altLang="en-US" sz="1400" dirty="0"/>
              <a:t>需求分析方法</a:t>
            </a:r>
            <a:endParaRPr lang="en-US" altLang="zh-TW" sz="1400" dirty="0"/>
          </a:p>
          <a:p>
            <a:pPr lvl="1"/>
            <a:r>
              <a:rPr lang="zh-TW" altLang="en-US" sz="1400" dirty="0"/>
              <a:t>需求驗證的方法與需求管理的方法。</a:t>
            </a:r>
            <a:endParaRPr lang="en-US" altLang="zh-TW" sz="1400" dirty="0"/>
          </a:p>
          <a:p>
            <a:r>
              <a:rPr lang="zh-TW" altLang="en-US" sz="2400" dirty="0"/>
              <a:t>需求分析與驗證可視為一種「早期除錯」</a:t>
            </a:r>
            <a:r>
              <a:rPr lang="en-US" altLang="zh-TW" sz="2400" dirty="0"/>
              <a:t>(Early Debugging)</a:t>
            </a:r>
          </a:p>
          <a:p>
            <a:pPr lvl="1"/>
            <a:r>
              <a:rPr lang="zh-TW" altLang="en-US" sz="1400" dirty="0"/>
              <a:t>減少後期重工的可能性。</a:t>
            </a:r>
            <a:endParaRPr lang="en-US" altLang="zh-TW" sz="1400" dirty="0"/>
          </a:p>
          <a:p>
            <a:r>
              <a:rPr lang="zh-TW" altLang="en-US" sz="2400" dirty="0"/>
              <a:t>唯一不變的，是事事會變</a:t>
            </a:r>
            <a:endParaRPr lang="en-US" altLang="zh-TW" sz="2400" dirty="0"/>
          </a:p>
          <a:p>
            <a:pPr lvl="1"/>
            <a:r>
              <a:rPr lang="zh-TW" altLang="en-US" sz="1400" dirty="0"/>
              <a:t>一套需求管控的流程與機制，可以不讓需求的變更，混亂我們的系統設計、延宕專案的進度、及降低專案的實質利潤。</a:t>
            </a:r>
          </a:p>
        </p:txBody>
      </p:sp>
      <p:sp>
        <p:nvSpPr>
          <p:cNvPr id="67588" name="投影片編號版面配置區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E280D271-54A2-1A4C-A30F-1C3EF09EDEA7}" type="slidenum">
              <a:rPr lang="zh-TW" altLang="en-US" sz="1600">
                <a:solidFill>
                  <a:schemeClr val="tx1"/>
                </a:solidFill>
                <a:ea typeface="新細明體" charset="-120"/>
              </a:rPr>
              <a:pPr>
                <a:spcBef>
                  <a:spcPct val="0"/>
                </a:spcBef>
                <a:buClr>
                  <a:srgbClr val="000000"/>
                </a:buClr>
                <a:buSzPct val="100000"/>
                <a:buFont typeface="Times New Roman" charset="0"/>
                <a:buNone/>
              </a:pPr>
              <a:t>34</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369257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r>
              <a:rPr lang="zh-TW" altLang="en-US" sz="4000" dirty="0"/>
              <a:t>使用者需求</a:t>
            </a:r>
          </a:p>
        </p:txBody>
      </p:sp>
      <p:sp>
        <p:nvSpPr>
          <p:cNvPr id="10243" name="內容版面配置區 2"/>
          <p:cNvSpPr>
            <a:spLocks noGrp="1"/>
          </p:cNvSpPr>
          <p:nvPr>
            <p:ph idx="1"/>
          </p:nvPr>
        </p:nvSpPr>
        <p:spPr/>
        <p:txBody>
          <a:bodyPr>
            <a:normAutofit/>
          </a:bodyPr>
          <a:lstStyle/>
          <a:p>
            <a:r>
              <a:rPr lang="zh-TW" altLang="en-US" sz="2200" dirty="0" smtClean="0"/>
              <a:t>來自於</a:t>
            </a:r>
            <a:r>
              <a:rPr lang="zh-TW" altLang="en-US" sz="2200" dirty="0"/>
              <a:t>使用者，通常是種比較</a:t>
            </a:r>
            <a:r>
              <a:rPr lang="zh-TW" altLang="en-US" sz="2200" b="1" dirty="0"/>
              <a:t>抽象</a:t>
            </a:r>
            <a:r>
              <a:rPr lang="zh-TW" altLang="en-US" sz="2200" dirty="0"/>
              <a:t>的想法，以</a:t>
            </a:r>
            <a:r>
              <a:rPr lang="zh-TW" altLang="en-US" sz="2200" b="1" dirty="0"/>
              <a:t>企業目</a:t>
            </a:r>
            <a:r>
              <a:rPr lang="zh-TW" altLang="en-US" sz="2200" dirty="0"/>
              <a:t>的為導向，並以</a:t>
            </a:r>
            <a:r>
              <a:rPr lang="zh-TW" altLang="en-US" sz="2200" b="1" dirty="0"/>
              <a:t>口語陳述</a:t>
            </a:r>
            <a:r>
              <a:rPr lang="zh-TW" altLang="en-US" sz="2200" dirty="0"/>
              <a:t>為主，讓開發者可以容易了解系統建置目標。以開發線上考試系統為例，使用者需求可能表達如下：</a:t>
            </a:r>
            <a:endParaRPr lang="en-US" altLang="zh-TW" sz="2200" dirty="0"/>
          </a:p>
          <a:p>
            <a:pPr lvl="1"/>
            <a:r>
              <a:rPr lang="zh-TW" altLang="en-US" sz="2000" dirty="0"/>
              <a:t>教師可以線上出題。</a:t>
            </a:r>
            <a:endParaRPr lang="en-US" altLang="zh-TW" sz="2000" dirty="0"/>
          </a:p>
          <a:p>
            <a:pPr lvl="1"/>
            <a:r>
              <a:rPr lang="zh-TW" altLang="en-US" sz="2000" dirty="0"/>
              <a:t>系統可以支援選擇、填充、問答等題型的線上考試。</a:t>
            </a:r>
            <a:endParaRPr lang="en-US" altLang="zh-TW" sz="2000" dirty="0"/>
          </a:p>
          <a:p>
            <a:pPr lvl="1"/>
            <a:r>
              <a:rPr lang="zh-TW" altLang="en-US" sz="2000" dirty="0"/>
              <a:t>教師可以在線上閱卷。</a:t>
            </a:r>
            <a:endParaRPr lang="en-US" altLang="zh-TW" sz="2000" dirty="0"/>
          </a:p>
          <a:p>
            <a:pPr lvl="1"/>
            <a:r>
              <a:rPr lang="zh-TW" altLang="en-US" sz="2000" dirty="0"/>
              <a:t>教師閱卷後，學生可以在線上直接看到成績與正確的解答。</a:t>
            </a:r>
            <a:endParaRPr lang="en-US" altLang="zh-TW" sz="2000" dirty="0"/>
          </a:p>
          <a:p>
            <a:endParaRPr lang="en-US" altLang="zh-TW" sz="2200" dirty="0"/>
          </a:p>
          <a:p>
            <a:pPr lvl="1"/>
            <a:endParaRPr lang="zh-TW" altLang="en-US" dirty="0"/>
          </a:p>
        </p:txBody>
      </p:sp>
      <p:sp>
        <p:nvSpPr>
          <p:cNvPr id="10244"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35541106-20B6-264B-ACF0-B1C4B21831E7}" type="slidenum">
              <a:rPr lang="zh-TW" altLang="en-US" sz="1600">
                <a:solidFill>
                  <a:schemeClr val="tx1"/>
                </a:solidFill>
                <a:ea typeface="新細明體" charset="-120"/>
              </a:rPr>
              <a:pPr>
                <a:spcBef>
                  <a:spcPct val="0"/>
                </a:spcBef>
                <a:buClr>
                  <a:srgbClr val="000000"/>
                </a:buClr>
                <a:buSzPct val="100000"/>
                <a:buFont typeface="Times New Roman" charset="0"/>
                <a:buNone/>
              </a:pPr>
              <a:t>4</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387889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系統需求</a:t>
            </a:r>
          </a:p>
        </p:txBody>
      </p:sp>
      <p:sp>
        <p:nvSpPr>
          <p:cNvPr id="3" name="內容版面配置區 2"/>
          <p:cNvSpPr>
            <a:spLocks noGrp="1"/>
          </p:cNvSpPr>
          <p:nvPr>
            <p:ph idx="1"/>
          </p:nvPr>
        </p:nvSpPr>
        <p:spPr/>
        <p:txBody>
          <a:bodyPr>
            <a:normAutofit fontScale="92500"/>
          </a:bodyPr>
          <a:lstStyle/>
          <a:p>
            <a:r>
              <a:rPr kumimoji="1" lang="zh-TW" altLang="en-US" sz="2800" dirty="0" smtClean="0"/>
              <a:t>比較</a:t>
            </a:r>
            <a:r>
              <a:rPr kumimoji="1" lang="zh-TW" altLang="en-US" sz="2800" dirty="0"/>
              <a:t>明確，屬於</a:t>
            </a:r>
            <a:r>
              <a:rPr kumimoji="1" lang="zh-TW" altLang="en-US" sz="2800" b="1" dirty="0"/>
              <a:t>系統導向</a:t>
            </a:r>
            <a:r>
              <a:rPr kumimoji="1" lang="zh-TW" altLang="en-US" sz="2800" dirty="0"/>
              <a:t>的思考與分析，多以</a:t>
            </a:r>
            <a:r>
              <a:rPr kumimoji="1" lang="zh-TW" altLang="en-US" sz="2800" b="1" dirty="0"/>
              <a:t>文字規格</a:t>
            </a:r>
            <a:r>
              <a:rPr kumimoji="1" lang="zh-TW" altLang="en-US" sz="2800" dirty="0"/>
              <a:t>呈現。系統需求會更細部地考慮各項需求。例如，</a:t>
            </a:r>
          </a:p>
          <a:p>
            <a:pPr lvl="1"/>
            <a:r>
              <a:rPr kumimoji="1" lang="zh-TW" altLang="en-US" sz="2400" dirty="0"/>
              <a:t>線上出題是否可以使用題庫？</a:t>
            </a:r>
          </a:p>
          <a:p>
            <a:pPr lvl="1"/>
            <a:r>
              <a:rPr kumimoji="1" lang="zh-TW" altLang="en-US" sz="2400" dirty="0"/>
              <a:t>系統是否會自動偵測配分為</a:t>
            </a:r>
            <a:r>
              <a:rPr kumimoji="1" lang="en-US" altLang="zh-TW" sz="2400" dirty="0"/>
              <a:t>100 </a:t>
            </a:r>
            <a:r>
              <a:rPr kumimoji="1" lang="zh-TW" altLang="en-US" sz="2400" dirty="0"/>
              <a:t>分？</a:t>
            </a:r>
          </a:p>
          <a:p>
            <a:pPr lvl="1"/>
            <a:r>
              <a:rPr kumimoji="1" lang="zh-TW" altLang="en-US" sz="2400" dirty="0"/>
              <a:t>是先分配每大題的總分、還是先分配每一小題的分數？</a:t>
            </a:r>
          </a:p>
          <a:p>
            <a:pPr lvl="1"/>
            <a:r>
              <a:rPr kumimoji="1" lang="zh-TW" altLang="en-US" sz="2400" dirty="0"/>
              <a:t>在系統效能方面，系統是否可以同時支援</a:t>
            </a:r>
            <a:r>
              <a:rPr kumimoji="1" lang="en-US" altLang="zh-TW" sz="2400" dirty="0"/>
              <a:t>100 </a:t>
            </a:r>
            <a:r>
              <a:rPr kumimoji="1" lang="zh-TW" altLang="en-US" sz="2400" dirty="0"/>
              <a:t>人以上的考試、效能是否會太差？</a:t>
            </a:r>
          </a:p>
          <a:p>
            <a:pPr lvl="1"/>
            <a:r>
              <a:rPr kumimoji="1" lang="zh-TW" altLang="en-US" sz="2400" dirty="0"/>
              <a:t>以及如何確保系統安全性等問題</a:t>
            </a:r>
            <a:r>
              <a:rPr kumimoji="1" lang="zh-TW" altLang="en-US" sz="2400" dirty="0" smtClean="0"/>
              <a:t>。</a:t>
            </a:r>
            <a:endParaRPr kumimoji="1" lang="en-US" altLang="zh-TW" sz="2400" dirty="0" smtClean="0"/>
          </a:p>
          <a:p>
            <a:r>
              <a:rPr kumimoji="1" lang="zh-TW" altLang="en-US" sz="2800" dirty="0"/>
              <a:t>通常會以</a:t>
            </a:r>
            <a:r>
              <a:rPr kumimoji="1" lang="zh-TW" altLang="en-US" sz="2800" b="1" dirty="0"/>
              <a:t>軟體需求規格書</a:t>
            </a:r>
            <a:r>
              <a:rPr kumimoji="1" lang="zh-TW" altLang="en-US" sz="2800" dirty="0"/>
              <a:t>的方式呈現，做為雙方建立合約的基礎。使用者需求雖然較不明確，無法做為合約的基礎，但可以導引系統需求的建立。</a:t>
            </a:r>
          </a:p>
        </p:txBody>
      </p:sp>
    </p:spTree>
    <p:extLst>
      <p:ext uri="{BB962C8B-B14F-4D97-AF65-F5344CB8AC3E}">
        <p14:creationId xmlns:p14="http://schemas.microsoft.com/office/powerpoint/2010/main" val="20266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r>
              <a:rPr lang="zh-TW" altLang="en-US" sz="4000" dirty="0"/>
              <a:t>功能性需求</a:t>
            </a:r>
          </a:p>
        </p:txBody>
      </p:sp>
      <p:sp>
        <p:nvSpPr>
          <p:cNvPr id="12291" name="內容版面配置區 2"/>
          <p:cNvSpPr>
            <a:spLocks noGrp="1"/>
          </p:cNvSpPr>
          <p:nvPr>
            <p:ph idx="1"/>
          </p:nvPr>
        </p:nvSpPr>
        <p:spPr/>
        <p:txBody>
          <a:bodyPr>
            <a:normAutofit fontScale="92500" lnSpcReduction="10000"/>
          </a:bodyPr>
          <a:lstStyle/>
          <a:p>
            <a:r>
              <a:rPr lang="zh-TW" altLang="en-US" sz="2400" dirty="0" smtClean="0"/>
              <a:t>功能性</a:t>
            </a:r>
            <a:r>
              <a:rPr lang="zh-TW" altLang="en-US" sz="2400" dirty="0"/>
              <a:t>需求是指具體提出系統應該提供的服務項目，如：</a:t>
            </a:r>
            <a:endParaRPr lang="en-US" altLang="zh-TW" sz="2400" dirty="0"/>
          </a:p>
          <a:p>
            <a:pPr lvl="1"/>
            <a:r>
              <a:rPr lang="zh-TW" altLang="en-US" sz="2000" dirty="0"/>
              <a:t>提供以考題題目為關鍵字的搜尋。</a:t>
            </a:r>
            <a:endParaRPr lang="en-US" altLang="zh-TW" sz="2000" dirty="0"/>
          </a:p>
          <a:p>
            <a:pPr lvl="1"/>
            <a:r>
              <a:rPr lang="zh-TW" altLang="en-US" sz="2000" dirty="0"/>
              <a:t>提供排序。</a:t>
            </a:r>
            <a:endParaRPr lang="en-US" altLang="zh-TW" sz="2000" dirty="0"/>
          </a:p>
          <a:p>
            <a:pPr lvl="1"/>
            <a:r>
              <a:rPr lang="zh-TW" altLang="en-US" sz="2000" dirty="0"/>
              <a:t>提供統計平均的功能。</a:t>
            </a:r>
            <a:endParaRPr lang="en-US" altLang="zh-TW" sz="2000" dirty="0"/>
          </a:p>
          <a:p>
            <a:r>
              <a:rPr lang="zh-TW" altLang="en-US" sz="2400" dirty="0"/>
              <a:t>系統是否具備這些功能性需求是非常明確的，只有兩種可能</a:t>
            </a:r>
            <a:r>
              <a:rPr lang="zh-TW" altLang="en-US" sz="2400" dirty="0" smtClean="0"/>
              <a:t>：</a:t>
            </a:r>
            <a:endParaRPr lang="en-US" altLang="zh-TW" sz="2400" dirty="0" smtClean="0"/>
          </a:p>
          <a:p>
            <a:pPr lvl="1"/>
            <a:r>
              <a:rPr lang="zh-TW" altLang="en-US" sz="2000" b="1" dirty="0" smtClean="0"/>
              <a:t>有</a:t>
            </a:r>
            <a:r>
              <a:rPr lang="zh-TW" altLang="en-US" sz="2000" b="1" dirty="0"/>
              <a:t>與沒有，不會有程度的差異</a:t>
            </a:r>
            <a:r>
              <a:rPr lang="zh-TW" altLang="en-US" sz="2000" dirty="0"/>
              <a:t>。</a:t>
            </a:r>
            <a:endParaRPr lang="en-US" altLang="zh-TW" sz="2000" dirty="0"/>
          </a:p>
          <a:p>
            <a:r>
              <a:rPr lang="zh-TW" altLang="en-US" sz="2400" dirty="0"/>
              <a:t>非功能性需求則是強調對於系統品質的要求與限制，或者是說系統應該具備的特性，例如，可靠度、安全性等品質性的要求。如：</a:t>
            </a:r>
            <a:endParaRPr lang="en-US" altLang="zh-TW" sz="2400" dirty="0"/>
          </a:p>
          <a:p>
            <a:pPr lvl="1"/>
            <a:r>
              <a:rPr lang="zh-TW" altLang="en-US" sz="2000" dirty="0"/>
              <a:t>必須提供良好的使用介面。</a:t>
            </a:r>
            <a:endParaRPr lang="en-US" altLang="zh-TW" sz="2000" dirty="0"/>
          </a:p>
          <a:p>
            <a:pPr lvl="1"/>
            <a:r>
              <a:rPr lang="zh-TW" altLang="en-US" sz="2000" dirty="0"/>
              <a:t>必須提供快速的搜尋。</a:t>
            </a:r>
            <a:endParaRPr lang="en-US" altLang="zh-TW" sz="2000" dirty="0"/>
          </a:p>
          <a:p>
            <a:pPr lvl="1"/>
            <a:r>
              <a:rPr lang="zh-TW" altLang="en-US" sz="2000" dirty="0"/>
              <a:t>所建立的系統必須容易維護。</a:t>
            </a:r>
            <a:endParaRPr lang="en-US" altLang="zh-TW" sz="2000" dirty="0"/>
          </a:p>
          <a:p>
            <a:pPr lvl="1"/>
            <a:r>
              <a:rPr lang="zh-TW" altLang="en-US" sz="2000" dirty="0"/>
              <a:t>可以方便快速地建立試卷。</a:t>
            </a:r>
            <a:endParaRPr lang="en-US" altLang="zh-TW" sz="2000" dirty="0"/>
          </a:p>
        </p:txBody>
      </p:sp>
      <p:sp>
        <p:nvSpPr>
          <p:cNvPr id="1229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D7498790-6CA2-DB4F-A1FA-EF9BF591666A}" type="slidenum">
              <a:rPr lang="zh-TW" altLang="en-US" sz="1600">
                <a:solidFill>
                  <a:schemeClr val="tx1"/>
                </a:solidFill>
                <a:ea typeface="新細明體" charset="-120"/>
              </a:rPr>
              <a:pPr>
                <a:spcBef>
                  <a:spcPct val="0"/>
                </a:spcBef>
                <a:buClr>
                  <a:srgbClr val="000000"/>
                </a:buClr>
                <a:buSzPct val="100000"/>
                <a:buFont typeface="Times New Roman" charset="0"/>
                <a:buNone/>
              </a:pPr>
              <a:t>6</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96699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r>
              <a:rPr lang="zh-TW" altLang="en-US" sz="4000" dirty="0" smtClean="0"/>
              <a:t>非功能性</a:t>
            </a:r>
            <a:r>
              <a:rPr lang="zh-TW" altLang="en-US" sz="4000" dirty="0"/>
              <a:t>需求</a:t>
            </a:r>
          </a:p>
        </p:txBody>
      </p:sp>
      <p:sp>
        <p:nvSpPr>
          <p:cNvPr id="12291" name="內容版面配置區 2"/>
          <p:cNvSpPr>
            <a:spLocks noGrp="1"/>
          </p:cNvSpPr>
          <p:nvPr>
            <p:ph idx="1"/>
          </p:nvPr>
        </p:nvSpPr>
        <p:spPr/>
        <p:txBody>
          <a:bodyPr>
            <a:normAutofit/>
          </a:bodyPr>
          <a:lstStyle/>
          <a:p>
            <a:r>
              <a:rPr lang="zh-TW" altLang="en-US" sz="2400" dirty="0"/>
              <a:t>非功能性需求則是強調對於</a:t>
            </a:r>
            <a:r>
              <a:rPr lang="zh-TW" altLang="en-US" sz="2400" b="1" dirty="0"/>
              <a:t>系統品質</a:t>
            </a:r>
            <a:r>
              <a:rPr lang="zh-TW" altLang="en-US" sz="2400" dirty="0"/>
              <a:t>的要求與限制，或者是說系統應該具備的特性，例如，可靠度、安全性等品質性的要求。如：</a:t>
            </a:r>
          </a:p>
          <a:p>
            <a:pPr lvl="1"/>
            <a:r>
              <a:rPr lang="zh-TW" altLang="en-US" sz="2000" dirty="0"/>
              <a:t>必須提供良好的使用介面。</a:t>
            </a:r>
          </a:p>
          <a:p>
            <a:pPr lvl="1"/>
            <a:r>
              <a:rPr lang="zh-TW" altLang="en-US" sz="2000" dirty="0"/>
              <a:t>必須提供快速的搜尋。</a:t>
            </a:r>
          </a:p>
          <a:p>
            <a:pPr lvl="1"/>
            <a:r>
              <a:rPr lang="zh-TW" altLang="en-US" sz="2000" dirty="0"/>
              <a:t>所建立的系統必須容易維護。</a:t>
            </a:r>
          </a:p>
          <a:p>
            <a:pPr lvl="1"/>
            <a:r>
              <a:rPr lang="zh-TW" altLang="en-US" sz="2000" dirty="0"/>
              <a:t>可以方便快速地建立試卷。</a:t>
            </a:r>
            <a:endParaRPr lang="en-US" altLang="zh-TW" sz="1600" dirty="0"/>
          </a:p>
        </p:txBody>
      </p:sp>
      <p:sp>
        <p:nvSpPr>
          <p:cNvPr id="1229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D7498790-6CA2-DB4F-A1FA-EF9BF591666A}" type="slidenum">
              <a:rPr lang="zh-TW" altLang="en-US" sz="1600">
                <a:solidFill>
                  <a:schemeClr val="tx1"/>
                </a:solidFill>
                <a:ea typeface="新細明體" charset="-120"/>
              </a:rPr>
              <a:pPr>
                <a:spcBef>
                  <a:spcPct val="0"/>
                </a:spcBef>
                <a:buClr>
                  <a:srgbClr val="000000"/>
                </a:buClr>
                <a:buSzPct val="100000"/>
                <a:buFont typeface="Times New Roman" charset="0"/>
                <a:buNone/>
              </a:pPr>
              <a:t>7</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5125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p:cNvSpPr>
          <p:nvPr>
            <p:ph type="title"/>
          </p:nvPr>
        </p:nvSpPr>
        <p:spPr/>
        <p:txBody>
          <a:bodyPr/>
          <a:lstStyle/>
          <a:p>
            <a:r>
              <a:rPr lang="zh-TW" altLang="en-US" sz="4000" dirty="0"/>
              <a:t>非功能性需求</a:t>
            </a:r>
          </a:p>
        </p:txBody>
      </p:sp>
      <p:sp>
        <p:nvSpPr>
          <p:cNvPr id="14339" name="內容版面配置區 2"/>
          <p:cNvSpPr>
            <a:spLocks noGrp="1"/>
          </p:cNvSpPr>
          <p:nvPr>
            <p:ph idx="1"/>
          </p:nvPr>
        </p:nvSpPr>
        <p:spPr/>
        <p:txBody>
          <a:bodyPr>
            <a:normAutofit fontScale="92500" lnSpcReduction="20000"/>
          </a:bodyPr>
          <a:lstStyle/>
          <a:p>
            <a:pPr marL="742950" lvl="2" indent="-341313">
              <a:buSzPct val="60000"/>
              <a:buFont typeface="Wingdings" charset="2"/>
              <a:buBlip>
                <a:blip r:embed="rId3"/>
              </a:buBlip>
            </a:pPr>
            <a:r>
              <a:rPr lang="zh-TW" altLang="en-US"/>
              <a:t>非功能性需求有兩個特點。</a:t>
            </a:r>
            <a:endParaRPr lang="en-US" altLang="zh-TW"/>
          </a:p>
          <a:p>
            <a:pPr marL="1200150" lvl="3" indent="-341313">
              <a:buSzPct val="60000"/>
              <a:buFont typeface="Wingdings" charset="2"/>
              <a:buBlip>
                <a:blip r:embed="rId3"/>
              </a:buBlip>
            </a:pPr>
            <a:r>
              <a:rPr lang="zh-TW" altLang="en-US"/>
              <a:t>通常相依於功能性需求</a:t>
            </a:r>
            <a:endParaRPr lang="en-US" altLang="zh-TW"/>
          </a:p>
          <a:p>
            <a:pPr marL="1657350" lvl="4" indent="-341313">
              <a:buSzPct val="60000"/>
              <a:buFont typeface="Wingdings" charset="2"/>
              <a:buBlip>
                <a:blip r:embed="rId3"/>
              </a:buBlip>
            </a:pPr>
            <a:r>
              <a:rPr lang="zh-TW" altLang="en-US"/>
              <a:t>例如，「搜尋的速度要快」，非功能性需求「快」相依於「搜尋」功能，如果「搜尋」都沒有做到，就無法進一步談到搜尋速度要快。</a:t>
            </a:r>
            <a:endParaRPr lang="en-US" altLang="zh-TW"/>
          </a:p>
          <a:p>
            <a:pPr marL="1200150" lvl="3" indent="-341313">
              <a:buSzPct val="60000"/>
              <a:buFont typeface="Wingdings" charset="2"/>
              <a:buBlip>
                <a:blip r:embed="rId3"/>
              </a:buBlip>
            </a:pPr>
            <a:r>
              <a:rPr lang="zh-TW" altLang="en-US"/>
              <a:t>通常是有程度的滿足，不像功能性需求那樣地明確。</a:t>
            </a:r>
            <a:endParaRPr lang="en-US" altLang="zh-TW"/>
          </a:p>
          <a:p>
            <a:pPr marL="1657350" lvl="4" indent="-341313">
              <a:buSzPct val="60000"/>
              <a:buFont typeface="Wingdings" charset="2"/>
              <a:buBlip>
                <a:blip r:embed="rId3"/>
              </a:buBlip>
            </a:pPr>
            <a:r>
              <a:rPr lang="zh-TW" altLang="en-US"/>
              <a:t>例如，我們如何定義「快速」？如何定義「容易維護」？如何定義「良好的使用介面」？</a:t>
            </a:r>
            <a:endParaRPr lang="en-US" altLang="zh-TW"/>
          </a:p>
          <a:p>
            <a:pPr marL="742950" lvl="2" indent="-341313">
              <a:buSzPct val="60000"/>
              <a:buFont typeface="Wingdings" charset="2"/>
              <a:buBlip>
                <a:blip r:embed="rId3"/>
              </a:buBlip>
            </a:pPr>
            <a:r>
              <a:rPr lang="zh-TW" altLang="en-US"/>
              <a:t>非功能性需求從需求提出者來看，可分為「使用者」與「開發者」兩類。</a:t>
            </a:r>
            <a:endParaRPr lang="en-US" altLang="zh-TW"/>
          </a:p>
          <a:p>
            <a:pPr marL="1200150" lvl="3" indent="-341313">
              <a:buSzPct val="60000"/>
              <a:buFont typeface="Wingdings" charset="2"/>
              <a:buBlip>
                <a:blip r:embed="rId3"/>
              </a:buBlip>
            </a:pPr>
            <a:r>
              <a:rPr lang="zh-TW" altLang="en-US"/>
              <a:t>使用者所關心的是</a:t>
            </a:r>
            <a:endParaRPr lang="en-US" altLang="zh-TW"/>
          </a:p>
          <a:p>
            <a:pPr marL="1657350" lvl="4" indent="-341313">
              <a:buSzPct val="60000"/>
              <a:buFont typeface="Wingdings" charset="2"/>
              <a:buBlip>
                <a:blip r:embed="rId3"/>
              </a:buBlip>
            </a:pPr>
            <a:r>
              <a:rPr lang="zh-TW" altLang="en-US"/>
              <a:t>系統的正確性、效率性及可靠度等；</a:t>
            </a:r>
            <a:endParaRPr lang="en-US" altLang="zh-TW"/>
          </a:p>
          <a:p>
            <a:pPr marL="1200150" lvl="3" indent="-341313">
              <a:buSzPct val="60000"/>
              <a:buFont typeface="Wingdings" charset="2"/>
              <a:buBlip>
                <a:blip r:embed="rId3"/>
              </a:buBlip>
            </a:pPr>
            <a:r>
              <a:rPr lang="zh-TW" altLang="en-US"/>
              <a:t>而開發者所關心的是</a:t>
            </a:r>
            <a:endParaRPr lang="en-US" altLang="zh-TW"/>
          </a:p>
          <a:p>
            <a:pPr marL="1657350" lvl="4" indent="-341313">
              <a:buSzPct val="60000"/>
              <a:buFont typeface="Wingdings" charset="2"/>
              <a:buBlip>
                <a:blip r:embed="rId3"/>
              </a:buBlip>
            </a:pPr>
            <a:r>
              <a:rPr lang="zh-TW" altLang="en-US"/>
              <a:t>系統的可維護性、可測試性、彈性及再使用性等，因為這些特性關係著系統是否易於開發及維護。</a:t>
            </a:r>
          </a:p>
          <a:p>
            <a:endParaRPr lang="zh-TW" altLang="en-US"/>
          </a:p>
        </p:txBody>
      </p:sp>
      <p:sp>
        <p:nvSpPr>
          <p:cNvPr id="14340"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31F2C4D6-4345-334B-AADF-CAA4C09B276E}" type="slidenum">
              <a:rPr lang="zh-TW" altLang="en-US" sz="1600">
                <a:solidFill>
                  <a:schemeClr val="tx1"/>
                </a:solidFill>
                <a:ea typeface="新細明體" charset="-120"/>
              </a:rPr>
              <a:pPr>
                <a:spcBef>
                  <a:spcPct val="0"/>
                </a:spcBef>
                <a:buClr>
                  <a:srgbClr val="000000"/>
                </a:buClr>
                <a:buSzPct val="100000"/>
                <a:buFont typeface="Times New Roman" charset="0"/>
                <a:buNone/>
              </a:pPr>
              <a:t>8</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142899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r>
              <a:rPr lang="zh-TW" altLang="en-US" sz="4000"/>
              <a:t>軟體品質</a:t>
            </a:r>
          </a:p>
        </p:txBody>
      </p:sp>
      <p:sp>
        <p:nvSpPr>
          <p:cNvPr id="16387" name="內容版面配置區 2"/>
          <p:cNvSpPr>
            <a:spLocks noGrp="1"/>
          </p:cNvSpPr>
          <p:nvPr>
            <p:ph idx="1"/>
          </p:nvPr>
        </p:nvSpPr>
        <p:spPr/>
        <p:txBody>
          <a:bodyPr>
            <a:normAutofit fontScale="92500" lnSpcReduction="20000"/>
          </a:bodyPr>
          <a:lstStyle/>
          <a:p>
            <a:r>
              <a:rPr lang="zh-TW" altLang="en-US" dirty="0"/>
              <a:t>軟體品質可以分為以下三類</a:t>
            </a:r>
            <a:endParaRPr lang="en-US" altLang="zh-TW" dirty="0"/>
          </a:p>
          <a:p>
            <a:pPr lvl="1"/>
            <a:r>
              <a:rPr lang="zh-TW" altLang="en-US" sz="2000" dirty="0"/>
              <a:t>產品操作</a:t>
            </a:r>
            <a:endParaRPr lang="en-US" altLang="zh-TW" sz="2000" dirty="0"/>
          </a:p>
          <a:p>
            <a:pPr lvl="2"/>
            <a:r>
              <a:rPr lang="zh-TW" altLang="en-US" sz="1800" dirty="0"/>
              <a:t>正確性：系統的執行結果是否正確，是否符合需求。</a:t>
            </a:r>
            <a:endParaRPr lang="en-US" altLang="zh-TW" sz="1800" dirty="0"/>
          </a:p>
          <a:p>
            <a:pPr lvl="2"/>
            <a:r>
              <a:rPr lang="zh-TW" altLang="en-US" sz="1800" dirty="0"/>
              <a:t>可靠性：系統是否總是正確地執行。</a:t>
            </a:r>
            <a:endParaRPr lang="en-US" altLang="zh-TW" sz="1800" dirty="0"/>
          </a:p>
          <a:p>
            <a:pPr lvl="2"/>
            <a:r>
              <a:rPr lang="zh-TW" altLang="en-US" sz="1800" dirty="0"/>
              <a:t>效率性：系統是否有效率地執行。</a:t>
            </a:r>
            <a:endParaRPr lang="en-US" altLang="zh-TW" sz="1800" dirty="0"/>
          </a:p>
          <a:p>
            <a:pPr lvl="2"/>
            <a:r>
              <a:rPr lang="zh-TW" altLang="en-US" sz="1800" dirty="0"/>
              <a:t>整合性：系統是否有正確地整合。</a:t>
            </a:r>
            <a:endParaRPr lang="en-US" altLang="zh-TW" sz="1800" dirty="0"/>
          </a:p>
          <a:p>
            <a:pPr lvl="2"/>
            <a:r>
              <a:rPr lang="zh-TW" altLang="en-US" sz="1800" dirty="0"/>
              <a:t>可使用性：系統的使用者是否可以容易地使用該系統。</a:t>
            </a:r>
            <a:endParaRPr lang="en-US" altLang="zh-TW" sz="1800" dirty="0"/>
          </a:p>
          <a:p>
            <a:pPr lvl="1"/>
            <a:r>
              <a:rPr lang="zh-TW" altLang="en-US" sz="2000" dirty="0"/>
              <a:t>產品開發</a:t>
            </a:r>
            <a:endParaRPr lang="en-US" altLang="zh-TW" sz="2000" dirty="0"/>
          </a:p>
          <a:p>
            <a:pPr lvl="2"/>
            <a:r>
              <a:rPr lang="zh-TW" altLang="en-US" sz="1800" dirty="0"/>
              <a:t>可維護性：系統是否易於維護。</a:t>
            </a:r>
            <a:endParaRPr lang="en-US" altLang="zh-TW" sz="1800" dirty="0"/>
          </a:p>
          <a:p>
            <a:pPr lvl="2"/>
            <a:r>
              <a:rPr lang="zh-TW" altLang="en-US" sz="1800" dirty="0"/>
              <a:t>可測試性：系統是否可測試，以確認其沒有錯誤，並符合規格。</a:t>
            </a:r>
            <a:endParaRPr lang="en-US" altLang="zh-TW" sz="1800" dirty="0"/>
          </a:p>
          <a:p>
            <a:pPr lvl="2"/>
            <a:r>
              <a:rPr lang="zh-TW" altLang="en-US" sz="1800" dirty="0"/>
              <a:t>彈性：系統是否容易修改擴充。</a:t>
            </a:r>
            <a:endParaRPr lang="en-US" altLang="zh-TW" sz="1800" dirty="0"/>
          </a:p>
          <a:p>
            <a:pPr lvl="1"/>
            <a:r>
              <a:rPr lang="zh-TW" altLang="en-US" sz="2000" dirty="0"/>
              <a:t>產品移交</a:t>
            </a:r>
            <a:endParaRPr lang="en-US" altLang="zh-TW" sz="2000" dirty="0"/>
          </a:p>
          <a:p>
            <a:pPr lvl="2"/>
            <a:r>
              <a:rPr lang="zh-TW" altLang="en-US" sz="1800" dirty="0"/>
              <a:t>可移植性：系統是否容易移植到另一個系統。</a:t>
            </a:r>
            <a:endParaRPr lang="en-US" altLang="zh-TW" sz="1800" dirty="0"/>
          </a:p>
          <a:p>
            <a:pPr lvl="2"/>
            <a:r>
              <a:rPr lang="zh-TW" altLang="en-US" sz="1800" dirty="0" smtClean="0"/>
              <a:t>再利用性</a:t>
            </a:r>
            <a:r>
              <a:rPr lang="zh-TW" altLang="en-US" sz="1800" dirty="0"/>
              <a:t>：在開發系統時，是否容易引用先前開發的模組。</a:t>
            </a:r>
            <a:endParaRPr lang="en-US" altLang="zh-TW" sz="1800" dirty="0"/>
          </a:p>
          <a:p>
            <a:pPr lvl="2"/>
            <a:r>
              <a:rPr lang="zh-TW" altLang="en-US" sz="1800" dirty="0"/>
              <a:t>互助運作性：系統是否容易與其他系統互相整合運作。</a:t>
            </a:r>
          </a:p>
        </p:txBody>
      </p:sp>
      <p:sp>
        <p:nvSpPr>
          <p:cNvPr id="16388"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89000"/>
              </a:lnSpc>
              <a:spcBef>
                <a:spcPts val="600"/>
              </a:spcBef>
              <a:buClr>
                <a:srgbClr val="3333CC"/>
              </a:buClr>
              <a:buSzPct val="60000"/>
              <a:buFont typeface="Wingdings" charset="2"/>
              <a:buBlip>
                <a:blip r:embed="rId3"/>
              </a:buBlip>
              <a:defRPr sz="2400">
                <a:solidFill>
                  <a:srgbClr val="000000"/>
                </a:solidFill>
                <a:latin typeface="Times New Roman" charset="0"/>
                <a:ea typeface="標楷體" charset="-120"/>
              </a:defRPr>
            </a:lvl1pPr>
            <a:lvl2pPr marL="742950" indent="-285750">
              <a:lnSpc>
                <a:spcPct val="89000"/>
              </a:lnSpc>
              <a:spcBef>
                <a:spcPts val="600"/>
              </a:spcBef>
              <a:buClr>
                <a:srgbClr val="FF0000"/>
              </a:buClr>
              <a:buSzPct val="55000"/>
              <a:buFont typeface="Wingdings" charset="2"/>
              <a:buBlip>
                <a:blip r:embed="rId4"/>
              </a:buBlip>
              <a:defRPr sz="2400">
                <a:solidFill>
                  <a:srgbClr val="000000"/>
                </a:solidFill>
                <a:latin typeface="Times New Roman" charset="0"/>
                <a:ea typeface="標楷體" charset="-120"/>
              </a:defRPr>
            </a:lvl2pPr>
            <a:lvl3pPr marL="1143000" indent="-228600">
              <a:lnSpc>
                <a:spcPct val="89000"/>
              </a:lnSpc>
              <a:spcBef>
                <a:spcPts val="500"/>
              </a:spcBef>
              <a:buClr>
                <a:srgbClr val="3333CC"/>
              </a:buClr>
              <a:buSzPct val="42000"/>
              <a:buFont typeface="Wingdings" charset="2"/>
              <a:buBlip>
                <a:blip r:embed="rId5"/>
              </a:buBlip>
              <a:defRPr sz="2000">
                <a:solidFill>
                  <a:srgbClr val="000000"/>
                </a:solidFill>
                <a:latin typeface="Times New Roman" charset="0"/>
                <a:ea typeface="標楷體" charset="-120"/>
              </a:defRPr>
            </a:lvl3pPr>
            <a:lvl4pPr marL="1600200" indent="-228600">
              <a:lnSpc>
                <a:spcPct val="89000"/>
              </a:lnSpc>
              <a:spcBef>
                <a:spcPts val="450"/>
              </a:spcBef>
              <a:buClr>
                <a:srgbClr val="FFCF01"/>
              </a:buClr>
              <a:buSzPct val="41000"/>
              <a:buFont typeface="Wingdings" charset="2"/>
              <a:buBlip>
                <a:blip r:embed="rId6"/>
              </a:buBlip>
              <a:defRPr sz="2000">
                <a:solidFill>
                  <a:srgbClr val="000000"/>
                </a:solidFill>
                <a:latin typeface="Times New Roman" charset="0"/>
                <a:ea typeface="標楷體" charset="-120"/>
              </a:defRPr>
            </a:lvl4pPr>
            <a:lvl5pPr marL="2057400" indent="-228600">
              <a:lnSpc>
                <a:spcPct val="89000"/>
              </a:lnSpc>
              <a:spcBef>
                <a:spcPts val="400"/>
              </a:spcBef>
              <a:buClr>
                <a:srgbClr val="FFCF01"/>
              </a:buClr>
              <a:buSzPct val="33000"/>
              <a:buFont typeface="Wingdings" charset="2"/>
              <a:buBlip>
                <a:blip r:embed="rId7"/>
              </a:buBlip>
              <a:defRPr sz="1600">
                <a:solidFill>
                  <a:srgbClr val="000000"/>
                </a:solidFill>
                <a:latin typeface="Times New Roman" charset="0"/>
                <a:ea typeface="標楷體"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charset="2"/>
              <a:buBlip>
                <a:blip r:embed="rId7"/>
              </a:buBlip>
              <a:defRPr sz="1600">
                <a:solidFill>
                  <a:srgbClr val="000000"/>
                </a:solidFill>
                <a:latin typeface="Times New Roman" charset="0"/>
                <a:ea typeface="標楷體" charset="-120"/>
              </a:defRPr>
            </a:lvl9pPr>
          </a:lstStyle>
          <a:p>
            <a:pPr>
              <a:spcBef>
                <a:spcPct val="0"/>
              </a:spcBef>
              <a:buClr>
                <a:srgbClr val="000000"/>
              </a:buClr>
              <a:buSzPct val="100000"/>
              <a:buFont typeface="Times New Roman" charset="0"/>
              <a:buNone/>
            </a:pPr>
            <a:fld id="{4D31B454-A6FE-D844-A653-59A389329DEB}" type="slidenum">
              <a:rPr lang="zh-TW" altLang="en-US" sz="1600">
                <a:solidFill>
                  <a:schemeClr val="tx1"/>
                </a:solidFill>
                <a:ea typeface="新細明體" charset="-120"/>
              </a:rPr>
              <a:pPr>
                <a:spcBef>
                  <a:spcPct val="0"/>
                </a:spcBef>
                <a:buClr>
                  <a:srgbClr val="000000"/>
                </a:buClr>
                <a:buSzPct val="100000"/>
                <a:buFont typeface="Times New Roman" charset="0"/>
                <a:buNone/>
              </a:pPr>
              <a:t>9</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442970837"/>
      </p:ext>
    </p:extLst>
  </p:cSld>
  <p:clrMapOvr>
    <a:masterClrMapping/>
  </p:clrMapOvr>
</p:sld>
</file>

<file path=ppt/theme/theme1.xml><?xml version="1.0" encoding="utf-8"?>
<a:theme xmlns:a="http://schemas.openxmlformats.org/drawingml/2006/main" name="Programming-Languag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1">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Programming-Language-4</Template>
  <TotalTime>394</TotalTime>
  <Words>4300</Words>
  <Application>Microsoft Macintosh PowerPoint</Application>
  <PresentationFormat>如螢幕大小 (4:3)</PresentationFormat>
  <Paragraphs>426</Paragraphs>
  <Slides>34</Slides>
  <Notes>32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34</vt:i4>
      </vt:variant>
    </vt:vector>
  </HeadingPairs>
  <TitlesOfParts>
    <vt:vector size="42" baseType="lpstr">
      <vt:lpstr>Calibri</vt:lpstr>
      <vt:lpstr>新細明體</vt:lpstr>
      <vt:lpstr>標楷體</vt:lpstr>
      <vt:lpstr>AR PL New Sung</vt:lpstr>
      <vt:lpstr>Arial</vt:lpstr>
      <vt:lpstr>Times New Roman</vt:lpstr>
      <vt:lpstr>Wingdings</vt:lpstr>
      <vt:lpstr>Programming-Language-1</vt:lpstr>
      <vt:lpstr>Advanced Software Engineering 高等軟體工程</vt:lpstr>
      <vt:lpstr>大綱</vt:lpstr>
      <vt:lpstr>需求的種類</vt:lpstr>
      <vt:lpstr>使用者需求</vt:lpstr>
      <vt:lpstr>系統需求</vt:lpstr>
      <vt:lpstr>功能性需求</vt:lpstr>
      <vt:lpstr>非功能性需求</vt:lpstr>
      <vt:lpstr>非功能性需求</vt:lpstr>
      <vt:lpstr>軟體品質</vt:lpstr>
      <vt:lpstr>需求工程</vt:lpstr>
      <vt:lpstr>需求擷取</vt:lpstr>
      <vt:lpstr>需求擷取</vt:lpstr>
      <vt:lpstr>需求擷取</vt:lpstr>
      <vt:lpstr>需求擷取</vt:lpstr>
      <vt:lpstr>需求分析</vt:lpstr>
      <vt:lpstr>資料流程分析</vt:lpstr>
      <vt:lpstr>實體關連分析</vt:lpstr>
      <vt:lpstr>實體關連分析</vt:lpstr>
      <vt:lpstr>實體關連分析圖</vt:lpstr>
      <vt:lpstr>擴充實體關連分析圖</vt:lpstr>
      <vt:lpstr>擴充實體關連分析圖</vt:lpstr>
      <vt:lpstr>擴充實體關連分析圖</vt:lpstr>
      <vt:lpstr>擴充實體關連分析圖</vt:lpstr>
      <vt:lpstr>狀態行為分析</vt:lpstr>
      <vt:lpstr>狀態行為分析</vt:lpstr>
      <vt:lpstr>企業流程分析</vt:lpstr>
      <vt:lpstr>需求規格化</vt:lpstr>
      <vt:lpstr>軟體需求規格書格式範例</vt:lpstr>
      <vt:lpstr>需求確認</vt:lpstr>
      <vt:lpstr>需求確認</vt:lpstr>
      <vt:lpstr>需求確認</vt:lpstr>
      <vt:lpstr>需求管理</vt:lpstr>
      <vt:lpstr>建立需求追溯表</vt:lpstr>
      <vt:lpstr>本章總結</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Microsoft Office 使用者</cp:lastModifiedBy>
  <cp:revision>30</cp:revision>
  <dcterms:created xsi:type="dcterms:W3CDTF">2015-09-30T11:59:41Z</dcterms:created>
  <dcterms:modified xsi:type="dcterms:W3CDTF">2016-10-06T10:12:41Z</dcterms:modified>
</cp:coreProperties>
</file>